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6" r:id="rId2"/>
    <p:sldId id="263" r:id="rId3"/>
    <p:sldId id="257" r:id="rId4"/>
    <p:sldId id="258" r:id="rId5"/>
    <p:sldId id="261" r:id="rId6"/>
    <p:sldId id="264" r:id="rId7"/>
    <p:sldId id="265" r:id="rId8"/>
    <p:sldId id="260" r:id="rId9"/>
    <p:sldId id="266" r:id="rId10"/>
    <p:sldId id="273" r:id="rId11"/>
    <p:sldId id="274" r:id="rId12"/>
    <p:sldId id="275" r:id="rId13"/>
    <p:sldId id="270" r:id="rId14"/>
    <p:sldId id="271" r:id="rId15"/>
    <p:sldId id="272" r:id="rId16"/>
    <p:sldId id="285" r:id="rId17"/>
    <p:sldId id="276" r:id="rId18"/>
    <p:sldId id="277" r:id="rId19"/>
    <p:sldId id="278" r:id="rId20"/>
    <p:sldId id="286" r:id="rId21"/>
    <p:sldId id="279" r:id="rId22"/>
    <p:sldId id="280" r:id="rId23"/>
    <p:sldId id="268" r:id="rId24"/>
    <p:sldId id="269" r:id="rId25"/>
    <p:sldId id="300" r:id="rId26"/>
    <p:sldId id="281" r:id="rId27"/>
    <p:sldId id="282" r:id="rId28"/>
    <p:sldId id="283" r:id="rId29"/>
    <p:sldId id="289" r:id="rId30"/>
    <p:sldId id="288" r:id="rId31"/>
    <p:sldId id="290" r:id="rId32"/>
    <p:sldId id="291" r:id="rId33"/>
    <p:sldId id="293" r:id="rId34"/>
    <p:sldId id="292" r:id="rId35"/>
    <p:sldId id="294" r:id="rId36"/>
    <p:sldId id="295" r:id="rId37"/>
    <p:sldId id="287" r:id="rId38"/>
    <p:sldId id="284" r:id="rId39"/>
    <p:sldId id="296" r:id="rId40"/>
    <p:sldId id="297" r:id="rId41"/>
    <p:sldId id="298" r:id="rId42"/>
    <p:sldId id="299" r:id="rId43"/>
    <p:sldId id="267" r:id="rId44"/>
    <p:sldId id="309" r:id="rId45"/>
    <p:sldId id="311" r:id="rId46"/>
    <p:sldId id="305" r:id="rId47"/>
    <p:sldId id="301" r:id="rId48"/>
    <p:sldId id="302" r:id="rId49"/>
    <p:sldId id="306" r:id="rId50"/>
    <p:sldId id="308" r:id="rId51"/>
    <p:sldId id="303" r:id="rId52"/>
    <p:sldId id="307" r:id="rId53"/>
    <p:sldId id="304" r:id="rId54"/>
    <p:sldId id="310" r:id="rId5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714" autoAdjust="0"/>
  </p:normalViewPr>
  <p:slideViewPr>
    <p:cSldViewPr>
      <p:cViewPr varScale="1">
        <p:scale>
          <a:sx n="64" d="100"/>
          <a:sy n="64" d="100"/>
        </p:scale>
        <p:origin x="-96"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134F39-2B3C-4C70-A5F6-330FA2E46BD9}" type="datetimeFigureOut">
              <a:rPr lang="fr-FR" smtClean="0"/>
              <a:pPr/>
              <a:t>25/05/2013</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3D35B8-4AAB-43A9-8721-298FE18B0E1E}"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fontScale="25000" lnSpcReduction="20000"/>
          </a:bodyPr>
          <a:lstStyle/>
          <a:p>
            <a:endParaRPr lang="fr-FR" dirty="0"/>
          </a:p>
        </p:txBody>
      </p:sp>
      <p:sp>
        <p:nvSpPr>
          <p:cNvPr id="4" name="Espace réservé du numéro de diapositive 3"/>
          <p:cNvSpPr>
            <a:spLocks noGrp="1"/>
          </p:cNvSpPr>
          <p:nvPr>
            <p:ph type="sldNum" sz="quarter" idx="10"/>
          </p:nvPr>
        </p:nvSpPr>
        <p:spPr/>
        <p:txBody>
          <a:bodyPr/>
          <a:lstStyle/>
          <a:p>
            <a:fld id="{783D35B8-4AAB-43A9-8721-298FE18B0E1E}" type="slidenum">
              <a:rPr lang="fr-FR" smtClean="0"/>
              <a:pPr/>
              <a:t>28</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783D35B8-4AAB-43A9-8721-298FE18B0E1E}" type="slidenum">
              <a:rPr lang="fr-FR" smtClean="0"/>
              <a:pPr/>
              <a:t>38</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AA309A6D-C09C-4548-B29A-6CF363A7E532}" type="datetimeFigureOut">
              <a:rPr lang="fr-FR" smtClean="0"/>
              <a:pPr/>
              <a:t>25/05/2013</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CF4668DC-857F-487D-BFFA-8C0CA5037977}" type="slidenum">
              <a:rPr lang="fr-BE" smtClean="0"/>
              <a:pPr/>
              <a:t>‹N°›</a:t>
            </a:fld>
            <a:endParaRPr lang="fr-B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309A6D-C09C-4548-B29A-6CF363A7E532}" type="datetimeFigureOut">
              <a:rPr lang="fr-FR" smtClean="0"/>
              <a:pPr/>
              <a:t>25/05/2013</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4668DC-857F-487D-BFFA-8C0CA5037977}" type="slidenum">
              <a:rPr lang="fr-BE" smtClean="0"/>
              <a:pPr/>
              <a:t>‹N°›</a:t>
            </a:fld>
            <a:endParaRPr lang="fr-B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dirty="0" smtClean="0">
                <a:effectLst>
                  <a:outerShdw blurRad="38100" dist="38100" dir="2700000" algn="tl">
                    <a:srgbClr val="000000">
                      <a:alpha val="43137"/>
                    </a:srgbClr>
                  </a:outerShdw>
                </a:effectLst>
              </a:rPr>
              <a:t>La pédiatrie : manuel de survie</a:t>
            </a:r>
            <a:endParaRPr lang="fr-FR" dirty="0">
              <a:effectLst>
                <a:outerShdw blurRad="38100" dist="38100" dir="2700000" algn="tl">
                  <a:srgbClr val="000000">
                    <a:alpha val="43137"/>
                  </a:srgbClr>
                </a:outerShdw>
              </a:effectLst>
            </a:endParaRPr>
          </a:p>
        </p:txBody>
      </p:sp>
      <p:sp>
        <p:nvSpPr>
          <p:cNvPr id="3" name="Sous-titre 2"/>
          <p:cNvSpPr>
            <a:spLocks noGrp="1"/>
          </p:cNvSpPr>
          <p:nvPr>
            <p:ph type="subTitle" idx="1"/>
          </p:nvPr>
        </p:nvSpPr>
        <p:spPr>
          <a:xfrm>
            <a:off x="1371600" y="4221088"/>
            <a:ext cx="6400800" cy="1417712"/>
          </a:xfrm>
        </p:spPr>
        <p:txBody>
          <a:bodyPr>
            <a:normAutofit fontScale="92500" lnSpcReduction="10000"/>
          </a:bodyPr>
          <a:lstStyle/>
          <a:p>
            <a:endParaRPr lang="fr-FR" dirty="0" smtClean="0"/>
          </a:p>
          <a:p>
            <a:r>
              <a:rPr lang="fr-FR" dirty="0" smtClean="0"/>
              <a:t>Michaël </a:t>
            </a:r>
            <a:r>
              <a:rPr lang="fr-FR" dirty="0" err="1" smtClean="0"/>
              <a:t>Rochoy</a:t>
            </a:r>
            <a:r>
              <a:rPr lang="fr-FR" dirty="0" smtClean="0"/>
              <a:t> (http://www.mimiryudo.com)</a:t>
            </a:r>
            <a:endParaRPr lang="fr-FR" dirty="0"/>
          </a:p>
        </p:txBody>
      </p:sp>
      <p:sp>
        <p:nvSpPr>
          <p:cNvPr id="4" name="Sous-titre 2"/>
          <p:cNvSpPr txBox="1">
            <a:spLocks/>
          </p:cNvSpPr>
          <p:nvPr/>
        </p:nvSpPr>
        <p:spPr>
          <a:xfrm>
            <a:off x="971600" y="5179640"/>
            <a:ext cx="6984776" cy="1417712"/>
          </a:xfrm>
          <a:prstGeom prst="rect">
            <a:avLst/>
          </a:prstGeom>
        </p:spPr>
        <p:txBody>
          <a:bodyPr vert="horz" lIns="91440" tIns="45720" rIns="91440" bIns="45720" rtlCol="0">
            <a:normAutofit fontScale="925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fr-FR" sz="3200" b="0" i="0" u="none" strike="noStrike" kern="1200" cap="none" spc="0" normalizeH="0" baseline="0" noProof="0" dirty="0" smtClean="0">
              <a:ln>
                <a:noFill/>
              </a:ln>
              <a:solidFill>
                <a:schemeClr val="tx1">
                  <a:tint val="75000"/>
                </a:schemeClr>
              </a:solidFill>
              <a:effectLst/>
              <a:uLnTx/>
              <a:uFillTx/>
              <a:latin typeface="+mn-lt"/>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fr-FR" sz="3200" b="0" i="0" u="none" strike="noStrike" kern="1200" cap="none" spc="0" normalizeH="0" baseline="0" noProof="0" dirty="0" smtClean="0">
                <a:ln>
                  <a:noFill/>
                </a:ln>
                <a:solidFill>
                  <a:schemeClr val="bg1">
                    <a:lumMod val="75000"/>
                  </a:schemeClr>
                </a:solidFill>
                <a:effectLst/>
                <a:uLnTx/>
                <a:uFillTx/>
                <a:latin typeface="+mn-lt"/>
                <a:ea typeface="+mn-ea"/>
                <a:cs typeface="+mn-cs"/>
              </a:rPr>
              <a:t>Quelques cas cliniques y sont</a:t>
            </a:r>
            <a:r>
              <a:rPr kumimoji="0" lang="fr-FR" sz="3200" b="0" i="0" u="none" strike="noStrike" kern="1200" cap="none" spc="0" normalizeH="0" noProof="0" dirty="0" smtClean="0">
                <a:ln>
                  <a:noFill/>
                </a:ln>
                <a:solidFill>
                  <a:schemeClr val="bg1">
                    <a:lumMod val="75000"/>
                  </a:schemeClr>
                </a:solidFill>
                <a:effectLst/>
                <a:uLnTx/>
                <a:uFillTx/>
                <a:latin typeface="+mn-lt"/>
                <a:ea typeface="+mn-ea"/>
                <a:cs typeface="+mn-cs"/>
              </a:rPr>
              <a:t> disponibles.</a:t>
            </a:r>
            <a:endParaRPr kumimoji="0" lang="fr-FR" sz="3200" b="0" i="0" u="none" strike="noStrike" kern="1200" cap="none" spc="0" normalizeH="0" baseline="0" noProof="0" dirty="0">
              <a:ln>
                <a:noFill/>
              </a:ln>
              <a:solidFill>
                <a:schemeClr val="bg1">
                  <a:lumMod val="75000"/>
                </a:schemeClr>
              </a:solidFill>
              <a:effectLst/>
              <a:uLnTx/>
              <a:uFillTx/>
              <a:latin typeface="+mn-lt"/>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646040"/>
            <a:ext cx="8229600" cy="1143000"/>
          </a:xfrm>
        </p:spPr>
        <p:txBody>
          <a:bodyPr>
            <a:normAutofit fontScale="90000"/>
          </a:bodyPr>
          <a:lstStyle/>
          <a:p>
            <a:r>
              <a:rPr lang="fr-FR" dirty="0" smtClean="0">
                <a:effectLst>
                  <a:outerShdw blurRad="38100" dist="38100" dir="2700000" algn="tl">
                    <a:srgbClr val="000000">
                      <a:alpha val="43137"/>
                    </a:srgbClr>
                  </a:outerShdw>
                </a:effectLst>
              </a:rPr>
              <a:t>Rappels de base</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(et leurs spécificités en pédiatrie)</a:t>
            </a:r>
            <a:endParaRPr lang="fr-FR" dirty="0">
              <a:effectLst>
                <a:outerShdw blurRad="38100" dist="38100" dir="2700000" algn="tl">
                  <a:srgbClr val="000000">
                    <a:alpha val="43137"/>
                  </a:srgbClr>
                </a:outerShdw>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Interrogatoire en pédiatrie (pratique)</a:t>
            </a:r>
            <a:endParaRPr lang="fr-FR" dirty="0"/>
          </a:p>
        </p:txBody>
      </p:sp>
      <p:sp>
        <p:nvSpPr>
          <p:cNvPr id="3" name="Espace réservé du contenu 2"/>
          <p:cNvSpPr>
            <a:spLocks noGrp="1"/>
          </p:cNvSpPr>
          <p:nvPr>
            <p:ph idx="1"/>
          </p:nvPr>
        </p:nvSpPr>
        <p:spPr>
          <a:xfrm>
            <a:off x="457200" y="1600200"/>
            <a:ext cx="8229600" cy="4853136"/>
          </a:xfrm>
        </p:spPr>
        <p:txBody>
          <a:bodyPr>
            <a:normAutofit fontScale="92500" lnSpcReduction="10000"/>
          </a:bodyPr>
          <a:lstStyle/>
          <a:p>
            <a:r>
              <a:rPr lang="fr-FR" dirty="0" smtClean="0"/>
              <a:t>Se fier à la gravité / le caractère inhabituel selon les parents et l’enfant</a:t>
            </a:r>
          </a:p>
          <a:p>
            <a:r>
              <a:rPr lang="fr-FR" dirty="0" smtClean="0"/>
              <a:t>Ne pas se fier au diagnostic des parents</a:t>
            </a:r>
          </a:p>
          <a:p>
            <a:r>
              <a:rPr lang="fr-FR" b="1" dirty="0" smtClean="0">
                <a:solidFill>
                  <a:srgbClr val="0070C0"/>
                </a:solidFill>
              </a:rPr>
              <a:t>Consentement des parents pour tout !</a:t>
            </a:r>
            <a:endParaRPr lang="fr-FR" b="1" dirty="0" smtClean="0">
              <a:solidFill>
                <a:srgbClr val="0070C0"/>
              </a:solidFill>
            </a:endParaRPr>
          </a:p>
          <a:p>
            <a:r>
              <a:rPr lang="fr-FR" dirty="0" smtClean="0"/>
              <a:t>Etre </a:t>
            </a:r>
            <a:r>
              <a:rPr lang="fr-FR" b="1" dirty="0" smtClean="0"/>
              <a:t>précis</a:t>
            </a:r>
            <a:r>
              <a:rPr lang="fr-FR" dirty="0" smtClean="0"/>
              <a:t> en pédiatrie (plus difficile) :</a:t>
            </a:r>
          </a:p>
          <a:p>
            <a:pPr lvl="1"/>
            <a:r>
              <a:rPr lang="fr-FR" dirty="0" smtClean="0"/>
              <a:t>Par exemple, une douleur = siège - irradiation - type - intensité - survenue - évolution…</a:t>
            </a:r>
          </a:p>
          <a:p>
            <a:r>
              <a:rPr lang="fr-FR" b="1" dirty="0" smtClean="0"/>
              <a:t>Un bébé a deux grandes activités :</a:t>
            </a:r>
          </a:p>
          <a:p>
            <a:pPr lvl="1"/>
            <a:r>
              <a:rPr lang="fr-FR" b="1" i="1" dirty="0" smtClean="0"/>
              <a:t>Lait</a:t>
            </a:r>
            <a:r>
              <a:rPr lang="fr-FR" dirty="0" smtClean="0"/>
              <a:t> = quoi ? Quand ? Depuis quand ? Combien ? </a:t>
            </a:r>
          </a:p>
          <a:p>
            <a:pPr lvl="1"/>
            <a:r>
              <a:rPr lang="fr-FR" b="1" i="1" dirty="0" smtClean="0"/>
              <a:t>Sommeil</a:t>
            </a:r>
            <a:r>
              <a:rPr lang="fr-FR" dirty="0" smtClean="0"/>
              <a:t> = dort bien ? Dort moins ? </a:t>
            </a:r>
          </a:p>
          <a:p>
            <a:pPr>
              <a:buNone/>
            </a:pPr>
            <a:endParaRPr lang="fr-F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Interrogatoire systématique</a:t>
            </a:r>
            <a:endParaRPr lang="fr-FR" dirty="0"/>
          </a:p>
        </p:txBody>
      </p:sp>
      <p:sp>
        <p:nvSpPr>
          <p:cNvPr id="3" name="Espace réservé du contenu 2"/>
          <p:cNvSpPr>
            <a:spLocks noGrp="1"/>
          </p:cNvSpPr>
          <p:nvPr>
            <p:ph idx="1"/>
          </p:nvPr>
        </p:nvSpPr>
        <p:spPr>
          <a:xfrm>
            <a:off x="457200" y="1600200"/>
            <a:ext cx="8363272" cy="4925144"/>
          </a:xfrm>
        </p:spPr>
        <p:txBody>
          <a:bodyPr>
            <a:normAutofit fontScale="85000" lnSpcReduction="10000"/>
          </a:bodyPr>
          <a:lstStyle/>
          <a:p>
            <a:r>
              <a:rPr lang="fr-FR" dirty="0" smtClean="0">
                <a:solidFill>
                  <a:schemeClr val="bg1">
                    <a:lumMod val="65000"/>
                  </a:schemeClr>
                </a:solidFill>
              </a:rPr>
              <a:t>Motif</a:t>
            </a:r>
            <a:endParaRPr lang="fr-FR" b="1" dirty="0" smtClean="0">
              <a:solidFill>
                <a:schemeClr val="bg1">
                  <a:lumMod val="65000"/>
                </a:schemeClr>
              </a:solidFill>
            </a:endParaRPr>
          </a:p>
          <a:p>
            <a:r>
              <a:rPr lang="fr-FR" dirty="0" smtClean="0">
                <a:solidFill>
                  <a:schemeClr val="bg1">
                    <a:lumMod val="65000"/>
                  </a:schemeClr>
                </a:solidFill>
              </a:rPr>
              <a:t>Antécédents (</a:t>
            </a:r>
            <a:r>
              <a:rPr lang="fr-FR" b="1" dirty="0" smtClean="0"/>
              <a:t>périnataux</a:t>
            </a:r>
            <a:r>
              <a:rPr lang="fr-FR" dirty="0" smtClean="0">
                <a:solidFill>
                  <a:schemeClr val="bg1">
                    <a:lumMod val="65000"/>
                  </a:schemeClr>
                </a:solidFill>
              </a:rPr>
              <a:t>, médicaux, chirurgicaux, familiaux)</a:t>
            </a:r>
          </a:p>
          <a:p>
            <a:r>
              <a:rPr lang="fr-FR" dirty="0" smtClean="0">
                <a:solidFill>
                  <a:schemeClr val="bg1">
                    <a:lumMod val="65000"/>
                  </a:schemeClr>
                </a:solidFill>
              </a:rPr>
              <a:t>Allergie / Animaux à domicile</a:t>
            </a:r>
          </a:p>
          <a:p>
            <a:r>
              <a:rPr lang="fr-FR" dirty="0" smtClean="0">
                <a:solidFill>
                  <a:schemeClr val="bg1">
                    <a:lumMod val="65000"/>
                  </a:schemeClr>
                </a:solidFill>
              </a:rPr>
              <a:t>Voyage récent / logement /</a:t>
            </a:r>
            <a:r>
              <a:rPr lang="fr-FR" b="1" dirty="0" smtClean="0">
                <a:solidFill>
                  <a:schemeClr val="bg1">
                    <a:lumMod val="65000"/>
                  </a:schemeClr>
                </a:solidFill>
              </a:rPr>
              <a:t> </a:t>
            </a:r>
            <a:r>
              <a:rPr lang="fr-FR" b="1" dirty="0" smtClean="0"/>
              <a:t>mode de garde</a:t>
            </a:r>
            <a:r>
              <a:rPr lang="fr-FR" dirty="0" smtClean="0">
                <a:solidFill>
                  <a:schemeClr val="bg1">
                    <a:lumMod val="65000"/>
                  </a:schemeClr>
                </a:solidFill>
              </a:rPr>
              <a:t> (où ?)</a:t>
            </a:r>
          </a:p>
          <a:p>
            <a:r>
              <a:rPr lang="fr-FR" dirty="0" smtClean="0">
                <a:solidFill>
                  <a:schemeClr val="bg1">
                    <a:lumMod val="65000"/>
                  </a:schemeClr>
                </a:solidFill>
              </a:rPr>
              <a:t>Vaccinations</a:t>
            </a:r>
          </a:p>
          <a:p>
            <a:r>
              <a:rPr lang="fr-FR" dirty="0" smtClean="0">
                <a:solidFill>
                  <a:schemeClr val="bg1">
                    <a:lumMod val="65000"/>
                  </a:schemeClr>
                </a:solidFill>
              </a:rPr>
              <a:t>Traitement (et intoxication médicamenteuse)</a:t>
            </a:r>
          </a:p>
          <a:p>
            <a:r>
              <a:rPr lang="fr-FR" dirty="0" smtClean="0">
                <a:solidFill>
                  <a:schemeClr val="bg1">
                    <a:lumMod val="65000"/>
                  </a:schemeClr>
                </a:solidFill>
              </a:rPr>
              <a:t>Toxiques (tabagisme passif, intox au CO…)</a:t>
            </a:r>
          </a:p>
          <a:p>
            <a:r>
              <a:rPr lang="fr-FR" b="1" dirty="0" smtClean="0"/>
              <a:t>Alimentation et sommeil</a:t>
            </a:r>
          </a:p>
          <a:p>
            <a:r>
              <a:rPr lang="fr-FR" b="1" dirty="0" smtClean="0"/>
              <a:t>Anamnèse</a:t>
            </a:r>
            <a:r>
              <a:rPr lang="fr-FR" dirty="0" smtClean="0">
                <a:solidFill>
                  <a:schemeClr val="bg1">
                    <a:lumMod val="65000"/>
                  </a:schemeClr>
                </a:solidFill>
              </a:rPr>
              <a:t> (</a:t>
            </a:r>
            <a:r>
              <a:rPr lang="fr-FR" dirty="0" err="1" smtClean="0">
                <a:solidFill>
                  <a:schemeClr val="bg1">
                    <a:lumMod val="65000"/>
                  </a:schemeClr>
                </a:solidFill>
              </a:rPr>
              <a:t>pré-cise</a:t>
            </a:r>
            <a:r>
              <a:rPr lang="fr-FR" dirty="0" smtClean="0">
                <a:solidFill>
                  <a:schemeClr val="bg1">
                    <a:lumMod val="65000"/>
                  </a:schemeClr>
                </a:solidFill>
              </a:rPr>
              <a:t>, horaire, détaillée) </a:t>
            </a:r>
            <a:r>
              <a:rPr lang="fr-FR" b="1" dirty="0" smtClean="0"/>
              <a:t>← point-clé qui ne saurait être aussi systématique que ce qui précède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Après les signes fonctionnels…</a:t>
            </a:r>
          </a:p>
        </p:txBody>
      </p:sp>
      <p:sp>
        <p:nvSpPr>
          <p:cNvPr id="3" name="Espace réservé du contenu 2"/>
          <p:cNvSpPr>
            <a:spLocks noGrp="1"/>
          </p:cNvSpPr>
          <p:nvPr>
            <p:ph idx="1"/>
          </p:nvPr>
        </p:nvSpPr>
        <p:spPr>
          <a:xfrm>
            <a:off x="457200" y="1556792"/>
            <a:ext cx="8229600" cy="5184576"/>
          </a:xfrm>
        </p:spPr>
        <p:txBody>
          <a:bodyPr>
            <a:normAutofit fontScale="92500" lnSpcReduction="10000"/>
          </a:bodyPr>
          <a:lstStyle/>
          <a:p>
            <a:r>
              <a:rPr lang="fr-FR" b="1" dirty="0" smtClean="0"/>
              <a:t>Courbes toujours</a:t>
            </a:r>
            <a:r>
              <a:rPr lang="fr-FR" dirty="0" smtClean="0"/>
              <a:t> : poids, taille, IMC, PC</a:t>
            </a:r>
          </a:p>
          <a:p>
            <a:r>
              <a:rPr lang="fr-FR" dirty="0" smtClean="0"/>
              <a:t>Constantes parfois : FC, FR, SpO2</a:t>
            </a:r>
          </a:p>
          <a:p>
            <a:r>
              <a:rPr lang="fr-FR" dirty="0" smtClean="0"/>
              <a:t>L’examen physique par appareil (</a:t>
            </a:r>
            <a:r>
              <a:rPr lang="fr-FR" dirty="0" err="1" smtClean="0"/>
              <a:t>crânio</a:t>
            </a:r>
            <a:r>
              <a:rPr lang="fr-FR" dirty="0" smtClean="0"/>
              <a:t>-caudal…) :</a:t>
            </a:r>
          </a:p>
          <a:p>
            <a:pPr lvl="1"/>
            <a:r>
              <a:rPr lang="fr-FR" dirty="0" smtClean="0">
                <a:solidFill>
                  <a:schemeClr val="bg1">
                    <a:lumMod val="65000"/>
                  </a:schemeClr>
                </a:solidFill>
              </a:rPr>
              <a:t>Inspection (et otoscopie)</a:t>
            </a:r>
          </a:p>
          <a:p>
            <a:pPr lvl="1"/>
            <a:r>
              <a:rPr lang="fr-FR" dirty="0" smtClean="0">
                <a:solidFill>
                  <a:schemeClr val="bg1">
                    <a:lumMod val="65000"/>
                  </a:schemeClr>
                </a:solidFill>
              </a:rPr>
              <a:t>Palpation</a:t>
            </a:r>
          </a:p>
          <a:p>
            <a:pPr lvl="1"/>
            <a:r>
              <a:rPr lang="fr-FR" dirty="0" smtClean="0">
                <a:solidFill>
                  <a:schemeClr val="bg1">
                    <a:lumMod val="65000"/>
                  </a:schemeClr>
                </a:solidFill>
              </a:rPr>
              <a:t>Percussion</a:t>
            </a:r>
          </a:p>
          <a:p>
            <a:pPr lvl="1"/>
            <a:r>
              <a:rPr lang="fr-FR" dirty="0" smtClean="0">
                <a:solidFill>
                  <a:schemeClr val="bg1">
                    <a:lumMod val="65000"/>
                  </a:schemeClr>
                </a:solidFill>
              </a:rPr>
              <a:t>Auscultation	</a:t>
            </a:r>
            <a:r>
              <a:rPr lang="fr-FR" dirty="0" smtClean="0"/>
              <a:t>			</a:t>
            </a:r>
            <a:r>
              <a:rPr lang="fr-FR" sz="1300" dirty="0" smtClean="0"/>
              <a:t>Parfois, c’est bien de rappeler cet ordre…</a:t>
            </a:r>
          </a:p>
          <a:p>
            <a:r>
              <a:rPr lang="fr-FR" dirty="0" smtClean="0"/>
              <a:t>Les examens (para ?)cliniques simples : </a:t>
            </a:r>
          </a:p>
          <a:p>
            <a:pPr lvl="1"/>
            <a:r>
              <a:rPr lang="fr-FR" dirty="0" smtClean="0"/>
              <a:t>BU</a:t>
            </a:r>
          </a:p>
          <a:p>
            <a:pPr lvl="1"/>
            <a:r>
              <a:rPr lang="fr-FR" dirty="0" smtClean="0"/>
              <a:t>TDR </a:t>
            </a:r>
            <a:r>
              <a:rPr lang="fr-FR" dirty="0" err="1" smtClean="0"/>
              <a:t>Streptatest</a:t>
            </a:r>
            <a:endParaRPr lang="fr-FR" dirty="0" smtClean="0"/>
          </a:p>
          <a:p>
            <a:pPr lvl="1"/>
            <a:r>
              <a:rPr lang="fr-FR" dirty="0" smtClean="0"/>
              <a:t>DEP (après 6 ans)…</a:t>
            </a:r>
          </a:p>
          <a:p>
            <a:pPr>
              <a:buNone/>
            </a:pPr>
            <a:endParaRPr lang="fr-F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564904"/>
            <a:ext cx="8229600" cy="1143000"/>
          </a:xfrm>
        </p:spPr>
        <p:txBody>
          <a:bodyPr>
            <a:normAutofit/>
          </a:bodyPr>
          <a:lstStyle/>
          <a:p>
            <a:r>
              <a:rPr lang="fr-FR" dirty="0" smtClean="0">
                <a:effectLst>
                  <a:outerShdw blurRad="38100" dist="38100" dir="2700000" algn="tl">
                    <a:srgbClr val="000000">
                      <a:alpha val="43137"/>
                    </a:srgbClr>
                  </a:outerShdw>
                </a:effectLst>
              </a:rPr>
              <a:t>Ce qu’il ne faut pas rater… </a:t>
            </a:r>
            <a:endParaRPr lang="fr-FR" dirty="0">
              <a:effectLst>
                <a:outerShdw blurRad="38100" dist="38100" dir="2700000" algn="tl">
                  <a:srgbClr val="000000">
                    <a:alpha val="43137"/>
                  </a:srgbClr>
                </a:outerShdw>
              </a:effectLs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348880"/>
            <a:ext cx="8229600" cy="1143000"/>
          </a:xfrm>
        </p:spPr>
        <p:txBody>
          <a:bodyPr>
            <a:normAutofit fontScale="90000"/>
          </a:bodyPr>
          <a:lstStyle/>
          <a:p>
            <a:r>
              <a:rPr lang="fr-FR" dirty="0" smtClean="0">
                <a:effectLst>
                  <a:outerShdw blurRad="38100" dist="38100" dir="2700000" algn="tl">
                    <a:srgbClr val="000000">
                      <a:alpha val="43137"/>
                    </a:srgbClr>
                  </a:outerShdw>
                </a:effectLst>
              </a:rPr>
              <a:t>N’ayez pas peur, on détaillera après.</a:t>
            </a:r>
            <a:endParaRPr lang="fr-FR" dirty="0">
              <a:effectLst>
                <a:outerShdw blurRad="38100" dist="38100" dir="2700000" algn="tl">
                  <a:srgbClr val="000000">
                    <a:alpha val="43137"/>
                  </a:srgbClr>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Quelques signes à rechercher</a:t>
            </a:r>
            <a:endParaRPr lang="fr-FR" dirty="0"/>
          </a:p>
        </p:txBody>
      </p:sp>
      <p:sp>
        <p:nvSpPr>
          <p:cNvPr id="3" name="Espace réservé du contenu 2"/>
          <p:cNvSpPr>
            <a:spLocks noGrp="1"/>
          </p:cNvSpPr>
          <p:nvPr>
            <p:ph idx="1"/>
          </p:nvPr>
        </p:nvSpPr>
        <p:spPr>
          <a:xfrm>
            <a:off x="457200" y="1412776"/>
            <a:ext cx="8229600" cy="5445224"/>
          </a:xfrm>
        </p:spPr>
        <p:txBody>
          <a:bodyPr>
            <a:normAutofit fontScale="55000" lnSpcReduction="20000"/>
          </a:bodyPr>
          <a:lstStyle/>
          <a:p>
            <a:r>
              <a:rPr lang="fr-FR" dirty="0" smtClean="0"/>
              <a:t>Etat général (teint, tirage…)</a:t>
            </a:r>
          </a:p>
          <a:p>
            <a:pPr lvl="1"/>
            <a:r>
              <a:rPr lang="fr-FR" dirty="0" smtClean="0">
                <a:solidFill>
                  <a:schemeClr val="bg1">
                    <a:lumMod val="65000"/>
                  </a:schemeClr>
                </a:solidFill>
              </a:rPr>
              <a:t>Urgences : altération de l’état général, teint grisâtre, cyanose, cassure pondérale</a:t>
            </a:r>
          </a:p>
          <a:p>
            <a:r>
              <a:rPr lang="fr-FR" dirty="0" smtClean="0"/>
              <a:t>Dermato : </a:t>
            </a:r>
            <a:r>
              <a:rPr lang="fr-FR" dirty="0" err="1" smtClean="0"/>
              <a:t>cutanéo</a:t>
            </a:r>
            <a:r>
              <a:rPr lang="fr-FR" dirty="0" smtClean="0"/>
              <a:t>-muqueux et phanères</a:t>
            </a:r>
          </a:p>
          <a:p>
            <a:pPr lvl="1"/>
            <a:r>
              <a:rPr lang="fr-FR" dirty="0" smtClean="0">
                <a:solidFill>
                  <a:schemeClr val="bg1">
                    <a:lumMod val="65000"/>
                  </a:schemeClr>
                </a:solidFill>
              </a:rPr>
              <a:t>Urgences : purpura, bulles (Lyell, SSSS…), chéilite (Kawasaki), </a:t>
            </a:r>
            <a:r>
              <a:rPr lang="fr-FR" dirty="0" err="1" smtClean="0">
                <a:solidFill>
                  <a:schemeClr val="bg1">
                    <a:lumMod val="65000"/>
                  </a:schemeClr>
                </a:solidFill>
              </a:rPr>
              <a:t>dysraphie</a:t>
            </a:r>
            <a:endParaRPr lang="fr-FR" dirty="0" smtClean="0">
              <a:solidFill>
                <a:schemeClr val="bg1">
                  <a:lumMod val="65000"/>
                </a:schemeClr>
              </a:solidFill>
            </a:endParaRPr>
          </a:p>
          <a:p>
            <a:r>
              <a:rPr lang="fr-FR" dirty="0" err="1" smtClean="0"/>
              <a:t>Ostéo</a:t>
            </a:r>
            <a:r>
              <a:rPr lang="fr-FR" dirty="0" smtClean="0"/>
              <a:t>-articulaire : douleurs osseuses</a:t>
            </a:r>
          </a:p>
          <a:p>
            <a:pPr lvl="1"/>
            <a:r>
              <a:rPr lang="fr-FR" dirty="0" smtClean="0">
                <a:solidFill>
                  <a:schemeClr val="bg1">
                    <a:lumMod val="65000"/>
                  </a:schemeClr>
                </a:solidFill>
              </a:rPr>
              <a:t>Urgences : maltraitance, boiterie (</a:t>
            </a:r>
            <a:r>
              <a:rPr lang="fr-FR" dirty="0" err="1" smtClean="0">
                <a:solidFill>
                  <a:schemeClr val="bg1">
                    <a:lumMod val="65000"/>
                  </a:schemeClr>
                </a:solidFill>
              </a:rPr>
              <a:t>épiphysiolyse</a:t>
            </a:r>
            <a:r>
              <a:rPr lang="fr-FR" dirty="0" smtClean="0">
                <a:solidFill>
                  <a:schemeClr val="bg1">
                    <a:lumMod val="65000"/>
                  </a:schemeClr>
                </a:solidFill>
              </a:rPr>
              <a:t>), douleurs os (ostéomyélite)</a:t>
            </a:r>
          </a:p>
          <a:p>
            <a:r>
              <a:rPr lang="fr-FR" dirty="0" err="1" smtClean="0"/>
              <a:t>Neuro</a:t>
            </a:r>
            <a:r>
              <a:rPr lang="fr-FR" dirty="0" smtClean="0"/>
              <a:t> : Tonus, réflexes archaïques, ROT, fontanelle</a:t>
            </a:r>
          </a:p>
          <a:p>
            <a:pPr lvl="1"/>
            <a:r>
              <a:rPr lang="fr-FR" dirty="0" smtClean="0">
                <a:solidFill>
                  <a:schemeClr val="bg1">
                    <a:lumMod val="65000"/>
                  </a:schemeClr>
                </a:solidFill>
              </a:rPr>
              <a:t>Urgences : tout examen anormal, mydriase </a:t>
            </a:r>
            <a:r>
              <a:rPr lang="fr-FR" dirty="0" err="1" smtClean="0">
                <a:solidFill>
                  <a:schemeClr val="bg1">
                    <a:lumMod val="65000"/>
                  </a:schemeClr>
                </a:solidFill>
              </a:rPr>
              <a:t>aréactive</a:t>
            </a:r>
            <a:r>
              <a:rPr lang="fr-FR" dirty="0" smtClean="0">
                <a:solidFill>
                  <a:schemeClr val="bg1">
                    <a:lumMod val="65000"/>
                  </a:schemeClr>
                </a:solidFill>
              </a:rPr>
              <a:t>, fontanelle bombée, PC ↑</a:t>
            </a:r>
          </a:p>
          <a:p>
            <a:r>
              <a:rPr lang="fr-FR" dirty="0" smtClean="0"/>
              <a:t>Ophtalmo-ORL : yeux, nez, bouche, oreilles</a:t>
            </a:r>
          </a:p>
          <a:p>
            <a:pPr lvl="1"/>
            <a:r>
              <a:rPr lang="fr-FR" dirty="0" smtClean="0">
                <a:solidFill>
                  <a:schemeClr val="bg1">
                    <a:lumMod val="65000"/>
                  </a:schemeClr>
                </a:solidFill>
              </a:rPr>
              <a:t>Urgences : gêne respiratoire haute, œdème du visage, inhalation de corps étranger,</a:t>
            </a:r>
          </a:p>
          <a:p>
            <a:r>
              <a:rPr lang="fr-FR" dirty="0" err="1" smtClean="0"/>
              <a:t>Endocrinologique</a:t>
            </a:r>
            <a:r>
              <a:rPr lang="fr-FR" dirty="0" smtClean="0"/>
              <a:t> : thyroïde, pancréas, surrénales</a:t>
            </a:r>
          </a:p>
          <a:p>
            <a:pPr lvl="1"/>
            <a:r>
              <a:rPr lang="fr-FR" dirty="0" smtClean="0">
                <a:solidFill>
                  <a:schemeClr val="bg1">
                    <a:lumMod val="65000"/>
                  </a:schemeClr>
                </a:solidFill>
              </a:rPr>
              <a:t>Urgences : perte de poids, amaigrissement, </a:t>
            </a:r>
            <a:r>
              <a:rPr lang="fr-FR" dirty="0" err="1" smtClean="0">
                <a:solidFill>
                  <a:schemeClr val="bg1">
                    <a:lumMod val="65000"/>
                  </a:schemeClr>
                </a:solidFill>
              </a:rPr>
              <a:t>polyuro</a:t>
            </a:r>
            <a:r>
              <a:rPr lang="fr-FR" dirty="0" smtClean="0">
                <a:solidFill>
                  <a:schemeClr val="bg1">
                    <a:lumMod val="65000"/>
                  </a:schemeClr>
                </a:solidFill>
              </a:rPr>
              <a:t>-</a:t>
            </a:r>
            <a:r>
              <a:rPr lang="fr-FR" dirty="0" err="1" smtClean="0">
                <a:solidFill>
                  <a:schemeClr val="bg1">
                    <a:lumMod val="65000"/>
                  </a:schemeClr>
                </a:solidFill>
              </a:rPr>
              <a:t>polydypsie</a:t>
            </a:r>
            <a:r>
              <a:rPr lang="fr-FR" dirty="0" smtClean="0">
                <a:solidFill>
                  <a:schemeClr val="bg1">
                    <a:lumMod val="65000"/>
                  </a:schemeClr>
                </a:solidFill>
              </a:rPr>
              <a:t>, asthénie</a:t>
            </a:r>
          </a:p>
          <a:p>
            <a:r>
              <a:rPr lang="fr-FR" dirty="0" smtClean="0"/>
              <a:t>Cardio-vasculaire : pouls fémoraux, hépatalgie</a:t>
            </a:r>
          </a:p>
          <a:p>
            <a:pPr lvl="1"/>
            <a:r>
              <a:rPr lang="fr-FR" dirty="0" smtClean="0">
                <a:solidFill>
                  <a:schemeClr val="bg1">
                    <a:lumMod val="65000"/>
                  </a:schemeClr>
                </a:solidFill>
              </a:rPr>
              <a:t>Urgences : choc, malaise, </a:t>
            </a:r>
            <a:r>
              <a:rPr lang="fr-FR" dirty="0" err="1" smtClean="0">
                <a:solidFill>
                  <a:schemeClr val="bg1">
                    <a:lumMod val="65000"/>
                  </a:schemeClr>
                </a:solidFill>
              </a:rPr>
              <a:t>insuff</a:t>
            </a:r>
            <a:r>
              <a:rPr lang="fr-FR" dirty="0" smtClean="0">
                <a:solidFill>
                  <a:schemeClr val="bg1">
                    <a:lumMod val="65000"/>
                  </a:schemeClr>
                </a:solidFill>
              </a:rPr>
              <a:t> </a:t>
            </a:r>
            <a:r>
              <a:rPr lang="fr-FR" dirty="0" err="1" smtClean="0">
                <a:solidFill>
                  <a:schemeClr val="bg1">
                    <a:lumMod val="65000"/>
                  </a:schemeClr>
                </a:solidFill>
              </a:rPr>
              <a:t>card</a:t>
            </a:r>
            <a:r>
              <a:rPr lang="fr-FR" dirty="0" smtClean="0">
                <a:solidFill>
                  <a:schemeClr val="bg1">
                    <a:lumMod val="65000"/>
                  </a:schemeClr>
                </a:solidFill>
              </a:rPr>
              <a:t> (myocardite</a:t>
            </a:r>
            <a:r>
              <a:rPr lang="fr-FR" dirty="0" smtClean="0">
                <a:solidFill>
                  <a:schemeClr val="bg1">
                    <a:lumMod val="65000"/>
                  </a:schemeClr>
                </a:solidFill>
              </a:rPr>
              <a:t>), </a:t>
            </a:r>
            <a:r>
              <a:rPr lang="fr-FR" dirty="0" smtClean="0">
                <a:solidFill>
                  <a:schemeClr val="bg1">
                    <a:lumMod val="65000"/>
                  </a:schemeClr>
                </a:solidFill>
              </a:rPr>
              <a:t>souffle, ↓ pouls fémoraux (coarctation)</a:t>
            </a:r>
          </a:p>
          <a:p>
            <a:r>
              <a:rPr lang="fr-FR" dirty="0" smtClean="0"/>
              <a:t>Pulmonaire : auscultation</a:t>
            </a:r>
          </a:p>
          <a:p>
            <a:pPr lvl="1"/>
            <a:r>
              <a:rPr lang="fr-FR" dirty="0" smtClean="0">
                <a:solidFill>
                  <a:schemeClr val="bg1">
                    <a:lumMod val="65000"/>
                  </a:schemeClr>
                </a:solidFill>
              </a:rPr>
              <a:t>Urgences : détresse respiratoire, sifflement respiratoire, inhalation de corps étranger</a:t>
            </a:r>
          </a:p>
          <a:p>
            <a:r>
              <a:rPr lang="fr-FR" dirty="0" smtClean="0"/>
              <a:t>Digestif : FID, </a:t>
            </a:r>
            <a:r>
              <a:rPr lang="fr-FR" dirty="0" err="1" smtClean="0"/>
              <a:t>psoïtis</a:t>
            </a:r>
            <a:r>
              <a:rPr lang="fr-FR" dirty="0" smtClean="0"/>
              <a:t>, défense</a:t>
            </a:r>
          </a:p>
          <a:p>
            <a:pPr lvl="1"/>
            <a:r>
              <a:rPr lang="fr-FR" dirty="0" smtClean="0">
                <a:solidFill>
                  <a:schemeClr val="bg1">
                    <a:lumMod val="65000"/>
                  </a:schemeClr>
                </a:solidFill>
              </a:rPr>
              <a:t>Urgences : douleur FID, régurgitations tardives (sténose hypertrophique du </a:t>
            </a:r>
            <a:r>
              <a:rPr lang="fr-FR" dirty="0" err="1" smtClean="0">
                <a:solidFill>
                  <a:schemeClr val="bg1">
                    <a:lumMod val="65000"/>
                  </a:schemeClr>
                </a:solidFill>
              </a:rPr>
              <a:t>pylose</a:t>
            </a:r>
            <a:r>
              <a:rPr lang="fr-FR" dirty="0" smtClean="0">
                <a:solidFill>
                  <a:schemeClr val="bg1">
                    <a:lumMod val="65000"/>
                  </a:schemeClr>
                </a:solidFill>
              </a:rPr>
              <a:t>), accès de douleur/pâleur (invagination), masse (</a:t>
            </a:r>
            <a:r>
              <a:rPr lang="fr-FR" dirty="0" err="1" smtClean="0">
                <a:solidFill>
                  <a:schemeClr val="bg1">
                    <a:lumMod val="65000"/>
                  </a:schemeClr>
                </a:solidFill>
              </a:rPr>
              <a:t>neuro</a:t>
            </a:r>
            <a:r>
              <a:rPr lang="fr-FR" dirty="0" smtClean="0">
                <a:solidFill>
                  <a:schemeClr val="bg1">
                    <a:lumMod val="65000"/>
                  </a:schemeClr>
                </a:solidFill>
              </a:rPr>
              <a:t>- </a:t>
            </a:r>
            <a:r>
              <a:rPr lang="fr-FR" dirty="0" err="1" smtClean="0">
                <a:solidFill>
                  <a:schemeClr val="bg1">
                    <a:lumMod val="65000"/>
                  </a:schemeClr>
                </a:solidFill>
              </a:rPr>
              <a:t>néphro</a:t>
            </a:r>
            <a:r>
              <a:rPr lang="fr-FR" dirty="0" smtClean="0">
                <a:solidFill>
                  <a:schemeClr val="bg1">
                    <a:lumMod val="65000"/>
                  </a:schemeClr>
                </a:solidFill>
              </a:rPr>
              <a:t>-</a:t>
            </a:r>
            <a:r>
              <a:rPr lang="fr-FR" dirty="0" err="1" smtClean="0">
                <a:solidFill>
                  <a:schemeClr val="bg1">
                    <a:lumMod val="65000"/>
                  </a:schemeClr>
                </a:solidFill>
              </a:rPr>
              <a:t>blastome</a:t>
            </a:r>
            <a:r>
              <a:rPr lang="fr-FR" dirty="0" smtClean="0">
                <a:solidFill>
                  <a:schemeClr val="bg1">
                    <a:lumMod val="65000"/>
                  </a:schemeClr>
                </a:solidFill>
              </a:rPr>
              <a:t>)</a:t>
            </a:r>
          </a:p>
          <a:p>
            <a:r>
              <a:rPr lang="fr-FR" dirty="0" err="1" smtClean="0"/>
              <a:t>Uro</a:t>
            </a:r>
            <a:r>
              <a:rPr lang="fr-FR" dirty="0" smtClean="0"/>
              <a:t>-néphrologique : OGE, fosses lombaires, pli</a:t>
            </a:r>
          </a:p>
          <a:p>
            <a:pPr lvl="1"/>
            <a:r>
              <a:rPr lang="fr-FR" dirty="0" smtClean="0">
                <a:solidFill>
                  <a:schemeClr val="bg1">
                    <a:lumMod val="65000"/>
                  </a:schemeClr>
                </a:solidFill>
              </a:rPr>
              <a:t>Urgences : déshydratation, œdème, douleurs lombaires, douleur scrotale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852936"/>
            <a:ext cx="8229600" cy="1143000"/>
          </a:xfrm>
        </p:spPr>
        <p:txBody>
          <a:bodyPr>
            <a:normAutofit fontScale="90000"/>
          </a:bodyPr>
          <a:lstStyle/>
          <a:p>
            <a:r>
              <a:rPr lang="fr-FR" dirty="0" smtClean="0">
                <a:effectLst>
                  <a:outerShdw blurRad="38100" dist="38100" dir="2700000" algn="tl">
                    <a:srgbClr val="000000">
                      <a:alpha val="43137"/>
                    </a:srgbClr>
                  </a:outerShdw>
                </a:effectLst>
              </a:rPr>
              <a:t>Je vois que vous avez peur.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Détaillons…</a:t>
            </a:r>
            <a:endParaRPr lang="fr-FR" dirty="0">
              <a:effectLst>
                <a:outerShdw blurRad="38100" dist="38100" dir="2700000" algn="tl">
                  <a:srgbClr val="000000">
                    <a:alpha val="43137"/>
                  </a:srgbClr>
                </a:outerShdw>
              </a:effectLs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A la maternité, un examen complet…</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5257800"/>
          </a:xfrm>
        </p:spPr>
        <p:txBody>
          <a:bodyPr>
            <a:normAutofit fontScale="55000" lnSpcReduction="20000"/>
          </a:bodyPr>
          <a:lstStyle/>
          <a:p>
            <a:r>
              <a:rPr lang="fr-FR" dirty="0" smtClean="0"/>
              <a:t>Tonicité, réflexes archaïques</a:t>
            </a:r>
          </a:p>
          <a:p>
            <a:r>
              <a:rPr lang="fr-FR" dirty="0" smtClean="0"/>
              <a:t>Fontanelle / </a:t>
            </a:r>
            <a:r>
              <a:rPr lang="fr-FR" dirty="0" smtClean="0"/>
              <a:t>sutures</a:t>
            </a:r>
          </a:p>
          <a:p>
            <a:r>
              <a:rPr lang="fr-FR" dirty="0" smtClean="0"/>
              <a:t>Bosse </a:t>
            </a:r>
            <a:r>
              <a:rPr lang="fr-FR" dirty="0" err="1" smtClean="0"/>
              <a:t>séro</a:t>
            </a:r>
            <a:r>
              <a:rPr lang="fr-FR" dirty="0" smtClean="0"/>
              <a:t>-sanguine, </a:t>
            </a:r>
            <a:r>
              <a:rPr lang="fr-FR" dirty="0" err="1" smtClean="0"/>
              <a:t>céphalhématome</a:t>
            </a:r>
            <a:endParaRPr lang="fr-FR" dirty="0" smtClean="0"/>
          </a:p>
          <a:p>
            <a:r>
              <a:rPr lang="fr-FR" dirty="0" smtClean="0"/>
              <a:t>Vernix, lanugo, livedo, angiome, ictère, tâche café au lait, tâche mongoloïde</a:t>
            </a:r>
            <a:endParaRPr lang="fr-FR" dirty="0" smtClean="0"/>
          </a:p>
          <a:p>
            <a:r>
              <a:rPr lang="fr-FR" dirty="0" smtClean="0"/>
              <a:t>Dysmorphie </a:t>
            </a:r>
            <a:r>
              <a:rPr lang="fr-FR" dirty="0" smtClean="0"/>
              <a:t>faciale</a:t>
            </a:r>
            <a:endParaRPr lang="fr-FR" dirty="0" smtClean="0"/>
          </a:p>
          <a:p>
            <a:r>
              <a:rPr lang="fr-FR" dirty="0" smtClean="0"/>
              <a:t>Implantation </a:t>
            </a:r>
            <a:r>
              <a:rPr lang="fr-FR" dirty="0" smtClean="0"/>
              <a:t>des oreilles, fistule </a:t>
            </a:r>
            <a:r>
              <a:rPr lang="fr-FR" dirty="0" smtClean="0"/>
              <a:t>pré-</a:t>
            </a:r>
            <a:r>
              <a:rPr lang="fr-FR" dirty="0" err="1" smtClean="0"/>
              <a:t>tragienne</a:t>
            </a:r>
            <a:endParaRPr lang="fr-FR" dirty="0" smtClean="0"/>
          </a:p>
          <a:p>
            <a:r>
              <a:rPr lang="fr-FR" dirty="0" smtClean="0"/>
              <a:t>Symétrie </a:t>
            </a:r>
            <a:r>
              <a:rPr lang="fr-FR" dirty="0" smtClean="0"/>
              <a:t>du </a:t>
            </a:r>
            <a:r>
              <a:rPr lang="fr-FR" dirty="0" smtClean="0"/>
              <a:t>regard (</a:t>
            </a:r>
            <a:r>
              <a:rPr lang="fr-FR" dirty="0" err="1" smtClean="0"/>
              <a:t>leucocorie</a:t>
            </a:r>
            <a:r>
              <a:rPr lang="fr-FR" dirty="0" smtClean="0"/>
              <a:t>, strabisme), perforation des canaux lacrymaux</a:t>
            </a:r>
            <a:endParaRPr lang="fr-FR" dirty="0" smtClean="0"/>
          </a:p>
          <a:p>
            <a:r>
              <a:rPr lang="fr-FR" dirty="0" smtClean="0"/>
              <a:t>Perméabilité des choanes / œsophage / anus</a:t>
            </a:r>
          </a:p>
          <a:p>
            <a:r>
              <a:rPr lang="fr-FR" dirty="0" smtClean="0"/>
              <a:t>Fente </a:t>
            </a:r>
            <a:r>
              <a:rPr lang="fr-FR" dirty="0" err="1" smtClean="0"/>
              <a:t>labio-palatine</a:t>
            </a:r>
            <a:endParaRPr lang="fr-FR" dirty="0" smtClean="0"/>
          </a:p>
          <a:p>
            <a:r>
              <a:rPr lang="fr-FR" dirty="0" smtClean="0"/>
              <a:t>Régurgitation</a:t>
            </a:r>
            <a:endParaRPr lang="fr-FR" dirty="0" smtClean="0"/>
          </a:p>
          <a:p>
            <a:r>
              <a:rPr lang="fr-FR" dirty="0" smtClean="0"/>
              <a:t>Torticolis, kyste du tractus </a:t>
            </a:r>
            <a:r>
              <a:rPr lang="fr-FR" dirty="0" err="1" smtClean="0"/>
              <a:t>thyréoglosse</a:t>
            </a:r>
            <a:endParaRPr lang="fr-FR" dirty="0" smtClean="0"/>
          </a:p>
          <a:p>
            <a:r>
              <a:rPr lang="fr-FR" dirty="0" smtClean="0"/>
              <a:t>Dystocie des épaules, fracture de clavicule, atteinte du plexus brachial</a:t>
            </a:r>
          </a:p>
          <a:p>
            <a:r>
              <a:rPr lang="fr-FR" dirty="0" smtClean="0"/>
              <a:t>Doigts surnuméraires ou hypoplasiques, </a:t>
            </a:r>
            <a:r>
              <a:rPr lang="fr-FR" dirty="0" err="1" smtClean="0"/>
              <a:t>syndactilie</a:t>
            </a:r>
            <a:endParaRPr lang="fr-FR" dirty="0" smtClean="0"/>
          </a:p>
          <a:p>
            <a:r>
              <a:rPr lang="fr-FR" dirty="0" smtClean="0"/>
              <a:t>Souffle </a:t>
            </a:r>
            <a:r>
              <a:rPr lang="fr-FR" dirty="0" smtClean="0"/>
              <a:t>cardiaque à irradiation dorsale, ↓ des pouls fémoraux (</a:t>
            </a:r>
            <a:r>
              <a:rPr lang="fr-FR" dirty="0" err="1" smtClean="0"/>
              <a:t>coartctation</a:t>
            </a:r>
            <a:r>
              <a:rPr lang="fr-FR" dirty="0" smtClean="0"/>
              <a:t>)</a:t>
            </a:r>
            <a:endParaRPr lang="fr-FR" dirty="0" smtClean="0"/>
          </a:p>
          <a:p>
            <a:r>
              <a:rPr lang="fr-FR" dirty="0" smtClean="0"/>
              <a:t>Masse abdominale, anomalie </a:t>
            </a:r>
            <a:r>
              <a:rPr lang="fr-FR" dirty="0" smtClean="0"/>
              <a:t>pariétale (</a:t>
            </a:r>
            <a:r>
              <a:rPr lang="fr-FR" dirty="0" err="1" smtClean="0"/>
              <a:t>omphalocèle</a:t>
            </a:r>
            <a:r>
              <a:rPr lang="fr-FR" dirty="0" smtClean="0"/>
              <a:t>, hernie inguinale…)</a:t>
            </a:r>
            <a:endParaRPr lang="fr-FR" dirty="0" smtClean="0"/>
          </a:p>
          <a:p>
            <a:r>
              <a:rPr lang="fr-FR" dirty="0" smtClean="0"/>
              <a:t>Malformation </a:t>
            </a:r>
            <a:r>
              <a:rPr lang="fr-FR" dirty="0" err="1" smtClean="0"/>
              <a:t>génitourinaire</a:t>
            </a:r>
            <a:r>
              <a:rPr lang="fr-FR" dirty="0" smtClean="0"/>
              <a:t> </a:t>
            </a:r>
            <a:r>
              <a:rPr lang="fr-FR" dirty="0" smtClean="0"/>
              <a:t>externe (</a:t>
            </a:r>
            <a:r>
              <a:rPr lang="fr-FR" dirty="0" err="1" smtClean="0"/>
              <a:t>ambiguité</a:t>
            </a:r>
            <a:r>
              <a:rPr lang="fr-FR" dirty="0" smtClean="0"/>
              <a:t>)</a:t>
            </a:r>
            <a:endParaRPr lang="fr-FR" dirty="0" smtClean="0"/>
          </a:p>
          <a:p>
            <a:r>
              <a:rPr lang="fr-FR" dirty="0" smtClean="0"/>
              <a:t>Luxation congénitale de </a:t>
            </a:r>
            <a:r>
              <a:rPr lang="fr-FR" dirty="0" smtClean="0"/>
              <a:t>hanche (écho à M1 si poids &gt; 4 kg)</a:t>
            </a:r>
          </a:p>
          <a:p>
            <a:r>
              <a:rPr lang="fr-FR" dirty="0" smtClean="0"/>
              <a:t>Pied </a:t>
            </a:r>
            <a:r>
              <a:rPr lang="fr-FR" dirty="0" smtClean="0"/>
              <a:t>bot</a:t>
            </a:r>
          </a:p>
          <a:p>
            <a:r>
              <a:rPr lang="fr-FR" dirty="0" smtClean="0"/>
              <a:t>Spina </a:t>
            </a:r>
            <a:r>
              <a:rPr lang="fr-FR" dirty="0" err="1" smtClean="0"/>
              <a:t>bifida</a:t>
            </a:r>
            <a:endParaRPr lang="fr-FR"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Test de </a:t>
            </a:r>
            <a:r>
              <a:rPr lang="fr-FR" dirty="0" err="1" smtClean="0">
                <a:effectLst>
                  <a:outerShdw blurRad="38100" dist="38100" dir="2700000" algn="tl">
                    <a:srgbClr val="000000">
                      <a:alpha val="43137"/>
                    </a:srgbClr>
                  </a:outerShdw>
                </a:effectLst>
              </a:rPr>
              <a:t>Guthrie</a:t>
            </a:r>
            <a:r>
              <a:rPr lang="fr-FR" dirty="0" smtClean="0">
                <a:effectLst>
                  <a:outerShdw blurRad="38100" dist="38100" dir="2700000" algn="tl">
                    <a:srgbClr val="000000">
                      <a:alpha val="43137"/>
                    </a:srgbClr>
                  </a:outerShdw>
                </a:effectLst>
              </a:rPr>
              <a:t> (avec consentement)</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fontScale="92500" lnSpcReduction="20000"/>
          </a:bodyPr>
          <a:lstStyle/>
          <a:p>
            <a:r>
              <a:rPr lang="fr-FR" dirty="0" smtClean="0"/>
              <a:t>Drépanocytose (électrophorèse </a:t>
            </a:r>
            <a:r>
              <a:rPr lang="fr-FR" dirty="0" err="1" smtClean="0"/>
              <a:t>Hb</a:t>
            </a:r>
            <a:r>
              <a:rPr lang="fr-FR" dirty="0" smtClean="0"/>
              <a:t>) : facultatif</a:t>
            </a:r>
          </a:p>
          <a:p>
            <a:pPr>
              <a:buNone/>
            </a:pPr>
            <a:endParaRPr lang="fr-FR" dirty="0" smtClean="0"/>
          </a:p>
          <a:p>
            <a:r>
              <a:rPr lang="fr-FR" dirty="0" smtClean="0"/>
              <a:t>Phénylcétonurie (</a:t>
            </a:r>
            <a:r>
              <a:rPr lang="fr-FR" dirty="0" err="1" smtClean="0"/>
              <a:t>Phe</a:t>
            </a:r>
            <a:r>
              <a:rPr lang="fr-FR" dirty="0" smtClean="0"/>
              <a:t> ↑)</a:t>
            </a:r>
          </a:p>
          <a:p>
            <a:r>
              <a:rPr lang="fr-FR" dirty="0" smtClean="0"/>
              <a:t>Hypothyroïdie congénitale (TSH ↑)</a:t>
            </a:r>
          </a:p>
          <a:p>
            <a:r>
              <a:rPr lang="fr-FR" dirty="0" smtClean="0"/>
              <a:t>Hyperplasie congénitale des surrénales (17-</a:t>
            </a:r>
            <a:r>
              <a:rPr lang="fr-FR" dirty="0" err="1" smtClean="0"/>
              <a:t>hydroxyprogestérone</a:t>
            </a:r>
            <a:r>
              <a:rPr lang="fr-FR" dirty="0" smtClean="0"/>
              <a:t> ↑)</a:t>
            </a:r>
          </a:p>
          <a:p>
            <a:r>
              <a:rPr lang="fr-FR" dirty="0" smtClean="0"/>
              <a:t>Mucoviscidose (Trypsine </a:t>
            </a:r>
            <a:r>
              <a:rPr lang="fr-FR" dirty="0" err="1" smtClean="0"/>
              <a:t>ImmunoRéactive</a:t>
            </a:r>
            <a:r>
              <a:rPr lang="fr-FR" dirty="0" smtClean="0"/>
              <a:t> </a:t>
            </a:r>
            <a:r>
              <a:rPr lang="fr-FR" dirty="0" smtClean="0"/>
              <a:t>+)</a:t>
            </a:r>
          </a:p>
          <a:p>
            <a:pPr lvl="1"/>
            <a:r>
              <a:rPr lang="fr-FR" dirty="0" smtClean="0"/>
              <a:t>Si + : </a:t>
            </a:r>
            <a:r>
              <a:rPr lang="fr-FR" dirty="0" err="1" smtClean="0"/>
              <a:t>biomol</a:t>
            </a:r>
            <a:r>
              <a:rPr lang="fr-FR" dirty="0" smtClean="0"/>
              <a:t> du gène CFTR (chromosome 7)</a:t>
            </a:r>
          </a:p>
          <a:p>
            <a:pPr lvl="2"/>
            <a:r>
              <a:rPr lang="fr-FR" dirty="0" smtClean="0"/>
              <a:t>2 mutations </a:t>
            </a:r>
            <a:r>
              <a:rPr lang="fr-FR" dirty="0" smtClean="0"/>
              <a:t>(souvent δF508)</a:t>
            </a:r>
            <a:r>
              <a:rPr lang="fr-FR" dirty="0" smtClean="0"/>
              <a:t> = mucoviscidose</a:t>
            </a:r>
          </a:p>
          <a:p>
            <a:pPr lvl="2"/>
            <a:r>
              <a:rPr lang="fr-FR" dirty="0" smtClean="0"/>
              <a:t>1 mutation = 2 tests de la sueur à 4 kg ou 6 semaines de vie</a:t>
            </a:r>
          </a:p>
          <a:p>
            <a:pPr lvl="2"/>
            <a:r>
              <a:rPr lang="fr-FR" dirty="0" smtClean="0"/>
              <a:t>0 mutation = refaire le dosage de TIR à J21</a:t>
            </a:r>
            <a:endParaRPr lang="fr-FR" dirty="0" smtClean="0"/>
          </a:p>
          <a:p>
            <a:pPr lvl="1">
              <a:buNone/>
            </a:pPr>
            <a:endParaRPr lang="fr-FR" dirty="0" smtClean="0"/>
          </a:p>
          <a:p>
            <a:endParaRPr lang="fr-F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502024"/>
            <a:ext cx="8229600" cy="1143000"/>
          </a:xfrm>
        </p:spPr>
        <p:txBody>
          <a:bodyPr>
            <a:normAutofit fontScale="90000"/>
          </a:bodyPr>
          <a:lstStyle/>
          <a:p>
            <a:r>
              <a:rPr lang="fr-FR" dirty="0" smtClean="0">
                <a:effectLst>
                  <a:outerShdw blurRad="38100" dist="38100" dir="2700000" algn="tl">
                    <a:srgbClr val="000000">
                      <a:alpha val="43137"/>
                    </a:srgbClr>
                  </a:outerShdw>
                </a:effectLst>
              </a:rPr>
              <a:t>Et l’enfant va pouvoir sortir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Enfin, il va falloir le nourrir aussi…</a:t>
            </a:r>
            <a:endParaRPr lang="fr-FR" dirty="0">
              <a:effectLst>
                <a:outerShdw blurRad="38100" dist="38100" dir="2700000" algn="tl">
                  <a:srgbClr val="000000">
                    <a:alpha val="43137"/>
                  </a:srgbClr>
                </a:outerShdw>
              </a:effectLs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Quelle alimentation ?</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4925144"/>
          </a:xfrm>
        </p:spPr>
        <p:txBody>
          <a:bodyPr>
            <a:normAutofit fontScale="85000" lnSpcReduction="10000"/>
          </a:bodyPr>
          <a:lstStyle/>
          <a:p>
            <a:r>
              <a:rPr lang="fr-FR" dirty="0" smtClean="0"/>
              <a:t>Prématurés : lait maternel ou lait prématuré</a:t>
            </a:r>
          </a:p>
          <a:p>
            <a:r>
              <a:rPr lang="fr-FR" dirty="0" smtClean="0"/>
              <a:t>0-6 mois : lait maternel (hors VIH) ou préparations pour nourrissons (« 1</a:t>
            </a:r>
            <a:r>
              <a:rPr lang="fr-FR" baseline="30000" dirty="0" smtClean="0"/>
              <a:t>er</a:t>
            </a:r>
            <a:r>
              <a:rPr lang="fr-FR" dirty="0" smtClean="0"/>
              <a:t> âge »)</a:t>
            </a:r>
          </a:p>
          <a:p>
            <a:pPr lvl="1"/>
            <a:r>
              <a:rPr lang="fr-FR" dirty="0" smtClean="0"/>
              <a:t>Lait de vache modifié</a:t>
            </a:r>
          </a:p>
          <a:p>
            <a:pPr lvl="1"/>
            <a:r>
              <a:rPr lang="fr-FR" dirty="0" smtClean="0"/>
              <a:t>Lait épaissi / anti-reflux / confort </a:t>
            </a:r>
            <a:r>
              <a:rPr lang="fr-FR" b="1" dirty="0" smtClean="0"/>
              <a:t>(RGO, bronchiolite)</a:t>
            </a:r>
          </a:p>
          <a:p>
            <a:pPr lvl="1"/>
            <a:r>
              <a:rPr lang="fr-FR" dirty="0" smtClean="0"/>
              <a:t>Hydrolysat de protéines de lait de vache (</a:t>
            </a:r>
            <a:r>
              <a:rPr lang="fr-FR" b="1" dirty="0" smtClean="0"/>
              <a:t>IPLV, diarrhées avant 3 mois</a:t>
            </a:r>
            <a:r>
              <a:rPr lang="fr-FR" dirty="0" smtClean="0"/>
              <a:t>)</a:t>
            </a:r>
          </a:p>
          <a:p>
            <a:pPr lvl="1"/>
            <a:r>
              <a:rPr lang="fr-FR" dirty="0" smtClean="0"/>
              <a:t>Lait sans lactose (</a:t>
            </a:r>
            <a:r>
              <a:rPr lang="fr-FR" b="1" dirty="0" smtClean="0"/>
              <a:t>diarrhées après 3 mois</a:t>
            </a:r>
            <a:r>
              <a:rPr lang="fr-FR" dirty="0" smtClean="0"/>
              <a:t>)</a:t>
            </a:r>
          </a:p>
          <a:p>
            <a:pPr lvl="1"/>
            <a:r>
              <a:rPr lang="fr-FR" dirty="0" smtClean="0"/>
              <a:t>Lait hypoallergénique (</a:t>
            </a:r>
            <a:r>
              <a:rPr lang="fr-FR" b="1" dirty="0" err="1" smtClean="0"/>
              <a:t>atopie</a:t>
            </a:r>
            <a:r>
              <a:rPr lang="fr-FR" b="1" dirty="0" smtClean="0"/>
              <a:t> au 1</a:t>
            </a:r>
            <a:r>
              <a:rPr lang="fr-FR" b="1" baseline="30000" dirty="0" smtClean="0"/>
              <a:t>er</a:t>
            </a:r>
            <a:r>
              <a:rPr lang="fr-FR" b="1" dirty="0" smtClean="0"/>
              <a:t> degré</a:t>
            </a:r>
            <a:r>
              <a:rPr lang="fr-FR" dirty="0" smtClean="0"/>
              <a:t>)</a:t>
            </a:r>
          </a:p>
          <a:p>
            <a:r>
              <a:rPr lang="fr-FR" dirty="0" smtClean="0"/>
              <a:t>6-12 mois : préparations de suite (2</a:t>
            </a:r>
            <a:r>
              <a:rPr lang="fr-FR" baseline="30000" dirty="0" smtClean="0"/>
              <a:t>ème</a:t>
            </a:r>
            <a:r>
              <a:rPr lang="fr-FR" dirty="0" smtClean="0"/>
              <a:t> âge) et diversification progressive</a:t>
            </a:r>
          </a:p>
          <a:p>
            <a:r>
              <a:rPr lang="fr-FR" dirty="0" smtClean="0"/>
              <a:t>&gt; 12 mois : lait de croissance et diversification totale</a:t>
            </a:r>
            <a:endParaRPr lang="fr-F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Quelle quantité ? </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lstStyle/>
          <a:p>
            <a:r>
              <a:rPr lang="fr-FR" dirty="0" smtClean="0"/>
              <a:t>Naissance : 6-8 biberons de 20 ml</a:t>
            </a:r>
          </a:p>
          <a:p>
            <a:r>
              <a:rPr lang="fr-FR" dirty="0" smtClean="0"/>
              <a:t>1</a:t>
            </a:r>
            <a:r>
              <a:rPr lang="fr-FR" baseline="30000" dirty="0" smtClean="0"/>
              <a:t>ère</a:t>
            </a:r>
            <a:r>
              <a:rPr lang="fr-FR" dirty="0" smtClean="0"/>
              <a:t> semaine : 6-8 biberons de 90 ml (+10 ml/j)</a:t>
            </a:r>
          </a:p>
          <a:p>
            <a:r>
              <a:rPr lang="fr-FR" dirty="0" smtClean="0"/>
              <a:t>1</a:t>
            </a:r>
            <a:r>
              <a:rPr lang="fr-FR" baseline="30000" dirty="0" smtClean="0"/>
              <a:t>er</a:t>
            </a:r>
            <a:r>
              <a:rPr lang="fr-FR" dirty="0" smtClean="0"/>
              <a:t> mois : 6 biberons de 120 ml (+1 ml/j)</a:t>
            </a:r>
          </a:p>
          <a:p>
            <a:r>
              <a:rPr lang="fr-FR" dirty="0" smtClean="0"/>
              <a:t>A partir de 4 semaines</a:t>
            </a:r>
          </a:p>
          <a:p>
            <a:pPr lvl="1"/>
            <a:r>
              <a:rPr lang="fr-FR" dirty="0" smtClean="0"/>
              <a:t>Formule d’Apert : (Poids (g) / 10) + 200 ml</a:t>
            </a:r>
          </a:p>
          <a:p>
            <a:pPr lvl="1"/>
            <a:r>
              <a:rPr lang="fr-FR" dirty="0" smtClean="0"/>
              <a:t>Formule de </a:t>
            </a:r>
            <a:r>
              <a:rPr lang="fr-FR" dirty="0" err="1" smtClean="0"/>
              <a:t>Lestradet</a:t>
            </a:r>
            <a:r>
              <a:rPr lang="fr-FR" dirty="0" smtClean="0"/>
              <a:t> : (Poids / 10) + 250 +/- 100</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Quelle </a:t>
            </a:r>
            <a:r>
              <a:rPr lang="fr-FR" dirty="0" err="1" smtClean="0">
                <a:effectLst>
                  <a:outerShdw blurRad="38100" dist="38100" dir="2700000" algn="tl">
                    <a:srgbClr val="000000">
                      <a:alpha val="43137"/>
                    </a:srgbClr>
                  </a:outerShdw>
                </a:effectLst>
              </a:rPr>
              <a:t>supplémentation</a:t>
            </a:r>
            <a:r>
              <a:rPr lang="fr-FR" dirty="0" smtClean="0">
                <a:effectLst>
                  <a:outerShdw blurRad="38100" dist="38100" dir="2700000" algn="tl">
                    <a:srgbClr val="000000">
                      <a:alpha val="43137"/>
                    </a:srgbClr>
                  </a:outerShdw>
                </a:effectLst>
              </a:rPr>
              <a:t> ? (actu 2012)</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4709120"/>
          </a:xfrm>
        </p:spPr>
        <p:txBody>
          <a:bodyPr>
            <a:normAutofit fontScale="92500" lnSpcReduction="10000"/>
          </a:bodyPr>
          <a:lstStyle/>
          <a:p>
            <a:r>
              <a:rPr lang="fr-FR" b="1" dirty="0" smtClean="0"/>
              <a:t>Vitamine K1</a:t>
            </a:r>
            <a:r>
              <a:rPr lang="fr-FR" dirty="0" smtClean="0"/>
              <a:t> </a:t>
            </a:r>
          </a:p>
          <a:p>
            <a:pPr lvl="1"/>
            <a:r>
              <a:rPr lang="fr-FR" dirty="0" smtClean="0">
                <a:solidFill>
                  <a:schemeClr val="bg1">
                    <a:lumMod val="65000"/>
                  </a:schemeClr>
                </a:solidFill>
              </a:rPr>
              <a:t>Lait maternel exclusif : 6 semaines (sinon rien)</a:t>
            </a:r>
          </a:p>
          <a:p>
            <a:r>
              <a:rPr lang="fr-FR" b="1" dirty="0" smtClean="0"/>
              <a:t>Vitamine D de 0 à 18 mois</a:t>
            </a:r>
          </a:p>
          <a:p>
            <a:pPr lvl="1"/>
            <a:r>
              <a:rPr lang="fr-FR" dirty="0" smtClean="0">
                <a:solidFill>
                  <a:schemeClr val="bg1">
                    <a:lumMod val="65000"/>
                  </a:schemeClr>
                </a:solidFill>
              </a:rPr>
              <a:t>Lait maternel ou non enrichi : 1000 – 1200 UI/j</a:t>
            </a:r>
          </a:p>
          <a:p>
            <a:pPr lvl="1"/>
            <a:r>
              <a:rPr lang="fr-FR" dirty="0" smtClean="0">
                <a:solidFill>
                  <a:schemeClr val="bg1">
                    <a:lumMod val="65000"/>
                  </a:schemeClr>
                </a:solidFill>
              </a:rPr>
              <a:t>Lait artificiel enrichi en vit D : 600 - 800 UI/j</a:t>
            </a:r>
          </a:p>
          <a:p>
            <a:r>
              <a:rPr lang="fr-FR" b="1" dirty="0" smtClean="0"/>
              <a:t>Vitamine D de 18 mois à 5 ans, de 10 à 18 ans</a:t>
            </a:r>
          </a:p>
          <a:p>
            <a:pPr lvl="1"/>
            <a:r>
              <a:rPr lang="fr-FR" dirty="0" smtClean="0">
                <a:solidFill>
                  <a:schemeClr val="bg1">
                    <a:lumMod val="65000"/>
                  </a:schemeClr>
                </a:solidFill>
              </a:rPr>
              <a:t>2 doses de charge trimestrielles l’hiver (</a:t>
            </a:r>
            <a:r>
              <a:rPr lang="fr-FR" dirty="0" err="1" smtClean="0">
                <a:solidFill>
                  <a:schemeClr val="bg1">
                    <a:lumMod val="65000"/>
                  </a:schemeClr>
                </a:solidFill>
              </a:rPr>
              <a:t>oct</a:t>
            </a:r>
            <a:r>
              <a:rPr lang="fr-FR" dirty="0" smtClean="0">
                <a:solidFill>
                  <a:schemeClr val="bg1">
                    <a:lumMod val="65000"/>
                  </a:schemeClr>
                </a:solidFill>
              </a:rPr>
              <a:t>, </a:t>
            </a:r>
            <a:r>
              <a:rPr lang="fr-FR" dirty="0" err="1" smtClean="0">
                <a:solidFill>
                  <a:schemeClr val="bg1">
                    <a:lumMod val="65000"/>
                  </a:schemeClr>
                </a:solidFill>
              </a:rPr>
              <a:t>fév</a:t>
            </a:r>
            <a:r>
              <a:rPr lang="fr-FR" dirty="0" smtClean="0">
                <a:solidFill>
                  <a:schemeClr val="bg1">
                    <a:lumMod val="65000"/>
                  </a:schemeClr>
                </a:solidFill>
              </a:rPr>
              <a:t>)</a:t>
            </a:r>
          </a:p>
          <a:p>
            <a:pPr lvl="1"/>
            <a:r>
              <a:rPr lang="fr-FR" dirty="0" smtClean="0">
                <a:solidFill>
                  <a:schemeClr val="bg1">
                    <a:lumMod val="65000"/>
                  </a:schemeClr>
                </a:solidFill>
              </a:rPr>
              <a:t>4 doses de charge si risque (pas d’exposition estivale, forte pigmentation cutanée, malabsorption…)</a:t>
            </a:r>
          </a:p>
          <a:p>
            <a:pPr lvl="1"/>
            <a:r>
              <a:rPr lang="fr-FR" i="1" dirty="0" smtClean="0">
                <a:solidFill>
                  <a:schemeClr val="bg1">
                    <a:lumMod val="65000"/>
                  </a:schemeClr>
                </a:solidFill>
              </a:rPr>
              <a:t>Pas d’étude entre 5 et 10 ans (mais bon…)</a:t>
            </a:r>
          </a:p>
          <a:p>
            <a:pPr lvl="1"/>
            <a:endParaRPr lang="fr-FR" dirty="0" smtClean="0">
              <a:solidFill>
                <a:schemeClr val="bg1">
                  <a:lumMod val="65000"/>
                </a:schemeClr>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Quid du fer ? </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435280" cy="4525963"/>
          </a:xfrm>
        </p:spPr>
        <p:txBody>
          <a:bodyPr>
            <a:normAutofit/>
          </a:bodyPr>
          <a:lstStyle/>
          <a:p>
            <a:r>
              <a:rPr lang="fr-FR" b="1" dirty="0" smtClean="0"/>
              <a:t>Fer</a:t>
            </a:r>
          </a:p>
          <a:p>
            <a:pPr lvl="1"/>
            <a:r>
              <a:rPr lang="fr-FR" dirty="0" smtClean="0">
                <a:solidFill>
                  <a:schemeClr val="bg1">
                    <a:lumMod val="65000"/>
                  </a:schemeClr>
                </a:solidFill>
              </a:rPr>
              <a:t>Prématuré, carence maternelle, régime lacté exclusif… : fumarate ferreux 3 mois</a:t>
            </a:r>
          </a:p>
          <a:p>
            <a:pPr lvl="1"/>
            <a:r>
              <a:rPr lang="fr-FR" dirty="0" smtClean="0">
                <a:solidFill>
                  <a:schemeClr val="bg1">
                    <a:lumMod val="65000"/>
                  </a:schemeClr>
                </a:solidFill>
              </a:rPr>
              <a:t>En cas d’échec à trois mois (anémie sur la NFS) :</a:t>
            </a:r>
          </a:p>
          <a:p>
            <a:pPr lvl="2"/>
            <a:r>
              <a:rPr lang="fr-FR" dirty="0" smtClean="0">
                <a:solidFill>
                  <a:schemeClr val="bg1">
                    <a:lumMod val="65000"/>
                  </a:schemeClr>
                </a:solidFill>
              </a:rPr>
              <a:t>Non observance (« il avait des selles noires »)</a:t>
            </a:r>
          </a:p>
          <a:p>
            <a:pPr lvl="2"/>
            <a:r>
              <a:rPr lang="fr-FR" dirty="0" smtClean="0">
                <a:solidFill>
                  <a:schemeClr val="bg1">
                    <a:lumMod val="65000"/>
                  </a:schemeClr>
                </a:solidFill>
              </a:rPr>
              <a:t>2 autres causes de </a:t>
            </a:r>
            <a:r>
              <a:rPr lang="fr-FR" dirty="0" err="1" smtClean="0">
                <a:solidFill>
                  <a:schemeClr val="bg1">
                    <a:lumMod val="65000"/>
                  </a:schemeClr>
                </a:solidFill>
              </a:rPr>
              <a:t>microcytose</a:t>
            </a:r>
            <a:r>
              <a:rPr lang="fr-FR" dirty="0" smtClean="0">
                <a:solidFill>
                  <a:schemeClr val="bg1">
                    <a:lumMod val="65000"/>
                  </a:schemeClr>
                </a:solidFill>
              </a:rPr>
              <a:t> : thalassémie, inflammation chronique</a:t>
            </a:r>
          </a:p>
          <a:p>
            <a:pPr lvl="2"/>
            <a:r>
              <a:rPr lang="fr-FR" dirty="0" smtClean="0">
                <a:solidFill>
                  <a:schemeClr val="bg1">
                    <a:lumMod val="65000"/>
                  </a:schemeClr>
                </a:solidFill>
              </a:rPr>
              <a:t>Malabsorption du fer (malformation </a:t>
            </a:r>
            <a:r>
              <a:rPr lang="fr-FR" dirty="0" err="1" smtClean="0">
                <a:solidFill>
                  <a:schemeClr val="bg1">
                    <a:lumMod val="65000"/>
                  </a:schemeClr>
                </a:solidFill>
              </a:rPr>
              <a:t>dig</a:t>
            </a:r>
            <a:r>
              <a:rPr lang="fr-FR" dirty="0" smtClean="0">
                <a:solidFill>
                  <a:schemeClr val="bg1">
                    <a:lumMod val="65000"/>
                  </a:schemeClr>
                </a:solidFill>
              </a:rPr>
              <a:t>, ankylostomiase)</a:t>
            </a:r>
          </a:p>
          <a:p>
            <a:pPr lvl="2"/>
            <a:r>
              <a:rPr lang="fr-FR" dirty="0" smtClean="0">
                <a:solidFill>
                  <a:schemeClr val="bg1">
                    <a:lumMod val="65000"/>
                  </a:schemeClr>
                </a:solidFill>
              </a:rPr>
              <a:t>Saignement occulte (diverticule de </a:t>
            </a:r>
            <a:r>
              <a:rPr lang="fr-FR" dirty="0" err="1" smtClean="0">
                <a:solidFill>
                  <a:schemeClr val="bg1">
                    <a:lumMod val="65000"/>
                  </a:schemeClr>
                </a:solidFill>
              </a:rPr>
              <a:t>Merkel</a:t>
            </a:r>
            <a:r>
              <a:rPr lang="fr-FR" dirty="0" smtClean="0">
                <a:solidFill>
                  <a:schemeClr val="bg1">
                    <a:lumMod val="65000"/>
                  </a:schemeClr>
                </a:solidFill>
              </a:rPr>
              <a:t>, </a:t>
            </a:r>
            <a:r>
              <a:rPr lang="fr-FR" dirty="0" err="1" smtClean="0">
                <a:solidFill>
                  <a:schemeClr val="bg1">
                    <a:lumMod val="65000"/>
                  </a:schemeClr>
                </a:solidFill>
              </a:rPr>
              <a:t>oesophagite</a:t>
            </a:r>
            <a:r>
              <a:rPr lang="fr-FR" dirty="0" smtClean="0">
                <a:solidFill>
                  <a:schemeClr val="bg1">
                    <a:lumMod val="65000"/>
                  </a:schemeClr>
                </a:solidFill>
              </a:rPr>
              <a:t>, hernie hiatale)</a:t>
            </a:r>
          </a:p>
          <a:p>
            <a:pPr>
              <a:buNone/>
            </a:pPr>
            <a:endParaRPr lang="fr-F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95536" y="1772816"/>
            <a:ext cx="8229600" cy="1143000"/>
          </a:xfrm>
        </p:spPr>
        <p:txBody>
          <a:bodyPr>
            <a:normAutofit fontScale="90000"/>
          </a:bodyPr>
          <a:lstStyle/>
          <a:p>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C’est compliqué en fait, les enfants.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Il faut surveiller de près comment ils poussent. </a:t>
            </a:r>
            <a:endParaRPr lang="fr-FR" dirty="0">
              <a:effectLst>
                <a:outerShdw blurRad="38100" dist="38100" dir="2700000" algn="tl">
                  <a:srgbClr val="000000">
                    <a:alpha val="43137"/>
                  </a:srgbClr>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Suivi de l’enfant : quand ? </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fontScale="92500" lnSpcReduction="10000"/>
          </a:bodyPr>
          <a:lstStyle/>
          <a:p>
            <a:r>
              <a:rPr lang="fr-FR" dirty="0" smtClean="0"/>
              <a:t>20 examens obligatoires</a:t>
            </a:r>
          </a:p>
          <a:p>
            <a:pPr lvl="1"/>
            <a:r>
              <a:rPr lang="fr-FR" b="1" dirty="0" smtClean="0"/>
              <a:t>J8 : certificat</a:t>
            </a:r>
          </a:p>
          <a:p>
            <a:pPr lvl="1"/>
            <a:r>
              <a:rPr lang="fr-FR" dirty="0" smtClean="0"/>
              <a:t>M1, M2, M3, M4, M5, M6</a:t>
            </a:r>
          </a:p>
          <a:p>
            <a:pPr lvl="1"/>
            <a:r>
              <a:rPr lang="fr-FR" b="1" dirty="0" smtClean="0"/>
              <a:t>M9 : certificat</a:t>
            </a:r>
          </a:p>
          <a:p>
            <a:pPr lvl="1"/>
            <a:r>
              <a:rPr lang="fr-FR" dirty="0" smtClean="0"/>
              <a:t>M12, M16, M20</a:t>
            </a:r>
          </a:p>
          <a:p>
            <a:pPr lvl="1"/>
            <a:r>
              <a:rPr lang="fr-FR" b="1" dirty="0" smtClean="0"/>
              <a:t>M24 : certificat</a:t>
            </a:r>
          </a:p>
          <a:p>
            <a:pPr lvl="1"/>
            <a:r>
              <a:rPr lang="fr-FR" dirty="0" smtClean="0"/>
              <a:t>2 ans ½, 3 ans, 3 ans ½… 6 ans (puis </a:t>
            </a:r>
            <a:r>
              <a:rPr lang="fr-FR" dirty="0" err="1" smtClean="0"/>
              <a:t>méd</a:t>
            </a:r>
            <a:r>
              <a:rPr lang="fr-FR" dirty="0" smtClean="0"/>
              <a:t> scolaire)</a:t>
            </a:r>
          </a:p>
          <a:p>
            <a:r>
              <a:rPr lang="fr-FR" b="1" dirty="0" smtClean="0"/>
              <a:t>Certificats envoyés au médecin responsable du service de PMI</a:t>
            </a:r>
          </a:p>
          <a:p>
            <a:pPr lvl="1"/>
            <a:r>
              <a:rPr lang="fr-FR" dirty="0" smtClean="0"/>
              <a:t>But financier et but épidémiologique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Suivi de l’enfant : quoi ? </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4781128"/>
          </a:xfrm>
        </p:spPr>
        <p:txBody>
          <a:bodyPr>
            <a:normAutofit lnSpcReduction="10000"/>
          </a:bodyPr>
          <a:lstStyle/>
          <a:p>
            <a:pPr algn="ctr">
              <a:buNone/>
            </a:pPr>
            <a:r>
              <a:rPr lang="fr-FR" b="1" dirty="0" smtClean="0"/>
              <a:t>5 axes de surveillance</a:t>
            </a:r>
            <a:endParaRPr lang="fr-FR" dirty="0" smtClean="0"/>
          </a:p>
          <a:p>
            <a:pPr lvl="1"/>
            <a:r>
              <a:rPr lang="fr-FR" dirty="0" smtClean="0"/>
              <a:t>Développement psychomoteur</a:t>
            </a:r>
          </a:p>
          <a:p>
            <a:pPr lvl="2"/>
            <a:r>
              <a:rPr lang="fr-FR" dirty="0" smtClean="0">
                <a:solidFill>
                  <a:schemeClr val="bg1">
                    <a:lumMod val="65000"/>
                  </a:schemeClr>
                </a:solidFill>
              </a:rPr>
              <a:t>Motricité globale / posture</a:t>
            </a:r>
          </a:p>
          <a:p>
            <a:pPr lvl="2"/>
            <a:r>
              <a:rPr lang="fr-FR" dirty="0" smtClean="0">
                <a:solidFill>
                  <a:schemeClr val="bg1">
                    <a:lumMod val="65000"/>
                  </a:schemeClr>
                </a:solidFill>
              </a:rPr>
              <a:t>Motricité fine / préhension</a:t>
            </a:r>
          </a:p>
          <a:p>
            <a:pPr lvl="2"/>
            <a:r>
              <a:rPr lang="fr-FR" dirty="0" smtClean="0">
                <a:solidFill>
                  <a:schemeClr val="bg1">
                    <a:lumMod val="65000"/>
                  </a:schemeClr>
                </a:solidFill>
              </a:rPr>
              <a:t>Langage</a:t>
            </a:r>
          </a:p>
          <a:p>
            <a:pPr lvl="2"/>
            <a:r>
              <a:rPr lang="fr-FR" dirty="0" smtClean="0">
                <a:solidFill>
                  <a:schemeClr val="bg1">
                    <a:lumMod val="65000"/>
                  </a:schemeClr>
                </a:solidFill>
              </a:rPr>
              <a:t>Sociabilité</a:t>
            </a:r>
            <a:endParaRPr lang="fr-FR" dirty="0" smtClean="0"/>
          </a:p>
          <a:p>
            <a:pPr lvl="1"/>
            <a:r>
              <a:rPr lang="fr-FR" dirty="0" smtClean="0"/>
              <a:t>Dépistage </a:t>
            </a:r>
            <a:r>
              <a:rPr lang="fr-FR" dirty="0" smtClean="0"/>
              <a:t>des anomalies sensorielles</a:t>
            </a:r>
          </a:p>
          <a:p>
            <a:pPr lvl="1"/>
            <a:r>
              <a:rPr lang="fr-FR" dirty="0" smtClean="0"/>
              <a:t>Couverture vaccinale</a:t>
            </a:r>
          </a:p>
          <a:p>
            <a:pPr lvl="1"/>
            <a:r>
              <a:rPr lang="fr-FR" dirty="0" smtClean="0"/>
              <a:t>Développement staturo-pondéral (</a:t>
            </a:r>
            <a:r>
              <a:rPr lang="fr-FR" b="1" dirty="0" smtClean="0"/>
              <a:t>courbes</a:t>
            </a:r>
            <a:r>
              <a:rPr lang="fr-FR" dirty="0" smtClean="0"/>
              <a:t>)</a:t>
            </a:r>
          </a:p>
          <a:p>
            <a:pPr lvl="1"/>
            <a:r>
              <a:rPr lang="fr-FR" dirty="0" smtClean="0"/>
              <a:t>Besoins nutritionnels (et sommeil</a:t>
            </a:r>
            <a:r>
              <a:rPr lang="fr-FR" dirty="0" smtClean="0"/>
              <a:t>)</a:t>
            </a:r>
            <a:endParaRPr lang="fr-FR"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DPM : ne retenez que quelques dates (vous saurez retrouver le reste)</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412776"/>
            <a:ext cx="8229600" cy="5445224"/>
          </a:xfrm>
        </p:spPr>
        <p:txBody>
          <a:bodyPr>
            <a:noAutofit/>
          </a:bodyPr>
          <a:lstStyle/>
          <a:p>
            <a:pPr algn="ctr">
              <a:buNone/>
            </a:pPr>
            <a:r>
              <a:rPr lang="fr-FR" sz="1100" b="1" dirty="0" smtClean="0"/>
              <a:t>MOTRICITE</a:t>
            </a:r>
            <a:endParaRPr lang="fr-FR" sz="1100" dirty="0" smtClean="0"/>
          </a:p>
          <a:p>
            <a:pPr lvl="0"/>
            <a:r>
              <a:rPr lang="fr-FR" sz="1100" dirty="0" smtClean="0"/>
              <a:t>1 mois (M) : tient sa tête lors du décubitus</a:t>
            </a:r>
          </a:p>
          <a:p>
            <a:pPr lvl="0"/>
            <a:r>
              <a:rPr lang="fr-FR" sz="1100" dirty="0" smtClean="0"/>
              <a:t>3 M : tient sa tête, mouvement de salut, suit du regard dans les 4 directions</a:t>
            </a:r>
          </a:p>
          <a:p>
            <a:pPr lvl="0"/>
            <a:r>
              <a:rPr lang="fr-FR" sz="1100" b="1" dirty="0" smtClean="0">
                <a:solidFill>
                  <a:srgbClr val="0070C0"/>
                </a:solidFill>
              </a:rPr>
              <a:t>6 M : tient assis avec appui (trépied)</a:t>
            </a:r>
          </a:p>
          <a:p>
            <a:pPr lvl="0"/>
            <a:r>
              <a:rPr lang="fr-FR" sz="1100" dirty="0" smtClean="0"/>
              <a:t>9 M : tient assis sans appui, 4 pattes, debout avec appui, tend les bras, motricité symétrique des 4 membres</a:t>
            </a:r>
          </a:p>
          <a:p>
            <a:pPr lvl="0"/>
            <a:r>
              <a:rPr lang="fr-FR" sz="1100" b="1" dirty="0" smtClean="0">
                <a:solidFill>
                  <a:srgbClr val="0070C0"/>
                </a:solidFill>
              </a:rPr>
              <a:t>12 mois : marche à 4 pattes de l’ours </a:t>
            </a:r>
            <a:r>
              <a:rPr lang="fr-FR" sz="1100" dirty="0" smtClean="0"/>
              <a:t>(assuré), marche avec support, se baisse</a:t>
            </a:r>
          </a:p>
          <a:p>
            <a:pPr lvl="0"/>
            <a:r>
              <a:rPr lang="fr-FR" sz="1100" dirty="0" smtClean="0"/>
              <a:t>9-18 M : marche</a:t>
            </a:r>
          </a:p>
          <a:p>
            <a:pPr>
              <a:buNone/>
            </a:pPr>
            <a:endParaRPr lang="fr-FR" sz="1100" b="1" dirty="0" smtClean="0"/>
          </a:p>
          <a:p>
            <a:pPr algn="ctr">
              <a:buNone/>
            </a:pPr>
            <a:r>
              <a:rPr lang="fr-FR" sz="1100" b="1" dirty="0" smtClean="0"/>
              <a:t>PREHENSION</a:t>
            </a:r>
            <a:endParaRPr lang="fr-FR" sz="1100" dirty="0" smtClean="0"/>
          </a:p>
          <a:p>
            <a:pPr lvl="0"/>
            <a:r>
              <a:rPr lang="fr-FR" sz="1100" b="1" dirty="0" smtClean="0">
                <a:solidFill>
                  <a:srgbClr val="0070C0"/>
                </a:solidFill>
              </a:rPr>
              <a:t>6 M : pince </a:t>
            </a:r>
            <a:r>
              <a:rPr lang="fr-FR" sz="1100" b="1" dirty="0" err="1" smtClean="0">
                <a:solidFill>
                  <a:srgbClr val="0070C0"/>
                </a:solidFill>
              </a:rPr>
              <a:t>cubito</a:t>
            </a:r>
            <a:r>
              <a:rPr lang="fr-FR" sz="1100" b="1" dirty="0" smtClean="0">
                <a:solidFill>
                  <a:srgbClr val="0070C0"/>
                </a:solidFill>
              </a:rPr>
              <a:t>-palmaire au contact</a:t>
            </a:r>
            <a:r>
              <a:rPr lang="fr-FR" sz="1100" dirty="0" smtClean="0"/>
              <a:t>, se dirige vers objet, passe d’une main à l’autre, met à la bouche</a:t>
            </a:r>
          </a:p>
          <a:p>
            <a:pPr lvl="0"/>
            <a:r>
              <a:rPr lang="fr-FR" sz="1100" dirty="0" smtClean="0"/>
              <a:t>9 M : pince pouce-index volontaire</a:t>
            </a:r>
          </a:p>
          <a:p>
            <a:pPr lvl="0"/>
            <a:r>
              <a:rPr lang="fr-FR" sz="1100" b="1" dirty="0" smtClean="0">
                <a:solidFill>
                  <a:srgbClr val="0070C0"/>
                </a:solidFill>
              </a:rPr>
              <a:t>12 M : pointage index</a:t>
            </a:r>
          </a:p>
          <a:p>
            <a:pPr algn="ctr">
              <a:buNone/>
            </a:pPr>
            <a:endParaRPr lang="fr-FR" sz="1100" b="1" dirty="0" smtClean="0"/>
          </a:p>
          <a:p>
            <a:pPr algn="ctr">
              <a:buNone/>
            </a:pPr>
            <a:r>
              <a:rPr lang="fr-FR" sz="1100" b="1" dirty="0" smtClean="0"/>
              <a:t>LANGAGE</a:t>
            </a:r>
            <a:endParaRPr lang="fr-FR" sz="1100" dirty="0" smtClean="0"/>
          </a:p>
          <a:p>
            <a:pPr lvl="0"/>
            <a:r>
              <a:rPr lang="fr-FR" sz="1100" dirty="0" smtClean="0"/>
              <a:t>3 M : babillage, gazouillis, rit bruyamment</a:t>
            </a:r>
          </a:p>
          <a:p>
            <a:pPr lvl="0"/>
            <a:r>
              <a:rPr lang="fr-FR" sz="1100" b="1" dirty="0" smtClean="0">
                <a:solidFill>
                  <a:srgbClr val="0070C0"/>
                </a:solidFill>
              </a:rPr>
              <a:t>6 M : monosyllabique</a:t>
            </a:r>
          </a:p>
          <a:p>
            <a:pPr lvl="0"/>
            <a:r>
              <a:rPr lang="fr-FR" sz="1100" dirty="0" smtClean="0"/>
              <a:t>9 M : </a:t>
            </a:r>
            <a:r>
              <a:rPr lang="fr-FR" sz="1100" dirty="0" err="1" smtClean="0"/>
              <a:t>bisyllabique</a:t>
            </a:r>
            <a:r>
              <a:rPr lang="fr-FR" sz="1100" dirty="0" smtClean="0"/>
              <a:t>, mots, « non », répond à son nom</a:t>
            </a:r>
          </a:p>
          <a:p>
            <a:pPr lvl="0"/>
            <a:r>
              <a:rPr lang="fr-FR" sz="1100" b="1" dirty="0" smtClean="0">
                <a:solidFill>
                  <a:srgbClr val="0070C0"/>
                </a:solidFill>
              </a:rPr>
              <a:t>12 M : mots-phrase, réponse à donne-moi</a:t>
            </a:r>
          </a:p>
          <a:p>
            <a:pPr lvl="0"/>
            <a:r>
              <a:rPr lang="fr-FR" sz="1100" dirty="0" smtClean="0"/>
              <a:t>3 ans : « je »</a:t>
            </a:r>
          </a:p>
          <a:p>
            <a:pPr>
              <a:buNone/>
            </a:pPr>
            <a:endParaRPr lang="fr-FR" sz="1100" b="1" dirty="0" smtClean="0"/>
          </a:p>
          <a:p>
            <a:pPr algn="ctr">
              <a:buNone/>
            </a:pPr>
            <a:r>
              <a:rPr lang="fr-FR" sz="1100" b="1" dirty="0" smtClean="0"/>
              <a:t>SOCIABILITE</a:t>
            </a:r>
            <a:endParaRPr lang="fr-FR" sz="1100" dirty="0" smtClean="0"/>
          </a:p>
          <a:p>
            <a:pPr lvl="0"/>
            <a:r>
              <a:rPr lang="fr-FR" sz="1100" dirty="0" smtClean="0"/>
              <a:t>1 M : sourire-réponse</a:t>
            </a:r>
          </a:p>
          <a:p>
            <a:pPr lvl="0"/>
            <a:r>
              <a:rPr lang="fr-FR" sz="1100" dirty="0" smtClean="0"/>
              <a:t>3 M : joue avec ses mains</a:t>
            </a:r>
          </a:p>
          <a:p>
            <a:pPr lvl="0"/>
            <a:r>
              <a:rPr lang="fr-FR" sz="1100" b="1" dirty="0" smtClean="0">
                <a:solidFill>
                  <a:srgbClr val="0070C0"/>
                </a:solidFill>
              </a:rPr>
              <a:t>6 M : sourit au miroir, s’oriente au son</a:t>
            </a:r>
          </a:p>
          <a:p>
            <a:pPr lvl="0"/>
            <a:r>
              <a:rPr lang="fr-FR" sz="1100" dirty="0" smtClean="0"/>
              <a:t>9 M : Peur de l’étranger / différenciation affective, angoisse au départ de la mère, bravo, au revoir, « marionnettes », commence à coopérer, coucou / caché, voilà</a:t>
            </a:r>
          </a:p>
          <a:p>
            <a:pPr lvl="0"/>
            <a:r>
              <a:rPr lang="fr-FR" sz="1100" b="1" dirty="0" smtClean="0">
                <a:solidFill>
                  <a:srgbClr val="0070C0"/>
                </a:solidFill>
              </a:rPr>
              <a:t>12 M : coopère à l’habillage, boit au verre, jeu d’encastrement, envoyer la </a:t>
            </a:r>
            <a:r>
              <a:rPr lang="fr-FR" sz="1100" b="1" dirty="0" smtClean="0">
                <a:solidFill>
                  <a:srgbClr val="0070C0"/>
                </a:solidFill>
              </a:rPr>
              <a:t>balle</a:t>
            </a:r>
            <a:endParaRPr lang="fr-FR" sz="1100" b="1" dirty="0" smtClean="0">
              <a:solidFill>
                <a:srgbClr val="0070C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Anomalies sensorielles</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179512" y="1600200"/>
            <a:ext cx="8964488" cy="4997152"/>
          </a:xfrm>
        </p:spPr>
        <p:txBody>
          <a:bodyPr>
            <a:normAutofit fontScale="47500" lnSpcReduction="20000"/>
          </a:bodyPr>
          <a:lstStyle/>
          <a:p>
            <a:pPr lvl="0" algn="ctr">
              <a:buNone/>
            </a:pPr>
            <a:r>
              <a:rPr lang="fr-FR" sz="4000" b="1" dirty="0" smtClean="0"/>
              <a:t>AUDITIVES</a:t>
            </a:r>
          </a:p>
          <a:p>
            <a:r>
              <a:rPr lang="fr-FR" sz="4000" dirty="0" smtClean="0"/>
              <a:t>PEA</a:t>
            </a:r>
          </a:p>
          <a:p>
            <a:r>
              <a:rPr lang="fr-FR" sz="4000" dirty="0" smtClean="0"/>
              <a:t>Absence de réactions aux bruits, réponses vives au toucher, sommeil trop calme</a:t>
            </a:r>
          </a:p>
          <a:p>
            <a:r>
              <a:rPr lang="fr-FR" sz="4000" dirty="0" smtClean="0"/>
              <a:t>Boîtes de </a:t>
            </a:r>
            <a:r>
              <a:rPr lang="fr-FR" sz="4000" dirty="0" err="1" smtClean="0"/>
              <a:t>Moatti</a:t>
            </a:r>
            <a:r>
              <a:rPr lang="fr-FR" sz="4000" dirty="0" smtClean="0"/>
              <a:t> (60 dB, 4 fréquences, à 2m derrière l’enfant) </a:t>
            </a:r>
          </a:p>
          <a:p>
            <a:pPr lvl="0"/>
            <a:endParaRPr lang="fr-FR" sz="4000" u="sng" dirty="0" smtClean="0"/>
          </a:p>
          <a:p>
            <a:pPr lvl="0" algn="ctr">
              <a:buNone/>
            </a:pPr>
            <a:r>
              <a:rPr lang="fr-FR" sz="4000" b="1" dirty="0" smtClean="0"/>
              <a:t>VISUELLES</a:t>
            </a:r>
          </a:p>
          <a:p>
            <a:r>
              <a:rPr lang="fr-FR" sz="4000" dirty="0" smtClean="0"/>
              <a:t>Reflet pupillaire centré (strabisme, </a:t>
            </a:r>
            <a:r>
              <a:rPr lang="fr-FR" sz="4000" dirty="0" err="1" smtClean="0"/>
              <a:t>leucocorie</a:t>
            </a:r>
            <a:r>
              <a:rPr lang="fr-FR" sz="4000" dirty="0" smtClean="0"/>
              <a:t>, cataracte), </a:t>
            </a:r>
          </a:p>
          <a:p>
            <a:r>
              <a:rPr lang="fr-FR" sz="4000" dirty="0" smtClean="0"/>
              <a:t>Réaction à la lumière vive à la naissance</a:t>
            </a:r>
          </a:p>
          <a:p>
            <a:r>
              <a:rPr lang="fr-FR" sz="4000" dirty="0" smtClean="0"/>
              <a:t>Fixation d’objets contrastés à 1 mois</a:t>
            </a:r>
          </a:p>
          <a:p>
            <a:r>
              <a:rPr lang="fr-FR" sz="4000" dirty="0" smtClean="0"/>
              <a:t>Clignement à la menace à 3 mois</a:t>
            </a:r>
          </a:p>
          <a:p>
            <a:r>
              <a:rPr lang="fr-FR" sz="4000" dirty="0" smtClean="0"/>
              <a:t>Poursuite oculaire à 4 mois (permet la recherche de nystagmus)</a:t>
            </a:r>
          </a:p>
          <a:p>
            <a:r>
              <a:rPr lang="fr-FR" sz="4000" dirty="0" smtClean="0"/>
              <a:t>Préhension manuelle à 9 mois, sinon réaliser un </a:t>
            </a:r>
            <a:r>
              <a:rPr lang="fr-FR" sz="4000" dirty="0" err="1" smtClean="0"/>
              <a:t>testing</a:t>
            </a:r>
            <a:r>
              <a:rPr lang="fr-FR" sz="4000" dirty="0" smtClean="0"/>
              <a:t> :</a:t>
            </a:r>
          </a:p>
          <a:p>
            <a:pPr lvl="1"/>
            <a:r>
              <a:rPr lang="fr-FR" sz="3800" dirty="0" smtClean="0">
                <a:solidFill>
                  <a:schemeClr val="bg1">
                    <a:lumMod val="65000"/>
                  </a:schemeClr>
                </a:solidFill>
              </a:rPr>
              <a:t>Occlusion alternée (l’enfant refuse l’occlusion de l’œil non amblyope)</a:t>
            </a:r>
          </a:p>
          <a:p>
            <a:pPr lvl="1"/>
            <a:r>
              <a:rPr lang="fr-FR" sz="3800" dirty="0" smtClean="0">
                <a:solidFill>
                  <a:schemeClr val="bg1">
                    <a:lumMod val="65000"/>
                  </a:schemeClr>
                </a:solidFill>
              </a:rPr>
              <a:t>Signe de la toupie (l’enfant tourne la tête au lieu des yeux pour suivre côté amblyope)</a:t>
            </a:r>
          </a:p>
          <a:p>
            <a:pPr lvl="1"/>
            <a:r>
              <a:rPr lang="fr-FR" sz="3800" dirty="0" smtClean="0">
                <a:solidFill>
                  <a:schemeClr val="bg1">
                    <a:lumMod val="65000"/>
                  </a:schemeClr>
                </a:solidFill>
              </a:rPr>
              <a:t>Test de couverture (l’œil strabique caché refixe un autre point lorsqu’on le découvre)</a:t>
            </a:r>
          </a:p>
          <a:p>
            <a:pPr>
              <a:buNone/>
            </a:pPr>
            <a:endParaRPr lang="fr-F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Couverture vaccinale 2013</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4997152"/>
          </a:xfrm>
        </p:spPr>
        <p:txBody>
          <a:bodyPr>
            <a:normAutofit fontScale="85000" lnSpcReduction="10000"/>
          </a:bodyPr>
          <a:lstStyle/>
          <a:p>
            <a:r>
              <a:rPr lang="fr-FR" dirty="0" smtClean="0"/>
              <a:t>Naissance : BCG si région à risque (VHB selon mère)</a:t>
            </a:r>
          </a:p>
          <a:p>
            <a:r>
              <a:rPr lang="fr-FR" dirty="0" smtClean="0"/>
              <a:t>2 mois : </a:t>
            </a:r>
            <a:r>
              <a:rPr lang="fr-FR" dirty="0" err="1" smtClean="0"/>
              <a:t>Hexavalent</a:t>
            </a:r>
            <a:r>
              <a:rPr lang="fr-FR" dirty="0" smtClean="0"/>
              <a:t> (</a:t>
            </a:r>
            <a:r>
              <a:rPr lang="fr-FR" dirty="0" err="1" smtClean="0"/>
              <a:t>DTPCa</a:t>
            </a:r>
            <a:r>
              <a:rPr lang="fr-FR" dirty="0" smtClean="0"/>
              <a:t>-</a:t>
            </a:r>
            <a:r>
              <a:rPr lang="fr-FR" dirty="0" err="1" smtClean="0"/>
              <a:t>Hib</a:t>
            </a:r>
            <a:r>
              <a:rPr lang="fr-FR" dirty="0" smtClean="0"/>
              <a:t>-VHB) + </a:t>
            </a:r>
            <a:r>
              <a:rPr lang="fr-FR" dirty="0" err="1" smtClean="0"/>
              <a:t>Prevenar</a:t>
            </a:r>
            <a:endParaRPr lang="fr-FR" dirty="0" smtClean="0"/>
          </a:p>
          <a:p>
            <a:r>
              <a:rPr lang="fr-FR" dirty="0" smtClean="0"/>
              <a:t>4 mois : </a:t>
            </a:r>
            <a:r>
              <a:rPr lang="fr-FR" dirty="0" err="1" smtClean="0"/>
              <a:t>Hexavalent</a:t>
            </a:r>
            <a:r>
              <a:rPr lang="fr-FR" dirty="0" smtClean="0"/>
              <a:t> + </a:t>
            </a:r>
            <a:r>
              <a:rPr lang="fr-FR" dirty="0" err="1" smtClean="0"/>
              <a:t>Prevenar</a:t>
            </a:r>
            <a:endParaRPr lang="fr-FR" dirty="0" smtClean="0"/>
          </a:p>
          <a:p>
            <a:r>
              <a:rPr lang="fr-FR" dirty="0" smtClean="0"/>
              <a:t>11 mois : </a:t>
            </a:r>
            <a:r>
              <a:rPr lang="fr-FR" dirty="0" err="1" smtClean="0"/>
              <a:t>Hexavalent</a:t>
            </a:r>
            <a:r>
              <a:rPr lang="fr-FR" dirty="0" smtClean="0"/>
              <a:t> + </a:t>
            </a:r>
            <a:r>
              <a:rPr lang="fr-FR" dirty="0" err="1" smtClean="0"/>
              <a:t>Prevenar</a:t>
            </a:r>
            <a:endParaRPr lang="fr-FR" dirty="0" smtClean="0"/>
          </a:p>
          <a:p>
            <a:r>
              <a:rPr lang="fr-FR" dirty="0" smtClean="0"/>
              <a:t>12 mois : ROR + </a:t>
            </a:r>
            <a:r>
              <a:rPr lang="fr-FR" dirty="0" err="1" smtClean="0"/>
              <a:t>Méningo</a:t>
            </a:r>
            <a:r>
              <a:rPr lang="fr-FR" dirty="0" smtClean="0"/>
              <a:t> C</a:t>
            </a:r>
          </a:p>
          <a:p>
            <a:r>
              <a:rPr lang="fr-FR" dirty="0" smtClean="0"/>
              <a:t>16 mois : ROR</a:t>
            </a:r>
          </a:p>
          <a:p>
            <a:r>
              <a:rPr lang="fr-FR" dirty="0" smtClean="0"/>
              <a:t>6 ans : </a:t>
            </a:r>
            <a:r>
              <a:rPr lang="fr-FR" dirty="0" err="1" smtClean="0"/>
              <a:t>DTPCa</a:t>
            </a:r>
            <a:endParaRPr lang="fr-FR" dirty="0" smtClean="0"/>
          </a:p>
          <a:p>
            <a:r>
              <a:rPr lang="fr-FR" dirty="0" smtClean="0"/>
              <a:t>11 ans : </a:t>
            </a:r>
            <a:r>
              <a:rPr lang="fr-FR" dirty="0" err="1" smtClean="0"/>
              <a:t>DTPCa</a:t>
            </a:r>
            <a:r>
              <a:rPr lang="fr-FR" dirty="0" smtClean="0"/>
              <a:t> + </a:t>
            </a:r>
            <a:r>
              <a:rPr lang="fr-FR" dirty="0" err="1" smtClean="0"/>
              <a:t>Gardasil</a:t>
            </a:r>
            <a:r>
              <a:rPr lang="fr-FR" dirty="0" smtClean="0"/>
              <a:t> (anti-HPV 0, 1, 6 mois)</a:t>
            </a:r>
          </a:p>
          <a:p>
            <a:r>
              <a:rPr lang="fr-FR" dirty="0" smtClean="0"/>
              <a:t>25 ans : </a:t>
            </a:r>
            <a:r>
              <a:rPr lang="fr-FR" dirty="0" err="1" smtClean="0"/>
              <a:t>DTPCa</a:t>
            </a:r>
            <a:r>
              <a:rPr lang="fr-FR" dirty="0" smtClean="0"/>
              <a:t>, puis DTP tous les 20 ans… </a:t>
            </a:r>
          </a:p>
          <a:p>
            <a:pPr>
              <a:buNone/>
            </a:pPr>
            <a:r>
              <a:rPr lang="fr-FR" b="1" dirty="0" smtClean="0"/>
              <a:t>… avec la coqueluche pour ceux qui gardent des enfants</a:t>
            </a:r>
          </a:p>
          <a:p>
            <a:pPr>
              <a:buNone/>
            </a:pPr>
            <a:endParaRPr lang="fr-F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Infléchissement du </a:t>
            </a:r>
            <a:r>
              <a:rPr lang="fr-FR" dirty="0" smtClean="0">
                <a:effectLst>
                  <a:outerShdw blurRad="38100" dist="38100" dir="2700000" algn="tl">
                    <a:srgbClr val="000000">
                      <a:alpha val="43137"/>
                    </a:srgbClr>
                  </a:outerShdw>
                </a:effectLst>
              </a:rPr>
              <a:t>poids : causes acquises (ECN 2005, 2010)</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251520" y="1600200"/>
            <a:ext cx="8496944" cy="5257800"/>
          </a:xfrm>
        </p:spPr>
        <p:txBody>
          <a:bodyPr>
            <a:normAutofit fontScale="62500" lnSpcReduction="20000"/>
          </a:bodyPr>
          <a:lstStyle/>
          <a:p>
            <a:r>
              <a:rPr lang="fr-FR" dirty="0" smtClean="0"/>
              <a:t>Carence d’apports </a:t>
            </a:r>
            <a:r>
              <a:rPr lang="fr-FR" dirty="0" smtClean="0"/>
              <a:t>(vomissements, anorexie, nanisme psychosociale)</a:t>
            </a:r>
            <a:endParaRPr lang="fr-FR" dirty="0" smtClean="0"/>
          </a:p>
          <a:p>
            <a:r>
              <a:rPr lang="fr-FR" dirty="0" smtClean="0"/>
              <a:t>Pertes digestives</a:t>
            </a:r>
          </a:p>
          <a:p>
            <a:pPr lvl="1"/>
            <a:r>
              <a:rPr lang="fr-FR" dirty="0" smtClean="0">
                <a:solidFill>
                  <a:schemeClr val="bg1">
                    <a:lumMod val="65000"/>
                  </a:schemeClr>
                </a:solidFill>
              </a:rPr>
              <a:t>Malabsorption : IPLV, </a:t>
            </a:r>
            <a:r>
              <a:rPr lang="fr-FR" b="1" dirty="0" smtClean="0">
                <a:solidFill>
                  <a:schemeClr val="bg1">
                    <a:lumMod val="65000"/>
                  </a:schemeClr>
                </a:solidFill>
              </a:rPr>
              <a:t>maladie cœliaque</a:t>
            </a:r>
            <a:r>
              <a:rPr lang="fr-FR" dirty="0" smtClean="0">
                <a:solidFill>
                  <a:schemeClr val="bg1">
                    <a:lumMod val="65000"/>
                  </a:schemeClr>
                </a:solidFill>
              </a:rPr>
              <a:t>, ID, infection </a:t>
            </a:r>
            <a:r>
              <a:rPr lang="fr-FR" dirty="0" err="1" smtClean="0">
                <a:solidFill>
                  <a:schemeClr val="bg1">
                    <a:lumMod val="65000"/>
                  </a:schemeClr>
                </a:solidFill>
              </a:rPr>
              <a:t>dig</a:t>
            </a:r>
            <a:endParaRPr lang="fr-FR" dirty="0" smtClean="0">
              <a:solidFill>
                <a:schemeClr val="bg1">
                  <a:lumMod val="65000"/>
                </a:schemeClr>
              </a:solidFill>
            </a:endParaRPr>
          </a:p>
          <a:p>
            <a:pPr lvl="1"/>
            <a:r>
              <a:rPr lang="fr-FR" dirty="0" err="1" smtClean="0">
                <a:solidFill>
                  <a:schemeClr val="bg1">
                    <a:lumMod val="65000"/>
                  </a:schemeClr>
                </a:solidFill>
              </a:rPr>
              <a:t>Maldigestion</a:t>
            </a:r>
            <a:r>
              <a:rPr lang="fr-FR" dirty="0" smtClean="0">
                <a:solidFill>
                  <a:schemeClr val="bg1">
                    <a:lumMod val="65000"/>
                  </a:schemeClr>
                </a:solidFill>
              </a:rPr>
              <a:t> : </a:t>
            </a:r>
            <a:r>
              <a:rPr lang="fr-FR" b="1" dirty="0" smtClean="0">
                <a:solidFill>
                  <a:schemeClr val="bg1">
                    <a:lumMod val="65000"/>
                  </a:schemeClr>
                </a:solidFill>
              </a:rPr>
              <a:t>mucoviscidose</a:t>
            </a:r>
            <a:r>
              <a:rPr lang="fr-FR" dirty="0" smtClean="0">
                <a:solidFill>
                  <a:schemeClr val="bg1">
                    <a:lumMod val="65000"/>
                  </a:schemeClr>
                </a:solidFill>
              </a:rPr>
              <a:t>, </a:t>
            </a:r>
            <a:r>
              <a:rPr lang="fr-FR" dirty="0" err="1" smtClean="0">
                <a:solidFill>
                  <a:schemeClr val="bg1">
                    <a:lumMod val="65000"/>
                  </a:schemeClr>
                </a:solidFill>
              </a:rPr>
              <a:t>insuff</a:t>
            </a:r>
            <a:r>
              <a:rPr lang="fr-FR" dirty="0" smtClean="0">
                <a:solidFill>
                  <a:schemeClr val="bg1">
                    <a:lumMod val="65000"/>
                  </a:schemeClr>
                </a:solidFill>
              </a:rPr>
              <a:t> pancréatique</a:t>
            </a:r>
          </a:p>
          <a:p>
            <a:pPr lvl="1"/>
            <a:r>
              <a:rPr lang="fr-FR" dirty="0" smtClean="0">
                <a:solidFill>
                  <a:schemeClr val="bg1">
                    <a:lumMod val="65000"/>
                  </a:schemeClr>
                </a:solidFill>
              </a:rPr>
              <a:t>Entéropathie exsudative : MICI, colite </a:t>
            </a:r>
            <a:r>
              <a:rPr lang="fr-FR" dirty="0" err="1" smtClean="0">
                <a:solidFill>
                  <a:schemeClr val="bg1">
                    <a:lumMod val="65000"/>
                  </a:schemeClr>
                </a:solidFill>
              </a:rPr>
              <a:t>inf</a:t>
            </a:r>
            <a:r>
              <a:rPr lang="fr-FR" dirty="0" smtClean="0">
                <a:solidFill>
                  <a:schemeClr val="bg1">
                    <a:lumMod val="65000"/>
                  </a:schemeClr>
                </a:solidFill>
              </a:rPr>
              <a:t>, purpura rhumatoïde, </a:t>
            </a:r>
            <a:r>
              <a:rPr lang="fr-FR" dirty="0" err="1" smtClean="0">
                <a:solidFill>
                  <a:schemeClr val="bg1">
                    <a:lumMod val="65000"/>
                  </a:schemeClr>
                </a:solidFill>
              </a:rPr>
              <a:t>lymphangiectasies</a:t>
            </a:r>
            <a:endParaRPr lang="fr-FR" dirty="0" smtClean="0">
              <a:solidFill>
                <a:schemeClr val="bg1">
                  <a:lumMod val="65000"/>
                </a:schemeClr>
              </a:solidFill>
            </a:endParaRPr>
          </a:p>
          <a:p>
            <a:pPr lvl="1"/>
            <a:r>
              <a:rPr lang="fr-FR" dirty="0" smtClean="0">
                <a:solidFill>
                  <a:schemeClr val="bg1">
                    <a:lumMod val="65000"/>
                  </a:schemeClr>
                </a:solidFill>
              </a:rPr>
              <a:t>Accélération du transit  : phéochromocytome, hyperthyroïdie</a:t>
            </a:r>
          </a:p>
          <a:p>
            <a:r>
              <a:rPr lang="fr-FR" dirty="0" smtClean="0"/>
              <a:t>Pertes rénales </a:t>
            </a:r>
          </a:p>
          <a:p>
            <a:pPr lvl="1"/>
            <a:r>
              <a:rPr lang="fr-FR" dirty="0" err="1" smtClean="0">
                <a:solidFill>
                  <a:schemeClr val="bg1">
                    <a:lumMod val="65000"/>
                  </a:schemeClr>
                </a:solidFill>
              </a:rPr>
              <a:t>Tubulopathie</a:t>
            </a:r>
            <a:r>
              <a:rPr lang="fr-FR" dirty="0" smtClean="0">
                <a:solidFill>
                  <a:schemeClr val="bg1">
                    <a:lumMod val="65000"/>
                  </a:schemeClr>
                </a:solidFill>
              </a:rPr>
              <a:t>, </a:t>
            </a:r>
            <a:r>
              <a:rPr lang="fr-FR" dirty="0" smtClean="0">
                <a:solidFill>
                  <a:schemeClr val="bg1">
                    <a:lumMod val="65000"/>
                  </a:schemeClr>
                </a:solidFill>
              </a:rPr>
              <a:t>insuffisance rénale, syndrome néphrotique</a:t>
            </a:r>
            <a:endParaRPr lang="fr-FR" dirty="0" smtClean="0">
              <a:solidFill>
                <a:schemeClr val="bg1">
                  <a:lumMod val="65000"/>
                </a:schemeClr>
              </a:solidFill>
            </a:endParaRPr>
          </a:p>
          <a:p>
            <a:r>
              <a:rPr lang="fr-FR" dirty="0" err="1" smtClean="0"/>
              <a:t>Hypercatabolisme</a:t>
            </a:r>
            <a:endParaRPr lang="fr-FR" dirty="0" smtClean="0"/>
          </a:p>
          <a:p>
            <a:pPr lvl="1"/>
            <a:r>
              <a:rPr lang="fr-FR" dirty="0" smtClean="0">
                <a:solidFill>
                  <a:schemeClr val="bg1">
                    <a:lumMod val="65000"/>
                  </a:schemeClr>
                </a:solidFill>
              </a:rPr>
              <a:t>Cardiopathie, insuffisance respiratoire</a:t>
            </a:r>
          </a:p>
          <a:p>
            <a:pPr lvl="1"/>
            <a:r>
              <a:rPr lang="fr-FR" dirty="0" smtClean="0">
                <a:solidFill>
                  <a:schemeClr val="bg1">
                    <a:lumMod val="65000"/>
                  </a:schemeClr>
                </a:solidFill>
              </a:rPr>
              <a:t>Inflammation (</a:t>
            </a:r>
            <a:r>
              <a:rPr lang="fr-FR" dirty="0" err="1" smtClean="0">
                <a:solidFill>
                  <a:schemeClr val="bg1">
                    <a:lumMod val="65000"/>
                  </a:schemeClr>
                </a:solidFill>
              </a:rPr>
              <a:t>Still</a:t>
            </a:r>
            <a:r>
              <a:rPr lang="fr-FR" dirty="0" smtClean="0">
                <a:solidFill>
                  <a:schemeClr val="bg1">
                    <a:lumMod val="65000"/>
                  </a:schemeClr>
                </a:solidFill>
              </a:rPr>
              <a:t>) et cancer</a:t>
            </a:r>
          </a:p>
          <a:p>
            <a:r>
              <a:rPr lang="fr-FR" dirty="0" err="1" smtClean="0"/>
              <a:t>Endocrinologique</a:t>
            </a:r>
            <a:r>
              <a:rPr lang="fr-FR" dirty="0" smtClean="0"/>
              <a:t> / Métabolique </a:t>
            </a:r>
            <a:r>
              <a:rPr lang="fr-FR" dirty="0" smtClean="0"/>
              <a:t>/ </a:t>
            </a:r>
            <a:r>
              <a:rPr lang="fr-FR" dirty="0" smtClean="0"/>
              <a:t>Hématologique</a:t>
            </a:r>
            <a:endParaRPr lang="fr-FR" dirty="0" smtClean="0">
              <a:solidFill>
                <a:schemeClr val="bg1">
                  <a:lumMod val="65000"/>
                </a:schemeClr>
              </a:solidFill>
            </a:endParaRPr>
          </a:p>
          <a:p>
            <a:pPr lvl="1"/>
            <a:r>
              <a:rPr lang="fr-FR" dirty="0" smtClean="0">
                <a:solidFill>
                  <a:schemeClr val="bg1">
                    <a:lumMod val="65000"/>
                  </a:schemeClr>
                </a:solidFill>
              </a:rPr>
              <a:t>Hypothyroïdie, hypercorticisme, hypopituitarisme, déficit en GH</a:t>
            </a:r>
          </a:p>
          <a:p>
            <a:pPr lvl="1"/>
            <a:r>
              <a:rPr lang="fr-FR" dirty="0" smtClean="0">
                <a:solidFill>
                  <a:schemeClr val="bg1">
                    <a:lumMod val="65000"/>
                  </a:schemeClr>
                </a:solidFill>
              </a:rPr>
              <a:t>Rachitisme</a:t>
            </a:r>
          </a:p>
          <a:p>
            <a:pPr lvl="1"/>
            <a:r>
              <a:rPr lang="fr-FR" dirty="0" smtClean="0">
                <a:solidFill>
                  <a:schemeClr val="bg1">
                    <a:lumMod val="65000"/>
                  </a:schemeClr>
                </a:solidFill>
              </a:rPr>
              <a:t>Pathologies mitochondriales</a:t>
            </a:r>
          </a:p>
          <a:p>
            <a:pPr lvl="1"/>
            <a:r>
              <a:rPr lang="fr-FR" dirty="0" smtClean="0">
                <a:solidFill>
                  <a:schemeClr val="bg1">
                    <a:lumMod val="65000"/>
                  </a:schemeClr>
                </a:solidFill>
              </a:rPr>
              <a:t>Thalassémie</a:t>
            </a:r>
            <a:endParaRPr lang="fr-FR" dirty="0" smtClean="0">
              <a:solidFill>
                <a:schemeClr val="bg1">
                  <a:lumMod val="65000"/>
                </a:schemeClr>
              </a:solidFill>
            </a:endParaRPr>
          </a:p>
          <a:p>
            <a:pPr>
              <a:buNone/>
            </a:pPr>
            <a:endParaRPr lang="fr-FR" dirty="0" smtClean="0">
              <a:solidFill>
                <a:schemeClr val="bg1">
                  <a:lumMod val="65000"/>
                </a:schemeClr>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Infléchissement de la </a:t>
            </a:r>
            <a:r>
              <a:rPr lang="fr-FR" dirty="0" smtClean="0">
                <a:effectLst>
                  <a:outerShdw blurRad="38100" dist="38100" dir="2700000" algn="tl">
                    <a:srgbClr val="000000">
                      <a:alpha val="43137"/>
                    </a:srgbClr>
                  </a:outerShdw>
                </a:effectLst>
              </a:rPr>
              <a:t>taille : </a:t>
            </a:r>
            <a:r>
              <a:rPr lang="fr-FR" dirty="0" smtClean="0">
                <a:effectLst>
                  <a:outerShdw blurRad="38100" dist="38100" dir="2700000" algn="tl">
                    <a:srgbClr val="000000">
                      <a:alpha val="43137"/>
                    </a:srgbClr>
                  </a:outerShdw>
                </a:effectLst>
              </a:rPr>
              <a:t>causes constitutionnelles  (ECN 2005, 2010)</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772816"/>
            <a:ext cx="8229600" cy="5085184"/>
          </a:xfrm>
        </p:spPr>
        <p:txBody>
          <a:bodyPr>
            <a:normAutofit fontScale="77500" lnSpcReduction="20000"/>
          </a:bodyPr>
          <a:lstStyle/>
          <a:p>
            <a:r>
              <a:rPr lang="fr-FR" dirty="0" smtClean="0"/>
              <a:t>Retard de </a:t>
            </a:r>
            <a:r>
              <a:rPr lang="fr-FR" dirty="0" smtClean="0"/>
              <a:t>croissance (âge statural &lt; âge chronologique)</a:t>
            </a:r>
          </a:p>
          <a:p>
            <a:pPr lvl="1"/>
            <a:r>
              <a:rPr lang="fr-FR" dirty="0" smtClean="0">
                <a:solidFill>
                  <a:schemeClr val="bg1">
                    <a:lumMod val="65000"/>
                  </a:schemeClr>
                </a:solidFill>
              </a:rPr>
              <a:t>L’âge osseux est pronostic à partir de 11 ans ♀, 13 ans ½ ♂ </a:t>
            </a:r>
          </a:p>
          <a:p>
            <a:pPr lvl="1"/>
            <a:r>
              <a:rPr lang="fr-FR" dirty="0" smtClean="0">
                <a:solidFill>
                  <a:schemeClr val="bg1">
                    <a:lumMod val="65000"/>
                  </a:schemeClr>
                </a:solidFill>
              </a:rPr>
              <a:t>Retard simple </a:t>
            </a:r>
            <a:r>
              <a:rPr lang="fr-FR" dirty="0" smtClean="0">
                <a:solidFill>
                  <a:schemeClr val="bg1">
                    <a:lumMod val="65000"/>
                  </a:schemeClr>
                </a:solidFill>
              </a:rPr>
              <a:t>(13 ans ♀, 15 ans ♂</a:t>
            </a:r>
            <a:r>
              <a:rPr lang="fr-FR" dirty="0" smtClean="0">
                <a:solidFill>
                  <a:schemeClr val="bg1">
                    <a:lumMod val="65000"/>
                  </a:schemeClr>
                </a:solidFill>
              </a:rPr>
              <a:t>) : âge osseux = âge statural, utérus </a:t>
            </a:r>
            <a:r>
              <a:rPr lang="fr-FR" dirty="0" err="1" smtClean="0">
                <a:solidFill>
                  <a:schemeClr val="bg1">
                    <a:lumMod val="65000"/>
                  </a:schemeClr>
                </a:solidFill>
              </a:rPr>
              <a:t>prépubère</a:t>
            </a:r>
            <a:r>
              <a:rPr lang="fr-FR" dirty="0" smtClean="0">
                <a:solidFill>
                  <a:schemeClr val="bg1">
                    <a:lumMod val="65000"/>
                  </a:schemeClr>
                </a:solidFill>
              </a:rPr>
              <a:t>, </a:t>
            </a:r>
            <a:r>
              <a:rPr lang="fr-FR" dirty="0" smtClean="0">
                <a:solidFill>
                  <a:schemeClr val="bg1">
                    <a:lumMod val="65000"/>
                  </a:schemeClr>
                </a:solidFill>
              </a:rPr>
              <a:t>E2 ↓, LH ↑, bonne réponse à LHRH</a:t>
            </a:r>
          </a:p>
          <a:p>
            <a:pPr lvl="1"/>
            <a:r>
              <a:rPr lang="fr-FR" dirty="0" smtClean="0">
                <a:solidFill>
                  <a:schemeClr val="bg1">
                    <a:lumMod val="65000"/>
                  </a:schemeClr>
                </a:solidFill>
              </a:rPr>
              <a:t>Déficit gonadotrope : âge osseux &lt; âge statural, utérus impubère, E2 ↓, LH ↓, pas de réponse à la LHRH</a:t>
            </a:r>
          </a:p>
          <a:p>
            <a:pPr lvl="1"/>
            <a:r>
              <a:rPr lang="fr-FR" dirty="0" smtClean="0">
                <a:solidFill>
                  <a:schemeClr val="bg1">
                    <a:lumMod val="65000"/>
                  </a:schemeClr>
                </a:solidFill>
              </a:rPr>
              <a:t>Dysgénésie gonadique (ou Turner) : âge osseux &lt; âge statural, utérus impubère et ovaires sous forme de bandelettes, E2 ↓, LH ↑, FSH très augmenté au test LHRH</a:t>
            </a:r>
            <a:endParaRPr lang="fr-FR" dirty="0" smtClean="0">
              <a:solidFill>
                <a:schemeClr val="bg1">
                  <a:lumMod val="65000"/>
                </a:schemeClr>
              </a:solidFill>
            </a:endParaRPr>
          </a:p>
          <a:p>
            <a:r>
              <a:rPr lang="fr-FR" dirty="0" smtClean="0"/>
              <a:t>Retard de croissance dans un contexte syndromique :</a:t>
            </a:r>
            <a:endParaRPr lang="fr-FR" dirty="0" smtClean="0"/>
          </a:p>
          <a:p>
            <a:pPr lvl="1"/>
            <a:r>
              <a:rPr lang="fr-FR" dirty="0" smtClean="0">
                <a:solidFill>
                  <a:schemeClr val="bg1">
                    <a:lumMod val="65000"/>
                  </a:schemeClr>
                </a:solidFill>
              </a:rPr>
              <a:t>Cytogénétique : Turner (caryotype pour toute fille à – 2 DS), T21</a:t>
            </a:r>
          </a:p>
          <a:p>
            <a:pPr lvl="1"/>
            <a:r>
              <a:rPr lang="fr-FR" dirty="0" smtClean="0">
                <a:solidFill>
                  <a:schemeClr val="bg1">
                    <a:lumMod val="65000"/>
                  </a:schemeClr>
                </a:solidFill>
              </a:rPr>
              <a:t>Syndromique </a:t>
            </a:r>
            <a:r>
              <a:rPr lang="fr-FR" dirty="0" smtClean="0">
                <a:solidFill>
                  <a:schemeClr val="bg1">
                    <a:lumMod val="65000"/>
                  </a:schemeClr>
                </a:solidFill>
              </a:rPr>
              <a:t>: </a:t>
            </a:r>
            <a:r>
              <a:rPr lang="fr-FR" dirty="0" err="1" smtClean="0">
                <a:solidFill>
                  <a:schemeClr val="bg1">
                    <a:lumMod val="65000"/>
                  </a:schemeClr>
                </a:solidFill>
              </a:rPr>
              <a:t>Willi</a:t>
            </a:r>
            <a:r>
              <a:rPr lang="fr-FR" dirty="0" smtClean="0">
                <a:solidFill>
                  <a:schemeClr val="bg1">
                    <a:lumMod val="65000"/>
                  </a:schemeClr>
                </a:solidFill>
              </a:rPr>
              <a:t>-</a:t>
            </a:r>
            <a:r>
              <a:rPr lang="fr-FR" dirty="0" err="1" smtClean="0">
                <a:solidFill>
                  <a:schemeClr val="bg1">
                    <a:lumMod val="65000"/>
                  </a:schemeClr>
                </a:solidFill>
              </a:rPr>
              <a:t>Prader</a:t>
            </a:r>
            <a:r>
              <a:rPr lang="fr-FR" dirty="0" smtClean="0">
                <a:solidFill>
                  <a:schemeClr val="bg1">
                    <a:lumMod val="65000"/>
                  </a:schemeClr>
                </a:solidFill>
              </a:rPr>
              <a:t>, </a:t>
            </a:r>
            <a:r>
              <a:rPr lang="fr-FR" dirty="0" err="1" smtClean="0">
                <a:solidFill>
                  <a:schemeClr val="bg1">
                    <a:lumMod val="65000"/>
                  </a:schemeClr>
                </a:solidFill>
              </a:rPr>
              <a:t>N</a:t>
            </a:r>
            <a:r>
              <a:rPr lang="fr-FR" dirty="0" err="1" smtClean="0">
                <a:solidFill>
                  <a:schemeClr val="bg1">
                    <a:lumMod val="65000"/>
                  </a:schemeClr>
                </a:solidFill>
              </a:rPr>
              <a:t>oonan</a:t>
            </a:r>
            <a:r>
              <a:rPr lang="fr-FR" dirty="0" smtClean="0">
                <a:solidFill>
                  <a:schemeClr val="bg1">
                    <a:lumMod val="65000"/>
                  </a:schemeClr>
                </a:solidFill>
              </a:rPr>
              <a:t>, </a:t>
            </a:r>
            <a:r>
              <a:rPr lang="fr-FR" dirty="0" err="1" smtClean="0">
                <a:solidFill>
                  <a:schemeClr val="bg1">
                    <a:lumMod val="65000"/>
                  </a:schemeClr>
                </a:solidFill>
              </a:rPr>
              <a:t>pseudohypoparathyroïdie</a:t>
            </a:r>
            <a:r>
              <a:rPr lang="fr-FR" dirty="0" smtClean="0">
                <a:solidFill>
                  <a:schemeClr val="bg1">
                    <a:lumMod val="65000"/>
                  </a:schemeClr>
                </a:solidFill>
              </a:rPr>
              <a:t>…</a:t>
            </a:r>
            <a:endParaRPr lang="fr-FR" dirty="0" smtClean="0">
              <a:solidFill>
                <a:schemeClr val="bg1">
                  <a:lumMod val="65000"/>
                </a:schemeClr>
              </a:solidFill>
            </a:endParaRPr>
          </a:p>
          <a:p>
            <a:pPr lvl="1"/>
            <a:r>
              <a:rPr lang="fr-FR" dirty="0" smtClean="0">
                <a:solidFill>
                  <a:schemeClr val="bg1">
                    <a:lumMod val="65000"/>
                  </a:schemeClr>
                </a:solidFill>
              </a:rPr>
              <a:t>Dysostose  (achondroplasie, maladie de surcharge</a:t>
            </a:r>
            <a:r>
              <a:rPr lang="fr-FR" dirty="0" smtClean="0">
                <a:solidFill>
                  <a:schemeClr val="bg1">
                    <a:lumMod val="65000"/>
                  </a:schemeClr>
                </a:solidFill>
              </a:rPr>
              <a:t>…)</a:t>
            </a:r>
            <a:endParaRPr lang="fr-FR" dirty="0" smtClean="0">
              <a:solidFill>
                <a:schemeClr val="bg1">
                  <a:lumMod val="65000"/>
                </a:schemeClr>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Ne pas confondre avec la puberté précoce !</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fontScale="62500" lnSpcReduction="20000"/>
          </a:bodyPr>
          <a:lstStyle/>
          <a:p>
            <a:r>
              <a:rPr lang="fr-FR" dirty="0" smtClean="0"/>
              <a:t>Caractères sexuels secondaires avant 8 ans ♀ ou 10 ans ♂</a:t>
            </a:r>
          </a:p>
          <a:p>
            <a:r>
              <a:rPr lang="fr-FR" dirty="0" smtClean="0"/>
              <a:t>Stades de Tanner, </a:t>
            </a:r>
            <a:r>
              <a:rPr lang="fr-FR" dirty="0" err="1" smtClean="0"/>
              <a:t>orchidomètre</a:t>
            </a:r>
            <a:r>
              <a:rPr lang="fr-FR" dirty="0" smtClean="0"/>
              <a:t>…</a:t>
            </a:r>
          </a:p>
          <a:p>
            <a:r>
              <a:rPr lang="fr-FR" dirty="0" smtClean="0"/>
              <a:t>Causes hypophysaires : </a:t>
            </a:r>
          </a:p>
          <a:p>
            <a:pPr lvl="1"/>
            <a:r>
              <a:rPr lang="fr-FR" dirty="0" err="1" smtClean="0">
                <a:solidFill>
                  <a:schemeClr val="bg1">
                    <a:lumMod val="65000"/>
                  </a:schemeClr>
                </a:solidFill>
              </a:rPr>
              <a:t>Hamartome</a:t>
            </a:r>
            <a:r>
              <a:rPr lang="fr-FR" dirty="0" smtClean="0">
                <a:solidFill>
                  <a:schemeClr val="bg1">
                    <a:lumMod val="65000"/>
                  </a:schemeClr>
                </a:solidFill>
              </a:rPr>
              <a:t> / </a:t>
            </a:r>
            <a:r>
              <a:rPr lang="fr-FR" dirty="0" err="1" smtClean="0">
                <a:solidFill>
                  <a:schemeClr val="bg1">
                    <a:lumMod val="65000"/>
                  </a:schemeClr>
                </a:solidFill>
              </a:rPr>
              <a:t>astrocytome</a:t>
            </a:r>
            <a:endParaRPr lang="fr-FR" dirty="0" smtClean="0">
              <a:solidFill>
                <a:schemeClr val="bg1">
                  <a:lumMod val="65000"/>
                </a:schemeClr>
              </a:solidFill>
            </a:endParaRPr>
          </a:p>
          <a:p>
            <a:pPr lvl="1"/>
            <a:r>
              <a:rPr lang="fr-FR" dirty="0" smtClean="0">
                <a:solidFill>
                  <a:schemeClr val="bg1">
                    <a:lumMod val="65000"/>
                  </a:schemeClr>
                </a:solidFill>
              </a:rPr>
              <a:t>Kyste arachnoïdien, hydrocéphalie, TC, infection…</a:t>
            </a:r>
          </a:p>
          <a:p>
            <a:r>
              <a:rPr lang="fr-FR" dirty="0" smtClean="0"/>
              <a:t>Causes surrénaliennes : </a:t>
            </a:r>
          </a:p>
          <a:p>
            <a:pPr lvl="1"/>
            <a:r>
              <a:rPr lang="fr-FR" b="1" dirty="0" smtClean="0">
                <a:solidFill>
                  <a:schemeClr val="bg1">
                    <a:lumMod val="65000"/>
                  </a:schemeClr>
                </a:solidFill>
              </a:rPr>
              <a:t>Bloc surrénalien</a:t>
            </a:r>
          </a:p>
          <a:p>
            <a:pPr lvl="1"/>
            <a:r>
              <a:rPr lang="fr-FR" dirty="0" smtClean="0">
                <a:solidFill>
                  <a:schemeClr val="bg1">
                    <a:lumMod val="65000"/>
                  </a:schemeClr>
                </a:solidFill>
              </a:rPr>
              <a:t>Hyperplasie des surrénales, cancer</a:t>
            </a:r>
          </a:p>
          <a:p>
            <a:r>
              <a:rPr lang="fr-FR" dirty="0" smtClean="0"/>
              <a:t>Causes gonadiques :</a:t>
            </a:r>
          </a:p>
          <a:p>
            <a:pPr lvl="1"/>
            <a:r>
              <a:rPr lang="fr-FR" b="1" dirty="0" smtClean="0">
                <a:solidFill>
                  <a:schemeClr val="bg1">
                    <a:lumMod val="65000"/>
                  </a:schemeClr>
                </a:solidFill>
              </a:rPr>
              <a:t>Tumeurs </a:t>
            </a:r>
            <a:r>
              <a:rPr lang="fr-FR" b="1" dirty="0" err="1" smtClean="0">
                <a:solidFill>
                  <a:schemeClr val="bg1">
                    <a:lumMod val="65000"/>
                  </a:schemeClr>
                </a:solidFill>
              </a:rPr>
              <a:t>secrétantes</a:t>
            </a:r>
            <a:endParaRPr lang="fr-FR" b="1" dirty="0" smtClean="0">
              <a:solidFill>
                <a:schemeClr val="bg1">
                  <a:lumMod val="65000"/>
                </a:schemeClr>
              </a:solidFill>
            </a:endParaRPr>
          </a:p>
          <a:p>
            <a:pPr lvl="1"/>
            <a:r>
              <a:rPr lang="fr-FR" b="1" dirty="0" smtClean="0">
                <a:solidFill>
                  <a:schemeClr val="bg1">
                    <a:lumMod val="65000"/>
                  </a:schemeClr>
                </a:solidFill>
              </a:rPr>
              <a:t>Syndrome de </a:t>
            </a:r>
            <a:r>
              <a:rPr lang="fr-FR" b="1" dirty="0" err="1" smtClean="0">
                <a:solidFill>
                  <a:schemeClr val="bg1">
                    <a:lumMod val="65000"/>
                  </a:schemeClr>
                </a:solidFill>
              </a:rPr>
              <a:t>McCune</a:t>
            </a:r>
            <a:r>
              <a:rPr lang="fr-FR" b="1" dirty="0" smtClean="0">
                <a:solidFill>
                  <a:schemeClr val="bg1">
                    <a:lumMod val="65000"/>
                  </a:schemeClr>
                </a:solidFill>
              </a:rPr>
              <a:t> Albright</a:t>
            </a:r>
            <a:r>
              <a:rPr lang="fr-FR" dirty="0" smtClean="0">
                <a:solidFill>
                  <a:schemeClr val="bg1">
                    <a:lumMod val="65000"/>
                  </a:schemeClr>
                </a:solidFill>
              </a:rPr>
              <a:t> (</a:t>
            </a:r>
            <a:r>
              <a:rPr lang="fr-FR" dirty="0" err="1" smtClean="0">
                <a:solidFill>
                  <a:schemeClr val="bg1">
                    <a:lumMod val="65000"/>
                  </a:schemeClr>
                </a:solidFill>
              </a:rPr>
              <a:t>hyperactivation</a:t>
            </a:r>
            <a:r>
              <a:rPr lang="fr-FR" dirty="0" smtClean="0">
                <a:solidFill>
                  <a:schemeClr val="bg1">
                    <a:lumMod val="65000"/>
                  </a:schemeClr>
                </a:solidFill>
              </a:rPr>
              <a:t> des récepteurs PG)</a:t>
            </a:r>
          </a:p>
          <a:p>
            <a:pPr lvl="2"/>
            <a:r>
              <a:rPr lang="fr-FR" dirty="0" smtClean="0">
                <a:solidFill>
                  <a:schemeClr val="bg1">
                    <a:lumMod val="65000"/>
                  </a:schemeClr>
                </a:solidFill>
              </a:rPr>
              <a:t>Dysplasie fibreuse des os, tâches café au lait à bord irrégulier, puberté précoce</a:t>
            </a:r>
          </a:p>
          <a:p>
            <a:r>
              <a:rPr lang="fr-FR" dirty="0" smtClean="0"/>
              <a:t>Primitif (puberté précoce vraie centrale) : </a:t>
            </a:r>
          </a:p>
          <a:p>
            <a:pPr lvl="1"/>
            <a:r>
              <a:rPr lang="fr-FR" dirty="0" smtClean="0">
                <a:solidFill>
                  <a:schemeClr val="bg1">
                    <a:lumMod val="65000"/>
                  </a:schemeClr>
                </a:solidFill>
              </a:rPr>
              <a:t>LH et FSH ↑, Testostérone / E2 ↑, test à LHRH +</a:t>
            </a:r>
          </a:p>
          <a:p>
            <a:pPr lvl="1"/>
            <a:r>
              <a:rPr lang="fr-FR" dirty="0" smtClean="0">
                <a:solidFill>
                  <a:schemeClr val="bg1">
                    <a:lumMod val="65000"/>
                  </a:schemeClr>
                </a:solidFill>
              </a:rPr>
              <a:t>Dosage </a:t>
            </a:r>
            <a:r>
              <a:rPr lang="fr-FR" dirty="0" err="1" smtClean="0">
                <a:solidFill>
                  <a:schemeClr val="bg1">
                    <a:lumMod val="65000"/>
                  </a:schemeClr>
                </a:solidFill>
              </a:rPr>
              <a:t>βhCG</a:t>
            </a:r>
            <a:r>
              <a:rPr lang="fr-FR" dirty="0" smtClean="0">
                <a:solidFill>
                  <a:schemeClr val="bg1">
                    <a:lumMod val="65000"/>
                  </a:schemeClr>
                </a:solidFill>
              </a:rPr>
              <a:t> et </a:t>
            </a:r>
            <a:r>
              <a:rPr lang="fr-FR" dirty="0" err="1" smtClean="0">
                <a:solidFill>
                  <a:schemeClr val="bg1">
                    <a:lumMod val="65000"/>
                  </a:schemeClr>
                </a:solidFill>
              </a:rPr>
              <a:t>αFP</a:t>
            </a:r>
            <a:r>
              <a:rPr lang="fr-FR" dirty="0" smtClean="0">
                <a:solidFill>
                  <a:schemeClr val="bg1">
                    <a:lumMod val="65000"/>
                  </a:schemeClr>
                </a:solidFill>
              </a:rPr>
              <a:t> (tumeurs germinales), âge osseux, écho </a:t>
            </a:r>
            <a:r>
              <a:rPr lang="fr-FR" dirty="0" err="1" smtClean="0">
                <a:solidFill>
                  <a:schemeClr val="bg1">
                    <a:lumMod val="65000"/>
                  </a:schemeClr>
                </a:solidFill>
              </a:rPr>
              <a:t>abdo</a:t>
            </a:r>
            <a:r>
              <a:rPr lang="fr-FR" dirty="0" smtClean="0">
                <a:solidFill>
                  <a:schemeClr val="bg1">
                    <a:lumMod val="65000"/>
                  </a:schemeClr>
                </a:solidFill>
              </a:rPr>
              <a:t>-pelvienne</a:t>
            </a:r>
            <a:endParaRPr lang="fr-FR" dirty="0" smtClean="0">
              <a:solidFill>
                <a:schemeClr val="bg1">
                  <a:lumMod val="65000"/>
                </a:schemeClr>
              </a:solidFill>
            </a:endParaRPr>
          </a:p>
          <a:p>
            <a:endParaRPr lang="fr-FR" dirty="0" smtClean="0">
              <a:solidFill>
                <a:schemeClr val="bg1">
                  <a:lumMod val="65000"/>
                </a:schemeClr>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Obésité de l’enfant</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fontScale="92500" lnSpcReduction="10000"/>
          </a:bodyPr>
          <a:lstStyle/>
          <a:p>
            <a:r>
              <a:rPr lang="fr-FR" dirty="0" smtClean="0"/>
              <a:t>Selon </a:t>
            </a:r>
            <a:r>
              <a:rPr lang="fr-FR" dirty="0" smtClean="0"/>
              <a:t>les courbes </a:t>
            </a:r>
            <a:r>
              <a:rPr lang="fr-FR" dirty="0" smtClean="0"/>
              <a:t>d’IMC en fonction de l’âge</a:t>
            </a:r>
            <a:endParaRPr lang="fr-FR" dirty="0" smtClean="0"/>
          </a:p>
          <a:p>
            <a:r>
              <a:rPr lang="fr-FR" dirty="0" smtClean="0"/>
              <a:t>Primitif : Histoire, diététique, comportement alimentaire, activité physique</a:t>
            </a:r>
          </a:p>
          <a:p>
            <a:r>
              <a:rPr lang="fr-FR" dirty="0" smtClean="0"/>
              <a:t>Secondaire : hypercorticisme, hypothyroïdie, acromégalie, syndromique… </a:t>
            </a:r>
          </a:p>
          <a:p>
            <a:r>
              <a:rPr lang="fr-FR" dirty="0" smtClean="0"/>
              <a:t>Complications cardio-respiratoires, orthopédiques, métaboliques, psychosociales… </a:t>
            </a:r>
          </a:p>
          <a:p>
            <a:r>
              <a:rPr lang="fr-FR" b="1" dirty="0" smtClean="0"/>
              <a:t>Régime alimentaire hypocalorique équilibré diversifié</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18048"/>
            <a:ext cx="8229600" cy="1143000"/>
          </a:xfrm>
        </p:spPr>
        <p:txBody>
          <a:bodyPr/>
          <a:lstStyle/>
          <a:p>
            <a:r>
              <a:rPr lang="fr-FR" dirty="0" smtClean="0">
                <a:effectLst>
                  <a:outerShdw blurRad="38100" dist="38100" dir="2700000" algn="tl">
                    <a:srgbClr val="000000">
                      <a:alpha val="43137"/>
                    </a:srgbClr>
                  </a:outerShdw>
                </a:effectLst>
              </a:rPr>
              <a:t>Une pause s’impose.</a:t>
            </a:r>
            <a:endParaRPr lang="fr-FR" dirty="0">
              <a:effectLst>
                <a:outerShdw blurRad="38100" dist="38100" dir="2700000" algn="tl">
                  <a:srgbClr val="000000">
                    <a:alpha val="43137"/>
                  </a:srgbClr>
                </a:outerShdw>
              </a:effectLs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3078088"/>
            <a:ext cx="8229600" cy="1143000"/>
          </a:xfrm>
        </p:spPr>
        <p:txBody>
          <a:bodyPr>
            <a:normAutofit fontScale="90000"/>
          </a:bodyPr>
          <a:lstStyle/>
          <a:p>
            <a:r>
              <a:rPr lang="fr-FR" dirty="0" smtClean="0">
                <a:effectLst>
                  <a:outerShdw blurRad="38100" dist="38100" dir="2700000" algn="tl">
                    <a:srgbClr val="000000">
                      <a:alpha val="43137"/>
                    </a:srgbClr>
                  </a:outerShdw>
                </a:effectLst>
              </a:rPr>
              <a:t>Maintenant que les généralités de suivi sont finies, </a:t>
            </a:r>
            <a:r>
              <a:rPr lang="fr-FR" dirty="0" smtClean="0">
                <a:effectLst>
                  <a:outerShdw blurRad="38100" dist="38100" dir="2700000" algn="tl">
                    <a:srgbClr val="000000">
                      <a:alpha val="43137"/>
                    </a:srgbClr>
                  </a:outerShdw>
                </a:effectLst>
              </a:rPr>
              <a:t>détaillons des tableaux cliniques </a:t>
            </a:r>
            <a:r>
              <a:rPr lang="fr-FR" dirty="0" err="1" smtClean="0">
                <a:effectLst>
                  <a:outerShdw blurRad="38100" dist="38100" dir="2700000" algn="tl">
                    <a:srgbClr val="000000">
                      <a:alpha val="43137"/>
                    </a:srgbClr>
                  </a:outerShdw>
                </a:effectLst>
              </a:rPr>
              <a:t>tombables</a:t>
            </a:r>
            <a:r>
              <a:rPr lang="fr-FR" dirty="0" smtClean="0">
                <a:effectLst>
                  <a:outerShdw blurRad="38100" dist="38100" dir="2700000" algn="tl">
                    <a:srgbClr val="000000">
                      <a:alpha val="43137"/>
                    </a:srgbClr>
                  </a:outerShdw>
                </a:effectLst>
              </a:rPr>
              <a:t> aux ECN.</a:t>
            </a:r>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endParaRPr lang="fr-FR" dirty="0">
              <a:effectLst>
                <a:outerShdw blurRad="38100" dist="38100" dir="2700000" algn="tl">
                  <a:srgbClr val="000000">
                    <a:alpha val="43137"/>
                  </a:srgbClr>
                </a:outerShdw>
              </a:effectLs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Douleur de l’enfant</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507288" cy="4997152"/>
          </a:xfrm>
        </p:spPr>
        <p:txBody>
          <a:bodyPr>
            <a:normAutofit fontScale="55000" lnSpcReduction="20000"/>
          </a:bodyPr>
          <a:lstStyle/>
          <a:p>
            <a:r>
              <a:rPr lang="fr-FR" dirty="0" smtClean="0"/>
              <a:t>Avant 5 ans : hétéro-évaluation (DAN, EVENDOL, DEGR, EDIN…)</a:t>
            </a:r>
          </a:p>
          <a:p>
            <a:r>
              <a:rPr lang="fr-FR" dirty="0" smtClean="0"/>
              <a:t>Après 5 ans : auto-évaluation (ENS, EVA, jetons…)</a:t>
            </a:r>
          </a:p>
          <a:p>
            <a:r>
              <a:rPr lang="fr-FR" dirty="0" smtClean="0"/>
              <a:t>Traitement non médicamenteux : information, réassurance, distraction, peau-à-peau, </a:t>
            </a:r>
            <a:r>
              <a:rPr lang="fr-FR" dirty="0" err="1" smtClean="0"/>
              <a:t>têtée</a:t>
            </a:r>
            <a:r>
              <a:rPr lang="fr-FR" dirty="0" smtClean="0"/>
              <a:t>, sucre…</a:t>
            </a:r>
          </a:p>
          <a:p>
            <a:r>
              <a:rPr lang="fr-FR" dirty="0" smtClean="0"/>
              <a:t>Co-analgésiques : EMLA sous film (efficacité 60 min), MEOPA (efficacité 30 min)</a:t>
            </a:r>
          </a:p>
          <a:p>
            <a:r>
              <a:rPr lang="fr-FR" dirty="0" smtClean="0"/>
              <a:t>Palier 1 : </a:t>
            </a:r>
          </a:p>
          <a:p>
            <a:pPr lvl="1"/>
            <a:r>
              <a:rPr lang="fr-FR" dirty="0" smtClean="0"/>
              <a:t>Paracétamol 15 mg/kg/6h</a:t>
            </a:r>
          </a:p>
          <a:p>
            <a:pPr lvl="1"/>
            <a:r>
              <a:rPr lang="fr-FR" dirty="0" smtClean="0"/>
              <a:t>Ibuprofène à 3 mois : 10 mg/kg/8h</a:t>
            </a:r>
          </a:p>
          <a:p>
            <a:r>
              <a:rPr lang="fr-FR" dirty="0" smtClean="0"/>
              <a:t>Palier 2 : </a:t>
            </a:r>
          </a:p>
          <a:p>
            <a:pPr lvl="1"/>
            <a:r>
              <a:rPr lang="fr-FR" dirty="0" err="1" smtClean="0"/>
              <a:t>Nalbuphine</a:t>
            </a:r>
            <a:r>
              <a:rPr lang="fr-FR" dirty="0" smtClean="0"/>
              <a:t> NUBAIN : 0,2 mg/kg/4h IVL</a:t>
            </a:r>
          </a:p>
          <a:p>
            <a:pPr lvl="1"/>
            <a:r>
              <a:rPr lang="fr-FR" dirty="0" smtClean="0"/>
              <a:t>Codéine à 1 an : 1 mg/kg/6h</a:t>
            </a:r>
          </a:p>
          <a:p>
            <a:pPr lvl="1"/>
            <a:r>
              <a:rPr lang="fr-FR" dirty="0" err="1" smtClean="0"/>
              <a:t>Tramadol</a:t>
            </a:r>
            <a:r>
              <a:rPr lang="fr-FR" dirty="0" smtClean="0"/>
              <a:t> à 3 ans : 1 mg/kg/8h</a:t>
            </a:r>
          </a:p>
          <a:p>
            <a:r>
              <a:rPr lang="fr-FR" dirty="0" smtClean="0"/>
              <a:t>Palier 3 : </a:t>
            </a:r>
            <a:r>
              <a:rPr lang="fr-FR" i="1" dirty="0" smtClean="0"/>
              <a:t>efficacité ET tolérance (constipation, RAU, syndrome de sevrage…)</a:t>
            </a:r>
            <a:endParaRPr lang="fr-FR" i="1" dirty="0" smtClean="0"/>
          </a:p>
          <a:p>
            <a:pPr lvl="1"/>
            <a:r>
              <a:rPr lang="fr-FR" dirty="0" smtClean="0"/>
              <a:t>Morphine 100 µg/kg IV (charge) puis 25 µg/kg IVL (</a:t>
            </a:r>
            <a:r>
              <a:rPr lang="fr-FR" dirty="0" err="1" smtClean="0"/>
              <a:t>bolus</a:t>
            </a:r>
            <a:r>
              <a:rPr lang="fr-FR" dirty="0" smtClean="0"/>
              <a:t>, si EVA &gt; 30)</a:t>
            </a:r>
          </a:p>
          <a:p>
            <a:pPr lvl="1"/>
            <a:r>
              <a:rPr lang="fr-FR" dirty="0" smtClean="0"/>
              <a:t>PCA possible après 6 ans</a:t>
            </a:r>
          </a:p>
          <a:p>
            <a:r>
              <a:rPr lang="fr-FR" dirty="0" err="1" smtClean="0">
                <a:solidFill>
                  <a:schemeClr val="bg1">
                    <a:lumMod val="50000"/>
                  </a:schemeClr>
                </a:solidFill>
              </a:rPr>
              <a:t>Antineuropathique</a:t>
            </a:r>
            <a:r>
              <a:rPr lang="fr-FR" dirty="0" smtClean="0">
                <a:solidFill>
                  <a:schemeClr val="bg1">
                    <a:lumMod val="50000"/>
                  </a:schemeClr>
                </a:solidFill>
              </a:rPr>
              <a:t> (peu </a:t>
            </a:r>
            <a:r>
              <a:rPr lang="fr-FR" dirty="0" err="1" smtClean="0">
                <a:solidFill>
                  <a:schemeClr val="bg1">
                    <a:lumMod val="50000"/>
                  </a:schemeClr>
                </a:solidFill>
              </a:rPr>
              <a:t>tombable</a:t>
            </a:r>
            <a:r>
              <a:rPr lang="fr-FR" dirty="0" smtClean="0">
                <a:solidFill>
                  <a:schemeClr val="bg1">
                    <a:lumMod val="50000"/>
                  </a:schemeClr>
                </a:solidFill>
              </a:rPr>
              <a:t> chez l’enfant) :</a:t>
            </a:r>
            <a:r>
              <a:rPr lang="fr-FR" i="1" dirty="0" smtClean="0">
                <a:solidFill>
                  <a:schemeClr val="bg1">
                    <a:lumMod val="50000"/>
                  </a:schemeClr>
                </a:solidFill>
              </a:rPr>
              <a:t> introduction progressive</a:t>
            </a:r>
          </a:p>
          <a:p>
            <a:pPr lvl="1"/>
            <a:r>
              <a:rPr lang="fr-FR" dirty="0" err="1" smtClean="0">
                <a:solidFill>
                  <a:schemeClr val="bg1">
                    <a:lumMod val="50000"/>
                  </a:schemeClr>
                </a:solidFill>
              </a:rPr>
              <a:t>Amitryptiline</a:t>
            </a:r>
            <a:r>
              <a:rPr lang="fr-FR" dirty="0" smtClean="0">
                <a:solidFill>
                  <a:schemeClr val="bg1">
                    <a:lumMod val="50000"/>
                  </a:schemeClr>
                </a:solidFill>
              </a:rPr>
              <a:t> LAROXYL (à préférer à </a:t>
            </a:r>
            <a:r>
              <a:rPr lang="fr-FR" dirty="0" err="1" smtClean="0">
                <a:solidFill>
                  <a:schemeClr val="bg1">
                    <a:lumMod val="50000"/>
                  </a:schemeClr>
                </a:solidFill>
              </a:rPr>
              <a:t>prégabaline</a:t>
            </a:r>
            <a:r>
              <a:rPr lang="fr-FR" dirty="0" smtClean="0">
                <a:solidFill>
                  <a:schemeClr val="bg1">
                    <a:lumMod val="50000"/>
                  </a:schemeClr>
                </a:solidFill>
              </a:rPr>
              <a:t> LYRICA) : 0,1-1 mg/kg/j</a:t>
            </a:r>
          </a:p>
          <a:p>
            <a:pPr lvl="1"/>
            <a:r>
              <a:rPr lang="fr-FR" dirty="0" err="1" smtClean="0">
                <a:solidFill>
                  <a:schemeClr val="bg1">
                    <a:lumMod val="50000"/>
                  </a:schemeClr>
                </a:solidFill>
              </a:rPr>
              <a:t>Gabapentine</a:t>
            </a:r>
            <a:r>
              <a:rPr lang="fr-FR" dirty="0" smtClean="0">
                <a:solidFill>
                  <a:schemeClr val="bg1">
                    <a:lumMod val="50000"/>
                  </a:schemeClr>
                </a:solidFill>
              </a:rPr>
              <a:t> NEURONTIN ou </a:t>
            </a:r>
            <a:r>
              <a:rPr lang="fr-FR" dirty="0" err="1" smtClean="0">
                <a:solidFill>
                  <a:schemeClr val="bg1">
                    <a:lumMod val="50000"/>
                  </a:schemeClr>
                </a:solidFill>
              </a:rPr>
              <a:t>clonazépam</a:t>
            </a:r>
            <a:r>
              <a:rPr lang="fr-FR" dirty="0" smtClean="0">
                <a:solidFill>
                  <a:schemeClr val="bg1">
                    <a:lumMod val="50000"/>
                  </a:schemeClr>
                </a:solidFill>
              </a:rPr>
              <a:t> RIVOTRIL 30 µg/kg/j </a:t>
            </a:r>
          </a:p>
          <a:p>
            <a:r>
              <a:rPr lang="fr-FR" dirty="0" smtClean="0">
                <a:solidFill>
                  <a:schemeClr val="bg1">
                    <a:lumMod val="50000"/>
                  </a:schemeClr>
                </a:solidFill>
              </a:rPr>
              <a:t>Corticoïdes </a:t>
            </a:r>
            <a:r>
              <a:rPr lang="fr-FR" dirty="0" smtClean="0">
                <a:solidFill>
                  <a:schemeClr val="bg1">
                    <a:lumMod val="50000"/>
                  </a:schemeClr>
                </a:solidFill>
              </a:rPr>
              <a:t>(indications </a:t>
            </a:r>
            <a:r>
              <a:rPr lang="fr-FR" dirty="0" smtClean="0">
                <a:solidFill>
                  <a:schemeClr val="bg1">
                    <a:lumMod val="50000"/>
                  </a:schemeClr>
                </a:solidFill>
              </a:rPr>
              <a:t>spécialisées : HTIC tumorale…)</a:t>
            </a:r>
            <a:endParaRPr lang="fr-FR" dirty="0">
              <a:solidFill>
                <a:schemeClr val="bg1">
                  <a:lumMod val="50000"/>
                </a:schemeClr>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Tumeurs de l’enfant</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fontScale="85000" lnSpcReduction="20000"/>
          </a:bodyPr>
          <a:lstStyle/>
          <a:p>
            <a:pPr algn="ctr">
              <a:buNone/>
            </a:pPr>
            <a:r>
              <a:rPr lang="fr-FR" b="1" dirty="0" smtClean="0"/>
              <a:t>Par ordre de fréquence</a:t>
            </a:r>
          </a:p>
          <a:p>
            <a:pPr algn="ctr">
              <a:buNone/>
            </a:pPr>
            <a:endParaRPr lang="fr-FR" b="1" dirty="0" smtClean="0"/>
          </a:p>
          <a:p>
            <a:r>
              <a:rPr lang="fr-FR" dirty="0" smtClean="0"/>
              <a:t>Leucémie aiguë</a:t>
            </a:r>
          </a:p>
          <a:p>
            <a:r>
              <a:rPr lang="fr-FR" dirty="0" smtClean="0"/>
              <a:t>Tumeur cérébrale de la fosse postérieure</a:t>
            </a:r>
          </a:p>
          <a:p>
            <a:r>
              <a:rPr lang="fr-FR" dirty="0" smtClean="0"/>
              <a:t>Tumeur abdominale : </a:t>
            </a:r>
            <a:r>
              <a:rPr lang="fr-FR" dirty="0" err="1" smtClean="0"/>
              <a:t>néphroblastome</a:t>
            </a:r>
            <a:r>
              <a:rPr lang="fr-FR" dirty="0" smtClean="0"/>
              <a:t>, </a:t>
            </a:r>
            <a:r>
              <a:rPr lang="fr-FR" dirty="0" err="1" smtClean="0"/>
              <a:t>neuroblastome</a:t>
            </a:r>
            <a:r>
              <a:rPr lang="fr-FR" dirty="0" smtClean="0"/>
              <a:t>, hépatoblastome…</a:t>
            </a:r>
          </a:p>
          <a:p>
            <a:r>
              <a:rPr lang="fr-FR" dirty="0" smtClean="0"/>
              <a:t>Ostéosarcome…</a:t>
            </a:r>
          </a:p>
          <a:p>
            <a:endParaRPr lang="fr-FR" dirty="0" smtClean="0"/>
          </a:p>
          <a:p>
            <a:r>
              <a:rPr lang="fr-FR" dirty="0" smtClean="0"/>
              <a:t>Qui dit tumeur dit annonce diagnostique, psy, ALD, éducation, bilan </a:t>
            </a:r>
            <a:r>
              <a:rPr lang="fr-FR" dirty="0" err="1" smtClean="0"/>
              <a:t>prétttq</a:t>
            </a:r>
            <a:r>
              <a:rPr lang="fr-FR" dirty="0" smtClean="0"/>
              <a:t>, PAC </a:t>
            </a:r>
            <a:r>
              <a:rPr lang="fr-FR" b="1" dirty="0" smtClean="0"/>
              <a:t>et ne pas oublier le CECOS en cas de chimiothérapie !</a:t>
            </a:r>
            <a:endParaRPr lang="fr-FR" b="1"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Leucémie aiguë </a:t>
            </a:r>
            <a:r>
              <a:rPr lang="fr-FR" dirty="0" err="1" smtClean="0">
                <a:effectLst>
                  <a:outerShdw blurRad="38100" dist="38100" dir="2700000" algn="tl">
                    <a:srgbClr val="000000">
                      <a:alpha val="43137"/>
                    </a:srgbClr>
                  </a:outerShdw>
                </a:effectLst>
              </a:rPr>
              <a:t>lymphoblastique</a:t>
            </a:r>
            <a:r>
              <a:rPr lang="fr-FR" dirty="0" smtClean="0">
                <a:effectLst>
                  <a:outerShdw blurRad="38100" dist="38100" dir="2700000" algn="tl">
                    <a:srgbClr val="000000">
                      <a:alpha val="43137"/>
                    </a:srgbClr>
                  </a:outerShdw>
                </a:effectLst>
              </a:rPr>
              <a:t> (Internat 2003)</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5257800"/>
          </a:xfrm>
        </p:spPr>
        <p:txBody>
          <a:bodyPr>
            <a:normAutofit fontScale="55000" lnSpcReduction="20000"/>
          </a:bodyPr>
          <a:lstStyle/>
          <a:p>
            <a:r>
              <a:rPr lang="fr-FR" dirty="0" smtClean="0"/>
              <a:t>Syndrome tumoral (ADP, SMG, algies osseuses) + </a:t>
            </a:r>
            <a:r>
              <a:rPr lang="fr-FR" dirty="0" err="1" smtClean="0"/>
              <a:t>insuff</a:t>
            </a:r>
            <a:r>
              <a:rPr lang="fr-FR" dirty="0" smtClean="0"/>
              <a:t> médullaire (</a:t>
            </a:r>
            <a:r>
              <a:rPr lang="fr-FR" dirty="0" err="1" smtClean="0"/>
              <a:t>pancytopénie</a:t>
            </a:r>
            <a:r>
              <a:rPr lang="fr-FR" dirty="0" smtClean="0"/>
              <a:t>)</a:t>
            </a:r>
          </a:p>
          <a:p>
            <a:r>
              <a:rPr lang="fr-FR" dirty="0" smtClean="0"/>
              <a:t>Fièvre, AEG, anémie, infections, purpura…</a:t>
            </a:r>
          </a:p>
          <a:p>
            <a:r>
              <a:rPr lang="fr-FR" dirty="0" smtClean="0"/>
              <a:t>NFS puis myélogramme sur crêtes iliaques (pas le sternum chez l’enfant) </a:t>
            </a:r>
          </a:p>
          <a:p>
            <a:pPr lvl="1"/>
            <a:r>
              <a:rPr lang="fr-FR" dirty="0" smtClean="0"/>
              <a:t>Cytologie : Blastes &gt; 20%, pas de corps d’Auer, pas de granulations </a:t>
            </a:r>
            <a:r>
              <a:rPr lang="fr-FR" dirty="0" err="1" smtClean="0"/>
              <a:t>azurophiles</a:t>
            </a:r>
            <a:r>
              <a:rPr lang="fr-FR" dirty="0" smtClean="0"/>
              <a:t> (LAM)</a:t>
            </a:r>
          </a:p>
          <a:p>
            <a:pPr lvl="1"/>
            <a:r>
              <a:rPr lang="fr-FR" dirty="0" smtClean="0"/>
              <a:t>Cytochimie : MPO -, estérase -, PAL +</a:t>
            </a:r>
          </a:p>
          <a:p>
            <a:pPr lvl="1"/>
            <a:r>
              <a:rPr lang="fr-FR" dirty="0" err="1" smtClean="0"/>
              <a:t>Immunophénotypage</a:t>
            </a:r>
            <a:r>
              <a:rPr lang="fr-FR" dirty="0" smtClean="0"/>
              <a:t> : souvent B</a:t>
            </a:r>
          </a:p>
          <a:p>
            <a:pPr lvl="1"/>
            <a:r>
              <a:rPr lang="fr-FR" dirty="0" smtClean="0"/>
              <a:t>Cytogénétique (translocations)</a:t>
            </a:r>
          </a:p>
          <a:p>
            <a:pPr lvl="1"/>
            <a:r>
              <a:rPr lang="fr-FR" dirty="0" smtClean="0"/>
              <a:t>Biologie moléculaire (transcrits de fusion)</a:t>
            </a:r>
          </a:p>
          <a:p>
            <a:r>
              <a:rPr lang="fr-FR" dirty="0" smtClean="0"/>
              <a:t>Bilan d’extension (PL…), retentissement (CIVD, ECBU…), </a:t>
            </a:r>
            <a:r>
              <a:rPr lang="fr-FR" dirty="0" err="1" smtClean="0"/>
              <a:t>préttt</a:t>
            </a:r>
            <a:r>
              <a:rPr lang="fr-FR" dirty="0" smtClean="0"/>
              <a:t> (RAI, ECG, ETT…)</a:t>
            </a:r>
          </a:p>
          <a:p>
            <a:pPr>
              <a:buNone/>
            </a:pPr>
            <a:endParaRPr lang="fr-FR" dirty="0" smtClean="0"/>
          </a:p>
          <a:p>
            <a:pPr>
              <a:buNone/>
            </a:pPr>
            <a:endParaRPr lang="fr-FR" dirty="0" smtClean="0"/>
          </a:p>
          <a:p>
            <a:r>
              <a:rPr lang="fr-FR" dirty="0" smtClean="0"/>
              <a:t>Traitement symptomatique ET prophylactique : </a:t>
            </a:r>
          </a:p>
          <a:p>
            <a:pPr lvl="1"/>
            <a:r>
              <a:rPr lang="fr-FR" dirty="0" smtClean="0"/>
              <a:t>INFECTIONS : isolement, AB</a:t>
            </a:r>
          </a:p>
          <a:p>
            <a:pPr lvl="1"/>
            <a:r>
              <a:rPr lang="fr-FR" dirty="0" smtClean="0"/>
              <a:t>SD DE LYSE TUMORALE </a:t>
            </a:r>
            <a:r>
              <a:rPr lang="fr-FR" dirty="0" smtClean="0"/>
              <a:t>(</a:t>
            </a:r>
            <a:r>
              <a:rPr lang="fr-FR" dirty="0" err="1" smtClean="0"/>
              <a:t>hypoCa</a:t>
            </a:r>
            <a:r>
              <a:rPr lang="fr-FR" dirty="0" smtClean="0"/>
              <a:t>, </a:t>
            </a:r>
            <a:r>
              <a:rPr lang="fr-FR" dirty="0" err="1" smtClean="0"/>
              <a:t>hyperP</a:t>
            </a:r>
            <a:r>
              <a:rPr lang="fr-FR" dirty="0" smtClean="0"/>
              <a:t>, </a:t>
            </a:r>
            <a:r>
              <a:rPr lang="fr-FR" dirty="0" err="1" smtClean="0"/>
              <a:t>hyperuricémie</a:t>
            </a:r>
            <a:r>
              <a:rPr lang="fr-FR" dirty="0" smtClean="0"/>
              <a:t>, </a:t>
            </a:r>
            <a:r>
              <a:rPr lang="fr-FR" dirty="0" err="1" smtClean="0"/>
              <a:t>hyperK</a:t>
            </a:r>
            <a:r>
              <a:rPr lang="fr-FR" dirty="0" smtClean="0"/>
              <a:t>) : hyperhydratation, allopurinol</a:t>
            </a:r>
          </a:p>
          <a:p>
            <a:pPr lvl="1"/>
            <a:r>
              <a:rPr lang="fr-FR" dirty="0" smtClean="0"/>
              <a:t>Transfusion, antalgiques, nutrition… sans oublier ALD et soutien psychologique</a:t>
            </a:r>
          </a:p>
          <a:p>
            <a:r>
              <a:rPr lang="fr-FR" dirty="0" smtClean="0"/>
              <a:t>Traitement spécifique : </a:t>
            </a:r>
            <a:r>
              <a:rPr lang="fr-FR" dirty="0" err="1" smtClean="0"/>
              <a:t>polychimiothérapie</a:t>
            </a:r>
            <a:r>
              <a:rPr lang="fr-FR" dirty="0" smtClean="0"/>
              <a:t> séquentielle prolongée IV </a:t>
            </a:r>
          </a:p>
          <a:p>
            <a:pPr lvl="1"/>
            <a:r>
              <a:rPr lang="fr-FR" dirty="0" smtClean="0"/>
              <a:t>Induction, consolidation, intensification et entretien</a:t>
            </a:r>
          </a:p>
          <a:p>
            <a:pPr lvl="1"/>
            <a:r>
              <a:rPr lang="fr-FR" dirty="0" smtClean="0"/>
              <a:t>Greffe médullaire si </a:t>
            </a:r>
            <a:r>
              <a:rPr lang="fr-FR" dirty="0" smtClean="0"/>
              <a:t>possible</a:t>
            </a:r>
          </a:p>
          <a:p>
            <a:pPr lvl="1"/>
            <a:r>
              <a:rPr lang="fr-FR" dirty="0" smtClean="0"/>
              <a:t>Complications à long terme : retard de croissance, cataracte, </a:t>
            </a:r>
            <a:r>
              <a:rPr lang="fr-FR" dirty="0" err="1" smtClean="0"/>
              <a:t>ostéonécrose</a:t>
            </a:r>
            <a:r>
              <a:rPr lang="fr-FR" dirty="0" smtClean="0"/>
              <a:t>, tumeurs secondaires… </a:t>
            </a:r>
            <a:endParaRPr lang="fr-FR" dirty="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Tumeur cérébrale (fosse postérieure)</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507288" cy="5257800"/>
          </a:xfrm>
        </p:spPr>
        <p:txBody>
          <a:bodyPr>
            <a:normAutofit fontScale="62500" lnSpcReduction="20000"/>
          </a:bodyPr>
          <a:lstStyle/>
          <a:p>
            <a:r>
              <a:rPr lang="fr-FR" dirty="0" smtClean="0"/>
              <a:t>Signes importants : </a:t>
            </a:r>
          </a:p>
          <a:p>
            <a:pPr lvl="1"/>
            <a:r>
              <a:rPr lang="fr-FR" b="1" dirty="0" smtClean="0"/>
              <a:t>Majoration du PC</a:t>
            </a:r>
            <a:r>
              <a:rPr lang="fr-FR" dirty="0" smtClean="0"/>
              <a:t> (plus que l’HTIC : crâne extensible)</a:t>
            </a:r>
          </a:p>
          <a:p>
            <a:pPr lvl="1"/>
            <a:r>
              <a:rPr lang="fr-FR" b="1" dirty="0" smtClean="0"/>
              <a:t>Torticolis irréductible</a:t>
            </a:r>
            <a:r>
              <a:rPr lang="fr-FR" dirty="0" smtClean="0"/>
              <a:t>, dodelinement </a:t>
            </a:r>
            <a:r>
              <a:rPr lang="fr-FR" dirty="0" smtClean="0"/>
              <a:t>de la </a:t>
            </a:r>
            <a:r>
              <a:rPr lang="fr-FR" dirty="0" smtClean="0"/>
              <a:t>tête : engagement des amygdales cérébelleuses ?</a:t>
            </a:r>
          </a:p>
          <a:p>
            <a:r>
              <a:rPr lang="fr-FR" dirty="0" smtClean="0"/>
              <a:t>Médulloblastome</a:t>
            </a:r>
          </a:p>
          <a:p>
            <a:pPr lvl="1"/>
            <a:r>
              <a:rPr lang="fr-FR" dirty="0" smtClean="0"/>
              <a:t>Avant 5 ans</a:t>
            </a:r>
          </a:p>
          <a:p>
            <a:pPr lvl="1"/>
            <a:r>
              <a:rPr lang="fr-FR" dirty="0" smtClean="0"/>
              <a:t>Syndrome cérébelleux subaiguë (plancher V4, vernis)</a:t>
            </a:r>
          </a:p>
          <a:p>
            <a:r>
              <a:rPr lang="fr-FR" dirty="0" err="1" smtClean="0"/>
              <a:t>Astrocytome</a:t>
            </a:r>
            <a:r>
              <a:rPr lang="fr-FR" dirty="0" smtClean="0"/>
              <a:t> </a:t>
            </a:r>
          </a:p>
          <a:p>
            <a:pPr lvl="1"/>
            <a:r>
              <a:rPr lang="fr-FR" dirty="0" smtClean="0"/>
              <a:t>5-6 ans</a:t>
            </a:r>
          </a:p>
          <a:p>
            <a:pPr lvl="1"/>
            <a:r>
              <a:rPr lang="fr-FR" dirty="0" smtClean="0"/>
              <a:t>Anomalie des paires crâniennes, </a:t>
            </a:r>
            <a:r>
              <a:rPr lang="fr-FR" dirty="0" err="1" smtClean="0"/>
              <a:t>sd</a:t>
            </a:r>
            <a:r>
              <a:rPr lang="fr-FR" dirty="0" smtClean="0"/>
              <a:t> pyramidal</a:t>
            </a:r>
          </a:p>
          <a:p>
            <a:pPr lvl="1"/>
            <a:r>
              <a:rPr lang="fr-FR" dirty="0" smtClean="0"/>
              <a:t>Syndrome cérébelleux progressif</a:t>
            </a:r>
          </a:p>
          <a:p>
            <a:pPr lvl="1"/>
            <a:r>
              <a:rPr lang="fr-FR" dirty="0" smtClean="0"/>
              <a:t>IRM : Masse charnue kystique du tronc</a:t>
            </a:r>
          </a:p>
          <a:p>
            <a:r>
              <a:rPr lang="fr-FR" dirty="0" smtClean="0"/>
              <a:t>Gliome, </a:t>
            </a:r>
            <a:r>
              <a:rPr lang="fr-FR" dirty="0" err="1" smtClean="0"/>
              <a:t>épendymome</a:t>
            </a:r>
            <a:r>
              <a:rPr lang="fr-FR" dirty="0" smtClean="0"/>
              <a:t>…</a:t>
            </a:r>
          </a:p>
          <a:p>
            <a:r>
              <a:rPr lang="fr-FR" dirty="0" smtClean="0"/>
              <a:t>Traitement neurochirurgical : </a:t>
            </a:r>
          </a:p>
          <a:p>
            <a:pPr lvl="1"/>
            <a:r>
              <a:rPr lang="fr-FR" dirty="0" smtClean="0"/>
              <a:t>Contrôle de l’HTIC : dérivation </a:t>
            </a:r>
            <a:r>
              <a:rPr lang="fr-FR" dirty="0" err="1" smtClean="0"/>
              <a:t>ventriculo</a:t>
            </a:r>
            <a:r>
              <a:rPr lang="fr-FR" dirty="0" smtClean="0"/>
              <a:t>-péritonéale ou </a:t>
            </a:r>
            <a:r>
              <a:rPr lang="fr-FR" dirty="0" err="1" smtClean="0"/>
              <a:t>ventriculotomie</a:t>
            </a:r>
            <a:r>
              <a:rPr lang="fr-FR" dirty="0" smtClean="0"/>
              <a:t> + corticothérapie, restriction hydrique…</a:t>
            </a:r>
          </a:p>
          <a:p>
            <a:pPr lvl="1"/>
            <a:r>
              <a:rPr lang="fr-FR" dirty="0" smtClean="0"/>
              <a:t>Exérèse tumorale (avec </a:t>
            </a:r>
            <a:r>
              <a:rPr lang="fr-FR" dirty="0" err="1" smtClean="0"/>
              <a:t>extempo</a:t>
            </a:r>
            <a:r>
              <a:rPr lang="fr-FR" dirty="0" smtClean="0"/>
              <a:t>, prélèvement de LCR ventriculaire…)</a:t>
            </a:r>
          </a:p>
          <a:p>
            <a:pPr lvl="1"/>
            <a:r>
              <a:rPr lang="fr-FR" dirty="0" err="1" smtClean="0"/>
              <a:t>Radiochimiothérapie</a:t>
            </a:r>
            <a:r>
              <a:rPr lang="fr-FR" dirty="0" smtClean="0"/>
              <a:t> séquentielle</a:t>
            </a:r>
          </a:p>
          <a:p>
            <a:endParaRPr lang="fr-FR" dirty="0" smtClean="0"/>
          </a:p>
          <a:p>
            <a:pPr>
              <a:buNone/>
            </a:pPr>
            <a:endParaRPr lang="fr-FR"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effectLst>
                  <a:outerShdw blurRad="38100" dist="38100" dir="2700000" algn="tl">
                    <a:srgbClr val="000000">
                      <a:alpha val="43137"/>
                    </a:srgbClr>
                  </a:outerShdw>
                </a:effectLst>
              </a:rPr>
              <a:t>Néphroblastome</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fontScale="85000" lnSpcReduction="10000"/>
          </a:bodyPr>
          <a:lstStyle/>
          <a:p>
            <a:r>
              <a:rPr lang="fr-FR" dirty="0" smtClean="0"/>
              <a:t>Tumeur abdominale la plus fréquente</a:t>
            </a:r>
          </a:p>
          <a:p>
            <a:r>
              <a:rPr lang="fr-FR" dirty="0" smtClean="0"/>
              <a:t>Masse </a:t>
            </a:r>
            <a:r>
              <a:rPr lang="fr-FR" dirty="0" err="1" smtClean="0"/>
              <a:t>rétropéritonéale</a:t>
            </a:r>
            <a:r>
              <a:rPr lang="fr-FR" dirty="0" smtClean="0"/>
              <a:t> + HTA + </a:t>
            </a:r>
            <a:r>
              <a:rPr lang="fr-FR" b="1" dirty="0" smtClean="0"/>
              <a:t>hématurie</a:t>
            </a:r>
          </a:p>
          <a:p>
            <a:r>
              <a:rPr lang="fr-FR" dirty="0" smtClean="0"/>
              <a:t>Echographie </a:t>
            </a:r>
            <a:r>
              <a:rPr lang="fr-FR" dirty="0" err="1" smtClean="0"/>
              <a:t>abdo</a:t>
            </a:r>
            <a:r>
              <a:rPr lang="fr-FR" dirty="0" smtClean="0"/>
              <a:t> + </a:t>
            </a:r>
            <a:r>
              <a:rPr lang="fr-FR" dirty="0" err="1" smtClean="0"/>
              <a:t>uro</a:t>
            </a:r>
            <a:r>
              <a:rPr lang="fr-FR" dirty="0" smtClean="0"/>
              <a:t>-TDM, </a:t>
            </a:r>
            <a:r>
              <a:rPr lang="fr-FR" dirty="0" err="1" smtClean="0"/>
              <a:t>scinti</a:t>
            </a:r>
            <a:r>
              <a:rPr lang="fr-FR" dirty="0" smtClean="0"/>
              <a:t> rénale</a:t>
            </a:r>
          </a:p>
          <a:p>
            <a:r>
              <a:rPr lang="fr-FR" b="1" dirty="0" smtClean="0"/>
              <a:t>Métastases pulmonaires</a:t>
            </a:r>
            <a:r>
              <a:rPr lang="fr-FR" dirty="0" smtClean="0"/>
              <a:t> : TDM TAP</a:t>
            </a:r>
          </a:p>
          <a:p>
            <a:r>
              <a:rPr lang="fr-FR" dirty="0" smtClean="0"/>
              <a:t>Différentiel : </a:t>
            </a:r>
            <a:r>
              <a:rPr lang="fr-FR" dirty="0" err="1" smtClean="0"/>
              <a:t>neuroblastome</a:t>
            </a:r>
            <a:r>
              <a:rPr lang="fr-FR" dirty="0" smtClean="0"/>
              <a:t> (</a:t>
            </a:r>
            <a:r>
              <a:rPr lang="fr-FR" dirty="0" err="1" smtClean="0"/>
              <a:t>cathécholamines</a:t>
            </a:r>
            <a:r>
              <a:rPr lang="fr-FR" dirty="0" smtClean="0"/>
              <a:t> urinaires N) hépatoblastome (</a:t>
            </a:r>
            <a:r>
              <a:rPr lang="fr-FR" dirty="0" err="1" smtClean="0"/>
              <a:t>alphaFP</a:t>
            </a:r>
            <a:r>
              <a:rPr lang="fr-FR" dirty="0" smtClean="0"/>
              <a:t> N)</a:t>
            </a:r>
          </a:p>
          <a:p>
            <a:r>
              <a:rPr lang="fr-FR" dirty="0" smtClean="0"/>
              <a:t>Peut être syndromique (</a:t>
            </a:r>
            <a:r>
              <a:rPr lang="fr-FR" dirty="0" err="1" smtClean="0"/>
              <a:t>Widemann</a:t>
            </a:r>
            <a:r>
              <a:rPr lang="fr-FR" dirty="0" smtClean="0"/>
              <a:t>-</a:t>
            </a:r>
            <a:r>
              <a:rPr lang="fr-FR" dirty="0" err="1" smtClean="0"/>
              <a:t>Beckwith</a:t>
            </a:r>
            <a:r>
              <a:rPr lang="fr-FR" dirty="0" smtClean="0"/>
              <a:t>, WAGR, DRASH…)</a:t>
            </a:r>
          </a:p>
          <a:p>
            <a:r>
              <a:rPr lang="fr-FR" dirty="0" smtClean="0"/>
              <a:t>Chimiothérapie, chirurgie après ligature du pédicule rénal, prévention du risque de néphrectomie…</a:t>
            </a:r>
            <a:endParaRPr lang="fr-F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effectLst>
                  <a:outerShdw blurRad="38100" dist="38100" dir="2700000" algn="tl">
                    <a:srgbClr val="000000">
                      <a:alpha val="43137"/>
                    </a:srgbClr>
                  </a:outerShdw>
                </a:effectLst>
              </a:rPr>
              <a:t>Neuroblastome</a:t>
            </a:r>
            <a:r>
              <a:rPr lang="fr-FR" dirty="0" smtClean="0">
                <a:effectLst>
                  <a:outerShdw blurRad="38100" dist="38100" dir="2700000" algn="tl">
                    <a:srgbClr val="000000">
                      <a:alpha val="43137"/>
                    </a:srgbClr>
                  </a:outerShdw>
                </a:effectLst>
              </a:rPr>
              <a:t> </a:t>
            </a:r>
            <a:r>
              <a:rPr lang="fr-FR" dirty="0" smtClean="0">
                <a:effectLst>
                  <a:outerShdw blurRad="38100" dist="38100" dir="2700000" algn="tl">
                    <a:srgbClr val="000000">
                      <a:alpha val="43137"/>
                    </a:srgbClr>
                  </a:outerShdw>
                </a:effectLst>
              </a:rPr>
              <a:t> (ECN 2012)</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fontScale="70000" lnSpcReduction="20000"/>
          </a:bodyPr>
          <a:lstStyle/>
          <a:p>
            <a:r>
              <a:rPr lang="fr-FR" dirty="0" smtClean="0"/>
              <a:t>Tumeur solide la plus fréquente avant 1 an</a:t>
            </a:r>
          </a:p>
          <a:p>
            <a:r>
              <a:rPr lang="fr-FR" dirty="0" smtClean="0"/>
              <a:t>Tumeur embryonnaire (tissu sympathique dérivé de la crête neurale </a:t>
            </a:r>
            <a:r>
              <a:rPr lang="fr-FR" dirty="0" err="1" smtClean="0"/>
              <a:t>rétropéritonéale</a:t>
            </a:r>
            <a:r>
              <a:rPr lang="fr-FR" dirty="0" smtClean="0"/>
              <a:t>)</a:t>
            </a:r>
          </a:p>
          <a:p>
            <a:r>
              <a:rPr lang="fr-FR" dirty="0" smtClean="0"/>
              <a:t>AEG, masse abdominale</a:t>
            </a:r>
          </a:p>
          <a:p>
            <a:r>
              <a:rPr lang="fr-FR" b="1" dirty="0" err="1" smtClean="0"/>
              <a:t>Cathécholamines</a:t>
            </a:r>
            <a:r>
              <a:rPr lang="fr-FR" b="1" dirty="0" smtClean="0"/>
              <a:t> urinaires 24h ↑ (VHA, VMA)</a:t>
            </a:r>
          </a:p>
          <a:p>
            <a:r>
              <a:rPr lang="fr-FR" dirty="0" smtClean="0"/>
              <a:t>Echographie abdominale + IRM </a:t>
            </a:r>
            <a:r>
              <a:rPr lang="fr-FR" dirty="0" err="1" smtClean="0"/>
              <a:t>abdo</a:t>
            </a:r>
            <a:endParaRPr lang="fr-FR" dirty="0" smtClean="0"/>
          </a:p>
          <a:p>
            <a:r>
              <a:rPr lang="fr-FR" b="1" dirty="0" smtClean="0"/>
              <a:t>Métastases osseuses</a:t>
            </a:r>
            <a:r>
              <a:rPr lang="fr-FR" dirty="0" smtClean="0"/>
              <a:t> : </a:t>
            </a:r>
            <a:r>
              <a:rPr lang="fr-FR" dirty="0" err="1" smtClean="0"/>
              <a:t>scinti</a:t>
            </a:r>
            <a:r>
              <a:rPr lang="fr-FR" dirty="0" smtClean="0"/>
              <a:t> MIBG, </a:t>
            </a:r>
            <a:r>
              <a:rPr lang="fr-FR" dirty="0" err="1" smtClean="0"/>
              <a:t>Rx</a:t>
            </a:r>
            <a:r>
              <a:rPr lang="fr-FR" dirty="0" smtClean="0"/>
              <a:t> squelette, BOM (</a:t>
            </a:r>
            <a:r>
              <a:rPr lang="fr-FR" b="1" dirty="0" smtClean="0"/>
              <a:t>risque de paraplégie…)</a:t>
            </a:r>
            <a:endParaRPr lang="fr-FR" dirty="0" smtClean="0"/>
          </a:p>
          <a:p>
            <a:r>
              <a:rPr lang="fr-FR" b="1" dirty="0" smtClean="0"/>
              <a:t>Syndrome de Pepper à 3 mois</a:t>
            </a:r>
            <a:r>
              <a:rPr lang="fr-FR" dirty="0" smtClean="0"/>
              <a:t> (HMG par métastases diffuses : bon pronostic, pas de chimio !)</a:t>
            </a:r>
          </a:p>
          <a:p>
            <a:r>
              <a:rPr lang="fr-FR" b="1" dirty="0" smtClean="0"/>
              <a:t>Traitement chirurgical avec </a:t>
            </a:r>
            <a:r>
              <a:rPr lang="fr-FR" b="1" dirty="0" err="1" smtClean="0"/>
              <a:t>anapath</a:t>
            </a:r>
            <a:r>
              <a:rPr lang="fr-FR" b="1" dirty="0" smtClean="0"/>
              <a:t> ET </a:t>
            </a:r>
            <a:r>
              <a:rPr lang="fr-FR" b="1" dirty="0" err="1" smtClean="0"/>
              <a:t>biomol</a:t>
            </a:r>
            <a:r>
              <a:rPr lang="fr-FR" b="1" dirty="0" smtClean="0"/>
              <a:t> : amplification de l’oncogène N-</a:t>
            </a:r>
            <a:r>
              <a:rPr lang="fr-FR" b="1" dirty="0" err="1" smtClean="0"/>
              <a:t>Myc</a:t>
            </a:r>
            <a:r>
              <a:rPr lang="fr-FR" b="1" dirty="0" smtClean="0"/>
              <a:t> sur la pièce </a:t>
            </a:r>
            <a:r>
              <a:rPr lang="fr-FR" dirty="0" smtClean="0"/>
              <a:t>(facteur de mauvais pronostic)</a:t>
            </a:r>
          </a:p>
          <a:p>
            <a:pPr>
              <a:buNone/>
            </a:pPr>
            <a:endParaRPr lang="fr-F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Ostéosarcome</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lstStyle/>
          <a:p>
            <a:r>
              <a:rPr lang="fr-FR" dirty="0" smtClean="0"/>
              <a:t>Masse douloureuse osseuse + AEG</a:t>
            </a:r>
          </a:p>
          <a:p>
            <a:r>
              <a:rPr lang="fr-FR" dirty="0" err="1" smtClean="0"/>
              <a:t>Rx</a:t>
            </a:r>
            <a:r>
              <a:rPr lang="fr-FR" dirty="0" smtClean="0"/>
              <a:t> de squelette (puis IRM, </a:t>
            </a:r>
            <a:r>
              <a:rPr lang="fr-FR" dirty="0" err="1" smtClean="0"/>
              <a:t>scinti</a:t>
            </a:r>
            <a:r>
              <a:rPr lang="fr-FR" dirty="0" smtClean="0"/>
              <a:t>) : </a:t>
            </a:r>
            <a:r>
              <a:rPr lang="fr-FR" dirty="0" err="1" smtClean="0"/>
              <a:t>ostéocondensant</a:t>
            </a:r>
            <a:r>
              <a:rPr lang="fr-FR" dirty="0" smtClean="0"/>
              <a:t> ostéolytique, épaississement des parties molles, aspect en feu d’herbe</a:t>
            </a:r>
            <a:endParaRPr lang="fr-FR" b="1" dirty="0" smtClean="0"/>
          </a:p>
          <a:p>
            <a:r>
              <a:rPr lang="fr-FR" b="1" dirty="0" smtClean="0"/>
              <a:t>Métastases pulmonaires : TDM TAP</a:t>
            </a:r>
          </a:p>
          <a:p>
            <a:r>
              <a:rPr lang="fr-FR" dirty="0" err="1" smtClean="0"/>
              <a:t>Biospie</a:t>
            </a:r>
            <a:r>
              <a:rPr lang="fr-FR" dirty="0" smtClean="0"/>
              <a:t> osseuse adaptée à la chirurgie secondaire (même trajet)</a:t>
            </a:r>
          </a:p>
          <a:p>
            <a:r>
              <a:rPr lang="fr-FR" dirty="0" err="1" smtClean="0"/>
              <a:t>Polychimiothérapie</a:t>
            </a:r>
            <a:r>
              <a:rPr lang="fr-FR" dirty="0" smtClean="0"/>
              <a:t> et chirurgie</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934072"/>
            <a:ext cx="8229600" cy="1143000"/>
          </a:xfrm>
        </p:spPr>
        <p:txBody>
          <a:bodyPr>
            <a:normAutofit fontScale="90000"/>
          </a:bodyPr>
          <a:lstStyle/>
          <a:p>
            <a:r>
              <a:rPr lang="fr-FR" dirty="0" smtClean="0">
                <a:effectLst>
                  <a:outerShdw blurRad="38100" dist="38100" dir="2700000" algn="tl">
                    <a:srgbClr val="000000">
                      <a:alpha val="43137"/>
                    </a:srgbClr>
                  </a:outerShdw>
                </a:effectLst>
              </a:rPr>
              <a:t>Quittons les tumeurs, mais restons dans les tableaux urgents</a:t>
            </a:r>
            <a:endParaRPr lang="fr-FR" dirty="0">
              <a:effectLst>
                <a:outerShdw blurRad="38100" dist="38100" dir="2700000" algn="tl">
                  <a:srgbClr val="000000">
                    <a:alpha val="43137"/>
                  </a:srgbClr>
                </a:outerShdw>
              </a:effectLst>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Malaise grave du nourrisson</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4925144"/>
          </a:xfrm>
        </p:spPr>
        <p:txBody>
          <a:bodyPr>
            <a:normAutofit fontScale="85000" lnSpcReduction="10000"/>
          </a:bodyPr>
          <a:lstStyle/>
          <a:p>
            <a:r>
              <a:rPr lang="fr-FR" dirty="0" smtClean="0"/>
              <a:t>Perte de connaissance brutale, cyanose, hypotonie, pas de retour à la conscience après stimulation</a:t>
            </a:r>
          </a:p>
          <a:p>
            <a:r>
              <a:rPr lang="fr-FR" dirty="0" smtClean="0"/>
              <a:t>Tout </a:t>
            </a:r>
            <a:r>
              <a:rPr lang="fr-FR" dirty="0" smtClean="0"/>
              <a:t>malaise grave du nourrisson doit être hospitalisé : </a:t>
            </a:r>
            <a:endParaRPr lang="fr-FR" dirty="0" smtClean="0"/>
          </a:p>
          <a:p>
            <a:pPr lvl="1"/>
            <a:r>
              <a:rPr lang="fr-FR" dirty="0" smtClean="0"/>
              <a:t>monitoring (risque de récidive…) </a:t>
            </a:r>
          </a:p>
          <a:p>
            <a:pPr lvl="1"/>
            <a:r>
              <a:rPr lang="fr-FR" dirty="0" smtClean="0"/>
              <a:t>exploration </a:t>
            </a:r>
            <a:r>
              <a:rPr lang="fr-FR" dirty="0" smtClean="0"/>
              <a:t>(glycémie, calcémie, ECG, Holter-ECG, ETT, EEG, écho </a:t>
            </a:r>
            <a:r>
              <a:rPr lang="fr-FR" dirty="0" err="1" smtClean="0"/>
              <a:t>transfontanellaire</a:t>
            </a:r>
            <a:r>
              <a:rPr lang="fr-FR" dirty="0" smtClean="0"/>
              <a:t>)</a:t>
            </a:r>
            <a:endParaRPr lang="fr-FR" b="1" dirty="0" smtClean="0"/>
          </a:p>
          <a:p>
            <a:pPr>
              <a:buNone/>
            </a:pPr>
            <a:endParaRPr lang="fr-FR" dirty="0" smtClean="0"/>
          </a:p>
          <a:p>
            <a:r>
              <a:rPr lang="fr-FR" dirty="0" smtClean="0"/>
              <a:t>Malaise obstructif typique du RGO : </a:t>
            </a:r>
          </a:p>
          <a:p>
            <a:pPr lvl="1"/>
            <a:r>
              <a:rPr lang="fr-FR" dirty="0" smtClean="0"/>
              <a:t>½ heure après la </a:t>
            </a:r>
            <a:r>
              <a:rPr lang="fr-FR" dirty="0" err="1" smtClean="0"/>
              <a:t>têtée</a:t>
            </a:r>
            <a:r>
              <a:rPr lang="fr-FR" dirty="0" smtClean="0"/>
              <a:t>, reflux de lait par le nez, dyspnée sans perte de connaissance</a:t>
            </a:r>
          </a:p>
          <a:p>
            <a:pPr lvl="1"/>
            <a:r>
              <a:rPr lang="fr-FR" dirty="0" smtClean="0"/>
              <a:t>pas de bilan, traitement de RGO, consignes</a:t>
            </a:r>
            <a:endParaRPr lang="fr-F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Mort subite du nourrisson (ECN 2009)</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4997152"/>
          </a:xfrm>
        </p:spPr>
        <p:txBody>
          <a:bodyPr>
            <a:normAutofit fontScale="92500"/>
          </a:bodyPr>
          <a:lstStyle/>
          <a:p>
            <a:r>
              <a:rPr lang="fr-FR" b="1" dirty="0" smtClean="0"/>
              <a:t>FR (et prévention) : </a:t>
            </a:r>
          </a:p>
          <a:p>
            <a:pPr lvl="1"/>
            <a:r>
              <a:rPr lang="fr-FR" dirty="0" smtClean="0"/>
              <a:t>parents (jeunes, tabagisme)</a:t>
            </a:r>
          </a:p>
          <a:p>
            <a:pPr lvl="1"/>
            <a:r>
              <a:rPr lang="fr-FR" dirty="0" smtClean="0"/>
              <a:t>enfant (garçon, 0-6 mois, hypotrophie, RGO, fièvre, ATCD de malaise grave négligé)</a:t>
            </a:r>
          </a:p>
          <a:p>
            <a:pPr lvl="1"/>
            <a:r>
              <a:rPr lang="fr-FR" dirty="0" smtClean="0"/>
              <a:t>Couchage (lit parental, chambre à part, position ventrale, matelas mou, draps / vêtements inadaptés)</a:t>
            </a:r>
          </a:p>
          <a:p>
            <a:r>
              <a:rPr lang="fr-FR" dirty="0" smtClean="0"/>
              <a:t>Non, le </a:t>
            </a:r>
            <a:r>
              <a:rPr lang="fr-FR" dirty="0" err="1" smtClean="0"/>
              <a:t>Pentacoq</a:t>
            </a:r>
            <a:r>
              <a:rPr lang="fr-FR" dirty="0" smtClean="0"/>
              <a:t> n’est pas une cause</a:t>
            </a:r>
          </a:p>
          <a:p>
            <a:r>
              <a:rPr lang="fr-FR" dirty="0" smtClean="0"/>
              <a:t>Transport du corps en centre spécialisé, avec accord</a:t>
            </a:r>
          </a:p>
          <a:p>
            <a:r>
              <a:rPr lang="fr-FR" dirty="0" smtClean="0"/>
              <a:t>Recherche de maltraitance (</a:t>
            </a:r>
            <a:r>
              <a:rPr lang="fr-FR" dirty="0" err="1" smtClean="0"/>
              <a:t>Rx</a:t>
            </a:r>
            <a:r>
              <a:rPr lang="fr-FR" dirty="0" smtClean="0"/>
              <a:t>, TDM, autopsie)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effectLst>
                  <a:outerShdw blurRad="38100" dist="38100" dir="2700000" algn="tl">
                    <a:srgbClr val="000000">
                      <a:alpha val="43137"/>
                    </a:srgbClr>
                  </a:outerShdw>
                </a:effectLst>
              </a:rPr>
              <a:t>Choc anaphylactique</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5257800"/>
          </a:xfrm>
        </p:spPr>
        <p:txBody>
          <a:bodyPr>
            <a:normAutofit fontScale="85000" lnSpcReduction="10000"/>
          </a:bodyPr>
          <a:lstStyle/>
          <a:p>
            <a:r>
              <a:rPr lang="fr-FR" dirty="0" smtClean="0"/>
              <a:t>Rechercher le contexte : alimentaire (diversification), piqûre, médicament </a:t>
            </a:r>
          </a:p>
          <a:p>
            <a:r>
              <a:rPr lang="fr-FR" dirty="0" smtClean="0"/>
              <a:t>Dosage d’histamine et </a:t>
            </a:r>
            <a:r>
              <a:rPr lang="fr-FR" dirty="0" err="1" smtClean="0"/>
              <a:t>tryptase</a:t>
            </a:r>
            <a:r>
              <a:rPr lang="fr-FR" dirty="0" smtClean="0"/>
              <a:t> (intérêt à distance, pour confirmation)</a:t>
            </a:r>
          </a:p>
          <a:p>
            <a:r>
              <a:rPr lang="fr-FR" dirty="0" smtClean="0"/>
              <a:t>Traitement : </a:t>
            </a:r>
          </a:p>
          <a:p>
            <a:pPr lvl="1"/>
            <a:r>
              <a:rPr lang="fr-FR" dirty="0" smtClean="0"/>
              <a:t>Arrêt de la cause (traitement…)</a:t>
            </a:r>
          </a:p>
          <a:p>
            <a:pPr lvl="1"/>
            <a:r>
              <a:rPr lang="fr-FR" dirty="0" smtClean="0"/>
              <a:t>Libération des VAS, lever des jambes</a:t>
            </a:r>
          </a:p>
          <a:p>
            <a:pPr lvl="1"/>
            <a:r>
              <a:rPr lang="fr-FR" dirty="0" smtClean="0"/>
              <a:t>Adrénaline 0,5 mg IM ou 0,1 mg IV (renouvelable</a:t>
            </a:r>
            <a:r>
              <a:rPr lang="fr-FR" dirty="0" smtClean="0"/>
              <a:t>)</a:t>
            </a:r>
          </a:p>
          <a:p>
            <a:pPr lvl="1"/>
            <a:r>
              <a:rPr lang="fr-FR" dirty="0" smtClean="0"/>
              <a:t>Scope </a:t>
            </a:r>
            <a:r>
              <a:rPr lang="fr-FR" dirty="0" err="1" smtClean="0"/>
              <a:t>cardiotensionnel</a:t>
            </a:r>
            <a:r>
              <a:rPr lang="fr-FR" dirty="0" smtClean="0"/>
              <a:t>, O2 haut débit, </a:t>
            </a:r>
            <a:r>
              <a:rPr lang="fr-FR" dirty="0" smtClean="0"/>
              <a:t>nébulisation</a:t>
            </a:r>
          </a:p>
          <a:p>
            <a:pPr lvl="1"/>
            <a:r>
              <a:rPr lang="fr-FR" dirty="0" smtClean="0"/>
              <a:t>Corticoïdes 1 mg/kg IV (action à 2h), anti-H1</a:t>
            </a:r>
          </a:p>
          <a:p>
            <a:pPr lvl="1"/>
            <a:r>
              <a:rPr lang="fr-FR" dirty="0" smtClean="0"/>
              <a:t>Bilan </a:t>
            </a:r>
            <a:r>
              <a:rPr lang="fr-FR" dirty="0" err="1" smtClean="0"/>
              <a:t>allergo</a:t>
            </a:r>
            <a:r>
              <a:rPr lang="fr-FR" dirty="0" smtClean="0"/>
              <a:t> à distance, déclaration pharmacovigilance</a:t>
            </a:r>
          </a:p>
          <a:p>
            <a:pPr lvl="1"/>
            <a:r>
              <a:rPr lang="fr-FR" dirty="0" smtClean="0"/>
              <a:t>Education de l’enfant, des parents, l’école (projet d’accueil individualisé), carte d’allergique, trousse d’urgence…</a:t>
            </a:r>
            <a:endParaRPr lang="fr-F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Négligence (ECN 2009)</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fontScale="85000" lnSpcReduction="20000"/>
          </a:bodyPr>
          <a:lstStyle/>
          <a:p>
            <a:r>
              <a:rPr lang="fr-FR" dirty="0" smtClean="0"/>
              <a:t>Trouble du comportement / du développement</a:t>
            </a:r>
          </a:p>
          <a:p>
            <a:r>
              <a:rPr lang="fr-FR" dirty="0" smtClean="0"/>
              <a:t>Retard de croissance</a:t>
            </a:r>
          </a:p>
          <a:p>
            <a:r>
              <a:rPr lang="fr-FR" dirty="0" smtClean="0"/>
              <a:t>Calendrier vaccinal non à jour, pas de carnet de santé…</a:t>
            </a:r>
          </a:p>
          <a:p>
            <a:r>
              <a:rPr lang="fr-FR" dirty="0" smtClean="0"/>
              <a:t>Retard à la consultation, nomadisme médical</a:t>
            </a:r>
          </a:p>
          <a:p>
            <a:r>
              <a:rPr lang="fr-FR" b="1" dirty="0" smtClean="0"/>
              <a:t>Signalement administratif à l’inspecteur de l’Aide Sociale à l’Enfance (ASE) </a:t>
            </a:r>
            <a:r>
              <a:rPr lang="fr-FR" dirty="0" smtClean="0"/>
              <a:t>: cellule de recueil des informations préoccupantes (CRIP)</a:t>
            </a:r>
          </a:p>
          <a:p>
            <a:pPr lvl="1"/>
            <a:r>
              <a:rPr lang="fr-FR" dirty="0" smtClean="0"/>
              <a:t>Enquête sociale (AS) </a:t>
            </a:r>
          </a:p>
          <a:p>
            <a:pPr lvl="1"/>
            <a:r>
              <a:rPr lang="fr-FR" dirty="0" smtClean="0"/>
              <a:t>Mesures administratives : suivi, Aide à l’Education en Milieu Ouvert (AEMO)</a:t>
            </a:r>
          </a:p>
          <a:p>
            <a:pPr lvl="1"/>
            <a:r>
              <a:rPr lang="fr-FR" dirty="0" smtClean="0"/>
              <a:t>Si échec, signalement judiciaire au Procureur +/- Ordonnance de Placement Provisoire (OPP)</a:t>
            </a:r>
            <a:endParaRPr lang="fr-F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4158208"/>
            <a:ext cx="8229600" cy="1143000"/>
          </a:xfrm>
        </p:spPr>
        <p:txBody>
          <a:bodyPr>
            <a:normAutofit fontScale="90000"/>
          </a:bodyPr>
          <a:lstStyle/>
          <a:p>
            <a:r>
              <a:rPr lang="fr-FR" dirty="0" smtClean="0">
                <a:effectLst>
                  <a:outerShdw blurRad="38100" dist="38100" dir="2700000" algn="tl">
                    <a:srgbClr val="000000">
                      <a:alpha val="43137"/>
                    </a:srgbClr>
                  </a:outerShdw>
                </a:effectLst>
              </a:rPr>
              <a:t>Donc vous avez bien compris ? La CRIP de l’ASE permet une enquête par l’AS, une aide par l’AEMO, et peut déboucher en cas d’échec sur une OPP.</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
            </a:r>
            <a:br>
              <a:rPr lang="fr-FR" dirty="0" smtClean="0">
                <a:effectLst>
                  <a:outerShdw blurRad="38100" dist="38100" dir="2700000" algn="tl">
                    <a:srgbClr val="000000">
                      <a:alpha val="43137"/>
                    </a:srgbClr>
                  </a:outerShdw>
                </a:effectLst>
              </a:rPr>
            </a:br>
            <a:endParaRPr lang="fr-FR" dirty="0">
              <a:effectLst>
                <a:outerShdw blurRad="38100" dist="38100" dir="2700000" algn="tl">
                  <a:srgbClr val="000000">
                    <a:alpha val="43137"/>
                  </a:srgbClr>
                </a:outerShdw>
              </a:effectLst>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Maltraitance (ECN 2012)</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4997152"/>
          </a:xfrm>
        </p:spPr>
        <p:txBody>
          <a:bodyPr>
            <a:normAutofit fontScale="55000" lnSpcReduction="20000"/>
          </a:bodyPr>
          <a:lstStyle/>
          <a:p>
            <a:r>
              <a:rPr lang="fr-FR" dirty="0" smtClean="0"/>
              <a:t>FR = parents (maltraités, monoparental, grossesses rapprochés ; dans tout milieu socio-éco.), enfant (prématuré, handicapé…)</a:t>
            </a:r>
          </a:p>
          <a:p>
            <a:r>
              <a:rPr lang="fr-FR" b="1" dirty="0" smtClean="0"/>
              <a:t>Explications des parents inappropriées</a:t>
            </a:r>
          </a:p>
          <a:p>
            <a:r>
              <a:rPr lang="fr-FR" dirty="0" smtClean="0"/>
              <a:t>Syndrome des enfants secoués / battus : </a:t>
            </a:r>
          </a:p>
          <a:p>
            <a:pPr lvl="1"/>
            <a:r>
              <a:rPr lang="fr-FR" dirty="0" smtClean="0"/>
              <a:t>Pleurs, agitation, PC↑, fontanelle </a:t>
            </a:r>
            <a:r>
              <a:rPr lang="fr-FR" dirty="0" err="1" smtClean="0"/>
              <a:t>bombante</a:t>
            </a:r>
            <a:r>
              <a:rPr lang="fr-FR" dirty="0" smtClean="0"/>
              <a:t>, vomissements (HTIC), </a:t>
            </a:r>
            <a:r>
              <a:rPr lang="fr-FR" dirty="0" err="1" smtClean="0"/>
              <a:t>tb</a:t>
            </a:r>
            <a:r>
              <a:rPr lang="fr-FR" dirty="0" smtClean="0"/>
              <a:t> </a:t>
            </a:r>
            <a:r>
              <a:rPr lang="fr-FR" dirty="0" err="1" smtClean="0"/>
              <a:t>neuro</a:t>
            </a:r>
            <a:r>
              <a:rPr lang="fr-FR" dirty="0" smtClean="0"/>
              <a:t>, regard en coucher de soleil, œdème papillaire/</a:t>
            </a:r>
            <a:r>
              <a:rPr lang="fr-FR" dirty="0" err="1" smtClean="0"/>
              <a:t>hémorr</a:t>
            </a:r>
            <a:r>
              <a:rPr lang="fr-FR" dirty="0" smtClean="0"/>
              <a:t> rétiniennes au FO = </a:t>
            </a:r>
            <a:r>
              <a:rPr lang="fr-FR" b="1" dirty="0" smtClean="0"/>
              <a:t>HSD (+ fréquent qu’HED)</a:t>
            </a:r>
          </a:p>
          <a:p>
            <a:pPr lvl="1"/>
            <a:r>
              <a:rPr lang="fr-FR" dirty="0" smtClean="0"/>
              <a:t>Ecchymoses inhabituelles, alopécie en clairière, cicatrices, brûlures</a:t>
            </a:r>
          </a:p>
          <a:p>
            <a:pPr lvl="1"/>
            <a:r>
              <a:rPr lang="fr-FR" dirty="0" smtClean="0"/>
              <a:t>Fractures multiples d’âge ≠, inhabituelles (</a:t>
            </a:r>
            <a:r>
              <a:rPr lang="fr-FR" dirty="0" err="1" smtClean="0"/>
              <a:t>sd</a:t>
            </a:r>
            <a:r>
              <a:rPr lang="fr-FR" dirty="0" smtClean="0"/>
              <a:t> de </a:t>
            </a:r>
            <a:r>
              <a:rPr lang="fr-FR" dirty="0" err="1" smtClean="0"/>
              <a:t>Silverman</a:t>
            </a:r>
            <a:r>
              <a:rPr lang="fr-FR" dirty="0" smtClean="0"/>
              <a:t>)</a:t>
            </a:r>
          </a:p>
          <a:p>
            <a:pPr lvl="1"/>
            <a:r>
              <a:rPr lang="fr-FR" dirty="0" smtClean="0"/>
              <a:t>Sévices sexuels (condylomes, non pathognomonique)</a:t>
            </a:r>
          </a:p>
          <a:p>
            <a:pPr lvl="1"/>
            <a:r>
              <a:rPr lang="fr-FR" dirty="0" smtClean="0"/>
              <a:t>Sévices psychologiques avec carences alimentaires (rachitisme…)</a:t>
            </a:r>
          </a:p>
          <a:p>
            <a:r>
              <a:rPr lang="fr-FR" dirty="0" smtClean="0"/>
              <a:t>Soustraire au milieu (hospitalisation pour </a:t>
            </a:r>
            <a:r>
              <a:rPr lang="fr-FR" dirty="0" smtClean="0"/>
              <a:t>bilan multidisciplinaire, </a:t>
            </a:r>
            <a:r>
              <a:rPr lang="fr-FR" dirty="0" smtClean="0"/>
              <a:t>et </a:t>
            </a:r>
            <a:r>
              <a:rPr lang="fr-FR" dirty="0" smtClean="0"/>
              <a:t>CMI)</a:t>
            </a:r>
            <a:endParaRPr lang="fr-FR" dirty="0" smtClean="0"/>
          </a:p>
          <a:p>
            <a:r>
              <a:rPr lang="fr-FR" dirty="0" smtClean="0"/>
              <a:t>Signalement judiciaire au Procureur de la République obligatoire avant 15 ans</a:t>
            </a:r>
          </a:p>
          <a:p>
            <a:pPr lvl="1"/>
            <a:r>
              <a:rPr lang="fr-FR" dirty="0" smtClean="0"/>
              <a:t>Demande d’OPP (délivrée par le Juge des Enfants, saisi par le Proc’) si refus d’un </a:t>
            </a:r>
            <a:r>
              <a:rPr lang="fr-FR" dirty="0" smtClean="0"/>
              <a:t>parent</a:t>
            </a:r>
          </a:p>
          <a:p>
            <a:pPr lvl="1"/>
            <a:r>
              <a:rPr lang="fr-FR" dirty="0" smtClean="0"/>
              <a:t>Après enquête : levée d’OPP (non lieu) OU juge d’instruction (pénal) et juge des enfants (civil)</a:t>
            </a:r>
            <a:endParaRPr lang="fr-FR" dirty="0" smtClean="0"/>
          </a:p>
          <a:p>
            <a:r>
              <a:rPr lang="fr-FR" dirty="0" smtClean="0"/>
              <a:t>Bilan orienté : bio (analyse toxico, carences), imagerie (FO, </a:t>
            </a:r>
            <a:r>
              <a:rPr lang="fr-FR" dirty="0" err="1" smtClean="0"/>
              <a:t>Rx</a:t>
            </a:r>
            <a:r>
              <a:rPr lang="fr-FR" dirty="0" smtClean="0"/>
              <a:t>, IRM, TDM…)</a:t>
            </a:r>
          </a:p>
          <a:p>
            <a:r>
              <a:rPr lang="fr-FR" dirty="0" smtClean="0"/>
              <a:t>Syndrome de </a:t>
            </a:r>
            <a:r>
              <a:rPr lang="fr-FR" dirty="0" err="1" smtClean="0"/>
              <a:t>Silverman</a:t>
            </a:r>
            <a:r>
              <a:rPr lang="fr-FR" dirty="0" smtClean="0"/>
              <a:t> : fracture DIAPHYSAIRE </a:t>
            </a:r>
            <a:r>
              <a:rPr lang="fr-FR" dirty="0" err="1" smtClean="0"/>
              <a:t>spiroïde</a:t>
            </a:r>
            <a:r>
              <a:rPr lang="fr-FR" dirty="0" smtClean="0"/>
              <a:t>, arrachement METAPHYSAIRE, décollement EPIPHYSAIRE, appositions </a:t>
            </a:r>
            <a:r>
              <a:rPr lang="fr-FR" dirty="0" err="1" smtClean="0"/>
              <a:t>périostées</a:t>
            </a:r>
            <a:r>
              <a:rPr lang="fr-FR" dirty="0" smtClean="0"/>
              <a:t>, cals</a:t>
            </a:r>
          </a:p>
          <a:p>
            <a:r>
              <a:rPr lang="fr-FR" dirty="0" smtClean="0"/>
              <a:t>Différentiel : troubles de l’hémostase, </a:t>
            </a:r>
            <a:r>
              <a:rPr lang="fr-FR" dirty="0" err="1" smtClean="0"/>
              <a:t>épidermolyse</a:t>
            </a:r>
            <a:r>
              <a:rPr lang="fr-FR" dirty="0" smtClean="0"/>
              <a:t> aiguë, dysostoses…</a:t>
            </a:r>
          </a:p>
          <a:p>
            <a:r>
              <a:rPr lang="fr-FR" dirty="0" smtClean="0"/>
              <a:t>Garder en tête le syndrome de Münchhausen par procuration…</a:t>
            </a:r>
          </a:p>
          <a:p>
            <a:endParaRPr lang="fr-FR" dirty="0" smtClean="0"/>
          </a:p>
          <a:p>
            <a:pPr>
              <a:buNone/>
            </a:pPr>
            <a:endParaRPr lang="fr-F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Torsion du cordon spermatique</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323528" y="1600200"/>
            <a:ext cx="8640960" cy="4925144"/>
          </a:xfrm>
        </p:spPr>
        <p:txBody>
          <a:bodyPr>
            <a:normAutofit fontScale="85000" lnSpcReduction="20000"/>
          </a:bodyPr>
          <a:lstStyle/>
          <a:p>
            <a:pPr algn="ctr">
              <a:buNone/>
            </a:pPr>
            <a:r>
              <a:rPr lang="fr-FR" b="1" dirty="0" smtClean="0"/>
              <a:t>Toute douleur scrotale aiguë unilatérale intense</a:t>
            </a:r>
          </a:p>
          <a:p>
            <a:pPr>
              <a:buNone/>
            </a:pPr>
            <a:endParaRPr lang="fr-FR" b="1" dirty="0" smtClean="0"/>
          </a:p>
          <a:p>
            <a:r>
              <a:rPr lang="fr-FR" b="1" dirty="0" smtClean="0"/>
              <a:t>Cordon tordu </a:t>
            </a:r>
            <a:r>
              <a:rPr lang="fr-FR" dirty="0" smtClean="0"/>
              <a:t>→ ascension du testicule (</a:t>
            </a:r>
            <a:r>
              <a:rPr lang="fr-FR" b="1" dirty="0" smtClean="0"/>
              <a:t>signe du Gouverneur</a:t>
            </a:r>
            <a:r>
              <a:rPr lang="fr-FR" dirty="0" smtClean="0"/>
              <a:t>), non soulagé par l’élévation (</a:t>
            </a:r>
            <a:r>
              <a:rPr lang="fr-FR" b="1" dirty="0" smtClean="0"/>
              <a:t>signe de </a:t>
            </a:r>
            <a:r>
              <a:rPr lang="fr-FR" b="1" dirty="0" err="1" smtClean="0"/>
              <a:t>Prehn</a:t>
            </a:r>
            <a:r>
              <a:rPr lang="fr-FR" b="1" dirty="0" smtClean="0"/>
              <a:t> négatif</a:t>
            </a:r>
            <a:r>
              <a:rPr lang="fr-FR" dirty="0" smtClean="0"/>
              <a:t>)</a:t>
            </a:r>
          </a:p>
          <a:p>
            <a:r>
              <a:rPr lang="fr-FR" b="1" dirty="0" smtClean="0"/>
              <a:t>Nécrose des vaisseaux</a:t>
            </a:r>
            <a:r>
              <a:rPr lang="fr-FR" dirty="0" smtClean="0"/>
              <a:t> → ischémie, douleurs, vomissements</a:t>
            </a:r>
          </a:p>
          <a:p>
            <a:r>
              <a:rPr lang="fr-FR" b="1" dirty="0" smtClean="0"/>
              <a:t>Nécrose des nerfs</a:t>
            </a:r>
            <a:r>
              <a:rPr lang="fr-FR" dirty="0" smtClean="0"/>
              <a:t> → réflexe </a:t>
            </a:r>
            <a:r>
              <a:rPr lang="fr-FR" dirty="0" err="1" smtClean="0"/>
              <a:t>crémastérien</a:t>
            </a:r>
            <a:r>
              <a:rPr lang="fr-FR" dirty="0" smtClean="0"/>
              <a:t> aboli</a:t>
            </a:r>
          </a:p>
          <a:p>
            <a:pPr>
              <a:buNone/>
            </a:pPr>
            <a:endParaRPr lang="fr-FR" dirty="0" smtClean="0"/>
          </a:p>
          <a:p>
            <a:r>
              <a:rPr lang="fr-FR" dirty="0" smtClean="0"/>
              <a:t>Pas de </a:t>
            </a:r>
            <a:r>
              <a:rPr lang="fr-FR" dirty="0" err="1" smtClean="0"/>
              <a:t>transillumination</a:t>
            </a:r>
            <a:r>
              <a:rPr lang="fr-FR" dirty="0" smtClean="0"/>
              <a:t> ≠ torsion d’hydatide, hydrocèle</a:t>
            </a:r>
          </a:p>
          <a:p>
            <a:r>
              <a:rPr lang="fr-FR" dirty="0" smtClean="0"/>
              <a:t>Brutal ≠ tumeur testiculaire</a:t>
            </a:r>
          </a:p>
          <a:p>
            <a:r>
              <a:rPr lang="fr-FR" dirty="0" smtClean="0"/>
              <a:t>Apyrétique, </a:t>
            </a:r>
            <a:r>
              <a:rPr lang="fr-FR" dirty="0" err="1" smtClean="0"/>
              <a:t>Prehn</a:t>
            </a:r>
            <a:r>
              <a:rPr lang="fr-FR" dirty="0" smtClean="0"/>
              <a:t> négatif ≠ épididymite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90056"/>
            <a:ext cx="8229600" cy="1143000"/>
          </a:xfrm>
        </p:spPr>
        <p:txBody>
          <a:bodyPr>
            <a:noAutofit/>
          </a:bodyPr>
          <a:lstStyle/>
          <a:p>
            <a:r>
              <a:rPr lang="fr-FR" sz="3000" dirty="0" smtClean="0">
                <a:effectLst>
                  <a:outerShdw blurRad="38100" dist="38100" dir="2700000" algn="tl">
                    <a:srgbClr val="000000">
                      <a:alpha val="43137"/>
                    </a:srgbClr>
                  </a:outerShdw>
                </a:effectLst>
              </a:rPr>
              <a:t>Il reste encore pas mal de choses à traiter…</a:t>
            </a:r>
            <a:br>
              <a:rPr lang="fr-FR" sz="3000" dirty="0" smtClean="0">
                <a:effectLst>
                  <a:outerShdw blurRad="38100" dist="38100" dir="2700000" algn="tl">
                    <a:srgbClr val="000000">
                      <a:alpha val="43137"/>
                    </a:srgbClr>
                  </a:outerShdw>
                </a:effectLst>
              </a:rPr>
            </a:br>
            <a:r>
              <a:rPr lang="fr-FR" sz="3000" dirty="0" smtClean="0">
                <a:effectLst>
                  <a:outerShdw blurRad="38100" dist="38100" dir="2700000" algn="tl">
                    <a:srgbClr val="000000">
                      <a:alpha val="43137"/>
                    </a:srgbClr>
                  </a:outerShdw>
                </a:effectLst>
              </a:rPr>
              <a:t>Les exanthèmes, la méningite, les infections </a:t>
            </a:r>
            <a:r>
              <a:rPr lang="fr-FR" sz="3000" dirty="0" err="1" smtClean="0">
                <a:effectLst>
                  <a:outerShdw blurRad="38100" dist="38100" dir="2700000" algn="tl">
                    <a:srgbClr val="000000">
                      <a:alpha val="43137"/>
                    </a:srgbClr>
                  </a:outerShdw>
                </a:effectLst>
              </a:rPr>
              <a:t>materno</a:t>
            </a:r>
            <a:r>
              <a:rPr lang="fr-FR" sz="3000" dirty="0" smtClean="0">
                <a:effectLst>
                  <a:outerShdw blurRad="38100" dist="38100" dir="2700000" algn="tl">
                    <a:srgbClr val="000000">
                      <a:alpha val="43137"/>
                    </a:srgbClr>
                  </a:outerShdw>
                </a:effectLst>
              </a:rPr>
              <a:t>-fœtales et incompatibilité rhésus, le SAF, le THADA, l’autisme, la crise convulsive hyperthermique, le West et autres épilepsies, l’inhalation de corps étranger, la </a:t>
            </a:r>
            <a:r>
              <a:rPr lang="fr-FR" sz="3000" dirty="0" err="1" smtClean="0">
                <a:effectLst>
                  <a:outerShdw blurRad="38100" dist="38100" dir="2700000" algn="tl">
                    <a:srgbClr val="000000">
                      <a:alpha val="43137"/>
                    </a:srgbClr>
                  </a:outerShdw>
                </a:effectLst>
              </a:rPr>
              <a:t>laryngomalacie</a:t>
            </a:r>
            <a:r>
              <a:rPr lang="fr-FR" sz="3000" dirty="0" smtClean="0">
                <a:effectLst>
                  <a:outerShdw blurRad="38100" dist="38100" dir="2700000" algn="tl">
                    <a:srgbClr val="000000">
                      <a:alpha val="43137"/>
                    </a:srgbClr>
                  </a:outerShdw>
                </a:effectLst>
              </a:rPr>
              <a:t>, l’</a:t>
            </a:r>
            <a:r>
              <a:rPr lang="fr-FR" sz="3000" dirty="0" err="1" smtClean="0">
                <a:effectLst>
                  <a:outerShdw blurRad="38100" dist="38100" dir="2700000" algn="tl">
                    <a:srgbClr val="000000">
                      <a:alpha val="43137"/>
                    </a:srgbClr>
                  </a:outerShdw>
                </a:effectLst>
              </a:rPr>
              <a:t>ethmoïdite</a:t>
            </a:r>
            <a:r>
              <a:rPr lang="fr-FR" sz="3000" dirty="0" smtClean="0">
                <a:effectLst>
                  <a:outerShdw blurRad="38100" dist="38100" dir="2700000" algn="tl">
                    <a:srgbClr val="000000">
                      <a:alpha val="43137"/>
                    </a:srgbClr>
                  </a:outerShdw>
                </a:effectLst>
              </a:rPr>
              <a:t>, la laryngite aiguë sous-glottique, l’ictère néonatal, l’invagination intestinale aiguë, la sténose hypertrophique du pylore, le RGO, l’intolérance aux protéines de lait de vache, les diarrhées, les anomalies cardiaques, la bronchiolite, la MMH, les boiteries, fractures-décollements, le rachitisme, le phimosis, l’ostéomyélite, le syndrome néphrotique, les reflux </a:t>
            </a:r>
            <a:r>
              <a:rPr lang="fr-FR" sz="3000" dirty="0" err="1" smtClean="0">
                <a:effectLst>
                  <a:outerShdw blurRad="38100" dist="38100" dir="2700000" algn="tl">
                    <a:srgbClr val="000000">
                      <a:alpha val="43137"/>
                    </a:srgbClr>
                  </a:outerShdw>
                </a:effectLst>
              </a:rPr>
              <a:t>vésico</a:t>
            </a:r>
            <a:r>
              <a:rPr lang="fr-FR" sz="3000" dirty="0" smtClean="0">
                <a:effectLst>
                  <a:outerShdw blurRad="38100" dist="38100" dir="2700000" algn="tl">
                    <a:srgbClr val="000000">
                      <a:alpha val="43137"/>
                    </a:srgbClr>
                  </a:outerShdw>
                </a:effectLst>
              </a:rPr>
              <a:t>-urétéraux…</a:t>
            </a:r>
            <a:endParaRPr lang="fr-FR" sz="3000" dirty="0">
              <a:effectLst>
                <a:outerShdw blurRad="38100" dist="38100" dir="2700000" algn="tl">
                  <a:srgbClr val="000000">
                    <a:alpha val="43137"/>
                  </a:srgbClr>
                </a:outerShdw>
              </a:effectLst>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996952"/>
            <a:ext cx="8229600" cy="1143000"/>
          </a:xfrm>
        </p:spPr>
        <p:txBody>
          <a:bodyPr/>
          <a:lstStyle/>
          <a:p>
            <a:r>
              <a:rPr lang="fr-FR" dirty="0" err="1" smtClean="0">
                <a:effectLst>
                  <a:outerShdw blurRad="38100" dist="38100" dir="2700000" algn="tl">
                    <a:srgbClr val="000000">
                      <a:alpha val="43137"/>
                    </a:srgbClr>
                  </a:outerShdw>
                </a:effectLst>
              </a:rPr>
              <a:t>Gloups</a:t>
            </a:r>
            <a:r>
              <a:rPr lang="fr-FR" dirty="0" smtClean="0">
                <a:effectLst>
                  <a:outerShdw blurRad="38100" dist="38100" dir="2700000" algn="tl">
                    <a:srgbClr val="000000">
                      <a:alpha val="43137"/>
                    </a:srgbClr>
                  </a:outerShdw>
                </a:effectLst>
              </a:rPr>
              <a:t>.</a:t>
            </a:r>
            <a:endParaRPr lang="fr-FR" dirty="0">
              <a:effectLst>
                <a:outerShdw blurRad="38100" dist="38100" dir="2700000" algn="tl">
                  <a:srgbClr val="000000">
                    <a:alpha val="43137"/>
                  </a:srgbClr>
                </a:outerShdw>
              </a:effectLs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996952"/>
            <a:ext cx="8229600" cy="1143000"/>
          </a:xfrm>
        </p:spPr>
        <p:txBody>
          <a:bodyPr>
            <a:normAutofit fontScale="90000"/>
          </a:bodyPr>
          <a:lstStyle/>
          <a:p>
            <a:r>
              <a:rPr lang="fr-FR" dirty="0" smtClean="0">
                <a:effectLst>
                  <a:outerShdw blurRad="38100" dist="38100" dir="2700000" algn="tl">
                    <a:srgbClr val="000000">
                      <a:alpha val="43137"/>
                    </a:srgbClr>
                  </a:outerShdw>
                </a:effectLst>
              </a:rPr>
              <a:t>Je vais finir pour l’instant par un peu de génétique, parce que ça n’est jamais tombé…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(Conseil de base : écrivez « conseil génétique », « consentement », « annonce, information »)</a:t>
            </a:r>
            <a:endParaRPr lang="fr-FR" dirty="0">
              <a:effectLst>
                <a:outerShdw blurRad="38100" dist="38100" dir="2700000" algn="tl">
                  <a:srgbClr val="000000">
                    <a:alpha val="43137"/>
                  </a:srgbClr>
                </a:outerShdw>
              </a:effectLst>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Syndrome de Klinefelter XXY</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4853136"/>
          </a:xfrm>
        </p:spPr>
        <p:txBody>
          <a:bodyPr>
            <a:normAutofit fontScale="70000" lnSpcReduction="20000"/>
          </a:bodyPr>
          <a:lstStyle/>
          <a:p>
            <a:r>
              <a:rPr lang="fr-FR" dirty="0" smtClean="0"/>
              <a:t>1/500</a:t>
            </a:r>
          </a:p>
          <a:p>
            <a:r>
              <a:rPr lang="fr-FR" dirty="0" smtClean="0"/>
              <a:t>Longiligne (3 gènes CHOX sur X et Y non soumis à l’inactivation X)</a:t>
            </a:r>
          </a:p>
          <a:p>
            <a:r>
              <a:rPr lang="fr-FR" dirty="0" smtClean="0"/>
              <a:t>Ø dysmorphie, ø diagnostic anténatal</a:t>
            </a:r>
          </a:p>
          <a:p>
            <a:r>
              <a:rPr lang="fr-FR" dirty="0" smtClean="0"/>
              <a:t>Diagnostic tardif : difficultés scolaires, impubère, infertilité</a:t>
            </a:r>
          </a:p>
          <a:p>
            <a:r>
              <a:rPr lang="fr-FR" dirty="0" smtClean="0"/>
              <a:t>Dysgénésie gonadique progressive (puberté N puis ↓) OU hypotrophie testiculaire (pas de puberté)</a:t>
            </a:r>
          </a:p>
          <a:p>
            <a:r>
              <a:rPr lang="fr-FR" dirty="0" smtClean="0"/>
              <a:t>Gynécomastie, répartition </a:t>
            </a:r>
            <a:r>
              <a:rPr lang="fr-FR" dirty="0" err="1" smtClean="0"/>
              <a:t>gynoïde</a:t>
            </a:r>
            <a:r>
              <a:rPr lang="fr-FR" dirty="0" smtClean="0"/>
              <a:t> des </a:t>
            </a:r>
            <a:r>
              <a:rPr lang="fr-FR" dirty="0" smtClean="0"/>
              <a:t>graisses</a:t>
            </a:r>
          </a:p>
          <a:p>
            <a:r>
              <a:rPr lang="fr-FR" dirty="0" smtClean="0"/>
              <a:t>Testostérone ↓, FSH-LH ↑</a:t>
            </a:r>
          </a:p>
          <a:p>
            <a:r>
              <a:rPr lang="fr-FR" dirty="0" smtClean="0"/>
              <a:t>Caryotype : 47, XXY</a:t>
            </a:r>
          </a:p>
          <a:p>
            <a:r>
              <a:rPr lang="fr-FR" dirty="0" smtClean="0"/>
              <a:t>Annonce et complications tardives : </a:t>
            </a:r>
          </a:p>
          <a:p>
            <a:pPr lvl="1"/>
            <a:r>
              <a:rPr lang="fr-FR" dirty="0" smtClean="0"/>
              <a:t>Infertilité : 2 Spermogrammes à 3 mois (OATS ou azoospermie)</a:t>
            </a:r>
          </a:p>
          <a:p>
            <a:pPr lvl="1"/>
            <a:r>
              <a:rPr lang="fr-FR" dirty="0" smtClean="0"/>
              <a:t>Cancer de prostate et testiculaire (autopalpation, testostérone, TR, PSA)</a:t>
            </a:r>
          </a:p>
          <a:p>
            <a:pPr>
              <a:buNone/>
            </a:pPr>
            <a:endParaRPr lang="fr-F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Syndrome de Turner XO</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5257800"/>
          </a:xfrm>
        </p:spPr>
        <p:txBody>
          <a:bodyPr>
            <a:normAutofit fontScale="55000" lnSpcReduction="20000"/>
          </a:bodyPr>
          <a:lstStyle/>
          <a:p>
            <a:r>
              <a:rPr lang="fr-FR" dirty="0" smtClean="0"/>
              <a:t>1/2500 filles nées (3% des fœtus avant FCS !)</a:t>
            </a:r>
          </a:p>
          <a:p>
            <a:r>
              <a:rPr lang="fr-FR" dirty="0" smtClean="0"/>
              <a:t>Petite taille (un seul gène CHOX pour la croissance des cartilages)</a:t>
            </a:r>
          </a:p>
          <a:p>
            <a:pPr marL="342900" lvl="1" indent="-342900">
              <a:buFont typeface="Arial" pitchFamily="34" charset="0"/>
              <a:buChar char="•"/>
            </a:pPr>
            <a:r>
              <a:rPr lang="fr-FR" sz="3200" dirty="0" smtClean="0"/>
              <a:t>Dysmorphie : visage triangulaire, oreilles basses, </a:t>
            </a:r>
            <a:r>
              <a:rPr lang="fr-FR" sz="3200" dirty="0" err="1" smtClean="0"/>
              <a:t>ptérygium</a:t>
            </a:r>
            <a:r>
              <a:rPr lang="fr-FR" sz="3200" dirty="0" smtClean="0"/>
              <a:t> </a:t>
            </a:r>
            <a:r>
              <a:rPr lang="fr-FR" sz="3200" dirty="0" err="1" smtClean="0"/>
              <a:t>colli</a:t>
            </a:r>
            <a:r>
              <a:rPr lang="fr-FR" sz="3200" dirty="0" smtClean="0"/>
              <a:t>, palais ogival, thorax en bouclier, écartement </a:t>
            </a:r>
            <a:r>
              <a:rPr lang="fr-FR" sz="3200" dirty="0" err="1" smtClean="0"/>
              <a:t>mamelonnaire</a:t>
            </a:r>
            <a:r>
              <a:rPr lang="fr-FR" sz="3200" dirty="0" smtClean="0"/>
              <a:t>, </a:t>
            </a:r>
            <a:r>
              <a:rPr lang="fr-FR" sz="3200" dirty="0" err="1" smtClean="0"/>
              <a:t>brachymétacarpie</a:t>
            </a:r>
            <a:r>
              <a:rPr lang="fr-FR" sz="3200" dirty="0" smtClean="0"/>
              <a:t> </a:t>
            </a:r>
            <a:r>
              <a:rPr lang="fr-FR" sz="3200" dirty="0" smtClean="0"/>
              <a:t>du </a:t>
            </a:r>
            <a:r>
              <a:rPr lang="fr-FR" sz="3200" dirty="0" smtClean="0"/>
              <a:t>IV…</a:t>
            </a:r>
            <a:endParaRPr lang="fr-FR" dirty="0" smtClean="0"/>
          </a:p>
          <a:p>
            <a:r>
              <a:rPr lang="fr-FR" dirty="0" smtClean="0"/>
              <a:t>Diagnostic anténatal : hygroma kystique, rein en fer à cheval, malformation cœur G</a:t>
            </a:r>
          </a:p>
          <a:p>
            <a:r>
              <a:rPr lang="fr-FR" dirty="0" smtClean="0"/>
              <a:t>Diagnostic néonatal : </a:t>
            </a:r>
            <a:r>
              <a:rPr lang="fr-FR" dirty="0" err="1" smtClean="0"/>
              <a:t>sd</a:t>
            </a:r>
            <a:r>
              <a:rPr lang="fr-FR" dirty="0" smtClean="0"/>
              <a:t> de </a:t>
            </a:r>
            <a:r>
              <a:rPr lang="fr-FR" dirty="0" err="1" smtClean="0"/>
              <a:t>Bonnevie</a:t>
            </a:r>
            <a:r>
              <a:rPr lang="fr-FR" dirty="0" smtClean="0"/>
              <a:t>-Ulrich</a:t>
            </a:r>
          </a:p>
          <a:p>
            <a:pPr lvl="1"/>
            <a:r>
              <a:rPr lang="fr-FR" dirty="0" err="1" smtClean="0">
                <a:solidFill>
                  <a:schemeClr val="bg1">
                    <a:lumMod val="65000"/>
                  </a:schemeClr>
                </a:solidFill>
              </a:rPr>
              <a:t>Lymphodème</a:t>
            </a:r>
            <a:r>
              <a:rPr lang="fr-FR" dirty="0" smtClean="0">
                <a:solidFill>
                  <a:schemeClr val="bg1">
                    <a:lumMod val="65000"/>
                  </a:schemeClr>
                </a:solidFill>
              </a:rPr>
              <a:t> des extrémités</a:t>
            </a:r>
          </a:p>
          <a:p>
            <a:pPr lvl="1"/>
            <a:r>
              <a:rPr lang="fr-FR" dirty="0" err="1" smtClean="0">
                <a:solidFill>
                  <a:schemeClr val="bg1">
                    <a:lumMod val="65000"/>
                  </a:schemeClr>
                </a:solidFill>
              </a:rPr>
              <a:t>Pterygium</a:t>
            </a:r>
            <a:r>
              <a:rPr lang="fr-FR" dirty="0" smtClean="0">
                <a:solidFill>
                  <a:schemeClr val="bg1">
                    <a:lumMod val="65000"/>
                  </a:schemeClr>
                </a:solidFill>
              </a:rPr>
              <a:t> </a:t>
            </a:r>
            <a:r>
              <a:rPr lang="fr-FR" dirty="0" err="1" smtClean="0">
                <a:solidFill>
                  <a:schemeClr val="bg1">
                    <a:lumMod val="65000"/>
                  </a:schemeClr>
                </a:solidFill>
              </a:rPr>
              <a:t>colli</a:t>
            </a:r>
            <a:endParaRPr lang="fr-FR" dirty="0" smtClean="0">
              <a:solidFill>
                <a:schemeClr val="bg1">
                  <a:lumMod val="65000"/>
                </a:schemeClr>
              </a:solidFill>
            </a:endParaRPr>
          </a:p>
          <a:p>
            <a:pPr lvl="1"/>
            <a:r>
              <a:rPr lang="fr-FR" dirty="0" smtClean="0">
                <a:solidFill>
                  <a:schemeClr val="bg1">
                    <a:lumMod val="65000"/>
                  </a:schemeClr>
                </a:solidFill>
              </a:rPr>
              <a:t>Cutis </a:t>
            </a:r>
            <a:r>
              <a:rPr lang="fr-FR" dirty="0" err="1" smtClean="0">
                <a:solidFill>
                  <a:schemeClr val="bg1">
                    <a:lumMod val="65000"/>
                  </a:schemeClr>
                </a:solidFill>
              </a:rPr>
              <a:t>laxa</a:t>
            </a:r>
            <a:endParaRPr lang="fr-FR" dirty="0" smtClean="0">
              <a:solidFill>
                <a:schemeClr val="bg1">
                  <a:lumMod val="65000"/>
                </a:schemeClr>
              </a:solidFill>
            </a:endParaRPr>
          </a:p>
          <a:p>
            <a:r>
              <a:rPr lang="fr-FR" dirty="0" smtClean="0"/>
              <a:t>Dysgénésie </a:t>
            </a:r>
            <a:r>
              <a:rPr lang="fr-FR" dirty="0" smtClean="0"/>
              <a:t>gonadique avec ovaires en bandelettes fibreuses (pas de puberté)</a:t>
            </a:r>
          </a:p>
          <a:p>
            <a:r>
              <a:rPr lang="fr-FR" dirty="0" smtClean="0"/>
              <a:t>Caryotype : 60% XO, 10% mosaïque, 30% monosomie partielle</a:t>
            </a:r>
          </a:p>
          <a:p>
            <a:r>
              <a:rPr lang="fr-FR" dirty="0" smtClean="0"/>
              <a:t>Complications précoces :</a:t>
            </a:r>
            <a:r>
              <a:rPr lang="fr-FR" b="1" dirty="0" smtClean="0"/>
              <a:t> cœur, rein, oreille</a:t>
            </a:r>
          </a:p>
          <a:p>
            <a:pPr lvl="1"/>
            <a:r>
              <a:rPr lang="fr-FR" b="1" dirty="0" smtClean="0"/>
              <a:t>Coarctation de l’aorte (20 %)</a:t>
            </a:r>
            <a:r>
              <a:rPr lang="fr-FR" dirty="0" smtClean="0"/>
              <a:t>, bicuspidie, CIA, CIV</a:t>
            </a:r>
          </a:p>
          <a:p>
            <a:pPr lvl="1"/>
            <a:r>
              <a:rPr lang="fr-FR" dirty="0" smtClean="0"/>
              <a:t>Sténose de jonction </a:t>
            </a:r>
            <a:r>
              <a:rPr lang="fr-FR" dirty="0" err="1" smtClean="0"/>
              <a:t>pyélourétéral</a:t>
            </a:r>
            <a:r>
              <a:rPr lang="fr-FR" dirty="0" smtClean="0"/>
              <a:t>, rein en fer à cheval</a:t>
            </a:r>
          </a:p>
          <a:p>
            <a:pPr lvl="1"/>
            <a:r>
              <a:rPr lang="fr-FR" dirty="0" smtClean="0"/>
              <a:t>Surdité de perception</a:t>
            </a:r>
          </a:p>
          <a:p>
            <a:r>
              <a:rPr lang="fr-FR" dirty="0" smtClean="0"/>
              <a:t>Complications tardives : </a:t>
            </a:r>
          </a:p>
          <a:p>
            <a:pPr lvl="1"/>
            <a:r>
              <a:rPr lang="fr-FR" dirty="0" smtClean="0"/>
              <a:t>Thyroïdite d’Hashimoto</a:t>
            </a:r>
          </a:p>
          <a:p>
            <a:pPr lvl="1"/>
            <a:r>
              <a:rPr lang="fr-FR" dirty="0" smtClean="0"/>
              <a:t>Psychologique</a:t>
            </a:r>
          </a:p>
          <a:p>
            <a:pPr lvl="1"/>
            <a:r>
              <a:rPr lang="fr-FR" dirty="0" smtClean="0"/>
              <a:t>Petite taille, impubère (intérêt de l’hormone de croissance et induction de puberté par E2)</a:t>
            </a:r>
          </a:p>
          <a:p>
            <a:pPr lvl="1"/>
            <a:r>
              <a:rPr lang="fr-FR" dirty="0" smtClean="0"/>
              <a:t>Infertilité (don d’ovocytes, FIV)</a:t>
            </a:r>
            <a:endParaRPr lang="fr-F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Syndrome de l’X fragile</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p:txBody>
          <a:bodyPr>
            <a:normAutofit fontScale="85000" lnSpcReduction="20000"/>
          </a:bodyPr>
          <a:lstStyle/>
          <a:p>
            <a:r>
              <a:rPr lang="fr-FR" dirty="0" smtClean="0"/>
              <a:t>1</a:t>
            </a:r>
            <a:r>
              <a:rPr lang="fr-FR" baseline="30000" dirty="0" smtClean="0"/>
              <a:t>ère</a:t>
            </a:r>
            <a:r>
              <a:rPr lang="fr-FR" dirty="0" smtClean="0"/>
              <a:t> cause de retard mental héréditaire</a:t>
            </a:r>
          </a:p>
          <a:p>
            <a:r>
              <a:rPr lang="fr-FR" dirty="0" smtClean="0"/>
              <a:t>Dominant lié à l’X </a:t>
            </a:r>
          </a:p>
          <a:p>
            <a:r>
              <a:rPr lang="fr-FR" dirty="0" smtClean="0"/>
              <a:t>Expansion : &gt; 230 triplets CGG du gène FMR1</a:t>
            </a:r>
          </a:p>
          <a:p>
            <a:pPr lvl="1"/>
            <a:r>
              <a:rPr lang="fr-FR" dirty="0" smtClean="0">
                <a:solidFill>
                  <a:schemeClr val="bg1">
                    <a:lumMod val="65000"/>
                  </a:schemeClr>
                </a:solidFill>
              </a:rPr>
              <a:t>2 autres pathologies par expansion = Steinert, Huntington</a:t>
            </a:r>
          </a:p>
          <a:p>
            <a:r>
              <a:rPr lang="fr-FR" dirty="0" smtClean="0"/>
              <a:t>Phénomène d’anticipation lors de transmission maternelle (</a:t>
            </a:r>
            <a:r>
              <a:rPr lang="fr-FR" dirty="0" err="1" smtClean="0"/>
              <a:t>prémutation</a:t>
            </a:r>
            <a:r>
              <a:rPr lang="fr-FR" dirty="0" smtClean="0"/>
              <a:t> entre 52-230 triplets)</a:t>
            </a:r>
          </a:p>
          <a:p>
            <a:r>
              <a:rPr lang="fr-FR" dirty="0" smtClean="0"/>
              <a:t>Expressivité variable chez l’homme</a:t>
            </a:r>
          </a:p>
          <a:p>
            <a:r>
              <a:rPr lang="fr-FR" dirty="0" smtClean="0"/>
              <a:t>Pénétrance incomplète chez la femme (50% </a:t>
            </a:r>
            <a:r>
              <a:rPr lang="fr-FR" dirty="0" err="1" smtClean="0"/>
              <a:t>asympto</a:t>
            </a:r>
            <a:r>
              <a:rPr lang="fr-FR" dirty="0" smtClean="0"/>
              <a:t>)</a:t>
            </a:r>
          </a:p>
          <a:p>
            <a:r>
              <a:rPr lang="fr-FR" dirty="0" smtClean="0"/>
              <a:t>Grand, avec macrocéphalie, front large, grandes oreilles décollées, yeux cernés, traits </a:t>
            </a:r>
            <a:r>
              <a:rPr lang="fr-FR" dirty="0" smtClean="0"/>
              <a:t>grossiers, lèvres </a:t>
            </a:r>
            <a:r>
              <a:rPr lang="fr-FR" dirty="0" smtClean="0"/>
              <a:t>épaisses, macro-</a:t>
            </a:r>
            <a:r>
              <a:rPr lang="fr-FR" dirty="0" err="1" smtClean="0"/>
              <a:t>orchidie</a:t>
            </a:r>
            <a:r>
              <a:rPr lang="fr-FR" dirty="0" smtClean="0"/>
              <a:t> + troubles du comportement</a:t>
            </a:r>
          </a:p>
          <a:p>
            <a:pPr>
              <a:buNone/>
            </a:pPr>
            <a:endParaRPr lang="fr-FR" dirty="0"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effectLst>
                  <a:outerShdw blurRad="38100" dist="38100" dir="2700000" algn="tl">
                    <a:srgbClr val="000000">
                      <a:alpha val="43137"/>
                    </a:srgbClr>
                  </a:outerShdw>
                </a:effectLst>
              </a:rPr>
              <a:t>Trisomie 21</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340768"/>
            <a:ext cx="8229600" cy="5517232"/>
          </a:xfrm>
        </p:spPr>
        <p:txBody>
          <a:bodyPr>
            <a:normAutofit fontScale="62500" lnSpcReduction="20000"/>
          </a:bodyPr>
          <a:lstStyle/>
          <a:p>
            <a:r>
              <a:rPr lang="fr-FR" dirty="0" smtClean="0"/>
              <a:t>Diagnostic </a:t>
            </a:r>
            <a:r>
              <a:rPr lang="fr-FR" dirty="0" err="1" smtClean="0"/>
              <a:t>anténal</a:t>
            </a:r>
            <a:r>
              <a:rPr lang="fr-FR" dirty="0" smtClean="0"/>
              <a:t> :</a:t>
            </a:r>
          </a:p>
          <a:p>
            <a:pPr lvl="1"/>
            <a:r>
              <a:rPr lang="fr-FR" dirty="0" smtClean="0"/>
              <a:t>Hydramnios</a:t>
            </a:r>
          </a:p>
          <a:p>
            <a:pPr lvl="1"/>
            <a:r>
              <a:rPr lang="fr-FR" dirty="0" smtClean="0"/>
              <a:t>Hypoplasie des OPN</a:t>
            </a:r>
          </a:p>
          <a:p>
            <a:pPr lvl="1"/>
            <a:r>
              <a:rPr lang="fr-FR" dirty="0" smtClean="0"/>
              <a:t>Fémur court</a:t>
            </a:r>
          </a:p>
          <a:p>
            <a:pPr lvl="1"/>
            <a:r>
              <a:rPr lang="fr-FR" dirty="0" smtClean="0"/>
              <a:t>Majoration de clarté </a:t>
            </a:r>
            <a:r>
              <a:rPr lang="fr-FR" dirty="0" err="1" smtClean="0"/>
              <a:t>nuccale</a:t>
            </a:r>
            <a:r>
              <a:rPr lang="fr-FR" dirty="0" smtClean="0"/>
              <a:t> (risque combiné)</a:t>
            </a:r>
          </a:p>
          <a:p>
            <a:r>
              <a:rPr lang="fr-FR" dirty="0" smtClean="0"/>
              <a:t>Diagnostic néonatal : </a:t>
            </a:r>
          </a:p>
          <a:p>
            <a:pPr lvl="1"/>
            <a:r>
              <a:rPr lang="fr-FR" dirty="0" smtClean="0"/>
              <a:t>Hypotonie</a:t>
            </a:r>
          </a:p>
          <a:p>
            <a:pPr lvl="1"/>
            <a:r>
              <a:rPr lang="fr-FR" dirty="0" smtClean="0"/>
              <a:t>Microcéphalie,  cou court avec excès de peau, faciès lunaire, épicanthus, </a:t>
            </a:r>
            <a:r>
              <a:rPr lang="fr-FR" dirty="0" err="1" smtClean="0"/>
              <a:t>hypoplaise</a:t>
            </a:r>
            <a:r>
              <a:rPr lang="fr-FR" dirty="0" smtClean="0"/>
              <a:t> des OPN, </a:t>
            </a:r>
            <a:r>
              <a:rPr lang="fr-FR" dirty="0" err="1" smtClean="0"/>
              <a:t>macroglossie</a:t>
            </a:r>
            <a:r>
              <a:rPr lang="fr-FR" dirty="0" smtClean="0"/>
              <a:t>, petites oreilles mal ourlées</a:t>
            </a:r>
          </a:p>
          <a:p>
            <a:pPr lvl="1"/>
            <a:r>
              <a:rPr lang="fr-FR" dirty="0" smtClean="0"/>
              <a:t>Extrémités courtes et trapues, pli palmaire transverse unique, </a:t>
            </a:r>
            <a:r>
              <a:rPr lang="fr-FR" dirty="0" err="1" smtClean="0"/>
              <a:t>clinodactylie</a:t>
            </a:r>
            <a:r>
              <a:rPr lang="fr-FR" dirty="0" smtClean="0"/>
              <a:t> et </a:t>
            </a:r>
            <a:r>
              <a:rPr lang="fr-FR" dirty="0" err="1" smtClean="0"/>
              <a:t>brachymésophalangie</a:t>
            </a:r>
            <a:r>
              <a:rPr lang="fr-FR" dirty="0" smtClean="0"/>
              <a:t> du V</a:t>
            </a:r>
          </a:p>
          <a:p>
            <a:r>
              <a:rPr lang="fr-FR" dirty="0" smtClean="0"/>
              <a:t>Annonce et complications : </a:t>
            </a:r>
          </a:p>
          <a:p>
            <a:pPr lvl="1"/>
            <a:r>
              <a:rPr lang="fr-FR" dirty="0" smtClean="0"/>
              <a:t>40% de malformations cardiaques : CAV, CIV, CIA</a:t>
            </a:r>
          </a:p>
          <a:p>
            <a:pPr lvl="1"/>
            <a:r>
              <a:rPr lang="fr-FR" dirty="0" smtClean="0"/>
              <a:t>30% de sténose / atrésie duodénale</a:t>
            </a:r>
          </a:p>
          <a:p>
            <a:pPr lvl="1"/>
            <a:r>
              <a:rPr lang="fr-FR" dirty="0" smtClean="0"/>
              <a:t>Retard mental, statural</a:t>
            </a:r>
          </a:p>
          <a:p>
            <a:pPr lvl="1"/>
            <a:r>
              <a:rPr lang="fr-FR" dirty="0" smtClean="0"/>
              <a:t>LAL</a:t>
            </a:r>
          </a:p>
          <a:p>
            <a:pPr lvl="1"/>
            <a:r>
              <a:rPr lang="fr-FR" dirty="0" smtClean="0"/>
              <a:t>Infections à répétition</a:t>
            </a:r>
          </a:p>
          <a:p>
            <a:pPr lvl="1"/>
            <a:r>
              <a:rPr lang="fr-FR" dirty="0" smtClean="0"/>
              <a:t>Diabète, cataracte, hypothyroïdie, épilepsie…</a:t>
            </a:r>
          </a:p>
          <a:p>
            <a:r>
              <a:rPr lang="fr-FR" dirty="0" smtClean="0"/>
              <a:t>Prise en charge socio-éducative (allocation AEEH à la MDPH, 100%, psychomotricien, kiné, orthophoniste, éducation en SESSAD ou CAMSP…)</a:t>
            </a:r>
          </a:p>
          <a:p>
            <a:pPr lvl="1"/>
            <a:endParaRPr lang="fr-F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Mucoviscidose (« mucus visqueux »)</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340768"/>
            <a:ext cx="8229600" cy="5517232"/>
          </a:xfrm>
        </p:spPr>
        <p:txBody>
          <a:bodyPr>
            <a:normAutofit fontScale="55000" lnSpcReduction="20000"/>
          </a:bodyPr>
          <a:lstStyle/>
          <a:p>
            <a:r>
              <a:rPr lang="fr-FR" dirty="0" smtClean="0"/>
              <a:t>1/2500 (q², donc 2% des gens ont l’allèle : q = 1/50)</a:t>
            </a:r>
          </a:p>
          <a:p>
            <a:r>
              <a:rPr lang="fr-FR" dirty="0" smtClean="0"/>
              <a:t>Mutation CFTR = déficit en chlore </a:t>
            </a:r>
            <a:r>
              <a:rPr lang="fr-FR" dirty="0" err="1" smtClean="0"/>
              <a:t>extracell</a:t>
            </a:r>
            <a:r>
              <a:rPr lang="fr-FR" dirty="0" smtClean="0"/>
              <a:t> = défaut d’hydratation du mucus → obstruction des canaux pancréatiques, hépatiques, mauvaise élimination des poussières par les cils bronchiques ou sinusiens…</a:t>
            </a:r>
          </a:p>
          <a:p>
            <a:r>
              <a:rPr lang="fr-FR" dirty="0" smtClean="0"/>
              <a:t>Anténatal :</a:t>
            </a:r>
          </a:p>
          <a:p>
            <a:pPr lvl="1"/>
            <a:r>
              <a:rPr lang="fr-FR" b="1" dirty="0" smtClean="0"/>
              <a:t>Intestin grêle </a:t>
            </a:r>
            <a:r>
              <a:rPr lang="fr-FR" b="1" dirty="0" err="1" smtClean="0"/>
              <a:t>hyperéchogène</a:t>
            </a:r>
            <a:r>
              <a:rPr lang="fr-FR" b="1" dirty="0" smtClean="0"/>
              <a:t> </a:t>
            </a:r>
            <a:r>
              <a:rPr lang="fr-FR" dirty="0" smtClean="0"/>
              <a:t>par rapport à l’os 22 SA (CFTR chez les parents/fœtus, caryotype, recherche ParvoB19 et CMV : </a:t>
            </a:r>
            <a:r>
              <a:rPr lang="fr-FR" dirty="0" err="1" smtClean="0"/>
              <a:t>muco</a:t>
            </a:r>
            <a:r>
              <a:rPr lang="fr-FR" dirty="0" smtClean="0"/>
              <a:t> dans 4% seulement…)</a:t>
            </a:r>
          </a:p>
          <a:p>
            <a:pPr lvl="1"/>
            <a:r>
              <a:rPr lang="fr-FR" b="1" dirty="0" smtClean="0"/>
              <a:t>Agénésie de vésicule biliaire</a:t>
            </a:r>
          </a:p>
          <a:p>
            <a:r>
              <a:rPr lang="fr-FR" dirty="0" smtClean="0"/>
              <a:t>Néonatal : </a:t>
            </a:r>
          </a:p>
          <a:p>
            <a:pPr lvl="1"/>
            <a:r>
              <a:rPr lang="fr-FR" b="1" dirty="0" smtClean="0"/>
              <a:t>Retard au méconium à 24-48h</a:t>
            </a:r>
            <a:r>
              <a:rPr lang="fr-FR" dirty="0" smtClean="0"/>
              <a:t> (iléus, ≠ </a:t>
            </a:r>
            <a:r>
              <a:rPr lang="fr-FR" dirty="0" err="1" smtClean="0"/>
              <a:t>Hirschprung</a:t>
            </a:r>
            <a:r>
              <a:rPr lang="fr-FR" dirty="0" smtClean="0"/>
              <a:t>)</a:t>
            </a:r>
          </a:p>
          <a:p>
            <a:pPr lvl="1"/>
            <a:r>
              <a:rPr lang="fr-FR" dirty="0" smtClean="0"/>
              <a:t>Détresse respiratoire</a:t>
            </a:r>
          </a:p>
          <a:p>
            <a:pPr lvl="1"/>
            <a:r>
              <a:rPr lang="fr-FR" dirty="0" err="1" smtClean="0"/>
              <a:t>Guthrie</a:t>
            </a:r>
            <a:r>
              <a:rPr lang="fr-FR" dirty="0" smtClean="0"/>
              <a:t> : dépistage par TIR</a:t>
            </a:r>
          </a:p>
          <a:p>
            <a:r>
              <a:rPr lang="fr-FR" dirty="0" smtClean="0"/>
              <a:t>Enfance : </a:t>
            </a:r>
          </a:p>
          <a:p>
            <a:pPr lvl="1"/>
            <a:r>
              <a:rPr lang="fr-FR" dirty="0" smtClean="0"/>
              <a:t>Diarrhée chronique, diabète (</a:t>
            </a:r>
            <a:r>
              <a:rPr lang="fr-FR" b="1" dirty="0" err="1" smtClean="0"/>
              <a:t>insuff</a:t>
            </a:r>
            <a:r>
              <a:rPr lang="fr-FR" b="1" dirty="0" smtClean="0"/>
              <a:t> pancréatique</a:t>
            </a:r>
            <a:r>
              <a:rPr lang="fr-FR" dirty="0" smtClean="0"/>
              <a:t>)</a:t>
            </a:r>
          </a:p>
          <a:p>
            <a:pPr lvl="1"/>
            <a:r>
              <a:rPr lang="fr-FR" dirty="0" smtClean="0"/>
              <a:t>Prolapsus rectal (↑ selles, ↓ tonus musculaire)</a:t>
            </a:r>
          </a:p>
          <a:p>
            <a:pPr lvl="1"/>
            <a:r>
              <a:rPr lang="fr-FR" b="1" dirty="0" smtClean="0"/>
              <a:t>Bronchites, pneumonies, DDB, </a:t>
            </a:r>
            <a:r>
              <a:rPr lang="fr-FR" b="1" dirty="0" err="1" smtClean="0"/>
              <a:t>insuff</a:t>
            </a:r>
            <a:r>
              <a:rPr lang="fr-FR" b="1" dirty="0" smtClean="0"/>
              <a:t> respiratoire chronique</a:t>
            </a:r>
          </a:p>
          <a:p>
            <a:pPr lvl="1"/>
            <a:r>
              <a:rPr lang="fr-FR" dirty="0" smtClean="0"/>
              <a:t>Cirrhose biliaire multifocale, avec hypertension portale</a:t>
            </a:r>
          </a:p>
          <a:p>
            <a:pPr lvl="1"/>
            <a:r>
              <a:rPr lang="fr-FR" dirty="0" err="1" smtClean="0"/>
              <a:t>Polypose</a:t>
            </a:r>
            <a:r>
              <a:rPr lang="fr-FR" dirty="0" smtClean="0"/>
              <a:t> </a:t>
            </a:r>
            <a:r>
              <a:rPr lang="fr-FR" dirty="0" err="1" smtClean="0"/>
              <a:t>naso</a:t>
            </a:r>
            <a:r>
              <a:rPr lang="fr-FR" dirty="0" smtClean="0"/>
              <a:t>-sinusienne (ronflement), sinusites</a:t>
            </a:r>
          </a:p>
          <a:p>
            <a:pPr lvl="1"/>
            <a:r>
              <a:rPr lang="fr-FR" dirty="0" smtClean="0"/>
              <a:t>Azoospermie excrétoire</a:t>
            </a:r>
          </a:p>
          <a:p>
            <a:r>
              <a:rPr lang="fr-FR" dirty="0" smtClean="0"/>
              <a:t>Prise en charge multidisciplinaire : </a:t>
            </a:r>
          </a:p>
          <a:p>
            <a:pPr lvl="1"/>
            <a:r>
              <a:rPr lang="fr-FR" dirty="0" smtClean="0"/>
              <a:t>Explications et calcul du risque (autosomique récessif)</a:t>
            </a:r>
          </a:p>
          <a:p>
            <a:pPr lvl="1"/>
            <a:r>
              <a:rPr lang="fr-FR" dirty="0" err="1" smtClean="0"/>
              <a:t>Mucolytique</a:t>
            </a:r>
            <a:r>
              <a:rPr lang="fr-FR" dirty="0" smtClean="0"/>
              <a:t>, opothérapie substitutive pancréatique, sport, kiné, lutte contre les infections…</a:t>
            </a:r>
          </a:p>
          <a:p>
            <a:pPr lvl="1"/>
            <a:r>
              <a:rPr lang="fr-FR" b="1" dirty="0" smtClean="0"/>
              <a:t>Transplantation pulmonaire</a:t>
            </a:r>
            <a:r>
              <a:rPr lang="fr-FR" dirty="0" smtClean="0"/>
              <a:t> à évoquer</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effectLst>
                  <a:outerShdw blurRad="38100" dist="38100" dir="2700000" algn="tl">
                    <a:srgbClr val="000000">
                      <a:alpha val="43137"/>
                    </a:srgbClr>
                  </a:outerShdw>
                </a:effectLst>
              </a:rPr>
              <a:t>Dystrophies et myopathies (Duchenne)</a:t>
            </a:r>
            <a:endParaRPr lang="fr-FR" dirty="0">
              <a:effectLst>
                <a:outerShdw blurRad="38100" dist="38100" dir="2700000" algn="tl">
                  <a:srgbClr val="000000">
                    <a:alpha val="43137"/>
                  </a:srgbClr>
                </a:outerShdw>
              </a:effectLst>
            </a:endParaRPr>
          </a:p>
        </p:txBody>
      </p:sp>
      <p:sp>
        <p:nvSpPr>
          <p:cNvPr id="3" name="Espace réservé du contenu 2"/>
          <p:cNvSpPr>
            <a:spLocks noGrp="1"/>
          </p:cNvSpPr>
          <p:nvPr>
            <p:ph idx="1"/>
          </p:nvPr>
        </p:nvSpPr>
        <p:spPr>
          <a:xfrm>
            <a:off x="457200" y="1600200"/>
            <a:ext cx="8229600" cy="4925144"/>
          </a:xfrm>
        </p:spPr>
        <p:txBody>
          <a:bodyPr>
            <a:normAutofit fontScale="85000" lnSpcReduction="20000"/>
          </a:bodyPr>
          <a:lstStyle/>
          <a:p>
            <a:r>
              <a:rPr lang="fr-FR" dirty="0" smtClean="0"/>
              <a:t>Myopathie</a:t>
            </a:r>
          </a:p>
          <a:p>
            <a:pPr lvl="1"/>
            <a:r>
              <a:rPr lang="fr-FR" dirty="0" smtClean="0"/>
              <a:t>Histologie N, CPK N… mais se contracte toujours mal (anomalie génétique)</a:t>
            </a:r>
          </a:p>
          <a:p>
            <a:r>
              <a:rPr lang="fr-FR" dirty="0" smtClean="0"/>
              <a:t>Dystrophie congénitale </a:t>
            </a:r>
          </a:p>
          <a:p>
            <a:pPr lvl="1"/>
            <a:r>
              <a:rPr lang="fr-FR" dirty="0" smtClean="0"/>
              <a:t>Histologie </a:t>
            </a:r>
            <a:r>
              <a:rPr lang="fr-FR" dirty="0" err="1" smtClean="0"/>
              <a:t>aN</a:t>
            </a:r>
            <a:r>
              <a:rPr lang="fr-FR" dirty="0" smtClean="0"/>
              <a:t> (nécrose, régénération), CPK ↑… mais progressif (fonctionnait avant)</a:t>
            </a:r>
          </a:p>
          <a:p>
            <a:pPr lvl="1"/>
            <a:r>
              <a:rPr lang="fr-FR" dirty="0" smtClean="0"/>
              <a:t>Ex. dystrophie de Duchenne, Becker, Steinert</a:t>
            </a:r>
          </a:p>
          <a:p>
            <a:r>
              <a:rPr lang="fr-FR" dirty="0" smtClean="0"/>
              <a:t>Duchenne : 1/3000 ♂, lié à l’X, 1/3 sporadique</a:t>
            </a:r>
          </a:p>
          <a:p>
            <a:pPr lvl="1"/>
            <a:r>
              <a:rPr lang="fr-FR" dirty="0" smtClean="0"/>
              <a:t>Lentement progressif</a:t>
            </a:r>
          </a:p>
          <a:p>
            <a:pPr lvl="1"/>
            <a:r>
              <a:rPr lang="fr-FR" dirty="0" smtClean="0"/>
              <a:t>Déficit de ceinture pelvienne et scapulaire</a:t>
            </a:r>
          </a:p>
          <a:p>
            <a:pPr lvl="1"/>
            <a:r>
              <a:rPr lang="fr-FR" dirty="0" smtClean="0"/>
              <a:t>Biopsie : dystrophie, absence de </a:t>
            </a:r>
            <a:r>
              <a:rPr lang="fr-FR" dirty="0" err="1" smtClean="0"/>
              <a:t>dystrophine</a:t>
            </a:r>
            <a:r>
              <a:rPr lang="fr-FR" dirty="0" smtClean="0"/>
              <a:t> en </a:t>
            </a:r>
            <a:r>
              <a:rPr lang="fr-FR" dirty="0" err="1" smtClean="0"/>
              <a:t>biomol</a:t>
            </a:r>
            <a:endParaRPr lang="fr-FR" dirty="0" smtClean="0"/>
          </a:p>
          <a:p>
            <a:pPr lvl="1"/>
            <a:r>
              <a:rPr lang="fr-FR" b="1" dirty="0" smtClean="0"/>
              <a:t>ETT annuel (95% de cardiomyopathie dilatée) : prévention par IEC</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862064"/>
            <a:ext cx="8229600" cy="1143000"/>
          </a:xfrm>
        </p:spPr>
        <p:txBody>
          <a:bodyPr>
            <a:normAutofit fontScale="90000"/>
          </a:bodyPr>
          <a:lstStyle/>
          <a:p>
            <a:r>
              <a:rPr lang="fr-FR" dirty="0" smtClean="0">
                <a:effectLst>
                  <a:outerShdw blurRad="38100" dist="38100" dir="2700000" algn="tl">
                    <a:srgbClr val="000000">
                      <a:alpha val="43137"/>
                    </a:srgbClr>
                  </a:outerShdw>
                </a:effectLst>
              </a:rPr>
              <a:t>Mais aussi des trucs intombables comme l’hypothyroïdie congénitale, l’hyperplasie congénitale des surrénales…</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Heureusement qu’il y a le </a:t>
            </a:r>
            <a:r>
              <a:rPr lang="fr-FR" dirty="0" err="1" smtClean="0">
                <a:effectLst>
                  <a:outerShdw blurRad="38100" dist="38100" dir="2700000" algn="tl">
                    <a:srgbClr val="000000">
                      <a:alpha val="43137"/>
                    </a:srgbClr>
                  </a:outerShdw>
                </a:effectLst>
              </a:rPr>
              <a:t>Guthrie</a:t>
            </a:r>
            <a:r>
              <a:rPr lang="fr-FR" dirty="0" smtClean="0">
                <a:effectLst>
                  <a:outerShdw blurRad="38100" dist="38100" dir="2700000" algn="tl">
                    <a:srgbClr val="000000">
                      <a:alpha val="43137"/>
                    </a:srgbClr>
                  </a:outerShdw>
                </a:effectLst>
              </a:rPr>
              <a:t>. </a:t>
            </a:r>
            <a:endParaRPr lang="fr-FR" dirty="0">
              <a:effectLst>
                <a:outerShdw blurRad="38100" dist="38100" dir="2700000" algn="tl">
                  <a:srgbClr val="000000">
                    <a:alpha val="43137"/>
                  </a:srgbClr>
                </a:outerShdw>
              </a:effectLst>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3078088"/>
            <a:ext cx="8229600" cy="1143000"/>
          </a:xfrm>
        </p:spPr>
        <p:txBody>
          <a:bodyPr>
            <a:normAutofit fontScale="90000"/>
          </a:bodyPr>
          <a:lstStyle/>
          <a:p>
            <a:r>
              <a:rPr lang="fr-FR" dirty="0" smtClean="0">
                <a:effectLst>
                  <a:outerShdw blurRad="38100" dist="38100" dir="2700000" algn="tl">
                    <a:srgbClr val="000000">
                      <a:alpha val="43137"/>
                    </a:srgbClr>
                  </a:outerShdw>
                </a:effectLst>
              </a:rPr>
              <a:t>Bon courage !</a:t>
            </a:r>
            <a:br>
              <a:rPr lang="fr-FR" dirty="0" smtClean="0">
                <a:effectLst>
                  <a:outerShdw blurRad="38100" dist="38100" dir="2700000" algn="tl">
                    <a:srgbClr val="000000">
                      <a:alpha val="43137"/>
                    </a:srgbClr>
                  </a:outerShdw>
                </a:effectLst>
              </a:rPr>
            </a:br>
            <a:r>
              <a:rPr lang="fr-FR" dirty="0" smtClean="0">
                <a:effectLst>
                  <a:outerShdw blurRad="38100" dist="38100" dir="2700000" algn="tl">
                    <a:srgbClr val="000000">
                      <a:alpha val="43137"/>
                    </a:srgbClr>
                  </a:outerShdw>
                </a:effectLst>
              </a:rPr>
              <a:t>(Ce </a:t>
            </a:r>
            <a:r>
              <a:rPr lang="fr-FR" dirty="0" err="1" smtClean="0">
                <a:effectLst>
                  <a:outerShdw blurRad="38100" dist="38100" dir="2700000" algn="tl">
                    <a:srgbClr val="000000">
                      <a:alpha val="43137"/>
                    </a:srgbClr>
                  </a:outerShdw>
                </a:effectLst>
              </a:rPr>
              <a:t>powerpoint</a:t>
            </a:r>
            <a:r>
              <a:rPr lang="fr-FR" dirty="0" smtClean="0">
                <a:effectLst>
                  <a:outerShdw blurRad="38100" dist="38100" dir="2700000" algn="tl">
                    <a:srgbClr val="000000">
                      <a:alpha val="43137"/>
                    </a:srgbClr>
                  </a:outerShdw>
                </a:effectLst>
              </a:rPr>
              <a:t> sera complété dans les jours à venir). </a:t>
            </a:r>
            <a:endParaRPr lang="fr-FR" dirty="0">
              <a:effectLst>
                <a:outerShdw blurRad="38100" dist="38100" dir="2700000" algn="tl">
                  <a:srgbClr val="000000">
                    <a:alpha val="43137"/>
                  </a:srgbClr>
                </a:outerShdw>
              </a:effectLst>
            </a:endParaRPr>
          </a:p>
        </p:txBody>
      </p:sp>
    </p:spTree>
  </p:cSld>
  <p:clrMapOvr>
    <a:masterClrMapping/>
  </p:clrMapOvr>
</p:sld>
</file>

<file path=ppt/theme/theme1.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800</TotalTime>
  <Words>3855</Words>
  <Application>Microsoft Office PowerPoint</Application>
  <PresentationFormat>Affichage à l'écran (4:3)</PresentationFormat>
  <Paragraphs>507</Paragraphs>
  <Slides>54</Slides>
  <Notes>2</Notes>
  <HiddenSlides>0</HiddenSlides>
  <MMClips>0</MMClips>
  <ScaleCrop>false</ScaleCrop>
  <HeadingPairs>
    <vt:vector size="4" baseType="variant">
      <vt:variant>
        <vt:lpstr>Thème</vt:lpstr>
      </vt:variant>
      <vt:variant>
        <vt:i4>1</vt:i4>
      </vt:variant>
      <vt:variant>
        <vt:lpstr>Titres des diapositives</vt:lpstr>
      </vt:variant>
      <vt:variant>
        <vt:i4>54</vt:i4>
      </vt:variant>
    </vt:vector>
  </HeadingPairs>
  <TitlesOfParts>
    <vt:vector size="55" baseType="lpstr">
      <vt:lpstr>Thème Office</vt:lpstr>
      <vt:lpstr>La pédiatrie : manuel de survie</vt:lpstr>
      <vt:lpstr>Rappels de base (et leurs spécificités en pédiatrie)</vt:lpstr>
      <vt:lpstr>Interrogatoire en pédiatrie (pratique)</vt:lpstr>
      <vt:lpstr>Interrogatoire systématique</vt:lpstr>
      <vt:lpstr>Après les signes fonctionnels…</vt:lpstr>
      <vt:lpstr>Ce qu’il ne faut pas rater… </vt:lpstr>
      <vt:lpstr>N’ayez pas peur, on détaillera après.</vt:lpstr>
      <vt:lpstr>Quelques signes à rechercher</vt:lpstr>
      <vt:lpstr>Je vois que vous avez peur.   Détaillons…</vt:lpstr>
      <vt:lpstr>A la maternité, un examen complet…</vt:lpstr>
      <vt:lpstr>Test de Guthrie (avec consentement)</vt:lpstr>
      <vt:lpstr>Et l’enfant va pouvoir sortir !  Enfin, il va falloir le nourrir aussi…</vt:lpstr>
      <vt:lpstr>Quelle alimentation ?</vt:lpstr>
      <vt:lpstr>Quelle quantité ? </vt:lpstr>
      <vt:lpstr>Quelle supplémentation ? (actu 2012)</vt:lpstr>
      <vt:lpstr>Quid du fer ? </vt:lpstr>
      <vt:lpstr>    C’est compliqué en fait, les enfants.   Il faut surveiller de près comment ils poussent. </vt:lpstr>
      <vt:lpstr>Suivi de l’enfant : quand ? </vt:lpstr>
      <vt:lpstr>Suivi de l’enfant : quoi ? </vt:lpstr>
      <vt:lpstr>DPM : ne retenez que quelques dates (vous saurez retrouver le reste)</vt:lpstr>
      <vt:lpstr>Anomalies sensorielles</vt:lpstr>
      <vt:lpstr>Couverture vaccinale 2013</vt:lpstr>
      <vt:lpstr>Infléchissement du poids : causes acquises (ECN 2005, 2010)</vt:lpstr>
      <vt:lpstr>Infléchissement de la taille : causes constitutionnelles  (ECN 2005, 2010)</vt:lpstr>
      <vt:lpstr>Ne pas confondre avec la puberté précoce !</vt:lpstr>
      <vt:lpstr>Obésité de l’enfant</vt:lpstr>
      <vt:lpstr>Une pause s’impose.</vt:lpstr>
      <vt:lpstr>Maintenant que les généralités de suivi sont finies, détaillons des tableaux cliniques tombables aux ECN. </vt:lpstr>
      <vt:lpstr>Douleur de l’enfant</vt:lpstr>
      <vt:lpstr>Tumeurs de l’enfant</vt:lpstr>
      <vt:lpstr>Leucémie aiguë lymphoblastique (Internat 2003)</vt:lpstr>
      <vt:lpstr>Tumeur cérébrale (fosse postérieure)</vt:lpstr>
      <vt:lpstr>Néphroblastome</vt:lpstr>
      <vt:lpstr>Neuroblastome  (ECN 2012)</vt:lpstr>
      <vt:lpstr>Ostéosarcome</vt:lpstr>
      <vt:lpstr>Quittons les tumeurs, mais restons dans les tableaux urgents</vt:lpstr>
      <vt:lpstr>Malaise grave du nourrisson</vt:lpstr>
      <vt:lpstr>Mort subite du nourrisson (ECN 2009)</vt:lpstr>
      <vt:lpstr>Choc anaphylactique</vt:lpstr>
      <vt:lpstr>Négligence (ECN 2009)</vt:lpstr>
      <vt:lpstr>Donc vous avez bien compris ? La CRIP de l’ASE permet une enquête par l’AS, une aide par l’AEMO, et peut déboucher en cas d’échec sur une OPP.    </vt:lpstr>
      <vt:lpstr>Maltraitance (ECN 2012)</vt:lpstr>
      <vt:lpstr>Torsion du cordon spermatique</vt:lpstr>
      <vt:lpstr>Il reste encore pas mal de choses à traiter… Les exanthèmes, la méningite, les infections materno-fœtales et incompatibilité rhésus, le SAF, le THADA, l’autisme, la crise convulsive hyperthermique, le West et autres épilepsies, l’inhalation de corps étranger, la laryngomalacie, l’ethmoïdite, la laryngite aiguë sous-glottique, l’ictère néonatal, l’invagination intestinale aiguë, la sténose hypertrophique du pylore, le RGO, l’intolérance aux protéines de lait de vache, les diarrhées, les anomalies cardiaques, la bronchiolite, la MMH, les boiteries, fractures-décollements, le rachitisme, le phimosis, l’ostéomyélite, le syndrome néphrotique, les reflux vésico-urétéraux…</vt:lpstr>
      <vt:lpstr>Gloups.</vt:lpstr>
      <vt:lpstr>Je vais finir pour l’instant par un peu de génétique, parce que ça n’est jamais tombé…  (Conseil de base : écrivez « conseil génétique », « consentement », « annonce, information »)</vt:lpstr>
      <vt:lpstr>Syndrome de Klinefelter XXY</vt:lpstr>
      <vt:lpstr>Syndrome de Turner XO</vt:lpstr>
      <vt:lpstr>Syndrome de l’X fragile</vt:lpstr>
      <vt:lpstr>Trisomie 21</vt:lpstr>
      <vt:lpstr>Mucoviscidose (« mucus visqueux »)</vt:lpstr>
      <vt:lpstr>Dystrophies et myopathies (Duchenne)</vt:lpstr>
      <vt:lpstr>Mais aussi des trucs intombables comme l’hypothyroïdie congénitale, l’hyperplasie congénitale des surrénales… Heureusement qu’il y a le Guthrie. </vt:lpstr>
      <vt:lpstr>Bon courage ! (Ce powerpoint sera complété dans les jours à venir).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pédiatrie pour les Nuls</dc:title>
  <dc:creator>Michaël</dc:creator>
  <cp:lastModifiedBy>Michaël</cp:lastModifiedBy>
  <cp:revision>72</cp:revision>
  <dcterms:created xsi:type="dcterms:W3CDTF">2013-05-15T10:57:17Z</dcterms:created>
  <dcterms:modified xsi:type="dcterms:W3CDTF">2013-05-25T13:28:39Z</dcterms:modified>
</cp:coreProperties>
</file>