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19" r:id="rId4"/>
    <p:sldId id="258" r:id="rId5"/>
    <p:sldId id="260" r:id="rId6"/>
    <p:sldId id="320" r:id="rId7"/>
    <p:sldId id="321" r:id="rId8"/>
    <p:sldId id="259" r:id="rId9"/>
    <p:sldId id="261" r:id="rId10"/>
    <p:sldId id="267" r:id="rId11"/>
    <p:sldId id="262" r:id="rId12"/>
    <p:sldId id="268" r:id="rId13"/>
    <p:sldId id="263" r:id="rId14"/>
    <p:sldId id="264" r:id="rId15"/>
    <p:sldId id="266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8" r:id="rId33"/>
    <p:sldId id="285" r:id="rId34"/>
    <p:sldId id="287" r:id="rId35"/>
    <p:sldId id="309" r:id="rId36"/>
    <p:sldId id="289" r:id="rId37"/>
    <p:sldId id="290" r:id="rId38"/>
    <p:sldId id="291" r:id="rId39"/>
    <p:sldId id="292" r:id="rId40"/>
    <p:sldId id="293" r:id="rId41"/>
    <p:sldId id="322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11" r:id="rId58"/>
    <p:sldId id="312" r:id="rId59"/>
    <p:sldId id="313" r:id="rId60"/>
    <p:sldId id="315" r:id="rId61"/>
    <p:sldId id="316" r:id="rId62"/>
    <p:sldId id="317" r:id="rId63"/>
    <p:sldId id="286" r:id="rId64"/>
    <p:sldId id="314" r:id="rId65"/>
    <p:sldId id="318" r:id="rId66"/>
    <p:sldId id="323" r:id="rId67"/>
    <p:sldId id="310" r:id="rId68"/>
    <p:sldId id="265" r:id="rId6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6022" autoAdjust="0"/>
  </p:normalViewPr>
  <p:slideViewPr>
    <p:cSldViewPr>
      <p:cViewPr varScale="1">
        <p:scale>
          <a:sx n="62" d="100"/>
          <a:sy n="62" d="100"/>
        </p:scale>
        <p:origin x="-15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miryudo.com/blog/2015/10/concepts-en-medecine-generale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doc.abes.fr/DB=2.1/SRCH?IKT=12&amp;TRM=175449155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icha&#235;l\AppData\Local\Microsoft\Windows\INetCache\IE\G76S0NIP\watch%5b1%5d" TargetMode="Externa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icha&#235;l\AppData\Local\Microsoft\Windows\INetCache\IE\PBZYE01K\watch%5b1%5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Concepts en médecine générale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33800"/>
            <a:ext cx="6400800" cy="2438400"/>
          </a:xfrm>
        </p:spPr>
        <p:txBody>
          <a:bodyPr>
            <a:normAutofit fontScale="77500" lnSpcReduction="20000"/>
          </a:bodyPr>
          <a:lstStyle/>
          <a:p>
            <a:r>
              <a:rPr lang="fr-FR" sz="45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Michaël </a:t>
            </a:r>
            <a:r>
              <a:rPr lang="fr-FR" sz="45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(@</a:t>
            </a:r>
            <a:r>
              <a:rPr lang="fr-FR" sz="4500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mimiryudo</a:t>
            </a:r>
            <a:r>
              <a:rPr lang="fr-FR" sz="45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fr-FR" i="1" dirty="0" smtClean="0"/>
              <a:t>(</a:t>
            </a:r>
            <a:r>
              <a:rPr lang="fr-FR" i="1" dirty="0" smtClean="0"/>
              <a:t>27 octobre 2015</a:t>
            </a:r>
            <a:r>
              <a:rPr lang="fr-FR" i="1" dirty="0" smtClean="0"/>
              <a:t>)</a:t>
            </a:r>
          </a:p>
          <a:p>
            <a:endParaRPr lang="fr-FR" i="1" dirty="0" smtClean="0"/>
          </a:p>
          <a:p>
            <a:r>
              <a:rPr lang="fr-FR" i="1" dirty="0" smtClean="0"/>
              <a:t>Dernière version sur : </a:t>
            </a:r>
            <a:endParaRPr lang="fr-FR" i="1" dirty="0" smtClean="0"/>
          </a:p>
          <a:p>
            <a:r>
              <a:rPr lang="fr-FR" i="1" dirty="0" smtClean="0">
                <a:hlinkClick r:id="rId2"/>
              </a:rPr>
              <a:t>http://www.mimiryudo.com/blog/2015/10/concepts-en-medecine-generale</a:t>
            </a:r>
            <a:r>
              <a:rPr lang="fr-FR" i="1" dirty="0" smtClean="0">
                <a:hlinkClick r:id="rId2"/>
              </a:rPr>
              <a:t>/</a:t>
            </a:r>
            <a:r>
              <a:rPr lang="fr-FR" i="1" dirty="0" smtClean="0"/>
              <a:t> </a:t>
            </a:r>
            <a:endParaRPr lang="fr-FR" i="1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Disclaimer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Ce diaporama s’adresse à tous ceux qui s’intéressent à la </a:t>
            </a:r>
            <a:r>
              <a:rPr lang="fr-FR" b="1" dirty="0" smtClean="0">
                <a:solidFill>
                  <a:srgbClr val="92D050"/>
                </a:solidFill>
              </a:rPr>
              <a:t>formation universitaire de médecine générale</a:t>
            </a:r>
            <a:r>
              <a:rPr lang="fr-FR" dirty="0" smtClean="0"/>
              <a:t>. </a:t>
            </a:r>
          </a:p>
          <a:p>
            <a:r>
              <a:rPr lang="fr-FR" dirty="0" smtClean="0"/>
              <a:t>Pas aux autres. </a:t>
            </a:r>
          </a:p>
          <a:p>
            <a:r>
              <a:rPr lang="fr-FR" dirty="0" smtClean="0"/>
              <a:t>Sauf curiosité à la limite de l’acceptable. </a:t>
            </a:r>
          </a:p>
          <a:p>
            <a:r>
              <a:rPr lang="fr-FR" b="1" dirty="0" smtClean="0"/>
              <a:t>Sources principales</a:t>
            </a:r>
            <a:r>
              <a:rPr lang="fr-FR" dirty="0" smtClean="0"/>
              <a:t> : </a:t>
            </a:r>
            <a:endParaRPr lang="fr-FR" dirty="0" smtClean="0">
              <a:hlinkClick r:id="rId2"/>
            </a:endParaRPr>
          </a:p>
          <a:p>
            <a:pPr lvl="1"/>
            <a:r>
              <a:rPr lang="fr-FR" dirty="0" smtClean="0">
                <a:hlinkClick r:id="rId2"/>
              </a:rPr>
              <a:t>Thèse de Marie-Alice Bousquet</a:t>
            </a:r>
            <a:r>
              <a:rPr lang="fr-FR" dirty="0" smtClean="0"/>
              <a:t> (et ses références)</a:t>
            </a:r>
          </a:p>
          <a:p>
            <a:pPr lvl="1"/>
            <a:r>
              <a:rPr lang="fr-FR" dirty="0" smtClean="0"/>
              <a:t>Socle historique des référentiels métier et compétences en médecine générale, </a:t>
            </a:r>
            <a:r>
              <a:rPr lang="fr-FR" i="1" dirty="0" smtClean="0"/>
              <a:t>Frappé P, Attali C, </a:t>
            </a:r>
            <a:r>
              <a:rPr lang="fr-FR" i="1" dirty="0" err="1" smtClean="0"/>
              <a:t>Matillon</a:t>
            </a:r>
            <a:r>
              <a:rPr lang="fr-FR" i="1" dirty="0" smtClean="0"/>
              <a:t> Y., </a:t>
            </a:r>
            <a:r>
              <a:rPr lang="fr-FR" dirty="0" smtClean="0"/>
              <a:t>exercer 2010;91:41-6.</a:t>
            </a:r>
          </a:p>
          <a:p>
            <a:pPr lvl="1"/>
            <a:endParaRPr lang="fr-FR" dirty="0" smtClean="0"/>
          </a:p>
          <a:p>
            <a:pPr lvl="1">
              <a:buNone/>
            </a:pPr>
            <a:endParaRPr lang="fr-FR" dirty="0" smtClean="0"/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ransition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Bref historique de la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00400"/>
            <a:ext cx="6400800" cy="1752600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formation universitaire </a:t>
            </a:r>
          </a:p>
          <a:p>
            <a:r>
              <a:rPr lang="fr-FR" sz="3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médecine générale</a:t>
            </a:r>
            <a:endParaRPr lang="fr-FR" sz="36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« sans CES » à « avec DES » (1)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fr-FR" dirty="0" smtClean="0"/>
              <a:t>Les spécialités médicales sont apparues à partir du </a:t>
            </a:r>
            <a:r>
              <a:rPr lang="fr-FR" b="1" dirty="0" smtClean="0"/>
              <a:t>XIXème-XXème siècle</a:t>
            </a:r>
            <a:r>
              <a:rPr lang="fr-FR" dirty="0" smtClean="0"/>
              <a:t>, avec en 1950 des CES (certificats d’études spécialisés) pour toutes les spécialités</a:t>
            </a:r>
          </a:p>
          <a:p>
            <a:pPr lvl="0"/>
            <a:r>
              <a:rPr lang="fr-FR" b="1" dirty="0" smtClean="0">
                <a:solidFill>
                  <a:srgbClr val="92D050"/>
                </a:solidFill>
              </a:rPr>
              <a:t>La médecine générale était « la médecine sans CES ». </a:t>
            </a:r>
          </a:p>
          <a:p>
            <a:pPr lvl="0"/>
            <a:r>
              <a:rPr lang="fr-FR" dirty="0" smtClean="0"/>
              <a:t>La formation universitaire s’est développée à partir de 1958 dans les CHU (loi Debré)</a:t>
            </a:r>
          </a:p>
          <a:p>
            <a:pPr lvl="0"/>
            <a:r>
              <a:rPr lang="fr-FR" dirty="0" smtClean="0"/>
              <a:t>Petit à petit, la médecine générale s’est construite en définissant ses rôles :</a:t>
            </a:r>
          </a:p>
          <a:p>
            <a:pPr lvl="1"/>
            <a:r>
              <a:rPr lang="fr-FR" b="1" dirty="0" smtClean="0"/>
              <a:t>1952</a:t>
            </a:r>
            <a:r>
              <a:rPr lang="fr-FR" dirty="0" smtClean="0"/>
              <a:t> : création du Royal </a:t>
            </a:r>
            <a:r>
              <a:rPr lang="fr-FR" dirty="0" err="1" smtClean="0"/>
              <a:t>College</a:t>
            </a:r>
            <a:r>
              <a:rPr lang="fr-FR" dirty="0" smtClean="0"/>
              <a:t> of General </a:t>
            </a:r>
            <a:r>
              <a:rPr lang="fr-FR" dirty="0" err="1" smtClean="0"/>
              <a:t>Practitioners</a:t>
            </a:r>
            <a:r>
              <a:rPr lang="fr-FR" dirty="0" smtClean="0"/>
              <a:t> (UK)</a:t>
            </a:r>
          </a:p>
          <a:p>
            <a:pPr lvl="1"/>
            <a:r>
              <a:rPr lang="fr-FR" b="1" dirty="0" smtClean="0"/>
              <a:t>1972</a:t>
            </a:r>
            <a:r>
              <a:rPr lang="fr-FR" dirty="0" smtClean="0"/>
              <a:t> : création de la WONCA (World </a:t>
            </a:r>
            <a:r>
              <a:rPr lang="fr-FR" dirty="0" err="1" smtClean="0"/>
              <a:t>Organization</a:t>
            </a:r>
            <a:r>
              <a:rPr lang="fr-FR" dirty="0" smtClean="0"/>
              <a:t> of National </a:t>
            </a:r>
            <a:r>
              <a:rPr lang="fr-FR" dirty="0" err="1" smtClean="0"/>
              <a:t>Colleges</a:t>
            </a:r>
            <a:r>
              <a:rPr lang="fr-FR" dirty="0" smtClean="0"/>
              <a:t>, </a:t>
            </a:r>
            <a:r>
              <a:rPr lang="fr-FR" dirty="0" err="1" smtClean="0"/>
              <a:t>Academies</a:t>
            </a:r>
            <a:r>
              <a:rPr lang="fr-FR" dirty="0" smtClean="0"/>
              <a:t> of GP/FP)</a:t>
            </a:r>
          </a:p>
          <a:p>
            <a:pPr lvl="1"/>
            <a:r>
              <a:rPr lang="fr-FR" b="1" dirty="0" smtClean="0"/>
              <a:t>1973</a:t>
            </a:r>
            <a:r>
              <a:rPr lang="fr-FR" dirty="0" smtClean="0"/>
              <a:t> : création de la Société française de médecine générale</a:t>
            </a:r>
          </a:p>
          <a:p>
            <a:pPr lvl="1"/>
            <a:r>
              <a:rPr lang="fr-FR" b="1" dirty="0" smtClean="0"/>
              <a:t>1974</a:t>
            </a:r>
            <a:r>
              <a:rPr lang="fr-FR" dirty="0" smtClean="0"/>
              <a:t> : 1</a:t>
            </a:r>
            <a:r>
              <a:rPr lang="fr-FR" baseline="30000" dirty="0" smtClean="0"/>
              <a:t>ère</a:t>
            </a:r>
            <a:r>
              <a:rPr lang="fr-FR" dirty="0" smtClean="0"/>
              <a:t> définition de la médecine générale (</a:t>
            </a:r>
            <a:r>
              <a:rPr lang="fr-FR" dirty="0" err="1" smtClean="0"/>
              <a:t>Leeuwenhorst</a:t>
            </a:r>
            <a:r>
              <a:rPr lang="fr-FR" dirty="0" smtClean="0"/>
              <a:t>)</a:t>
            </a:r>
          </a:p>
          <a:p>
            <a:pPr lvl="2"/>
            <a:r>
              <a:rPr lang="fr-FR" dirty="0" smtClean="0"/>
              <a:t>A vos souhaits.</a:t>
            </a:r>
          </a:p>
          <a:p>
            <a:pPr lvl="2"/>
            <a:r>
              <a:rPr lang="fr-FR" dirty="0" smtClean="0"/>
              <a:t>Merci.</a:t>
            </a: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ransition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« sans CES » à « avec DES » (2)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638800"/>
          </a:xfrm>
        </p:spPr>
        <p:txBody>
          <a:bodyPr>
            <a:normAutofit fontScale="77500" lnSpcReduction="20000"/>
          </a:bodyPr>
          <a:lstStyle/>
          <a:p>
            <a:r>
              <a:rPr lang="fr-FR" b="1" dirty="0" smtClean="0"/>
              <a:t>Les études ont également évolué :</a:t>
            </a:r>
          </a:p>
          <a:p>
            <a:pPr lvl="1"/>
            <a:r>
              <a:rPr lang="fr-FR" b="1" dirty="0" smtClean="0"/>
              <a:t>1979</a:t>
            </a:r>
            <a:r>
              <a:rPr lang="fr-FR" dirty="0" smtClean="0"/>
              <a:t> (loi Veil) : 3</a:t>
            </a:r>
            <a:r>
              <a:rPr lang="fr-FR" baseline="30000" dirty="0" smtClean="0"/>
              <a:t>ème</a:t>
            </a:r>
            <a:r>
              <a:rPr lang="fr-FR" dirty="0" smtClean="0"/>
              <a:t> cycle de 2 ans minimum pour être généraliste (1 an avant) </a:t>
            </a:r>
          </a:p>
          <a:p>
            <a:pPr lvl="2"/>
            <a:r>
              <a:rPr lang="fr-FR" dirty="0" smtClean="0"/>
              <a:t>Faire plus de 2 ans permettait d’être « généraliste » et « spécialiste » </a:t>
            </a:r>
          </a:p>
          <a:p>
            <a:pPr lvl="1"/>
            <a:r>
              <a:rPr lang="fr-FR" b="1" dirty="0" smtClean="0"/>
              <a:t>1982</a:t>
            </a:r>
            <a:r>
              <a:rPr lang="fr-FR" dirty="0" smtClean="0"/>
              <a:t> : enseignement de la médecine générale à la faculté, définition de l’internat et apparition de la nécessité de pratiquer 30-50 demi-journées en stage ambulatoire pour pouvoir être généraliste (résidanat)</a:t>
            </a:r>
          </a:p>
          <a:p>
            <a:pPr lvl="1"/>
            <a:r>
              <a:rPr lang="fr-FR" b="1" dirty="0" smtClean="0"/>
              <a:t>1989</a:t>
            </a:r>
            <a:r>
              <a:rPr lang="fr-FR" dirty="0" smtClean="0"/>
              <a:t> : apparition de la qualification en médecine générale</a:t>
            </a:r>
          </a:p>
          <a:p>
            <a:pPr lvl="1"/>
            <a:r>
              <a:rPr lang="fr-FR" b="1" dirty="0" smtClean="0"/>
              <a:t>1991</a:t>
            </a:r>
            <a:r>
              <a:rPr lang="fr-FR" dirty="0" smtClean="0"/>
              <a:t> : première nomination d’enseignants universitaires associés en MG</a:t>
            </a:r>
          </a:p>
          <a:p>
            <a:pPr lvl="1"/>
            <a:r>
              <a:rPr lang="fr-FR" b="1" dirty="0" smtClean="0"/>
              <a:t>1997</a:t>
            </a:r>
            <a:r>
              <a:rPr lang="fr-FR" dirty="0" smtClean="0"/>
              <a:t> : création des départements de médecine générale, augmentation du 3</a:t>
            </a:r>
            <a:r>
              <a:rPr lang="fr-FR" baseline="30000" dirty="0" smtClean="0"/>
              <a:t>ème</a:t>
            </a:r>
            <a:r>
              <a:rPr lang="fr-FR" dirty="0" smtClean="0"/>
              <a:t> cycle à 2,5 ans dont 6 mois en ambulatoire obligatoires </a:t>
            </a:r>
          </a:p>
          <a:p>
            <a:pPr lvl="1"/>
            <a:r>
              <a:rPr lang="fr-FR" b="1" dirty="0" smtClean="0"/>
              <a:t>2001</a:t>
            </a:r>
            <a:r>
              <a:rPr lang="fr-FR" dirty="0" smtClean="0"/>
              <a:t> : résidanat de 3 ans</a:t>
            </a:r>
          </a:p>
          <a:p>
            <a:pPr lvl="1"/>
            <a:r>
              <a:rPr lang="fr-FR" b="1" dirty="0" smtClean="0"/>
              <a:t>2003</a:t>
            </a:r>
            <a:r>
              <a:rPr lang="fr-FR" dirty="0" smtClean="0"/>
              <a:t> : création des stages en SASPAS (facultatifs)</a:t>
            </a:r>
          </a:p>
          <a:p>
            <a:pPr lvl="1"/>
            <a:r>
              <a:rPr lang="fr-FR" b="1" dirty="0" smtClean="0"/>
              <a:t>2004</a:t>
            </a:r>
            <a:r>
              <a:rPr lang="fr-FR" dirty="0" smtClean="0"/>
              <a:t> : la médecine générale devient une spécialité (internat obligatoire de 3 ans de médecine générale menant à un DES)</a:t>
            </a:r>
          </a:p>
          <a:p>
            <a:pPr lvl="1"/>
            <a:r>
              <a:rPr lang="fr-FR" b="1" dirty="0" smtClean="0"/>
              <a:t>2014</a:t>
            </a:r>
            <a:r>
              <a:rPr lang="fr-FR" dirty="0" smtClean="0"/>
              <a:t> : annonce de la création de la sous-section spécifique à la médecine générale au CNU (sous-section 53.01 depuis 2006)</a:t>
            </a:r>
          </a:p>
        </p:txBody>
      </p:sp>
    </p:spTree>
  </p:cSld>
  <p:clrMapOvr>
    <a:masterClrMapping/>
  </p:clrMapOvr>
  <p:transition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(Et ça n’est pas fini…)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638800"/>
          </a:xfrm>
        </p:spPr>
        <p:txBody>
          <a:bodyPr>
            <a:normAutofit lnSpcReduction="10000"/>
          </a:bodyPr>
          <a:lstStyle/>
          <a:p>
            <a:pPr lvl="1">
              <a:buNone/>
            </a:pPr>
            <a:r>
              <a:rPr lang="fr-FR" i="1" dirty="0" smtClean="0"/>
              <a:t>		          2017  </a:t>
            </a:r>
          </a:p>
          <a:p>
            <a:pPr lvl="1"/>
            <a:r>
              <a:rPr lang="fr-FR" i="1" dirty="0" smtClean="0"/>
              <a:t>nouveaux DES (urgence, gériatrie…), </a:t>
            </a:r>
          </a:p>
          <a:p>
            <a:pPr lvl="1"/>
            <a:r>
              <a:rPr lang="fr-FR" i="1" dirty="0" smtClean="0"/>
              <a:t>disparition des DESC (remplacés par des options – néonatalogie, pneumo-pédiatrie… –  et des Formations Spécialisées Transversales), </a:t>
            </a:r>
          </a:p>
          <a:p>
            <a:pPr lvl="1"/>
            <a:r>
              <a:rPr lang="fr-FR" i="1" dirty="0" smtClean="0"/>
              <a:t>disparition du mémoire, </a:t>
            </a:r>
          </a:p>
          <a:p>
            <a:pPr lvl="1"/>
            <a:r>
              <a:rPr lang="fr-FR" i="1" dirty="0" smtClean="0"/>
              <a:t>généralisation des portfolios électroniques, </a:t>
            </a:r>
          </a:p>
          <a:p>
            <a:pPr lvl="1"/>
            <a:r>
              <a:rPr lang="fr-FR" i="1" dirty="0" smtClean="0"/>
              <a:t>restriction du post-internat en autonomisant plus durant l’internat (« socle, approfondissement, mise en situation »). </a:t>
            </a:r>
          </a:p>
          <a:p>
            <a:pPr lvl="1">
              <a:buNone/>
            </a:pPr>
            <a:endParaRPr lang="fr-FR" i="1" dirty="0" smtClean="0"/>
          </a:p>
          <a:p>
            <a:pPr lvl="1">
              <a:buNone/>
            </a:pPr>
            <a:r>
              <a:rPr lang="fr-FR" i="1" dirty="0" smtClean="0"/>
              <a:t>… tout cela étant bien sûr théorique fin 2015… </a:t>
            </a:r>
          </a:p>
        </p:txBody>
      </p:sp>
      <p:pic>
        <p:nvPicPr>
          <p:cNvPr id="4" name="Picture 3" descr="C:\Users\Michaël\Desktop\05 - Thèse préparation PPT\Flèche ba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28600" y="1143000"/>
            <a:ext cx="1433549" cy="673100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Tentatives de définition(s)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00400"/>
            <a:ext cx="6400800" cy="1752600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médecine générale</a:t>
            </a:r>
            <a:endParaRPr lang="fr-FR" sz="36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 définitions multiples…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913437"/>
            <a:ext cx="8229600" cy="6397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i="1" dirty="0" smtClean="0"/>
              <a:t>Paul Frappé et al., exercer 2010</a:t>
            </a:r>
            <a:endParaRPr lang="fr-FR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85912"/>
            <a:ext cx="8099597" cy="420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Paul Frappé définit 8 axes</a:t>
            </a:r>
            <a:b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(que je tente d’expliquer par l’exemple…)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686800" cy="5257800"/>
          </a:xfrm>
        </p:spPr>
        <p:txBody>
          <a:bodyPr>
            <a:normAutofit fontScale="70000" lnSpcReduction="20000"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Soins primaires</a:t>
            </a:r>
            <a:r>
              <a:rPr lang="fr-FR" b="1" dirty="0" smtClean="0"/>
              <a:t> </a:t>
            </a:r>
            <a:r>
              <a:rPr lang="fr-FR" dirty="0" smtClean="0"/>
              <a:t>(je suis disponible pour tous les rhumes, en urgence)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Raisonnement spécifique</a:t>
            </a:r>
            <a:r>
              <a:rPr lang="fr-FR" b="1" dirty="0" smtClean="0"/>
              <a:t> </a:t>
            </a:r>
            <a:r>
              <a:rPr lang="fr-FR" dirty="0" smtClean="0"/>
              <a:t>(votre toux est sûrement virale, mais si ça ne va pas mieux dans 72h, revenez)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Approche globale</a:t>
            </a:r>
            <a:r>
              <a:rPr lang="fr-FR" b="1" dirty="0" smtClean="0"/>
              <a:t> </a:t>
            </a:r>
            <a:r>
              <a:rPr lang="fr-FR" dirty="0" smtClean="0"/>
              <a:t>(votre toux doit aussi faire aborder vos croyances sur la toux, vos difficultés à acheter un sirop et votre addiction au tabac…)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Professionnalisme</a:t>
            </a:r>
            <a:r>
              <a:rPr lang="fr-FR" b="1" dirty="0" smtClean="0"/>
              <a:t> </a:t>
            </a:r>
            <a:r>
              <a:rPr lang="fr-FR" dirty="0" smtClean="0"/>
              <a:t>(et après, je vais gérer la comptabilité et racheter un soluté </a:t>
            </a:r>
            <a:r>
              <a:rPr lang="fr-FR" dirty="0" err="1" smtClean="0"/>
              <a:t>hydroalcoolique</a:t>
            </a:r>
            <a:r>
              <a:rPr lang="fr-FR" dirty="0" smtClean="0"/>
              <a:t> parce que j’entame le dernier)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Aspect relationnel</a:t>
            </a:r>
            <a:r>
              <a:rPr lang="fr-FR" b="1" dirty="0" smtClean="0"/>
              <a:t> </a:t>
            </a:r>
            <a:r>
              <a:rPr lang="fr-FR" dirty="0" smtClean="0"/>
              <a:t>(on se revoit le mois prochain si tout va bien – poil aux reins.)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Rôle de santé publique </a:t>
            </a:r>
            <a:r>
              <a:rPr lang="fr-FR" dirty="0" smtClean="0"/>
              <a:t>(non, je ne vous ferai pas de radiographie de thorax, ça ne sert à rien ; par contre, vous pouvez faire l’échographie de l’aorte pour dépister un anévrysme)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Compétence clinique</a:t>
            </a:r>
            <a:r>
              <a:rPr lang="fr-FR" b="1" dirty="0" smtClean="0"/>
              <a:t> </a:t>
            </a:r>
            <a:r>
              <a:rPr lang="fr-FR" dirty="0" smtClean="0"/>
              <a:t>(ça tombe bien au fait, j’ai suivi toutes les formations sur la toux)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Professionnel</a:t>
            </a:r>
            <a:r>
              <a:rPr lang="fr-FR" b="1" dirty="0" smtClean="0"/>
              <a:t> </a:t>
            </a:r>
            <a:r>
              <a:rPr lang="fr-FR" dirty="0" smtClean="0"/>
              <a:t>(et je dirige 6 thèses sur l’évolution de la toux à travers les siècles). </a:t>
            </a:r>
            <a:endParaRPr lang="fr-FR" b="1" dirty="0" smtClean="0"/>
          </a:p>
        </p:txBody>
      </p:sp>
    </p:spTree>
  </p:cSld>
  <p:clrMapOvr>
    <a:masterClrMapping/>
  </p:clrMapOvr>
  <p:transition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Définition de la WONCA-Europe (2002)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70000" lnSpcReduction="20000"/>
          </a:bodyPr>
          <a:lstStyle/>
          <a:p>
            <a:r>
              <a:rPr lang="fr-FR" b="1" dirty="0" smtClean="0"/>
              <a:t>« 11 caractéristiques (…) capacités ou habiletés » : </a:t>
            </a:r>
          </a:p>
          <a:p>
            <a:pPr lvl="1"/>
            <a:r>
              <a:rPr lang="fr-FR" dirty="0" smtClean="0"/>
              <a:t>Accès </a:t>
            </a:r>
            <a:r>
              <a:rPr lang="fr-FR" b="1" dirty="0" smtClean="0">
                <a:solidFill>
                  <a:srgbClr val="92D050"/>
                </a:solidFill>
              </a:rPr>
              <a:t>ouvert et non limité</a:t>
            </a:r>
            <a:r>
              <a:rPr lang="fr-FR" dirty="0" smtClean="0"/>
              <a:t> aux usagers</a:t>
            </a:r>
          </a:p>
          <a:p>
            <a:pPr lvl="1"/>
            <a:r>
              <a:rPr lang="fr-FR" dirty="0" smtClean="0"/>
              <a:t>Utilise de façon efficiente les </a:t>
            </a:r>
            <a:r>
              <a:rPr lang="fr-FR" b="1" dirty="0" smtClean="0">
                <a:solidFill>
                  <a:srgbClr val="92D050"/>
                </a:solidFill>
              </a:rPr>
              <a:t>ressources</a:t>
            </a:r>
            <a:r>
              <a:rPr lang="fr-FR" dirty="0" smtClean="0"/>
              <a:t>, défenseur du patient</a:t>
            </a:r>
          </a:p>
          <a:p>
            <a:pPr lvl="1"/>
            <a:r>
              <a:rPr lang="fr-FR" dirty="0" smtClean="0"/>
              <a:t>Approche </a:t>
            </a:r>
            <a:r>
              <a:rPr lang="fr-FR" b="1" dirty="0" smtClean="0">
                <a:solidFill>
                  <a:srgbClr val="92D050"/>
                </a:solidFill>
              </a:rPr>
              <a:t>centrée sur le patient</a:t>
            </a:r>
            <a:r>
              <a:rPr lang="fr-FR" dirty="0" smtClean="0"/>
              <a:t> (dimensions individuelle, familiale, communautaire)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Communication</a:t>
            </a:r>
            <a:r>
              <a:rPr lang="fr-FR" dirty="0" smtClean="0"/>
              <a:t> appropriée dans le temps</a:t>
            </a:r>
          </a:p>
          <a:p>
            <a:pPr lvl="1"/>
            <a:r>
              <a:rPr lang="fr-FR" dirty="0" smtClean="0"/>
              <a:t>Soins </a:t>
            </a:r>
            <a:r>
              <a:rPr lang="fr-FR" b="1" dirty="0" smtClean="0">
                <a:solidFill>
                  <a:srgbClr val="92D050"/>
                </a:solidFill>
              </a:rPr>
              <a:t>continus et longitudinaux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Démarche décisionnelle</a:t>
            </a:r>
            <a:r>
              <a:rPr lang="fr-FR" dirty="0" smtClean="0"/>
              <a:t> sur la prévalence / l’incidence</a:t>
            </a:r>
          </a:p>
          <a:p>
            <a:pPr lvl="1"/>
            <a:r>
              <a:rPr lang="fr-FR" dirty="0" smtClean="0"/>
              <a:t>Gestion simultanée des </a:t>
            </a:r>
            <a:r>
              <a:rPr lang="fr-FR" b="1" dirty="0" smtClean="0">
                <a:solidFill>
                  <a:srgbClr val="92D050"/>
                </a:solidFill>
              </a:rPr>
              <a:t>problèmes aigus et chroniques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Stade précoce et indifférencié du développement des maladies </a:t>
            </a:r>
            <a:r>
              <a:rPr lang="fr-FR" dirty="0" smtClean="0"/>
              <a:t>(éventuellement intervention rapide)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Promotion et éducation</a:t>
            </a:r>
            <a:r>
              <a:rPr lang="fr-FR" dirty="0" smtClean="0"/>
              <a:t> pour la santé : appropriée et efficace</a:t>
            </a:r>
          </a:p>
          <a:p>
            <a:pPr lvl="1"/>
            <a:r>
              <a:rPr lang="fr-FR" dirty="0" smtClean="0"/>
              <a:t>Santé publique dans la </a:t>
            </a:r>
            <a:r>
              <a:rPr lang="fr-FR" b="1" dirty="0" smtClean="0">
                <a:solidFill>
                  <a:srgbClr val="92D050"/>
                </a:solidFill>
              </a:rPr>
              <a:t>communauté</a:t>
            </a:r>
          </a:p>
          <a:p>
            <a:pPr lvl="1"/>
            <a:r>
              <a:rPr lang="fr-FR" dirty="0" smtClean="0"/>
              <a:t>Répond aux problèmes dans leurs </a:t>
            </a:r>
            <a:r>
              <a:rPr lang="fr-FR" b="1" dirty="0" smtClean="0">
                <a:solidFill>
                  <a:srgbClr val="92D050"/>
                </a:solidFill>
              </a:rPr>
              <a:t>dimensions physique, psychologique, sociale, culturelle et existentielle</a:t>
            </a:r>
          </a:p>
          <a:p>
            <a:endParaRPr lang="fr-FR" b="1" dirty="0" smtClean="0"/>
          </a:p>
        </p:txBody>
      </p:sp>
    </p:spTree>
  </p:cSld>
  <p:clrMapOvr>
    <a:masterClrMapping/>
  </p:clrMapOvr>
  <p:transition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Définition de la WONCA-Europe (2002)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10000"/>
          </a:bodyPr>
          <a:lstStyle/>
          <a:p>
            <a:r>
              <a:rPr lang="fr-FR" b="1" dirty="0" smtClean="0"/>
              <a:t>« 6 </a:t>
            </a:r>
            <a:r>
              <a:rPr lang="fr-FR" b="1" dirty="0" smtClean="0">
                <a:solidFill>
                  <a:srgbClr val="92D050"/>
                </a:solidFill>
              </a:rPr>
              <a:t>compétences fondamentales</a:t>
            </a:r>
            <a:r>
              <a:rPr lang="fr-FR" b="1" dirty="0" smtClean="0"/>
              <a:t> » : </a:t>
            </a:r>
          </a:p>
          <a:p>
            <a:pPr lvl="1"/>
            <a:r>
              <a:rPr lang="fr-FR" dirty="0" smtClean="0"/>
              <a:t>Gestion de soins de santé primaires</a:t>
            </a:r>
          </a:p>
          <a:p>
            <a:pPr lvl="1"/>
            <a:r>
              <a:rPr lang="fr-FR" dirty="0" smtClean="0"/>
              <a:t>Soins centrés sur la personne</a:t>
            </a:r>
          </a:p>
          <a:p>
            <a:pPr lvl="1"/>
            <a:r>
              <a:rPr lang="fr-FR" dirty="0" smtClean="0"/>
              <a:t>Aptitude spécifique à la résolution de problème</a:t>
            </a:r>
          </a:p>
          <a:p>
            <a:pPr lvl="1"/>
            <a:r>
              <a:rPr lang="fr-FR" dirty="0" smtClean="0"/>
              <a:t>Approche globale</a:t>
            </a:r>
          </a:p>
          <a:p>
            <a:pPr lvl="1"/>
            <a:r>
              <a:rPr lang="fr-FR" dirty="0" smtClean="0"/>
              <a:t>Orientation communautaire</a:t>
            </a:r>
          </a:p>
          <a:p>
            <a:pPr lvl="1"/>
            <a:r>
              <a:rPr lang="fr-FR" dirty="0" smtClean="0"/>
              <a:t>Adoption d’un modèle holistique</a:t>
            </a:r>
          </a:p>
          <a:p>
            <a:endParaRPr lang="fr-FR" i="1" dirty="0" smtClean="0"/>
          </a:p>
          <a:p>
            <a:r>
              <a:rPr lang="fr-FR" i="1" dirty="0" smtClean="0"/>
              <a:t>Que le Pr Claude Attali a résumé en une marguerite… (devenue un classique de la formation universitaire en médecine générale)</a:t>
            </a:r>
          </a:p>
        </p:txBody>
      </p:sp>
    </p:spTree>
  </p:cSld>
  <p:clrMapOvr>
    <a:masterClrMapping/>
  </p:clrMapOvr>
  <p:transition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Marguerite"/>
          <p:cNvPicPr>
            <a:picLocks noChangeAspect="1" noChangeArrowheads="1"/>
          </p:cNvPicPr>
          <p:nvPr/>
        </p:nvPicPr>
        <p:blipFill>
          <a:blip r:embed="rId2" cstate="print"/>
          <a:srcRect b="631"/>
          <a:stretch>
            <a:fillRect/>
          </a:stretch>
        </p:blipFill>
        <p:spPr bwMode="auto">
          <a:xfrm>
            <a:off x="762000" y="609599"/>
            <a:ext cx="7467600" cy="5986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tel point que certains ont dévié… 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42309" y="1524000"/>
            <a:ext cx="565938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6218237"/>
            <a:ext cx="8229600" cy="639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 certain</a:t>
            </a:r>
            <a:r>
              <a:rPr kumimoji="0" lang="fr-FR" sz="32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fr-FR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Paul</a:t>
            </a:r>
            <a:r>
              <a:rPr kumimoji="0" lang="fr-FR" sz="32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Frappé, toujours… </a:t>
            </a:r>
            <a:endParaRPr kumimoji="0" lang="fr-FR" sz="32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(ce qui fait référence à ce film)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D:\Médecine\Icônes libres\Marguerite_Fernande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371600"/>
            <a:ext cx="7182941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457200" y="6218237"/>
            <a:ext cx="8229600" cy="639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Moi-même</a:t>
            </a:r>
            <a:r>
              <a:rPr kumimoji="0" lang="fr-FR" sz="32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(pur plagiat)</a:t>
            </a:r>
            <a:endParaRPr kumimoji="0" lang="fr-FR" sz="32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Là-dessus, quelques concepts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686800" cy="4876800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Dans sa thèse-livre (2013), </a:t>
            </a:r>
            <a:r>
              <a:rPr lang="fr-FR" b="1" dirty="0" smtClean="0"/>
              <a:t>Marie-Alice Bousquet</a:t>
            </a:r>
            <a:r>
              <a:rPr lang="fr-FR" dirty="0" smtClean="0"/>
              <a:t> définit </a:t>
            </a:r>
            <a:r>
              <a:rPr lang="fr-FR" b="1" dirty="0" smtClean="0">
                <a:solidFill>
                  <a:srgbClr val="92D050"/>
                </a:solidFill>
              </a:rPr>
              <a:t>une quarantaine de concepts</a:t>
            </a:r>
            <a:r>
              <a:rPr lang="fr-FR" dirty="0" smtClean="0"/>
              <a:t>, repris par la SFMG, qui vont être repris ici en diapos-résumés… </a:t>
            </a:r>
          </a:p>
          <a:p>
            <a:r>
              <a:rPr lang="fr-FR" dirty="0" smtClean="0"/>
              <a:t>La plupart sont du</a:t>
            </a:r>
            <a:r>
              <a:rPr lang="fr-FR" b="1" dirty="0" smtClean="0"/>
              <a:t> bon sens</a:t>
            </a:r>
            <a:r>
              <a:rPr lang="fr-FR" dirty="0" smtClean="0"/>
              <a:t>. Ils restent toutefois</a:t>
            </a:r>
            <a:r>
              <a:rPr lang="fr-FR" b="1" dirty="0" smtClean="0">
                <a:solidFill>
                  <a:srgbClr val="92D050"/>
                </a:solidFill>
              </a:rPr>
              <a:t> chers à la formation universitaire de médecine générale</a:t>
            </a:r>
            <a:r>
              <a:rPr lang="fr-FR" dirty="0" smtClean="0"/>
              <a:t>, et c’est mieux d’avoir déjà parcouru ces concepts pour bien </a:t>
            </a:r>
            <a:r>
              <a:rPr lang="fr-FR" b="1" dirty="0" smtClean="0">
                <a:solidFill>
                  <a:srgbClr val="92D050"/>
                </a:solidFill>
              </a:rPr>
              <a:t>comprendre les cours dispensés en 3</a:t>
            </a:r>
            <a:r>
              <a:rPr lang="fr-FR" b="1" baseline="30000" dirty="0" smtClean="0">
                <a:solidFill>
                  <a:srgbClr val="92D050"/>
                </a:solidFill>
              </a:rPr>
              <a:t>ème</a:t>
            </a:r>
            <a:r>
              <a:rPr lang="fr-FR" b="1" dirty="0" smtClean="0">
                <a:solidFill>
                  <a:srgbClr val="92D050"/>
                </a:solidFill>
              </a:rPr>
              <a:t> cycle</a:t>
            </a:r>
            <a:r>
              <a:rPr lang="fr-FR" dirty="0" smtClean="0"/>
              <a:t>. </a:t>
            </a:r>
          </a:p>
          <a:p>
            <a:r>
              <a:rPr lang="fr-FR" b="1" dirty="0" smtClean="0">
                <a:solidFill>
                  <a:srgbClr val="00B0F0"/>
                </a:solidFill>
              </a:rPr>
              <a:t>Tous relèvent de la médecine générale ; bien peu lui sont vraiment exclusifs.</a:t>
            </a:r>
            <a:r>
              <a:rPr lang="fr-FR" dirty="0" smtClean="0"/>
              <a:t> Il y a du suivi, des relations particulières, des prises en charge globales dans toute spécialité ; certains le font plus ou moins, comme en MG…</a:t>
            </a:r>
          </a:p>
          <a:p>
            <a:r>
              <a:rPr lang="fr-FR" dirty="0" smtClean="0"/>
              <a:t>Si vous voulez en savoir plus, lisez donc la thèse ou le livre qui a été publié en 2015 par la même auteure. </a:t>
            </a:r>
          </a:p>
          <a:p>
            <a:pPr>
              <a:buNone/>
            </a:pP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 : Carré de White (1961), révisé par Green (2001)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4200" y="2971800"/>
            <a:ext cx="5322207" cy="31631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lum/>
          </a:blip>
          <a:srcRect/>
          <a:stretch>
            <a:fillRect/>
          </a:stretch>
        </p:blipFill>
        <p:spPr bwMode="auto">
          <a:xfrm>
            <a:off x="200758" y="1524000"/>
            <a:ext cx="4828442" cy="304800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97000"/>
              </a:srgbClr>
            </a:outerShdw>
          </a:effectLst>
        </p:spPr>
      </p:pic>
      <p:sp>
        <p:nvSpPr>
          <p:cNvPr id="11" name="Down Arrow 10"/>
          <p:cNvSpPr/>
          <p:nvPr/>
        </p:nvSpPr>
        <p:spPr>
          <a:xfrm rot="16200000">
            <a:off x="1828800" y="4800600"/>
            <a:ext cx="495300" cy="1562100"/>
          </a:xfrm>
          <a:prstGeom prst="downArrow">
            <a:avLst>
              <a:gd name="adj1" fmla="val 50000"/>
              <a:gd name="adj2" fmla="val 7272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1295400" y="4724400"/>
            <a:ext cx="228600" cy="990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TextBox 12"/>
          <p:cNvSpPr txBox="1"/>
          <p:nvPr/>
        </p:nvSpPr>
        <p:spPr>
          <a:xfrm>
            <a:off x="228600" y="6324600"/>
            <a:ext cx="891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Il existe </a:t>
            </a:r>
            <a:r>
              <a:rPr lang="fr-FR" sz="2000" b="1" dirty="0" smtClean="0">
                <a:solidFill>
                  <a:srgbClr val="92D050"/>
                </a:solidFill>
              </a:rPr>
              <a:t>beaucoup de symptômes non vus</a:t>
            </a:r>
            <a:r>
              <a:rPr lang="fr-FR" sz="2000" b="1" dirty="0" smtClean="0"/>
              <a:t> en médecine, a fortiori au CHU.</a:t>
            </a:r>
            <a:endParaRPr lang="fr-FR" sz="2000" b="1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 : Répartition régulière des cas (Braun, 1955)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Il a analysé 10 ans de sa pratique avec un codage personnel de ses diagnostics et a trouvé une incidence annuelle stable des maladies (à condition sociale et climatique proche)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Un médecin généraliste verra tous les 3 ans (environ) 300 situations cliniques similaires, répétées X fois</a:t>
            </a:r>
            <a:r>
              <a:rPr lang="fr-FR" b="1" dirty="0" smtClean="0"/>
              <a:t> pour les angines, Y fois pour les lombalgies et Z fois pour les arthrites de cause immunologique par exemple... (X et Y &gt; Z…) </a:t>
            </a:r>
          </a:p>
          <a:p>
            <a:r>
              <a:rPr lang="fr-FR" i="1" dirty="0" smtClean="0"/>
              <a:t>(Probablement idem pour toute spécialité)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 : Soins primaires (OMS, 1978)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92500" lnSpcReduction="10000"/>
          </a:bodyPr>
          <a:lstStyle/>
          <a:p>
            <a:r>
              <a:rPr lang="fr-FR" b="1" dirty="0" smtClean="0">
                <a:solidFill>
                  <a:srgbClr val="00B0F0"/>
                </a:solidFill>
              </a:rPr>
              <a:t>Soins de santé universellement accessibles à tous les individus (…) par des moyens acceptables (…) à un coût abordable pour le pays.</a:t>
            </a:r>
          </a:p>
          <a:p>
            <a:pPr>
              <a:buNone/>
            </a:pPr>
            <a:endParaRPr lang="fr-FR" b="1" dirty="0" smtClean="0"/>
          </a:p>
          <a:p>
            <a:r>
              <a:rPr lang="fr-FR" dirty="0" smtClean="0"/>
              <a:t>Dans les années 90, le concept a été reprécisé : </a:t>
            </a:r>
          </a:p>
          <a:p>
            <a:pPr lvl="1"/>
            <a:r>
              <a:rPr lang="fr-FR" dirty="0" smtClean="0"/>
              <a:t>Satisfaire une majorité des besoins individuels (soins de premier recours)</a:t>
            </a:r>
          </a:p>
          <a:p>
            <a:pPr lvl="1"/>
            <a:r>
              <a:rPr lang="fr-FR" dirty="0" smtClean="0"/>
              <a:t>Entretenir une relation prolongée avec les patients</a:t>
            </a:r>
          </a:p>
          <a:p>
            <a:pPr lvl="1"/>
            <a:r>
              <a:rPr lang="fr-FR" dirty="0" smtClean="0"/>
              <a:t>Exercer dans le cadre de la famille et la communauté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4 : Intervention au stade précoce et non-différencié des maladies (WONCA, 2002)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Un symptôme banal (ex. fièvre chez un enfant) peut évoquer une maladie bénigne (ex. rhinopharyngite) ou une maladie grave (ex. méningite bactérienne). 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Le médecin doit souvent agir à un stade précoce, avec les données dont il dispose</a:t>
            </a:r>
          </a:p>
          <a:p>
            <a:r>
              <a:rPr lang="fr-FR" b="1" dirty="0" smtClean="0"/>
              <a:t>Ces tableaux ne sont pas souvent ceux de l’hôpital, où le temps a (souvent) déjà fait son œuvre et complété le tableau…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5 : Continuité des soins (WONCA, 2002)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20000"/>
          </a:bodyPr>
          <a:lstStyle/>
          <a:p>
            <a:r>
              <a:rPr lang="fr-FR" b="1" dirty="0" smtClean="0"/>
              <a:t>Assurer des soins longitudinaux dans le temps </a:t>
            </a:r>
            <a:r>
              <a:rPr lang="fr-FR" dirty="0" smtClean="0"/>
              <a:t>(suivi)</a:t>
            </a:r>
            <a:endParaRPr lang="fr-FR" b="1" dirty="0" smtClean="0"/>
          </a:p>
          <a:p>
            <a:r>
              <a:rPr lang="fr-FR" b="1" dirty="0" smtClean="0"/>
              <a:t>Assurer des soins continus (à un temps t)</a:t>
            </a:r>
            <a:r>
              <a:rPr lang="fr-FR" dirty="0" smtClean="0"/>
              <a:t> : lorsque le médecin est absent, « ses » patients doivent pouvoir avoir des </a:t>
            </a:r>
            <a:r>
              <a:rPr lang="fr-FR" b="1" dirty="0" smtClean="0">
                <a:solidFill>
                  <a:srgbClr val="92D050"/>
                </a:solidFill>
              </a:rPr>
              <a:t>soins dans la continuité de ceux apportés</a:t>
            </a:r>
            <a:r>
              <a:rPr lang="fr-FR" dirty="0" smtClean="0"/>
              <a:t> (orientation vers un médecin informé de sa situation ou partageant le dossier médical, communication entre soignants…) </a:t>
            </a:r>
            <a:r>
              <a:rPr lang="fr-FR" i="1" dirty="0" smtClean="0"/>
              <a:t>(loi HPST)</a:t>
            </a:r>
            <a:r>
              <a:rPr lang="fr-FR" dirty="0" smtClean="0"/>
              <a:t> 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≠ permanence des soins</a:t>
            </a:r>
            <a:r>
              <a:rPr lang="fr-FR" dirty="0" smtClean="0"/>
              <a:t> : s’organiser pour gérer les demandes de soins non programmées en dehors des horaires d’ouverture du cabinet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6 : Synchronie et diachronie (Marc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Jamoulle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2003)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5029200"/>
          </a:xfrm>
        </p:spPr>
        <p:txBody>
          <a:bodyPr>
            <a:normAutofit fontScale="92500" lnSpcReduction="20000"/>
          </a:bodyPr>
          <a:lstStyle/>
          <a:p>
            <a:r>
              <a:rPr lang="fr-FR" b="1" dirty="0" smtClean="0"/>
              <a:t>Synchronie</a:t>
            </a:r>
            <a:r>
              <a:rPr lang="fr-FR" dirty="0" smtClean="0"/>
              <a:t> : avoir la vision du </a:t>
            </a:r>
            <a:r>
              <a:rPr lang="fr-FR" b="1" dirty="0" smtClean="0"/>
              <a:t>maintenant</a:t>
            </a:r>
            <a:r>
              <a:rPr lang="fr-FR" dirty="0" smtClean="0"/>
              <a:t> (synchrone avec son temps) → </a:t>
            </a:r>
            <a:r>
              <a:rPr lang="fr-FR" b="1" dirty="0" smtClean="0">
                <a:solidFill>
                  <a:srgbClr val="92D050"/>
                </a:solidFill>
              </a:rPr>
              <a:t>approche transversale de la consultation </a:t>
            </a:r>
            <a:r>
              <a:rPr lang="fr-FR" i="1" dirty="0" smtClean="0"/>
              <a:t>(ex. entorse de cheville et </a:t>
            </a:r>
            <a:r>
              <a:rPr lang="fr-FR" i="1" dirty="0" err="1" smtClean="0"/>
              <a:t>épigastralgie</a:t>
            </a:r>
            <a:r>
              <a:rPr lang="fr-FR" i="1" dirty="0" smtClean="0"/>
              <a:t>)</a:t>
            </a:r>
          </a:p>
          <a:p>
            <a:r>
              <a:rPr lang="fr-FR" b="1" dirty="0" smtClean="0"/>
              <a:t>Diachronie</a:t>
            </a:r>
            <a:r>
              <a:rPr lang="fr-FR" dirty="0" smtClean="0"/>
              <a:t> : avoir une vision du </a:t>
            </a:r>
            <a:r>
              <a:rPr lang="fr-FR" b="1" dirty="0" smtClean="0"/>
              <a:t>passé</a:t>
            </a:r>
            <a:r>
              <a:rPr lang="fr-FR" dirty="0" smtClean="0"/>
              <a:t>, « à travers (dia-) le temps (-chronos) » → </a:t>
            </a:r>
            <a:r>
              <a:rPr lang="fr-FR" b="1" dirty="0" smtClean="0">
                <a:solidFill>
                  <a:srgbClr val="92D050"/>
                </a:solidFill>
              </a:rPr>
              <a:t>approche longitudinale de la consultation</a:t>
            </a:r>
            <a:r>
              <a:rPr lang="fr-FR" dirty="0" smtClean="0"/>
              <a:t>, synthèse globale du patient </a:t>
            </a:r>
            <a:r>
              <a:rPr lang="fr-FR" i="1" dirty="0" smtClean="0"/>
              <a:t>(ex. entorses de cheville à répétition, consommation d’AINS, antécédent d’ulcère…)</a:t>
            </a:r>
            <a:endParaRPr lang="fr-FR" dirty="0" smtClean="0"/>
          </a:p>
          <a:p>
            <a:r>
              <a:rPr lang="fr-FR" b="1" dirty="0" smtClean="0"/>
              <a:t>Une succession de synchronies (consultations) permet une vision plus générale dans le temps (diachronique).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7 : Histoire commune (partagée) (WONCA, 2002)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52 % des patients ont le même médecin depuis 6 ans</a:t>
            </a:r>
            <a:r>
              <a:rPr lang="fr-FR" dirty="0" smtClean="0"/>
              <a:t>, 37 % depuis 10 ans </a:t>
            </a:r>
            <a:r>
              <a:rPr lang="fr-FR" i="1" dirty="0" smtClean="0"/>
              <a:t>(IPSOS, 2007)</a:t>
            </a:r>
          </a:p>
          <a:p>
            <a:pPr>
              <a:buNone/>
            </a:pPr>
            <a:endParaRPr lang="fr-FR" dirty="0" smtClean="0"/>
          </a:p>
          <a:p>
            <a:r>
              <a:rPr lang="fr-FR" b="1" dirty="0" smtClean="0"/>
              <a:t>Ce suivi longitudinale (histoire partagée) a des </a:t>
            </a:r>
            <a:r>
              <a:rPr lang="fr-FR" b="1" dirty="0" smtClean="0">
                <a:solidFill>
                  <a:srgbClr val="92D050"/>
                </a:solidFill>
              </a:rPr>
              <a:t>avantages et des inconvénients</a:t>
            </a:r>
            <a:r>
              <a:rPr lang="fr-FR" b="1" dirty="0" smtClean="0"/>
              <a:t> : </a:t>
            </a:r>
          </a:p>
          <a:p>
            <a:pPr lvl="1"/>
            <a:r>
              <a:rPr lang="fr-FR" dirty="0" smtClean="0"/>
              <a:t>+ : </a:t>
            </a:r>
            <a:r>
              <a:rPr lang="fr-FR" b="1" dirty="0" smtClean="0"/>
              <a:t>relation facilitée</a:t>
            </a:r>
            <a:r>
              <a:rPr lang="fr-FR" dirty="0" smtClean="0"/>
              <a:t>, changements mieux perçus, entourage connu, croyances déjà entendues, prévention, éducation… </a:t>
            </a:r>
          </a:p>
          <a:p>
            <a:pPr lvl="1"/>
            <a:r>
              <a:rPr lang="fr-FR" dirty="0" smtClean="0"/>
              <a:t>- : </a:t>
            </a:r>
            <a:r>
              <a:rPr lang="fr-FR" b="1" dirty="0" smtClean="0"/>
              <a:t>risque de routine</a:t>
            </a:r>
            <a:r>
              <a:rPr lang="fr-FR" dirty="0" smtClean="0"/>
              <a:t> et a priori (« il a toujours fumé, été obèse et il ne veut pas changer…  ça fera 23€. ») 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8 : Modèle biomédical, modèle holistique (Antiquité…)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5029200"/>
          </a:xfrm>
        </p:spPr>
        <p:txBody>
          <a:bodyPr>
            <a:normAutofit lnSpcReduction="10000"/>
          </a:bodyPr>
          <a:lstStyle/>
          <a:p>
            <a:r>
              <a:rPr lang="fr-FR" b="1" dirty="0" smtClean="0"/>
              <a:t>Modèle </a:t>
            </a:r>
            <a:r>
              <a:rPr lang="fr-FR" b="1" dirty="0" smtClean="0">
                <a:solidFill>
                  <a:srgbClr val="92D050"/>
                </a:solidFill>
              </a:rPr>
              <a:t>biomédical</a:t>
            </a:r>
            <a:r>
              <a:rPr lang="fr-FR" dirty="0" smtClean="0"/>
              <a:t> : la maladie a une cause physique (organique, biochimique…), elle est plutôt exogène et doit être combattue.</a:t>
            </a:r>
          </a:p>
          <a:p>
            <a:r>
              <a:rPr lang="fr-FR" b="1" dirty="0" smtClean="0"/>
              <a:t>Modèle </a:t>
            </a:r>
            <a:r>
              <a:rPr lang="fr-FR" b="1" dirty="0" smtClean="0">
                <a:solidFill>
                  <a:srgbClr val="92D050"/>
                </a:solidFill>
              </a:rPr>
              <a:t>holistique</a:t>
            </a:r>
            <a:r>
              <a:rPr lang="fr-FR" b="1" dirty="0" smtClean="0"/>
              <a:t>  (global) </a:t>
            </a:r>
            <a:r>
              <a:rPr lang="fr-FR" dirty="0" smtClean="0"/>
              <a:t>: la maladie est une rupture d’équilibre d’un individu global, elle est plutôt endogène (psychologique) et permet de prendre conscience de cette perte d’équilibre.</a:t>
            </a:r>
          </a:p>
          <a:p>
            <a:r>
              <a:rPr lang="fr-FR" b="1" dirty="0" smtClean="0"/>
              <a:t>Il n’y a pas un modèle « toujours mieux » qu’un autre. Il existe plusieurs modèles holistiques (cf. infra). </a:t>
            </a:r>
            <a:endParaRPr lang="fr-FR" b="1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9 : Approche systémique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Le patient n’est pas un ermite isolé. Il vit dans un « système » ou groupe : famille, amis, travail… </a:t>
            </a:r>
          </a:p>
          <a:p>
            <a:r>
              <a:rPr lang="fr-FR" b="1" dirty="0" smtClean="0"/>
              <a:t>Le médecin n’interagit pas qu’avec le patient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Le médecin interagit potentiellement avec le « système »</a:t>
            </a:r>
            <a:r>
              <a:rPr lang="fr-FR" b="1" dirty="0" smtClean="0"/>
              <a:t> </a:t>
            </a:r>
            <a:r>
              <a:rPr lang="fr-FR" b="1" dirty="0" smtClean="0">
                <a:solidFill>
                  <a:srgbClr val="92D050"/>
                </a:solidFill>
              </a:rPr>
              <a:t>du patient </a:t>
            </a:r>
            <a:r>
              <a:rPr lang="fr-FR" b="1" dirty="0" smtClean="0"/>
              <a:t>et peut se demander : </a:t>
            </a:r>
            <a:r>
              <a:rPr lang="fr-FR" b="1" dirty="0" smtClean="0">
                <a:solidFill>
                  <a:srgbClr val="92D050"/>
                </a:solidFill>
              </a:rPr>
              <a:t>qui / qu’est-ce qui entraîne la situation actuelle ? </a:t>
            </a:r>
            <a:endParaRPr lang="fr-FR" dirty="0" smtClean="0">
              <a:solidFill>
                <a:srgbClr val="92D050"/>
              </a:solidFill>
            </a:endParaRPr>
          </a:p>
          <a:p>
            <a:r>
              <a:rPr lang="fr-FR" dirty="0" smtClean="0"/>
              <a:t>Il existe différentes relations possibles entre individus : </a:t>
            </a:r>
          </a:p>
          <a:p>
            <a:pPr lvl="1"/>
            <a:r>
              <a:rPr lang="fr-FR" b="1" dirty="0" smtClean="0"/>
              <a:t>Causalité linéaire</a:t>
            </a:r>
            <a:r>
              <a:rPr lang="fr-FR" dirty="0" smtClean="0"/>
              <a:t> : A → B → C</a:t>
            </a:r>
          </a:p>
          <a:p>
            <a:pPr lvl="1"/>
            <a:r>
              <a:rPr lang="fr-FR" b="1" dirty="0" smtClean="0"/>
              <a:t>Causalité circulaire </a:t>
            </a:r>
            <a:r>
              <a:rPr lang="fr-FR" dirty="0" smtClean="0"/>
              <a:t>(rétroaction/feedback) : A → B → active ou inhibe A</a:t>
            </a:r>
          </a:p>
          <a:p>
            <a:pPr lvl="1"/>
            <a:r>
              <a:rPr lang="fr-FR" b="1" dirty="0" smtClean="0"/>
              <a:t>Stabilité / homéostasie</a:t>
            </a:r>
            <a:r>
              <a:rPr lang="fr-FR" dirty="0" smtClean="0"/>
              <a:t> : A, B et C s’équilibrent </a:t>
            </a:r>
          </a:p>
          <a:p>
            <a:pPr lvl="2"/>
            <a:r>
              <a:rPr lang="fr-FR" dirty="0" smtClean="0"/>
              <a:t>Par exemple : triangle dramatique de </a:t>
            </a:r>
            <a:r>
              <a:rPr lang="fr-FR" dirty="0" err="1" smtClean="0"/>
              <a:t>Karpmann</a:t>
            </a:r>
            <a:r>
              <a:rPr lang="fr-FR" dirty="0" smtClean="0"/>
              <a:t> </a:t>
            </a:r>
            <a:r>
              <a:rPr lang="fr-FR" i="1" dirty="0" smtClean="0"/>
              <a:t>(1968)</a:t>
            </a:r>
            <a:r>
              <a:rPr lang="fr-FR" dirty="0" smtClean="0"/>
              <a:t> : Victime - Persécuteur - Sauveur (rôles interchangeables dans le temps)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10 : Modèle biopsychosocial : une interaction complexe (Engel, 1977)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5029200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Il y a un </a:t>
            </a:r>
            <a:r>
              <a:rPr lang="fr-FR" b="1" dirty="0" smtClean="0"/>
              <a:t>continuum entre les problèmes biomédicaux, psychologiques et sociaux </a:t>
            </a:r>
            <a:r>
              <a:rPr lang="fr-FR" dirty="0" smtClean="0"/>
              <a:t>(</a:t>
            </a:r>
            <a:r>
              <a:rPr lang="fr-FR" b="1" dirty="0" smtClean="0">
                <a:solidFill>
                  <a:srgbClr val="92D050"/>
                </a:solidFill>
              </a:rPr>
              <a:t>« de la molécule à la société / environnement »</a:t>
            </a:r>
            <a:r>
              <a:rPr lang="fr-FR" dirty="0" smtClean="0"/>
              <a:t>) </a:t>
            </a:r>
          </a:p>
          <a:p>
            <a:r>
              <a:rPr lang="fr-FR" dirty="0" smtClean="0"/>
              <a:t>Par « psychologique »,</a:t>
            </a:r>
            <a:r>
              <a:rPr lang="fr-FR" b="1" dirty="0" smtClean="0"/>
              <a:t> Engel entend les « croyances » et le « vécu » (normal) du patient sur sa maladie </a:t>
            </a:r>
            <a:r>
              <a:rPr lang="fr-FR" dirty="0" smtClean="0"/>
              <a:t>; il ne s’agit pas de psychopathologie… </a:t>
            </a:r>
          </a:p>
          <a:p>
            <a:r>
              <a:rPr lang="fr-FR" dirty="0" smtClean="0"/>
              <a:t>Chaque composante interagit avec les autres, ce qui entraîne une </a:t>
            </a:r>
            <a:r>
              <a:rPr lang="fr-FR" b="1" dirty="0" smtClean="0">
                <a:solidFill>
                  <a:srgbClr val="92D050"/>
                </a:solidFill>
              </a:rPr>
              <a:t>situation « complexe »</a:t>
            </a:r>
          </a:p>
          <a:p>
            <a:r>
              <a:rPr lang="fr-FR" i="1" dirty="0" smtClean="0"/>
              <a:t>(</a:t>
            </a:r>
            <a:r>
              <a:rPr lang="fr-FR" b="1" i="1" dirty="0" smtClean="0"/>
              <a:t>Attention. </a:t>
            </a:r>
            <a:r>
              <a:rPr lang="fr-FR" i="1" dirty="0" smtClean="0"/>
              <a:t>Il ne faut pas croire que le MG a le monopole de ce modèle ; de nombreux services hospitaliers – de la néonatalogie à la gériatrie – ont intégré depuis longtemps des psychologues discutant du ressenti et des assistant(e)s social(e)s pour aider les patients et leurs proches. Et des médecins naturellement empathiques et humains.)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11 : Diagnostic de situation : Organe Personne Environnement (Louis Lévy, 2004)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fr-FR" dirty="0" smtClean="0"/>
          </a:p>
          <a:p>
            <a:r>
              <a:rPr lang="fr-FR" b="1" dirty="0" smtClean="0"/>
              <a:t>Le diagnostic de situation</a:t>
            </a:r>
            <a:r>
              <a:rPr lang="fr-FR" dirty="0" smtClean="0"/>
              <a:t> est large : </a:t>
            </a:r>
          </a:p>
          <a:p>
            <a:pPr lvl="1"/>
            <a:r>
              <a:rPr lang="fr-FR" dirty="0" smtClean="0"/>
              <a:t>Diagnostic de symptômes-syndrome-maladie </a:t>
            </a:r>
            <a:r>
              <a:rPr lang="fr-FR" b="1" dirty="0" smtClean="0">
                <a:solidFill>
                  <a:srgbClr val="92D050"/>
                </a:solidFill>
              </a:rPr>
              <a:t>(biomédical)</a:t>
            </a:r>
          </a:p>
          <a:p>
            <a:pPr lvl="1"/>
            <a:r>
              <a:rPr lang="fr-FR" dirty="0" smtClean="0"/>
              <a:t>Mais aussi ressenti, vécu du patient </a:t>
            </a:r>
            <a:r>
              <a:rPr lang="fr-FR" b="1" dirty="0" smtClean="0">
                <a:solidFill>
                  <a:srgbClr val="92D050"/>
                </a:solidFill>
              </a:rPr>
              <a:t>(psychologique)</a:t>
            </a:r>
            <a:r>
              <a:rPr lang="fr-FR" dirty="0" smtClean="0"/>
              <a:t>, situation sociale </a:t>
            </a:r>
            <a:r>
              <a:rPr lang="fr-FR" b="1" dirty="0" smtClean="0">
                <a:solidFill>
                  <a:srgbClr val="92D050"/>
                </a:solidFill>
              </a:rPr>
              <a:t>(social)</a:t>
            </a:r>
            <a:endParaRPr lang="fr-FR" dirty="0" smtClean="0"/>
          </a:p>
          <a:p>
            <a:r>
              <a:rPr lang="fr-FR" b="1" dirty="0" smtClean="0"/>
              <a:t>Un modèle s’appuie dessus : OPE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Organe</a:t>
            </a:r>
            <a:r>
              <a:rPr lang="fr-FR" dirty="0" smtClean="0"/>
              <a:t> : quelle plainte ? Quel symptôme ?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Personne</a:t>
            </a:r>
            <a:r>
              <a:rPr lang="fr-FR" dirty="0" smtClean="0"/>
              <a:t> : quel vécu ? Quelle incapacité induite ?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Environnement</a:t>
            </a:r>
            <a:r>
              <a:rPr lang="fr-FR" dirty="0" smtClean="0"/>
              <a:t> : quel environnement (aides ou gênes : humaines, économiques, administratives…)</a:t>
            </a:r>
          </a:p>
          <a:p>
            <a:r>
              <a:rPr lang="fr-FR" b="1" dirty="0" smtClean="0"/>
              <a:t>On retrouve donc le modèle de Engel…</a:t>
            </a:r>
          </a:p>
          <a:p>
            <a:pPr lvl="1"/>
            <a:endParaRPr lang="fr-FR" dirty="0" smtClean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12 : Evidence-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Based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Medicine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(David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Sackett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1996)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Comme son nom trompeur l’indiquerait, la « médecine basée sur les preuves »</a:t>
            </a:r>
            <a:r>
              <a:rPr lang="fr-FR" b="1" dirty="0" smtClean="0"/>
              <a:t> n’est pas une médecine uniquement basée sur des résultats précis</a:t>
            </a:r>
            <a:r>
              <a:rPr lang="fr-FR" dirty="0" smtClean="0"/>
              <a:t> d’études à fort niveau de preuve. </a:t>
            </a:r>
          </a:p>
          <a:p>
            <a:r>
              <a:rPr lang="fr-FR" dirty="0" smtClean="0"/>
              <a:t>Il s’agit de l’utilisation des </a:t>
            </a:r>
            <a:r>
              <a:rPr lang="fr-FR" b="1" dirty="0" smtClean="0">
                <a:solidFill>
                  <a:srgbClr val="92D050"/>
                </a:solidFill>
              </a:rPr>
              <a:t>meilleures données </a:t>
            </a:r>
            <a:r>
              <a:rPr lang="fr-FR" dirty="0" smtClean="0"/>
              <a:t>dans la </a:t>
            </a:r>
            <a:r>
              <a:rPr lang="fr-FR" b="1" dirty="0" smtClean="0">
                <a:solidFill>
                  <a:srgbClr val="92D050"/>
                </a:solidFill>
              </a:rPr>
              <a:t>prise en charge personnalisée</a:t>
            </a:r>
            <a:r>
              <a:rPr lang="fr-FR" dirty="0" smtClean="0"/>
              <a:t> des patients. </a:t>
            </a:r>
          </a:p>
          <a:p>
            <a:r>
              <a:rPr lang="fr-FR" dirty="0" smtClean="0"/>
              <a:t>Elle juxtapose : </a:t>
            </a:r>
          </a:p>
          <a:p>
            <a:pPr lvl="1"/>
            <a:r>
              <a:rPr lang="fr-FR" b="1" dirty="0" smtClean="0">
                <a:solidFill>
                  <a:srgbClr val="00B0F0"/>
                </a:solidFill>
              </a:rPr>
              <a:t>données de la science </a:t>
            </a:r>
          </a:p>
          <a:p>
            <a:pPr lvl="1"/>
            <a:r>
              <a:rPr lang="fr-FR" b="1" dirty="0" smtClean="0">
                <a:solidFill>
                  <a:srgbClr val="00B0F0"/>
                </a:solidFill>
              </a:rPr>
              <a:t>préférences du patient</a:t>
            </a:r>
          </a:p>
          <a:p>
            <a:pPr lvl="1"/>
            <a:r>
              <a:rPr lang="fr-FR" b="1" dirty="0" smtClean="0">
                <a:solidFill>
                  <a:srgbClr val="00B0F0"/>
                </a:solidFill>
              </a:rPr>
              <a:t>expérience/compétence du médecin</a:t>
            </a:r>
          </a:p>
          <a:p>
            <a:pPr lvl="1"/>
            <a:endParaRPr lang="fr-FR" dirty="0" smtClean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13 : Gestion simultanée de problèmes aigus et chroniques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fr-FR" dirty="0" smtClean="0"/>
              <a:t>En 2012, en moyenne, </a:t>
            </a:r>
            <a:r>
              <a:rPr lang="fr-FR" b="1" dirty="0" smtClean="0">
                <a:solidFill>
                  <a:srgbClr val="92D050"/>
                </a:solidFill>
              </a:rPr>
              <a:t>2 « problèmes » étaient pris en charge par consultation </a:t>
            </a:r>
            <a:r>
              <a:rPr lang="fr-FR" dirty="0" smtClean="0"/>
              <a:t>(4 au-delà de 60 ans)</a:t>
            </a:r>
          </a:p>
          <a:p>
            <a:r>
              <a:rPr lang="fr-FR" dirty="0" smtClean="0"/>
              <a:t>Le nombre de consultations annuelles (et de pathologies chroniques) augmente avec l’âge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Une consultation pour « suivi » d’une pathologie chronique est souvent l’occasion de discuter un symptôme</a:t>
            </a:r>
            <a:r>
              <a:rPr lang="fr-FR" dirty="0" smtClean="0"/>
              <a:t> qui n’aurait pas amené à consulter (carré de White)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14 : Coordination des soins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Il existe plusieurs types de coordination :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Collaboration</a:t>
            </a:r>
            <a:r>
              <a:rPr lang="fr-FR" dirty="0" smtClean="0"/>
              <a:t> (« cher </a:t>
            </a:r>
            <a:r>
              <a:rPr lang="fr-FR" dirty="0" err="1" smtClean="0"/>
              <a:t>neuro</a:t>
            </a:r>
            <a:r>
              <a:rPr lang="fr-FR" dirty="0" smtClean="0"/>
              <a:t>-pédiatre, j’ai confiance en ton avis… »)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Coopération</a:t>
            </a:r>
            <a:r>
              <a:rPr lang="fr-FR" dirty="0" smtClean="0"/>
              <a:t> (« cher cardiologue, je respecte ton avis sur les statines… »)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Instrumentalisation</a:t>
            </a:r>
            <a:r>
              <a:rPr lang="fr-FR" dirty="0" smtClean="0"/>
              <a:t> (« cher radiologue, donne-moi ton avis… »)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Négation</a:t>
            </a:r>
            <a:r>
              <a:rPr lang="fr-FR" dirty="0" smtClean="0"/>
              <a:t> (« cher médecin-conseil, merci pour cet avis mais… »)</a:t>
            </a:r>
          </a:p>
          <a:p>
            <a:endParaRPr lang="fr-FR" dirty="0" smtClean="0"/>
          </a:p>
          <a:p>
            <a:r>
              <a:rPr lang="fr-FR" dirty="0" smtClean="0"/>
              <a:t>Le recours à un </a:t>
            </a:r>
            <a:r>
              <a:rPr lang="fr-FR" b="1" dirty="0" smtClean="0">
                <a:solidFill>
                  <a:srgbClr val="92D050"/>
                </a:solidFill>
              </a:rPr>
              <a:t>avis spécialisé représente environ 7 % des actes</a:t>
            </a:r>
            <a:r>
              <a:rPr lang="fr-FR" dirty="0" smtClean="0"/>
              <a:t> (10 % pour les ALD)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15 : Collusion de l’anonymat (Michel Balint, 2009)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85000" lnSpcReduction="20000"/>
          </a:bodyPr>
          <a:lstStyle/>
          <a:p>
            <a:r>
              <a:rPr lang="fr-FR" i="1" dirty="0" smtClean="0"/>
              <a:t>(C’est un concept assez important à mon sens, et terriblement juste !)</a:t>
            </a:r>
          </a:p>
          <a:p>
            <a:r>
              <a:rPr lang="fr-FR" dirty="0" smtClean="0"/>
              <a:t>La</a:t>
            </a:r>
            <a:r>
              <a:rPr lang="fr-FR" b="1" dirty="0" smtClean="0"/>
              <a:t> peur du médico-légal pour les médecins</a:t>
            </a:r>
            <a:r>
              <a:rPr lang="fr-FR" dirty="0" smtClean="0"/>
              <a:t> ou le </a:t>
            </a:r>
            <a:r>
              <a:rPr lang="fr-FR" b="1" dirty="0" smtClean="0"/>
              <a:t>consumérisme pour les patients</a:t>
            </a:r>
            <a:r>
              <a:rPr lang="fr-FR" dirty="0" smtClean="0"/>
              <a:t> peut amener à « orienter » le patient vers divers experts. 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Des experts multiples peuvent avoir des difficultés de communication</a:t>
            </a:r>
            <a:r>
              <a:rPr lang="fr-FR" dirty="0" smtClean="0"/>
              <a:t> si le parcours est erratique : diagnostics divers, incrémentation thérapeutique, actes répétés…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Il peut en résulter des décisions importantes prises sans que personne ne s’en sente responsable</a:t>
            </a:r>
            <a:r>
              <a:rPr lang="fr-FR" dirty="0" smtClean="0"/>
              <a:t> (dilution des responsabilités…) </a:t>
            </a:r>
          </a:p>
          <a:p>
            <a:r>
              <a:rPr lang="fr-FR" dirty="0" smtClean="0"/>
              <a:t>Le rôle du MG est donc aussi d’orchestrer tout ça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16 : Soumission à l’autorité (Michel Balint, 2009)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85000" lnSpcReduction="10000"/>
          </a:bodyPr>
          <a:lstStyle/>
          <a:p>
            <a:r>
              <a:rPr lang="fr-FR" dirty="0" smtClean="0"/>
              <a:t>Claude Bernard insistait sur l’importance de la non-soumission à l’autorité : « l’esprit scientifique (est guidé par) le doute, la liberté d’esprit et d’initiative, la non-soumission à l’autorité des croyances (… il faut) changer ses idées à mesure que la science avance ».</a:t>
            </a:r>
          </a:p>
          <a:p>
            <a:r>
              <a:rPr lang="fr-FR" dirty="0" smtClean="0"/>
              <a:t>Le risque en MG est la </a:t>
            </a:r>
            <a:r>
              <a:rPr lang="fr-FR" b="1" dirty="0" smtClean="0">
                <a:solidFill>
                  <a:srgbClr val="92D050"/>
                </a:solidFill>
              </a:rPr>
              <a:t>soumission aveugle à l’« autorité »</a:t>
            </a:r>
            <a:r>
              <a:rPr lang="fr-FR" dirty="0" smtClean="0"/>
              <a:t> (autres médecins spécialisés, avis d’experts, revue médicale, consensus…) : il faut </a:t>
            </a:r>
            <a:r>
              <a:rPr lang="fr-FR" b="1" dirty="0" smtClean="0">
                <a:solidFill>
                  <a:srgbClr val="00B0F0"/>
                </a:solidFill>
              </a:rPr>
              <a:t>toujours savoir garder un œil critique.</a:t>
            </a:r>
          </a:p>
          <a:p>
            <a:r>
              <a:rPr lang="fr-FR" i="1" dirty="0" smtClean="0"/>
              <a:t>(Bon, ça ne veut pas dire non plus d’être en perpétuelle rébellion contre tout avis différent du sien… ! ;-))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17 : La fonction apostolique (Michel Balint, 2009)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74837"/>
            <a:ext cx="8229600" cy="4983163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Chaque médecin veut montrer qu’il est « bon, bienveillant, avisé et efficace ». Sauf Grégory House. </a:t>
            </a:r>
          </a:p>
          <a:p>
            <a:r>
              <a:rPr lang="fr-FR" dirty="0" smtClean="0"/>
              <a:t>Il a une </a:t>
            </a:r>
            <a:r>
              <a:rPr lang="fr-FR" b="1" dirty="0" smtClean="0">
                <a:solidFill>
                  <a:srgbClr val="00B050"/>
                </a:solidFill>
              </a:rPr>
              <a:t>idée quasi-religieuse (apostolique – « qui tient de l’apôtre ») du comportement que doit adopter un patient malade</a:t>
            </a:r>
            <a:r>
              <a:rPr lang="fr-FR" dirty="0" smtClean="0"/>
              <a:t>, ce qu’il doit espérer </a:t>
            </a:r>
          </a:p>
          <a:p>
            <a:r>
              <a:rPr lang="fr-FR" dirty="0" smtClean="0"/>
              <a:t>Cela contribue à cette </a:t>
            </a:r>
            <a:r>
              <a:rPr lang="fr-FR" b="1" dirty="0" smtClean="0">
                <a:solidFill>
                  <a:srgbClr val="00B050"/>
                </a:solidFill>
              </a:rPr>
              <a:t>« façon de pratiquer » individuelle</a:t>
            </a:r>
            <a:r>
              <a:rPr lang="fr-FR" dirty="0" smtClean="0"/>
              <a:t> à chaque médecin </a:t>
            </a:r>
            <a:r>
              <a:rPr lang="fr-FR" i="1" dirty="0" smtClean="0"/>
              <a:t>(avec l’espace de liberté décisionnelle – cf. infra)</a:t>
            </a:r>
            <a:endParaRPr lang="fr-FR" dirty="0" smtClean="0"/>
          </a:p>
          <a:p>
            <a:r>
              <a:rPr lang="fr-FR" dirty="0" smtClean="0"/>
              <a:t>Les </a:t>
            </a:r>
            <a:r>
              <a:rPr lang="fr-FR" b="1" dirty="0" smtClean="0">
                <a:solidFill>
                  <a:srgbClr val="00B050"/>
                </a:solidFill>
              </a:rPr>
              <a:t>patients s’</a:t>
            </a:r>
            <a:r>
              <a:rPr lang="fr-FR" b="1" dirty="0" err="1" smtClean="0">
                <a:solidFill>
                  <a:srgbClr val="00B050"/>
                </a:solidFill>
              </a:rPr>
              <a:t>autosélectionnent</a:t>
            </a:r>
            <a:r>
              <a:rPr lang="fr-FR" b="1" dirty="0" smtClean="0">
                <a:solidFill>
                  <a:srgbClr val="00B050"/>
                </a:solidFill>
              </a:rPr>
              <a:t> selon leur « accroche »</a:t>
            </a:r>
            <a:r>
              <a:rPr lang="fr-FR" dirty="0" smtClean="0"/>
              <a:t> ou non à cette « croyance apostolique » du médecin…</a:t>
            </a:r>
          </a:p>
          <a:p>
            <a:r>
              <a:rPr lang="fr-FR" dirty="0" smtClean="0"/>
              <a:t>… et c’est un premier pas dans la compagnie d’investissement mutuel (cf. infra)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18 : Relation médecin-malade : compagnie d’investissement mutuel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/>
          </a:bodyPr>
          <a:lstStyle/>
          <a:p>
            <a:r>
              <a:rPr lang="fr-FR" dirty="0" smtClean="0"/>
              <a:t>La relation médecin-malade est particulière en médecine générale du fait de son caractère longitudinal</a:t>
            </a:r>
          </a:p>
          <a:p>
            <a:r>
              <a:rPr lang="fr-FR" dirty="0" smtClean="0"/>
              <a:t>Michel Balint appelle ça la </a:t>
            </a:r>
            <a:r>
              <a:rPr lang="fr-FR" b="1" dirty="0" smtClean="0">
                <a:solidFill>
                  <a:srgbClr val="00B050"/>
                </a:solidFill>
              </a:rPr>
              <a:t>« compagnie d’investissement mutuel »</a:t>
            </a:r>
            <a:r>
              <a:rPr lang="fr-FR" dirty="0" smtClean="0"/>
              <a:t> avec des </a:t>
            </a:r>
            <a:r>
              <a:rPr lang="fr-FR" b="1" dirty="0" smtClean="0">
                <a:solidFill>
                  <a:srgbClr val="00B0F0"/>
                </a:solidFill>
              </a:rPr>
              <a:t>satisfactions et des frustrations de part et d’autre, qui construisent la relation au long cours</a:t>
            </a:r>
            <a:r>
              <a:rPr lang="fr-FR" dirty="0" smtClean="0"/>
              <a:t> </a:t>
            </a:r>
          </a:p>
          <a:p>
            <a:pPr lvl="1"/>
            <a:r>
              <a:rPr lang="fr-FR" dirty="0" smtClean="0"/>
              <a:t>Ex. le médecin qui n’était pas là le jour où…, mais qui était là le jour où…</a:t>
            </a:r>
          </a:p>
          <a:p>
            <a:pPr lvl="1"/>
            <a:r>
              <a:rPr lang="fr-FR" dirty="0" smtClean="0"/>
              <a:t>Ex. le patient qui a refusé de…, mais qui a accepté de…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19 : Relation médecin-malade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Il existe là encore plusieurs modèles, sinon c’est moins fun :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Consensuel ou paternaliste (Parsons)</a:t>
            </a:r>
            <a:r>
              <a:rPr lang="fr-FR" b="1" dirty="0" smtClean="0"/>
              <a:t> </a:t>
            </a:r>
            <a:r>
              <a:rPr lang="fr-FR" dirty="0" smtClean="0"/>
              <a:t>: le médecin est le professionnel qui soigne le malade </a:t>
            </a:r>
          </a:p>
          <a:p>
            <a:pPr lvl="2"/>
            <a:r>
              <a:rPr lang="fr-FR" dirty="0" smtClean="0"/>
              <a:t>C’est une approche directive : le malade est un patient.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Conflictuel ou informative (</a:t>
            </a:r>
            <a:r>
              <a:rPr lang="fr-FR" b="1" dirty="0" err="1" smtClean="0">
                <a:solidFill>
                  <a:srgbClr val="92D050"/>
                </a:solidFill>
              </a:rPr>
              <a:t>Freidson</a:t>
            </a:r>
            <a:r>
              <a:rPr lang="fr-FR" b="1" dirty="0" smtClean="0">
                <a:solidFill>
                  <a:srgbClr val="92D050"/>
                </a:solidFill>
              </a:rPr>
              <a:t>) </a:t>
            </a:r>
            <a:r>
              <a:rPr lang="fr-FR" dirty="0" smtClean="0"/>
              <a:t>: le médecin et le patient ont 2 visions différentes de la maladie et des soins à entreprendre, sans consensus </a:t>
            </a:r>
            <a:r>
              <a:rPr lang="fr-FR" i="1" dirty="0" smtClean="0"/>
              <a:t>a priori</a:t>
            </a:r>
          </a:p>
          <a:p>
            <a:pPr lvl="2"/>
            <a:r>
              <a:rPr lang="fr-FR" dirty="0" smtClean="0"/>
              <a:t>C’est une approche communicationnelle : le malade est un client qu’on informe et qui choisit.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Partenarial ou partagée (Strauss)</a:t>
            </a:r>
            <a:r>
              <a:rPr lang="fr-FR" b="1" dirty="0" smtClean="0"/>
              <a:t> </a:t>
            </a:r>
            <a:r>
              <a:rPr lang="fr-FR" dirty="0" smtClean="0"/>
              <a:t>: l’objectif de soins est négocié dans le temps entre médecin et malade</a:t>
            </a:r>
          </a:p>
          <a:p>
            <a:pPr lvl="2"/>
            <a:r>
              <a:rPr lang="fr-FR" dirty="0" smtClean="0"/>
              <a:t>C’est une approche négociée : le malade est un partenaire, autonomisé.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20 : Décision médicale partagée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Dans un modèle paternaliste, le médecin décide ; dans un modèle informatif, le patient décide. Ces modèles sont unilatéraux…</a:t>
            </a:r>
          </a:p>
          <a:p>
            <a:r>
              <a:rPr lang="fr-FR" dirty="0" smtClean="0"/>
              <a:t>La décision médicale partagée  a 4 caractéristiques : </a:t>
            </a:r>
          </a:p>
          <a:p>
            <a:pPr lvl="1"/>
            <a:r>
              <a:rPr lang="fr-FR" dirty="0" smtClean="0"/>
              <a:t>2 partenaires (pour partager, c’est mieux) </a:t>
            </a:r>
          </a:p>
          <a:p>
            <a:pPr lvl="1"/>
            <a:r>
              <a:rPr lang="fr-FR" dirty="0" smtClean="0"/>
              <a:t>Communication dans les 2 sens (</a:t>
            </a:r>
            <a:r>
              <a:rPr lang="fr-FR" b="1" dirty="0" smtClean="0">
                <a:solidFill>
                  <a:srgbClr val="92D050"/>
                </a:solidFill>
              </a:rPr>
              <a:t>modèle bilatéral</a:t>
            </a:r>
            <a:r>
              <a:rPr lang="fr-FR" dirty="0" smtClean="0"/>
              <a:t>)</a:t>
            </a:r>
          </a:p>
          <a:p>
            <a:pPr lvl="1"/>
            <a:r>
              <a:rPr lang="fr-FR" dirty="0" smtClean="0"/>
              <a:t>Discussion à 2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Décision à 2</a:t>
            </a:r>
          </a:p>
          <a:p>
            <a:r>
              <a:rPr lang="fr-FR" dirty="0" smtClean="0"/>
              <a:t>La loi du 4 mars 2002 </a:t>
            </a:r>
            <a:r>
              <a:rPr lang="fr-FR" smtClean="0"/>
              <a:t>y incite</a:t>
            </a:r>
            <a:r>
              <a:rPr lang="fr-FR" dirty="0" smtClean="0"/>
              <a:t>, avec une information « claire, loyale, appropriée »… 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21 : Eléments de communication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10600" cy="4953000"/>
          </a:xfrm>
        </p:spPr>
        <p:txBody>
          <a:bodyPr>
            <a:normAutofit fontScale="92500"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Communication informative</a:t>
            </a:r>
            <a:r>
              <a:rPr lang="fr-FR" dirty="0" smtClean="0"/>
              <a:t> : transfert simple d’information (contenu)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Communication expressive</a:t>
            </a:r>
            <a:r>
              <a:rPr lang="fr-FR" dirty="0" smtClean="0"/>
              <a:t> : informations (contenu) transmises dans un contexte (contenant) </a:t>
            </a:r>
          </a:p>
          <a:p>
            <a:pPr lvl="1"/>
            <a:r>
              <a:rPr lang="fr-FR" dirty="0" smtClean="0"/>
              <a:t>Importance de la communication non-verbale (gestuelle, regard…)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Communication interprétative</a:t>
            </a:r>
            <a:r>
              <a:rPr lang="fr-FR" dirty="0" smtClean="0"/>
              <a:t> : utilisation de « mots » communs au médecin et au patient (cf. « sémiotique »)</a:t>
            </a:r>
          </a:p>
          <a:p>
            <a:pPr lvl="1"/>
            <a:r>
              <a:rPr lang="fr-FR" dirty="0" smtClean="0"/>
              <a:t>Importance de connaître les représentations du patient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22 : Confusion des langues (Michel Balint, 2009)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Le médecin et le malade peuvent </a:t>
            </a:r>
            <a:r>
              <a:rPr lang="fr-FR" b="1" dirty="0" smtClean="0">
                <a:solidFill>
                  <a:srgbClr val="92D050"/>
                </a:solidFill>
              </a:rPr>
              <a:t>ne pas « parler la même langue »</a:t>
            </a:r>
            <a:r>
              <a:rPr lang="fr-FR" dirty="0" smtClean="0"/>
              <a:t> (de façon imagée).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Par exemple : « le bilan est négatif » peut vouloir dire pour le médecin « tout va bien » et être compris par le patient « tout va mal ». 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23 : Relation médecin-malade et psychanalyse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953000"/>
          </a:xfrm>
        </p:spPr>
        <p:txBody>
          <a:bodyPr>
            <a:normAutofit fontScale="85000" lnSpcReduction="20000"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« Transfert » </a:t>
            </a:r>
            <a:r>
              <a:rPr lang="fr-FR" dirty="0" smtClean="0"/>
              <a:t>: le </a:t>
            </a:r>
            <a:r>
              <a:rPr lang="fr-FR" b="1" dirty="0" smtClean="0"/>
              <a:t>patient reporte une affection (ou hostilité) qu’il éprouve depuis l’enfance</a:t>
            </a:r>
            <a:r>
              <a:rPr lang="fr-FR" dirty="0" smtClean="0"/>
              <a:t> (à un parent…) vers le médecin qu’il a choisi ; le médecin fait de même (</a:t>
            </a:r>
            <a:r>
              <a:rPr lang="fr-FR" b="1" dirty="0" smtClean="0">
                <a:solidFill>
                  <a:srgbClr val="92D050"/>
                </a:solidFill>
              </a:rPr>
              <a:t>« contre-transfert »</a:t>
            </a:r>
            <a:r>
              <a:rPr lang="fr-FR" dirty="0" smtClean="0"/>
              <a:t>).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« Holding »</a:t>
            </a:r>
            <a:r>
              <a:rPr lang="fr-FR" dirty="0" smtClean="0"/>
              <a:t> : soutien du patient par le médecin (surtout dans une relation paternaliste ou une régression du patient… renforçant « l’effet médecin »). 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« Mécanismes de défense »</a:t>
            </a:r>
            <a:r>
              <a:rPr lang="fr-FR" dirty="0" smtClean="0"/>
              <a:t> : </a:t>
            </a:r>
          </a:p>
          <a:p>
            <a:pPr lvl="1"/>
            <a:r>
              <a:rPr lang="fr-FR" b="1" dirty="0" smtClean="0"/>
              <a:t>Du patient </a:t>
            </a:r>
            <a:r>
              <a:rPr lang="fr-FR" dirty="0" smtClean="0"/>
              <a:t>: régression (l’inverse de l’autonomie), refoulement, déni, colère, sublimation</a:t>
            </a:r>
          </a:p>
          <a:p>
            <a:pPr lvl="1"/>
            <a:r>
              <a:rPr lang="fr-FR" b="1" dirty="0" smtClean="0"/>
              <a:t>Du médecin</a:t>
            </a:r>
            <a:r>
              <a:rPr lang="fr-FR" dirty="0" smtClean="0"/>
              <a:t> : retrait (face aux dires dérangeants du patient), repli dans le biomédical, rigidité de prescription </a:t>
            </a:r>
            <a:r>
              <a:rPr lang="fr-FR" i="1" dirty="0" smtClean="0"/>
              <a:t>(tout ça peut évidemment exister hors mécanisme de défense…)</a:t>
            </a:r>
            <a:endParaRPr lang="fr-FR" i="1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24 : Motif(s) de consultation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dirty="0" smtClean="0"/>
              <a:t>Le patient vient en moyenne avec </a:t>
            </a:r>
            <a:r>
              <a:rPr lang="fr-FR" b="1" dirty="0" smtClean="0">
                <a:solidFill>
                  <a:srgbClr val="92D050"/>
                </a:solidFill>
              </a:rPr>
              <a:t>2 motifs de consultation</a:t>
            </a:r>
          </a:p>
          <a:p>
            <a:r>
              <a:rPr lang="fr-FR" dirty="0" smtClean="0"/>
              <a:t>Le médecin doit répondre à ces</a:t>
            </a:r>
            <a:r>
              <a:rPr lang="fr-FR" b="1" dirty="0" smtClean="0"/>
              <a:t> « offres du malade »</a:t>
            </a:r>
            <a:r>
              <a:rPr lang="fr-FR" dirty="0" smtClean="0"/>
              <a:t> (Michel Balint)</a:t>
            </a:r>
          </a:p>
          <a:p>
            <a:r>
              <a:rPr lang="fr-FR" dirty="0" smtClean="0"/>
              <a:t>… et en plus, </a:t>
            </a:r>
            <a:r>
              <a:rPr lang="fr-FR" b="1" dirty="0" smtClean="0">
                <a:solidFill>
                  <a:srgbClr val="92D050"/>
                </a:solidFill>
              </a:rPr>
              <a:t>il peut s’agit de « demande écran », </a:t>
            </a:r>
            <a:r>
              <a:rPr lang="fr-FR" dirty="0" smtClean="0"/>
              <a:t>derrière laquelle se tapit sournoisement un </a:t>
            </a:r>
            <a:r>
              <a:rPr lang="fr-FR" b="1" dirty="0" smtClean="0"/>
              <a:t>« motif caché »</a:t>
            </a:r>
            <a:r>
              <a:rPr lang="fr-FR" dirty="0" smtClean="0"/>
              <a:t> (demandes de fin de consultation ou « syndrome du pas de porte » ou « agenda caché », dépression masquée, etc.) 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25 : Signe et sémiotique (Charles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Sanders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Peirce, 1932)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85000" lnSpcReduction="20000"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La sémiotique est l’étude des signes</a:t>
            </a:r>
            <a:r>
              <a:rPr lang="fr-FR" dirty="0" smtClean="0"/>
              <a:t> au sens large (sémiologie est presque un synonyme…) </a:t>
            </a:r>
          </a:p>
          <a:p>
            <a:r>
              <a:rPr lang="fr-FR" dirty="0" smtClean="0"/>
              <a:t>« Un signe est une chose reliée sous un certain aspect à un second signe, de telle manière qu’il mette en relation un troisième signe, avec ce même objet et ainsi de suite » (Pierce, 1932). </a:t>
            </a:r>
          </a:p>
          <a:p>
            <a:r>
              <a:rPr lang="fr-FR" b="1" dirty="0" smtClean="0"/>
              <a:t>Un signe est une triade :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Signe</a:t>
            </a:r>
            <a:r>
              <a:rPr lang="fr-FR" dirty="0" smtClean="0"/>
              <a:t> (mot, image, geste : « imiter une bouteille avec la main »…)  </a:t>
            </a:r>
            <a:r>
              <a:rPr lang="fr-FR" i="1" dirty="0" smtClean="0"/>
              <a:t>(→ syntaxe) </a:t>
            </a:r>
            <a:endParaRPr lang="fr-FR" dirty="0" smtClean="0"/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Objet</a:t>
            </a:r>
            <a:r>
              <a:rPr lang="fr-FR" dirty="0" smtClean="0"/>
              <a:t>  (ce qui est « désigné » : « bouteille de jus de raisin fermenté après un été agréablement ensoleillé »)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Interprétations</a:t>
            </a:r>
            <a:r>
              <a:rPr lang="fr-FR" dirty="0" smtClean="0"/>
              <a:t> </a:t>
            </a:r>
            <a:r>
              <a:rPr lang="fr-FR" b="1" dirty="0" smtClean="0"/>
              <a:t>multiples</a:t>
            </a:r>
            <a:r>
              <a:rPr lang="fr-FR" dirty="0" smtClean="0"/>
              <a:t> reliant signe et objet (« il a soif », « c’est un ivrogne », « il se moque de son voisin »…) </a:t>
            </a:r>
            <a:r>
              <a:rPr lang="fr-FR" i="1" dirty="0" smtClean="0"/>
              <a:t>(→ sémantique)</a:t>
            </a:r>
            <a:r>
              <a:rPr lang="fr-FR" dirty="0" smtClean="0"/>
              <a:t> 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Dédicace à M. Peirce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watch[1]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676400" y="1295400"/>
            <a:ext cx="5689600" cy="42672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(mais je ne fais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pas bien mieux…)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26 : Saint homme cherche Ma Lady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i="1" dirty="0" smtClean="0"/>
              <a:t>Symptôme = Sun- -</a:t>
            </a:r>
            <a:r>
              <a:rPr lang="fr-FR" i="1" dirty="0" err="1" smtClean="0"/>
              <a:t>ptoma</a:t>
            </a:r>
            <a:r>
              <a:rPr lang="fr-FR" i="1" dirty="0" smtClean="0"/>
              <a:t>/-</a:t>
            </a:r>
            <a:r>
              <a:rPr lang="fr-FR" i="1" dirty="0" err="1" smtClean="0"/>
              <a:t>piptein</a:t>
            </a:r>
            <a:r>
              <a:rPr lang="fr-FR" dirty="0" smtClean="0"/>
              <a:t> = « ce qui tombe avec (le patient) »</a:t>
            </a:r>
          </a:p>
          <a:p>
            <a:r>
              <a:rPr lang="fr-FR" dirty="0" smtClean="0"/>
              <a:t>Le symptôme est une </a:t>
            </a:r>
            <a:r>
              <a:rPr lang="fr-FR" b="1" dirty="0" smtClean="0">
                <a:solidFill>
                  <a:srgbClr val="92D050"/>
                </a:solidFill>
              </a:rPr>
              <a:t>plainte du patient</a:t>
            </a:r>
            <a:r>
              <a:rPr lang="fr-FR" dirty="0" smtClean="0"/>
              <a:t> (signe fonctionnel) ; l’examen clinique met également en évidence des signes physiques. 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Certains symptômes restent à cet état, sans donner lieu à une maladie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27 : Anamnèse et laisser-parler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En moyenne </a:t>
            </a:r>
            <a:r>
              <a:rPr lang="fr-FR" i="1" dirty="0" smtClean="0"/>
              <a:t>(</a:t>
            </a:r>
            <a:r>
              <a:rPr lang="fr-FR" i="1" dirty="0" err="1" smtClean="0"/>
              <a:t>Langewitz</a:t>
            </a:r>
            <a:r>
              <a:rPr lang="fr-FR" i="1" dirty="0" smtClean="0"/>
              <a:t>, BMJ 2002) </a:t>
            </a:r>
            <a:r>
              <a:rPr lang="fr-FR" dirty="0" smtClean="0"/>
              <a:t>: </a:t>
            </a:r>
          </a:p>
          <a:p>
            <a:pPr lvl="1"/>
            <a:r>
              <a:rPr lang="fr-FR" dirty="0" smtClean="0"/>
              <a:t>Un médecin interrompt une première fois le patient </a:t>
            </a:r>
            <a:r>
              <a:rPr lang="fr-FR" b="1" dirty="0" smtClean="0">
                <a:solidFill>
                  <a:srgbClr val="92D050"/>
                </a:solidFill>
              </a:rPr>
              <a:t>22 secondes </a:t>
            </a:r>
            <a:r>
              <a:rPr lang="fr-FR" dirty="0" smtClean="0"/>
              <a:t>après le début de l’interrogatoire</a:t>
            </a:r>
          </a:p>
          <a:p>
            <a:pPr lvl="1"/>
            <a:r>
              <a:rPr lang="fr-FR" dirty="0" smtClean="0"/>
              <a:t>Un patient parle spontanément </a:t>
            </a:r>
            <a:r>
              <a:rPr lang="fr-FR" b="1" dirty="0" smtClean="0">
                <a:solidFill>
                  <a:srgbClr val="92D050"/>
                </a:solidFill>
              </a:rPr>
              <a:t>92 secondes</a:t>
            </a:r>
          </a:p>
          <a:p>
            <a:endParaRPr lang="fr-FR" dirty="0" smtClean="0"/>
          </a:p>
          <a:p>
            <a:r>
              <a:rPr lang="fr-FR" dirty="0" smtClean="0"/>
              <a:t>Après l’interrogatoire, le médecin a une </a:t>
            </a:r>
            <a:r>
              <a:rPr lang="fr-FR" b="1" dirty="0" smtClean="0">
                <a:solidFill>
                  <a:srgbClr val="92D050"/>
                </a:solidFill>
              </a:rPr>
              <a:t>première hypothèse, confirmée dans 75 % des cas </a:t>
            </a:r>
            <a:r>
              <a:rPr lang="fr-FR" dirty="0" smtClean="0"/>
              <a:t>après l’examen physique. </a:t>
            </a:r>
          </a:p>
        </p:txBody>
      </p:sp>
    </p:spTree>
  </p:cSld>
  <p:clrMapOvr>
    <a:masterClrMapping/>
  </p:clrMapOvr>
  <p:transition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28 : Examen physique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3 « types » d’examens physiques sont réalisés à visée diagnostique (Braun, 1979) :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Démarche diagnostique directe</a:t>
            </a:r>
            <a:r>
              <a:rPr lang="fr-FR" dirty="0" smtClean="0"/>
              <a:t> (varicelle)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Routine locale</a:t>
            </a:r>
            <a:r>
              <a:rPr lang="fr-FR" dirty="0" smtClean="0"/>
              <a:t> (rhinopharyngite – examen ORL)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Examen général</a:t>
            </a:r>
            <a:r>
              <a:rPr lang="fr-FR" dirty="0" smtClean="0"/>
              <a:t> (fièvre isolée – examen cutané, ORL, </a:t>
            </a:r>
            <a:r>
              <a:rPr lang="fr-FR" dirty="0" err="1" smtClean="0"/>
              <a:t>cardiopulmonaire</a:t>
            </a:r>
            <a:r>
              <a:rPr lang="fr-FR" dirty="0" smtClean="0"/>
              <a:t> ; arthrite – examen cutané, rhumatologique, neurologique…) </a:t>
            </a:r>
          </a:p>
          <a:p>
            <a:endParaRPr lang="fr-FR" dirty="0" smtClean="0"/>
          </a:p>
          <a:p>
            <a:r>
              <a:rPr lang="fr-FR" dirty="0" smtClean="0"/>
              <a:t>L’examen physique a également une </a:t>
            </a:r>
            <a:r>
              <a:rPr lang="fr-FR" b="1" dirty="0" smtClean="0">
                <a:solidFill>
                  <a:srgbClr val="92D050"/>
                </a:solidFill>
              </a:rPr>
              <a:t>portée relationnelle</a:t>
            </a:r>
            <a:r>
              <a:rPr lang="fr-FR" dirty="0" smtClean="0"/>
              <a:t> : marque d’attention, rite, attitude </a:t>
            </a:r>
            <a:r>
              <a:rPr lang="fr-FR" dirty="0" err="1" smtClean="0"/>
              <a:t>socio-culturelle</a:t>
            </a:r>
            <a:r>
              <a:rPr lang="fr-FR" dirty="0" smtClean="0"/>
              <a:t> (« vous ne prenez pas ma tension, docteur ? »)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29 : Raisonnements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85000" lnSpcReduction="10000"/>
          </a:bodyPr>
          <a:lstStyle/>
          <a:p>
            <a:r>
              <a:rPr lang="fr-FR" dirty="0" smtClean="0"/>
              <a:t>Il existe plusieurs modes de raisonnements :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Intuitif</a:t>
            </a:r>
            <a:r>
              <a:rPr lang="fr-FR" dirty="0" smtClean="0"/>
              <a:t> : reconnaissance de forme (culture médicale ou expérience)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Hypothético-déductif</a:t>
            </a:r>
            <a:r>
              <a:rPr lang="fr-FR" dirty="0" smtClean="0"/>
              <a:t> : (intuition →) hypothèses → vérification/infirmation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Chaînage avant</a:t>
            </a:r>
            <a:r>
              <a:rPr lang="fr-FR" b="1" dirty="0" smtClean="0"/>
              <a:t> </a:t>
            </a:r>
            <a:r>
              <a:rPr lang="fr-FR" dirty="0" smtClean="0"/>
              <a:t>: </a:t>
            </a:r>
            <a:r>
              <a:rPr lang="fr-FR" dirty="0" err="1" smtClean="0"/>
              <a:t>physiopatho</a:t>
            </a:r>
            <a:r>
              <a:rPr lang="fr-FR" dirty="0" smtClean="0"/>
              <a:t>. → hypothèses…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Dossier d’évaluation exhaustif</a:t>
            </a:r>
            <a:r>
              <a:rPr lang="fr-FR" dirty="0" smtClean="0"/>
              <a:t> : inventaire des problèmes → exploration complète (hypothèses fréquentes et rares)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Arbres décisionnels / algorithmes</a:t>
            </a:r>
            <a:r>
              <a:rPr lang="fr-FR" b="1" dirty="0" smtClean="0"/>
              <a:t> : </a:t>
            </a:r>
            <a:r>
              <a:rPr lang="fr-FR" dirty="0" smtClean="0"/>
              <a:t>cheminement binaire par étape</a:t>
            </a:r>
            <a:endParaRPr lang="fr-FR" b="1" dirty="0" smtClean="0"/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Démarche probabiliste</a:t>
            </a:r>
            <a:r>
              <a:rPr lang="fr-FR" b="1" dirty="0" smtClean="0"/>
              <a:t> : </a:t>
            </a:r>
            <a:r>
              <a:rPr lang="fr-FR" dirty="0" smtClean="0"/>
              <a:t>cheminement selon le rapport de vraisemblance positif/négatif apporté par le signe / le bilan</a:t>
            </a:r>
            <a:endParaRPr lang="fr-FR" b="1" dirty="0" smtClean="0"/>
          </a:p>
          <a:p>
            <a:r>
              <a:rPr lang="fr-FR" b="1" dirty="0" smtClean="0">
                <a:solidFill>
                  <a:srgbClr val="00B0F0"/>
                </a:solidFill>
              </a:rPr>
              <a:t>Il n’y a pas UNE seule forme à utiliser</a:t>
            </a:r>
            <a:r>
              <a:rPr lang="fr-FR" dirty="0" smtClean="0"/>
              <a:t>… 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30 : Diagnostic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Dia-</a:t>
            </a:r>
            <a:r>
              <a:rPr lang="fr-FR" dirty="0" err="1" smtClean="0"/>
              <a:t>gnosis</a:t>
            </a:r>
            <a:r>
              <a:rPr lang="fr-FR" dirty="0" smtClean="0"/>
              <a:t> : « savoir » « à travers » (symptômes et signes). </a:t>
            </a:r>
          </a:p>
          <a:p>
            <a:r>
              <a:rPr lang="fr-FR" dirty="0" smtClean="0"/>
              <a:t>Le diagnostic est le « meilleur » résultat ; pourtant, </a:t>
            </a:r>
            <a:r>
              <a:rPr lang="fr-FR" b="1" dirty="0" smtClean="0">
                <a:solidFill>
                  <a:srgbClr val="00B0F0"/>
                </a:solidFill>
              </a:rPr>
              <a:t>seulement 10 % des motifs de consultation amènent à un diagnostic précis en médecine générale</a:t>
            </a:r>
            <a:r>
              <a:rPr lang="fr-FR" dirty="0" smtClean="0"/>
              <a:t> (Braun, 1978).</a:t>
            </a:r>
          </a:p>
          <a:p>
            <a:r>
              <a:rPr lang="fr-FR" dirty="0" smtClean="0"/>
              <a:t>Au terme d’une consultation, on retient :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Un symptôme (cardinal)</a:t>
            </a:r>
            <a:r>
              <a:rPr lang="fr-FR" dirty="0" smtClean="0"/>
              <a:t> : « diarrhée »… </a:t>
            </a:r>
            <a:r>
              <a:rPr lang="fr-FR" i="1" dirty="0" smtClean="0"/>
              <a:t>(25 % des consultations)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Un cortège de symptômes</a:t>
            </a:r>
            <a:r>
              <a:rPr lang="fr-FR" dirty="0" smtClean="0"/>
              <a:t> : « diarrhée fébrile » (45 %)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Une maladie </a:t>
            </a:r>
            <a:r>
              <a:rPr lang="fr-FR" dirty="0" smtClean="0"/>
              <a:t>: « gastroentérite aiguë devant diarrhée, vomissements, fièvre, myalgies, contage récent » (20 %)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Un diagnostic certifié </a:t>
            </a:r>
            <a:r>
              <a:rPr lang="fr-FR" dirty="0" smtClean="0"/>
              <a:t>: « GEA à </a:t>
            </a:r>
            <a:r>
              <a:rPr lang="fr-FR" dirty="0" err="1" smtClean="0"/>
              <a:t>rotavirus</a:t>
            </a:r>
            <a:r>
              <a:rPr lang="fr-FR" dirty="0" smtClean="0"/>
              <a:t> » (10 %)</a:t>
            </a:r>
          </a:p>
          <a:p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31 : Allié du temps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86800" cy="5029200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Le médecin généraliste agit (souvent) à un stade précoce et indifférencié des maladies </a:t>
            </a:r>
            <a:r>
              <a:rPr lang="fr-FR" dirty="0" smtClean="0">
                <a:solidFill>
                  <a:srgbClr val="00B0F0"/>
                </a:solidFill>
              </a:rPr>
              <a:t>(</a:t>
            </a:r>
            <a:r>
              <a:rPr lang="fr-FR" b="1" dirty="0" smtClean="0">
                <a:solidFill>
                  <a:srgbClr val="00B0F0"/>
                </a:solidFill>
              </a:rPr>
              <a:t>« cas nouveau »</a:t>
            </a:r>
            <a:r>
              <a:rPr lang="fr-FR" dirty="0" smtClean="0"/>
              <a:t>)</a:t>
            </a:r>
          </a:p>
          <a:p>
            <a:r>
              <a:rPr lang="fr-FR" dirty="0" smtClean="0"/>
              <a:t>Il doit régulièrement se contenter de symptômes, sans pouvoir diagnostiquer une maladie. </a:t>
            </a:r>
          </a:p>
          <a:p>
            <a:r>
              <a:rPr lang="fr-FR" dirty="0" smtClean="0"/>
              <a:t>De plus, il y a plusieurs motifs par consultation</a:t>
            </a:r>
          </a:p>
          <a:p>
            <a:r>
              <a:rPr lang="fr-FR" dirty="0" smtClean="0"/>
              <a:t>Et </a:t>
            </a:r>
            <a:r>
              <a:rPr lang="fr-FR" b="1" dirty="0" smtClean="0"/>
              <a:t>une consultation dure 18 minutes en moyenne en France</a:t>
            </a:r>
            <a:r>
              <a:rPr lang="fr-FR" dirty="0" smtClean="0"/>
              <a:t> (disons entre 5 et 30 minutes). </a:t>
            </a:r>
          </a:p>
          <a:p>
            <a:r>
              <a:rPr lang="fr-FR" b="1" dirty="0" smtClean="0"/>
              <a:t>Son meilleur allié dans ce contexte est le temps… </a:t>
            </a:r>
            <a:r>
              <a:rPr lang="fr-FR" b="1" dirty="0" smtClean="0">
                <a:solidFill>
                  <a:srgbClr val="92D050"/>
                </a:solidFill>
              </a:rPr>
              <a:t>Il fera disparaître les symptômes ou les fera persister</a:t>
            </a:r>
            <a:r>
              <a:rPr lang="fr-FR" dirty="0" smtClean="0"/>
              <a:t> (</a:t>
            </a:r>
            <a:r>
              <a:rPr lang="fr-FR" b="1" dirty="0" smtClean="0">
                <a:solidFill>
                  <a:srgbClr val="00B0F0"/>
                </a:solidFill>
              </a:rPr>
              <a:t>« cas ancien »</a:t>
            </a:r>
            <a:r>
              <a:rPr lang="fr-FR" dirty="0" smtClean="0"/>
              <a:t>, pour Braun). </a:t>
            </a:r>
          </a:p>
          <a:p>
            <a:r>
              <a:rPr lang="fr-FR" dirty="0" smtClean="0"/>
              <a:t>Un symptôme persistant amène de </a:t>
            </a:r>
            <a:r>
              <a:rPr lang="fr-FR" b="1" dirty="0" smtClean="0">
                <a:solidFill>
                  <a:srgbClr val="92D050"/>
                </a:solidFill>
              </a:rPr>
              <a:t>nouvelles prises en charge</a:t>
            </a:r>
            <a:r>
              <a:rPr lang="fr-FR" dirty="0" smtClean="0"/>
              <a:t> (que la démarche soit intuitive, hypothético-déductive, algorithmique, exhaustive…)</a:t>
            </a:r>
            <a:endParaRPr lang="fr-FR" b="1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32 : Gestion du risque (WONCA, 2002)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Symptômes, signes, maladies, diagnostic… </a:t>
            </a:r>
          </a:p>
          <a:p>
            <a:r>
              <a:rPr lang="fr-FR" dirty="0" smtClean="0"/>
              <a:t>... Il y a également </a:t>
            </a:r>
            <a:r>
              <a:rPr lang="fr-FR" b="1" dirty="0" smtClean="0"/>
              <a:t>certains</a:t>
            </a:r>
            <a:r>
              <a:rPr lang="fr-FR" dirty="0" smtClean="0"/>
              <a:t> </a:t>
            </a:r>
            <a:r>
              <a:rPr lang="fr-FR" b="1" dirty="0" smtClean="0">
                <a:solidFill>
                  <a:srgbClr val="00B0F0"/>
                </a:solidFill>
              </a:rPr>
              <a:t>« diagnostics différentiels » </a:t>
            </a:r>
            <a:r>
              <a:rPr lang="fr-FR" dirty="0" smtClean="0"/>
              <a:t>à ne pas méconnaître ! </a:t>
            </a:r>
          </a:p>
          <a:p>
            <a:r>
              <a:rPr lang="fr-FR" dirty="0" smtClean="0"/>
              <a:t>Ou « diagnostic étiologique critique » (Damien </a:t>
            </a:r>
            <a:r>
              <a:rPr lang="fr-FR" dirty="0" err="1" smtClean="0"/>
              <a:t>Jouteau</a:t>
            </a:r>
            <a:r>
              <a:rPr lang="fr-FR" dirty="0" smtClean="0"/>
              <a:t>)</a:t>
            </a:r>
          </a:p>
          <a:p>
            <a:r>
              <a:rPr lang="fr-FR" dirty="0" smtClean="0"/>
              <a:t>On peut parler de « renversement de la démarche diagnostique » (Braun) ou de signes négatifs de pathologies graves. 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Bref… gérer les risques : ne pas oublier ce qui est urgent et ce qui est grave</a:t>
            </a:r>
            <a:r>
              <a:rPr lang="fr-FR" dirty="0" smtClean="0"/>
              <a:t>. 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33 : Diagnostic et décision (SFMG)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Parce qu’il n’y a pas que des marguerites dans la vie. </a:t>
            </a:r>
            <a:endParaRPr lang="fr-F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2661779"/>
            <a:ext cx="5715000" cy="3796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34 : Les 3 niveaux d’incertitude (Renée Fox, 1988)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fr-FR" dirty="0" smtClean="0"/>
          </a:p>
          <a:p>
            <a:r>
              <a:rPr lang="fr-FR" dirty="0" smtClean="0"/>
              <a:t>Il y a </a:t>
            </a:r>
            <a:r>
              <a:rPr lang="fr-FR" b="1" dirty="0" smtClean="0"/>
              <a:t>3 niveaux d’incertitude </a:t>
            </a:r>
            <a:r>
              <a:rPr lang="fr-FR" dirty="0" smtClean="0"/>
              <a:t>: </a:t>
            </a:r>
          </a:p>
          <a:p>
            <a:pPr lvl="1"/>
            <a:r>
              <a:rPr lang="fr-FR" dirty="0" smtClean="0"/>
              <a:t>1 : « je ne sais pas »</a:t>
            </a:r>
          </a:p>
          <a:p>
            <a:pPr lvl="1"/>
            <a:r>
              <a:rPr lang="fr-FR" dirty="0" smtClean="0"/>
              <a:t>2 : « la science ne sait pas »</a:t>
            </a:r>
          </a:p>
          <a:p>
            <a:pPr lvl="1"/>
            <a:r>
              <a:rPr lang="fr-FR" dirty="0" smtClean="0"/>
              <a:t>3 : « je ne sais pas si c’est moi ou si c’est la science qui ne sait pas ». </a:t>
            </a:r>
          </a:p>
          <a:p>
            <a:pPr>
              <a:buNone/>
            </a:pPr>
            <a:endParaRPr lang="fr-FR" i="1" dirty="0" smtClean="0"/>
          </a:p>
          <a:p>
            <a:r>
              <a:rPr lang="fr-FR" i="1" dirty="0" smtClean="0"/>
              <a:t>Actuellement en discussion : </a:t>
            </a:r>
          </a:p>
          <a:p>
            <a:pPr lvl="1"/>
            <a:r>
              <a:rPr lang="fr-FR" i="1" dirty="0" smtClean="0"/>
              <a:t>4 : « c’est toi qui a rangé les clés ? »</a:t>
            </a:r>
          </a:p>
          <a:p>
            <a:pPr>
              <a:buNone/>
            </a:pP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35 : Gérer l’incertitude (Géraldine Bloy, 2008)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46" name="AutoShape 2" descr="http://www.cairn.info.doc-distant.univ-lille2.fr/loadimg.php?FILE=SSS/SSS_261/SSS_261_0067/SSS_idPAS_D_ISBN_pu2008-01s_sa04_art04_img001.jpg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152400" y="1951037"/>
            <a:ext cx="8763000" cy="49069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r>
              <a:rPr lang="fr-FR" dirty="0" smtClean="0"/>
              <a:t>Pour gérer l’incertitude, il y a 2 axes : </a:t>
            </a:r>
          </a:p>
          <a:p>
            <a:pPr lvl="1"/>
            <a:r>
              <a:rPr lang="fr-FR" dirty="0" smtClean="0"/>
              <a:t>Se tenir à jour des recommandations (</a:t>
            </a:r>
            <a:r>
              <a:rPr lang="fr-FR" b="1" dirty="0" smtClean="0">
                <a:solidFill>
                  <a:srgbClr val="92D050"/>
                </a:solidFill>
              </a:rPr>
              <a:t>« science »</a:t>
            </a:r>
            <a:r>
              <a:rPr lang="fr-FR" dirty="0" smtClean="0"/>
              <a:t>)</a:t>
            </a:r>
          </a:p>
          <a:p>
            <a:pPr lvl="1"/>
            <a:r>
              <a:rPr lang="fr-FR" dirty="0" smtClean="0"/>
              <a:t>Considérer les plaintes (</a:t>
            </a:r>
            <a:r>
              <a:rPr lang="fr-FR" b="1" dirty="0" smtClean="0">
                <a:solidFill>
                  <a:srgbClr val="92D050"/>
                </a:solidFill>
              </a:rPr>
              <a:t>« profane »</a:t>
            </a:r>
            <a:r>
              <a:rPr lang="fr-FR" dirty="0" smtClean="0"/>
              <a:t>)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G. Bloy définit</a:t>
            </a:r>
            <a:r>
              <a:rPr lang="fr-FR" b="1" dirty="0" smtClean="0"/>
              <a:t> 4 cadrans avec ces 2 axes</a:t>
            </a:r>
            <a:r>
              <a:rPr lang="fr-FR" dirty="0" smtClean="0"/>
              <a:t> :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Incertitude contenue</a:t>
            </a:r>
            <a:r>
              <a:rPr lang="fr-FR" dirty="0" smtClean="0"/>
              <a:t> (science -, profane -) = </a:t>
            </a:r>
            <a:r>
              <a:rPr lang="fr-FR" dirty="0" smtClean="0">
                <a:solidFill>
                  <a:srgbClr val="00B0F0"/>
                </a:solidFill>
              </a:rPr>
              <a:t>« opportuniste »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Incertitude balisée</a:t>
            </a:r>
            <a:r>
              <a:rPr lang="fr-FR" b="1" dirty="0" smtClean="0"/>
              <a:t> </a:t>
            </a:r>
            <a:r>
              <a:rPr lang="fr-FR" dirty="0" smtClean="0"/>
              <a:t>(science +, profane -) = </a:t>
            </a:r>
            <a:r>
              <a:rPr lang="fr-FR" dirty="0" smtClean="0">
                <a:solidFill>
                  <a:srgbClr val="00B0F0"/>
                </a:solidFill>
              </a:rPr>
              <a:t>« protocolaire »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Incertitude explorée</a:t>
            </a:r>
            <a:r>
              <a:rPr lang="fr-FR" b="1" dirty="0" smtClean="0"/>
              <a:t> </a:t>
            </a:r>
            <a:r>
              <a:rPr lang="fr-FR" dirty="0" smtClean="0"/>
              <a:t>(science -, profane +) = </a:t>
            </a:r>
            <a:r>
              <a:rPr lang="fr-FR" dirty="0" smtClean="0">
                <a:solidFill>
                  <a:srgbClr val="00B0F0"/>
                </a:solidFill>
              </a:rPr>
              <a:t>« psychanalyste »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Incertitude prégnante</a:t>
            </a:r>
            <a:r>
              <a:rPr lang="fr-FR" dirty="0" smtClean="0"/>
              <a:t> (science +, profane +) = </a:t>
            </a:r>
            <a:r>
              <a:rPr lang="fr-FR" dirty="0" smtClean="0">
                <a:solidFill>
                  <a:srgbClr val="00B0F0"/>
                </a:solidFill>
              </a:rPr>
              <a:t>« heuristique »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6200"/>
            <a:ext cx="8763000" cy="1143000"/>
          </a:xfrm>
        </p:spPr>
        <p:txBody>
          <a:bodyPr>
            <a:normAutofit fontScale="90000"/>
          </a:bodyPr>
          <a:lstStyle/>
          <a:p>
            <a:r>
              <a:rPr lang="fr-F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Donc tout le monde risque de quitter la MG. Ca sert bien de faire un graphe. </a:t>
            </a:r>
            <a:endParaRPr lang="fr-F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66575" y="1295400"/>
            <a:ext cx="5953425" cy="5336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Arc 4"/>
          <p:cNvSpPr/>
          <p:nvPr/>
        </p:nvSpPr>
        <p:spPr>
          <a:xfrm>
            <a:off x="1295400" y="1524000"/>
            <a:ext cx="1828800" cy="762000"/>
          </a:xfrm>
          <a:prstGeom prst="arc">
            <a:avLst>
              <a:gd name="adj1" fmla="val 16200000"/>
              <a:gd name="adj2" fmla="val 11998986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c 5"/>
          <p:cNvSpPr/>
          <p:nvPr/>
        </p:nvSpPr>
        <p:spPr>
          <a:xfrm>
            <a:off x="5791200" y="5334000"/>
            <a:ext cx="1828800" cy="762000"/>
          </a:xfrm>
          <a:prstGeom prst="arc">
            <a:avLst>
              <a:gd name="adj1" fmla="val 16200000"/>
              <a:gd name="adj2" fmla="val 11998986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c 6"/>
          <p:cNvSpPr/>
          <p:nvPr/>
        </p:nvSpPr>
        <p:spPr>
          <a:xfrm>
            <a:off x="3200400" y="6096000"/>
            <a:ext cx="1828800" cy="762000"/>
          </a:xfrm>
          <a:prstGeom prst="arc">
            <a:avLst>
              <a:gd name="adj1" fmla="val 16200000"/>
              <a:gd name="adj2" fmla="val 11998986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c 7"/>
          <p:cNvSpPr/>
          <p:nvPr/>
        </p:nvSpPr>
        <p:spPr>
          <a:xfrm>
            <a:off x="5410200" y="1447800"/>
            <a:ext cx="1828800" cy="762000"/>
          </a:xfrm>
          <a:prstGeom prst="arc">
            <a:avLst>
              <a:gd name="adj1" fmla="val 16200000"/>
              <a:gd name="adj2" fmla="val 11998986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36 : Démarche décisionnelle (trépied de Jean-Michel Chabot, 1997)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76399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Le trépied de Chabot est une </a:t>
            </a:r>
            <a:r>
              <a:rPr lang="fr-FR" b="1" dirty="0" smtClean="0"/>
              <a:t>juxtaposition</a:t>
            </a:r>
            <a:r>
              <a:rPr lang="fr-FR" dirty="0" smtClean="0"/>
              <a:t> : </a:t>
            </a:r>
            <a:r>
              <a:rPr lang="fr-FR" b="1" dirty="0" smtClean="0">
                <a:solidFill>
                  <a:srgbClr val="92D050"/>
                </a:solidFill>
              </a:rPr>
              <a:t>niveau de preuve – relation médecin-malade – contraintes</a:t>
            </a:r>
            <a:r>
              <a:rPr lang="fr-FR" dirty="0" smtClean="0"/>
              <a:t> </a:t>
            </a:r>
          </a:p>
          <a:p>
            <a:r>
              <a:rPr lang="fr-FR" i="1" dirty="0" smtClean="0"/>
              <a:t>(Pour rappel : l’EBM de </a:t>
            </a:r>
            <a:r>
              <a:rPr lang="fr-FR" i="1" dirty="0" err="1" smtClean="0"/>
              <a:t>Sackett</a:t>
            </a:r>
            <a:r>
              <a:rPr lang="fr-FR" i="1" dirty="0" smtClean="0"/>
              <a:t> (1996) c’est : données de la science – préférence du patient – expérience du médecin)</a:t>
            </a:r>
          </a:p>
          <a:p>
            <a:pPr>
              <a:buNone/>
            </a:pPr>
            <a:endParaRPr lang="fr-FR" dirty="0" smtClean="0"/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3048000"/>
            <a:ext cx="4506452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2470" name="Picture 6" descr="Afficher l'image d'origine"/>
          <p:cNvPicPr>
            <a:picLocks noChangeAspect="1" noChangeArrowheads="1"/>
          </p:cNvPicPr>
          <p:nvPr/>
        </p:nvPicPr>
        <p:blipFill>
          <a:blip r:embed="rId3">
            <a:lum/>
          </a:blip>
          <a:srcRect l="19101" t="7874" r="19931" b="24606"/>
          <a:stretch>
            <a:fillRect/>
          </a:stretch>
        </p:blipFill>
        <p:spPr bwMode="auto">
          <a:xfrm>
            <a:off x="6477000" y="5029200"/>
            <a:ext cx="2462797" cy="1531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2474" name="Picture 10" descr="Afficher l'image d'origine"/>
          <p:cNvPicPr>
            <a:picLocks noChangeAspect="1" noChangeArrowheads="1"/>
          </p:cNvPicPr>
          <p:nvPr/>
        </p:nvPicPr>
        <p:blipFill>
          <a:blip r:embed="rId4"/>
          <a:srcRect l="10916" t="7504" r="15919" b="7504"/>
          <a:stretch>
            <a:fillRect/>
          </a:stretch>
        </p:blipFill>
        <p:spPr bwMode="auto">
          <a:xfrm>
            <a:off x="1295400" y="2971799"/>
            <a:ext cx="5018420" cy="3886201"/>
          </a:xfrm>
          <a:prstGeom prst="rect">
            <a:avLst/>
          </a:prstGeom>
          <a:blipFill dpi="0" rotWithShape="1">
            <a:blip r:embed="rId5">
              <a:alphaModFix amt="0"/>
            </a:blip>
            <a:srcRect/>
            <a:stretch>
              <a:fillRect/>
            </a:stretch>
          </a:blipFill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37 : Parasites ou modulateurs de la décision médicale (Alain-François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Junod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2003)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343400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Ce concept est hérité du précédent et de l’EBM… </a:t>
            </a:r>
          </a:p>
          <a:p>
            <a:r>
              <a:rPr lang="fr-FR" dirty="0" smtClean="0"/>
              <a:t>La </a:t>
            </a:r>
            <a:r>
              <a:rPr lang="fr-FR" b="1" dirty="0" smtClean="0">
                <a:solidFill>
                  <a:srgbClr val="92D050"/>
                </a:solidFill>
              </a:rPr>
              <a:t>décision médicale va être modulée / parasitée</a:t>
            </a:r>
            <a:r>
              <a:rPr lang="fr-FR" dirty="0" smtClean="0"/>
              <a:t> par des :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Facteurs intrinsèques au médecin</a:t>
            </a:r>
            <a:r>
              <a:rPr lang="fr-FR" dirty="0" smtClean="0"/>
              <a:t> (croyances, « fonction apostolique », automatismes, manque de connaissances…)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Facteurs extrinsèques</a:t>
            </a:r>
            <a:r>
              <a:rPr lang="fr-FR" dirty="0" smtClean="0"/>
              <a:t> (stress, temps, administratif…)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38 : Espace de liberté décisionnelle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382000" cy="4800600"/>
          </a:xfrm>
        </p:spPr>
        <p:txBody>
          <a:bodyPr>
            <a:normAutofit fontScale="92500" lnSpcReduction="20000"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2 situations similaires / 2 médecins = 2 prises en charge…</a:t>
            </a:r>
          </a:p>
          <a:p>
            <a:r>
              <a:rPr lang="fr-FR" dirty="0" smtClean="0"/>
              <a:t>L’espace de liberté décisionnelle, </a:t>
            </a:r>
            <a:r>
              <a:rPr lang="fr-FR" b="1" dirty="0" smtClean="0">
                <a:solidFill>
                  <a:srgbClr val="92D050"/>
                </a:solidFill>
              </a:rPr>
              <a:t>c’est ce qui reste à côté de (et grâce à) l’EBM</a:t>
            </a:r>
            <a:r>
              <a:rPr lang="fr-FR" dirty="0" smtClean="0"/>
              <a:t> : </a:t>
            </a:r>
          </a:p>
          <a:p>
            <a:pPr lvl="1"/>
            <a:r>
              <a:rPr lang="fr-FR" b="1" dirty="0" smtClean="0"/>
              <a:t>Patient</a:t>
            </a:r>
            <a:r>
              <a:rPr lang="fr-FR" dirty="0" smtClean="0"/>
              <a:t> : histoire médicale, croyances… </a:t>
            </a:r>
          </a:p>
          <a:p>
            <a:pPr lvl="1"/>
            <a:r>
              <a:rPr lang="fr-FR" b="1" dirty="0" smtClean="0"/>
              <a:t>Médecin</a:t>
            </a:r>
            <a:r>
              <a:rPr lang="fr-FR" dirty="0" smtClean="0"/>
              <a:t> : connaissances, croyances, aversion au risque, conflits d’intérêt…</a:t>
            </a:r>
          </a:p>
          <a:p>
            <a:pPr lvl="1"/>
            <a:r>
              <a:rPr lang="fr-FR" b="1" dirty="0" smtClean="0"/>
              <a:t>Science / conjoncture</a:t>
            </a:r>
            <a:r>
              <a:rPr lang="fr-FR" dirty="0" smtClean="0"/>
              <a:t> : épidémiologie, législation et remboursement… </a:t>
            </a:r>
          </a:p>
          <a:p>
            <a:r>
              <a:rPr lang="fr-FR" dirty="0" smtClean="0"/>
              <a:t>Par exemple : antibiothérapie pour bronchite à 89 ans, acoumétrie pour perte légère d’audition à 59 ans… </a:t>
            </a:r>
          </a:p>
          <a:p>
            <a:pPr lvl="1"/>
            <a:endParaRPr lang="fr-FR" dirty="0" smtClean="0"/>
          </a:p>
          <a:p>
            <a:endParaRPr lang="fr-FR" dirty="0" smtClean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39 : Modèle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transthéorique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changement (James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Prochaska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 Carlo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DiClemente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1984) : décision différée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103437"/>
            <a:ext cx="4343400" cy="4525963"/>
          </a:xfrm>
        </p:spPr>
        <p:txBody>
          <a:bodyPr>
            <a:normAutofit fontScale="70000" lnSpcReduction="20000"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L’entretien motivationnel</a:t>
            </a:r>
            <a:r>
              <a:rPr lang="fr-FR" dirty="0" smtClean="0"/>
              <a:t> pour une prise en charge longue (</a:t>
            </a:r>
            <a:r>
              <a:rPr lang="fr-FR" dirty="0" err="1" smtClean="0"/>
              <a:t>addictologie</a:t>
            </a:r>
            <a:r>
              <a:rPr lang="fr-FR" dirty="0" smtClean="0"/>
              <a:t>, nutrition…) suit ce schéma →</a:t>
            </a:r>
          </a:p>
          <a:p>
            <a:endParaRPr lang="fr-FR" dirty="0" smtClean="0"/>
          </a:p>
          <a:p>
            <a:r>
              <a:rPr lang="fr-FR" dirty="0" smtClean="0"/>
              <a:t>4 pratiques aident à progresser :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Divergence</a:t>
            </a:r>
            <a:r>
              <a:rPr lang="fr-FR" dirty="0" smtClean="0"/>
              <a:t> (montrer l’ambivalence)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Empathie</a:t>
            </a:r>
            <a:r>
              <a:rPr lang="fr-FR" dirty="0" smtClean="0"/>
              <a:t> (comprendre l’ambivalence)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Résistance</a:t>
            </a:r>
            <a:r>
              <a:rPr lang="fr-FR" dirty="0" smtClean="0"/>
              <a:t> (faire expliquer les résistances)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Renforcement positif </a:t>
            </a:r>
            <a:r>
              <a:rPr lang="fr-FR" dirty="0" smtClean="0"/>
              <a:t>(augmenter la confiance en soi)</a:t>
            </a:r>
          </a:p>
          <a:p>
            <a:pPr lvl="1"/>
            <a:endParaRPr lang="fr-FR" dirty="0"/>
          </a:p>
        </p:txBody>
      </p:sp>
      <p:pic>
        <p:nvPicPr>
          <p:cNvPr id="65538" name="Picture 2" descr="Fichier:Transtheoretical model french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2057400"/>
            <a:ext cx="4419600" cy="4419600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40 : Savoir ne pas prescrire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78 % des consultations aboutissent à une prescription médicamenteuse</a:t>
            </a:r>
            <a:r>
              <a:rPr lang="fr-FR" dirty="0" smtClean="0"/>
              <a:t> (43 % aux Pays-Bas)</a:t>
            </a:r>
          </a:p>
          <a:p>
            <a:r>
              <a:rPr lang="fr-FR" b="1" dirty="0" smtClean="0"/>
              <a:t>3-4 médicaments sont prescrits par consultation.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C’est souvent trop.</a:t>
            </a:r>
          </a:p>
          <a:p>
            <a:r>
              <a:rPr lang="fr-FR" dirty="0" smtClean="0"/>
              <a:t>Les études montrent un rôle : </a:t>
            </a:r>
          </a:p>
          <a:p>
            <a:pPr lvl="1"/>
            <a:r>
              <a:rPr lang="fr-FR" dirty="0" smtClean="0"/>
              <a:t>Du pays, </a:t>
            </a:r>
          </a:p>
          <a:p>
            <a:pPr lvl="1"/>
            <a:r>
              <a:rPr lang="fr-FR" dirty="0" smtClean="0"/>
              <a:t>Du temps par patient, </a:t>
            </a:r>
          </a:p>
          <a:p>
            <a:pPr lvl="1"/>
            <a:r>
              <a:rPr lang="fr-FR" dirty="0" smtClean="0"/>
              <a:t>De l’attente réelle ou perçue des patients,</a:t>
            </a:r>
          </a:p>
          <a:p>
            <a:pPr lvl="1"/>
            <a:r>
              <a:rPr lang="fr-FR" dirty="0" smtClean="0"/>
              <a:t>Des croyances des médecins, </a:t>
            </a:r>
          </a:p>
          <a:p>
            <a:pPr lvl="1"/>
            <a:r>
              <a:rPr lang="fr-FR" dirty="0" smtClean="0"/>
              <a:t>De l’influence de l’industrie pharmaceutique…</a:t>
            </a:r>
          </a:p>
          <a:p>
            <a:r>
              <a:rPr lang="fr-FR" dirty="0" smtClean="0"/>
              <a:t>Plusieurs aides sont prévues pour réduire les prescriptions : </a:t>
            </a:r>
          </a:p>
          <a:p>
            <a:pPr lvl="1"/>
            <a:r>
              <a:rPr lang="fr-FR" dirty="0" smtClean="0"/>
              <a:t>Conseils (voire sur l’ordonnance), </a:t>
            </a:r>
          </a:p>
          <a:p>
            <a:pPr lvl="1"/>
            <a:r>
              <a:rPr lang="fr-FR" dirty="0" smtClean="0"/>
              <a:t>Fiches officielles de la CPAM, campagnes d’informations</a:t>
            </a:r>
          </a:p>
          <a:p>
            <a:pPr lvl="1"/>
            <a:r>
              <a:rPr lang="fr-FR" dirty="0" smtClean="0"/>
              <a:t>Effet-médecin…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41 :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Polypathologie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 iatrogénie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La </a:t>
            </a:r>
            <a:r>
              <a:rPr lang="fr-FR" dirty="0" err="1" smtClean="0"/>
              <a:t>polypathologie</a:t>
            </a:r>
            <a:r>
              <a:rPr lang="fr-FR" dirty="0" smtClean="0"/>
              <a:t> est souvent définie comme </a:t>
            </a:r>
            <a:r>
              <a:rPr lang="fr-FR" b="1" dirty="0" smtClean="0">
                <a:solidFill>
                  <a:srgbClr val="92D050"/>
                </a:solidFill>
              </a:rPr>
              <a:t>l’association de 2 (ou plus) pathologies chroniques</a:t>
            </a:r>
            <a:r>
              <a:rPr lang="fr-FR" dirty="0" smtClean="0"/>
              <a:t>, ayant des intrications complexes</a:t>
            </a:r>
          </a:p>
          <a:p>
            <a:r>
              <a:rPr lang="fr-FR" dirty="0" smtClean="0"/>
              <a:t>Le risque est la </a:t>
            </a:r>
            <a:r>
              <a:rPr lang="fr-FR" b="1" dirty="0" smtClean="0">
                <a:solidFill>
                  <a:srgbClr val="92D050"/>
                </a:solidFill>
              </a:rPr>
              <a:t>iatrogénie</a:t>
            </a:r>
            <a:r>
              <a:rPr lang="fr-FR" dirty="0" smtClean="0"/>
              <a:t> (interactions médicamenteuses)</a:t>
            </a:r>
          </a:p>
          <a:p>
            <a:r>
              <a:rPr lang="fr-FR" dirty="0" smtClean="0"/>
              <a:t>Il existe des </a:t>
            </a:r>
            <a:r>
              <a:rPr lang="fr-FR" b="1" dirty="0" smtClean="0">
                <a:solidFill>
                  <a:srgbClr val="92D050"/>
                </a:solidFill>
              </a:rPr>
              <a:t>listes utiles </a:t>
            </a:r>
            <a:r>
              <a:rPr lang="fr-FR" dirty="0" smtClean="0"/>
              <a:t>pour la réduire : </a:t>
            </a:r>
          </a:p>
          <a:p>
            <a:pPr lvl="1"/>
            <a:r>
              <a:rPr lang="fr-FR" dirty="0" err="1" smtClean="0"/>
              <a:t>Beers</a:t>
            </a:r>
            <a:endParaRPr lang="fr-FR" dirty="0" smtClean="0"/>
          </a:p>
          <a:p>
            <a:pPr lvl="1"/>
            <a:r>
              <a:rPr lang="fr-FR" dirty="0" smtClean="0"/>
              <a:t>START &amp; STOPP</a:t>
            </a:r>
          </a:p>
          <a:p>
            <a:pPr lvl="1"/>
            <a:r>
              <a:rPr lang="fr-FR" dirty="0" smtClean="0"/>
              <a:t>Marie-Laure Laroche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42 : Inertie thérapeutique (ou clinique) (Lawrence Philips, 2001)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876800"/>
          </a:xfrm>
        </p:spPr>
        <p:txBody>
          <a:bodyPr>
            <a:normAutofit fontScale="85000" lnSpcReduction="10000"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Retard non justifié à l’instauration d’un traitement</a:t>
            </a:r>
            <a:r>
              <a:rPr lang="fr-FR" dirty="0" smtClean="0"/>
              <a:t> lié à : </a:t>
            </a:r>
          </a:p>
          <a:p>
            <a:pPr lvl="1"/>
            <a:r>
              <a:rPr lang="fr-FR" dirty="0" smtClean="0"/>
              <a:t>Une </a:t>
            </a:r>
            <a:r>
              <a:rPr lang="fr-FR" b="1" dirty="0" smtClean="0"/>
              <a:t>surestimation des soins</a:t>
            </a:r>
            <a:r>
              <a:rPr lang="fr-FR" dirty="0" smtClean="0"/>
              <a:t> actuels (bien qu’insuffisants)</a:t>
            </a:r>
          </a:p>
          <a:p>
            <a:pPr lvl="1"/>
            <a:r>
              <a:rPr lang="fr-FR" dirty="0" smtClean="0"/>
              <a:t>Des</a:t>
            </a:r>
            <a:r>
              <a:rPr lang="fr-FR" b="1" dirty="0" smtClean="0"/>
              <a:t> « excuses »</a:t>
            </a:r>
            <a:r>
              <a:rPr lang="fr-FR" dirty="0" smtClean="0"/>
              <a:t> peu pertinentes (amélioration progressive de la TA, etc.) </a:t>
            </a:r>
          </a:p>
          <a:p>
            <a:pPr lvl="1"/>
            <a:r>
              <a:rPr lang="fr-FR" b="1" dirty="0" smtClean="0"/>
              <a:t>Une minoration des</a:t>
            </a:r>
            <a:r>
              <a:rPr lang="fr-FR" dirty="0" smtClean="0"/>
              <a:t> objectifs thérapeutiques (formation insuffisante à ces objectifs)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Cette notion d’endocrinologue américaine (entre autre) est </a:t>
            </a:r>
            <a:r>
              <a:rPr lang="fr-FR" b="1" dirty="0" smtClean="0">
                <a:solidFill>
                  <a:srgbClr val="00B0F0"/>
                </a:solidFill>
              </a:rPr>
              <a:t>à aborder avec l’« injonction paradoxale » de limiter la iatrogénie et la surmédicalisation</a:t>
            </a:r>
            <a:r>
              <a:rPr lang="fr-FR" dirty="0" smtClean="0"/>
              <a:t> par les médecins généralistes français (entre autres)… 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43 : Education thérapeutique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85000" lnSpcReduction="20000"/>
          </a:bodyPr>
          <a:lstStyle/>
          <a:p>
            <a:r>
              <a:rPr lang="fr-FR" b="1" dirty="0" smtClean="0"/>
              <a:t>Aider les patients à acquérir / maintenir les compétences (et les appliquer) pour gérer au mieux leur maladie chronique. </a:t>
            </a:r>
          </a:p>
          <a:p>
            <a:r>
              <a:rPr lang="fr-FR" dirty="0" smtClean="0"/>
              <a:t>Inscrite dans la loi HPST (21 juillet 2009)</a:t>
            </a:r>
          </a:p>
          <a:p>
            <a:r>
              <a:rPr lang="fr-FR" b="1" dirty="0" smtClean="0"/>
              <a:t>3 étapes de 45 minutes (environ) : 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Diagnostic éducatif </a:t>
            </a:r>
            <a:r>
              <a:rPr lang="fr-FR" dirty="0" smtClean="0"/>
              <a:t>(identifier les besoins)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Programme personnalisé</a:t>
            </a:r>
            <a:r>
              <a:rPr lang="fr-FR" dirty="0" smtClean="0"/>
              <a:t> (éducation individuelle / groupe)</a:t>
            </a:r>
          </a:p>
          <a:p>
            <a:pPr lvl="1"/>
            <a:r>
              <a:rPr lang="fr-FR" b="1" dirty="0" smtClean="0">
                <a:solidFill>
                  <a:srgbClr val="92D050"/>
                </a:solidFill>
              </a:rPr>
              <a:t>Evaluation individuelle</a:t>
            </a:r>
            <a:r>
              <a:rPr lang="fr-FR" dirty="0" smtClean="0"/>
              <a:t> (vérifier la compréhension)</a:t>
            </a:r>
          </a:p>
          <a:p>
            <a:endParaRPr lang="fr-FR" dirty="0" smtClean="0"/>
          </a:p>
          <a:p>
            <a:r>
              <a:rPr lang="fr-FR" dirty="0" smtClean="0"/>
              <a:t>Les avantages potentiels sont nombreux, ainsi que les risques (éducation et culpabilisation, relation paternaliste…)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44 : Prévention primaire à quaternaire (Marc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Jamoulle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1985)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/>
        </p:nvGraphicFramePr>
        <p:xfrm>
          <a:off x="685800" y="1884853"/>
          <a:ext cx="8001000" cy="4568483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981200"/>
                <a:gridCol w="3550920"/>
                <a:gridCol w="2468880"/>
              </a:tblGrid>
              <a:tr h="861646">
                <a:tc>
                  <a:txBody>
                    <a:bodyPr/>
                    <a:lstStyle/>
                    <a:p>
                      <a:r>
                        <a:rPr lang="fr-FR" dirty="0" smtClean="0"/>
                        <a:t>Médecin (science)</a:t>
                      </a:r>
                    </a:p>
                    <a:p>
                      <a:r>
                        <a:rPr lang="fr-FR" dirty="0" smtClean="0"/>
                        <a:t>Patient (ressenti)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1" dirty="0" smtClean="0"/>
                        <a:t>Pas de</a:t>
                      </a:r>
                      <a:r>
                        <a:rPr lang="fr-FR" b="1" baseline="0" dirty="0" smtClean="0"/>
                        <a:t> maladie détectable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1" dirty="0" smtClean="0"/>
                        <a:t>Maladie détectable</a:t>
                      </a:r>
                      <a:endParaRPr lang="fr-FR" b="1" dirty="0"/>
                    </a:p>
                  </a:txBody>
                  <a:tcPr/>
                </a:tc>
              </a:tr>
              <a:tr h="1652954">
                <a:tc>
                  <a:txBody>
                    <a:bodyPr/>
                    <a:lstStyle/>
                    <a:p>
                      <a:r>
                        <a:rPr lang="fr-FR" b="1" dirty="0" smtClean="0"/>
                        <a:t>Asymptomatique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0" dirty="0" smtClean="0"/>
                        <a:t>Pr</a:t>
                      </a:r>
                      <a:r>
                        <a:rPr lang="fr-FR" dirty="0" smtClean="0"/>
                        <a:t>otéger</a:t>
                      </a:r>
                      <a:r>
                        <a:rPr lang="fr-FR" baseline="0" dirty="0" smtClean="0"/>
                        <a:t> : diminuer l’incidence de la maladie</a:t>
                      </a:r>
                    </a:p>
                    <a:p>
                      <a:endParaRPr lang="fr-FR" baseline="0" dirty="0" smtClean="0"/>
                    </a:p>
                    <a:p>
                      <a:endParaRPr lang="fr-FR" baseline="0" dirty="0" smtClean="0"/>
                    </a:p>
                    <a:p>
                      <a:pPr algn="ctr"/>
                      <a:endParaRPr lang="fr-FR" b="1" baseline="0" dirty="0" smtClean="0"/>
                    </a:p>
                    <a:p>
                      <a:pPr algn="ctr"/>
                      <a:r>
                        <a:rPr lang="fr-FR" b="1" baseline="0" dirty="0" smtClean="0"/>
                        <a:t>Primaire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Dépister : diminuer la prévalence</a:t>
                      </a:r>
                      <a:r>
                        <a:rPr lang="fr-FR" baseline="0" dirty="0" smtClean="0"/>
                        <a:t> de maladies pour lesquelles il existe un traitement</a:t>
                      </a:r>
                    </a:p>
                    <a:p>
                      <a:endParaRPr lang="fr-FR" baseline="0" dirty="0" smtClean="0"/>
                    </a:p>
                    <a:p>
                      <a:pPr algn="ctr"/>
                      <a:r>
                        <a:rPr lang="fr-FR" b="1" baseline="0" dirty="0" smtClean="0"/>
                        <a:t>Secondaire</a:t>
                      </a:r>
                      <a:endParaRPr lang="fr-FR" b="1" dirty="0"/>
                    </a:p>
                  </a:txBody>
                  <a:tcPr/>
                </a:tc>
              </a:tr>
              <a:tr h="1969477">
                <a:tc>
                  <a:txBody>
                    <a:bodyPr/>
                    <a:lstStyle/>
                    <a:p>
                      <a:r>
                        <a:rPr lang="fr-FR" b="1" dirty="0" smtClean="0"/>
                        <a:t>Symptomatique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Réduire les</a:t>
                      </a:r>
                      <a:r>
                        <a:rPr lang="fr-FR" baseline="0" dirty="0" smtClean="0"/>
                        <a:t> conséquences des actes médicaux (</a:t>
                      </a:r>
                      <a:r>
                        <a:rPr lang="fr-FR" dirty="0" smtClean="0"/>
                        <a:t>surmédicalisation et iatrogénie)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pPr algn="ctr"/>
                      <a:r>
                        <a:rPr lang="fr-FR" b="1" dirty="0" smtClean="0"/>
                        <a:t>Quaternaire 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Réduire les</a:t>
                      </a:r>
                      <a:r>
                        <a:rPr lang="fr-FR" baseline="0" dirty="0" smtClean="0"/>
                        <a:t> conséquences de la maladie, améliorer la qualité de vie</a:t>
                      </a:r>
                    </a:p>
                    <a:p>
                      <a:endParaRPr lang="fr-FR" baseline="0" dirty="0" smtClean="0"/>
                    </a:p>
                    <a:p>
                      <a:pPr algn="ctr"/>
                      <a:r>
                        <a:rPr lang="fr-FR" b="1" baseline="0" dirty="0" smtClean="0"/>
                        <a:t>Tertiaire</a:t>
                      </a:r>
                      <a:endParaRPr lang="fr-FR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Isosceles Triangle 4"/>
          <p:cNvSpPr/>
          <p:nvPr/>
        </p:nvSpPr>
        <p:spPr>
          <a:xfrm>
            <a:off x="179388" y="2781300"/>
            <a:ext cx="277812" cy="3619500"/>
          </a:xfrm>
          <a:prstGeom prst="triangl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6" name="Elbow Connector 5"/>
          <p:cNvCxnSpPr/>
          <p:nvPr/>
        </p:nvCxnSpPr>
        <p:spPr>
          <a:xfrm flipV="1">
            <a:off x="2771775" y="1447800"/>
            <a:ext cx="5915025" cy="360362"/>
          </a:xfrm>
          <a:prstGeom prst="bentConnector3">
            <a:avLst>
              <a:gd name="adj1" fmla="val 57842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495800" y="14478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Off</a:t>
            </a:r>
            <a:endParaRPr lang="fr-FR" dirty="0"/>
          </a:p>
        </p:txBody>
      </p:sp>
      <p:sp>
        <p:nvSpPr>
          <p:cNvPr id="8" name="TextBox 7"/>
          <p:cNvSpPr txBox="1"/>
          <p:nvPr/>
        </p:nvSpPr>
        <p:spPr>
          <a:xfrm>
            <a:off x="7391400" y="14478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On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45 : L’effet médecin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/>
          </a:bodyPr>
          <a:lstStyle/>
          <a:p>
            <a:r>
              <a:rPr lang="fr-FR" dirty="0" smtClean="0"/>
              <a:t>Un battement d’aile du </a:t>
            </a:r>
            <a:r>
              <a:rPr lang="fr-FR" dirty="0" err="1" smtClean="0"/>
              <a:t>méd</a:t>
            </a:r>
            <a:r>
              <a:rPr lang="fr-FR" dirty="0" smtClean="0"/>
              <a:t>…</a:t>
            </a:r>
          </a:p>
          <a:p>
            <a:r>
              <a:rPr lang="fr-FR" dirty="0" smtClean="0"/>
              <a:t>Pardon. Rien à voir. </a:t>
            </a:r>
          </a:p>
          <a:p>
            <a:r>
              <a:rPr lang="fr-FR" b="1" dirty="0" smtClean="0">
                <a:solidFill>
                  <a:srgbClr val="92D050"/>
                </a:solidFill>
              </a:rPr>
              <a:t>Un médecin est un remède en soi : </a:t>
            </a:r>
          </a:p>
          <a:p>
            <a:pPr lvl="1"/>
            <a:r>
              <a:rPr lang="fr-FR" dirty="0" smtClean="0"/>
              <a:t>Empathie</a:t>
            </a:r>
          </a:p>
          <a:p>
            <a:pPr lvl="1"/>
            <a:r>
              <a:rPr lang="fr-FR" dirty="0" smtClean="0"/>
              <a:t>Attention, écoute active</a:t>
            </a:r>
          </a:p>
          <a:p>
            <a:pPr lvl="1"/>
            <a:r>
              <a:rPr lang="fr-FR" dirty="0" smtClean="0"/>
              <a:t>Réassurance</a:t>
            </a:r>
          </a:p>
          <a:p>
            <a:pPr lvl="1"/>
            <a:r>
              <a:rPr lang="fr-FR" dirty="0" smtClean="0"/>
              <a:t>Explications</a:t>
            </a:r>
          </a:p>
          <a:p>
            <a:pPr lvl="1"/>
            <a:r>
              <a:rPr lang="fr-FR" dirty="0" smtClean="0"/>
              <a:t>Mots sur la maladie (diagnostic ou cadre nosologique)</a:t>
            </a:r>
          </a:p>
          <a:p>
            <a:pPr lvl="1"/>
            <a:r>
              <a:rPr lang="fr-FR" dirty="0" smtClean="0"/>
              <a:t>Conseil</a:t>
            </a:r>
          </a:p>
          <a:p>
            <a:pPr lvl="1"/>
            <a:r>
              <a:rPr lang="fr-FR" dirty="0" smtClean="0"/>
              <a:t>Conviction dans la prescription ou non-prescription</a:t>
            </a:r>
          </a:p>
          <a:p>
            <a:pPr lvl="1"/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46 :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Surconceptualisation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médecine générale (M.R., 2015)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92500" lnSpcReduction="20000"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Les universitaires de médecine générale aiment toucher à tout</a:t>
            </a:r>
            <a:r>
              <a:rPr lang="fr-FR" dirty="0" smtClean="0"/>
              <a:t> : psychologie, sociologie et autres sciences humaines…</a:t>
            </a:r>
          </a:p>
          <a:p>
            <a:r>
              <a:rPr lang="fr-FR" dirty="0" smtClean="0"/>
              <a:t>Ils y trouvent de </a:t>
            </a:r>
            <a:r>
              <a:rPr lang="fr-FR" b="1" dirty="0" smtClean="0">
                <a:solidFill>
                  <a:srgbClr val="92D050"/>
                </a:solidFill>
              </a:rPr>
              <a:t>nombreux concepts, parfois complémentaires, parfois interchangeables</a:t>
            </a:r>
          </a:p>
          <a:p>
            <a:r>
              <a:rPr lang="fr-FR" dirty="0" smtClean="0"/>
              <a:t>Les mots utilisés sont (volontairement ?) ceux des sciences humaines, pouvant laisser </a:t>
            </a:r>
            <a:r>
              <a:rPr lang="fr-FR" b="1" dirty="0" smtClean="0">
                <a:solidFill>
                  <a:srgbClr val="92D050"/>
                </a:solidFill>
              </a:rPr>
              <a:t>les étudiants perplexes</a:t>
            </a:r>
          </a:p>
          <a:p>
            <a:r>
              <a:rPr lang="fr-FR" dirty="0" smtClean="0"/>
              <a:t>Il ne faut juste pas oublier que tout ça découle souvent du </a:t>
            </a:r>
            <a:r>
              <a:rPr lang="fr-FR" b="1" dirty="0" smtClean="0">
                <a:solidFill>
                  <a:srgbClr val="00B0F0"/>
                </a:solidFill>
              </a:rPr>
              <a:t>bon sens de notre époque</a:t>
            </a:r>
            <a:r>
              <a:rPr lang="fr-FR" dirty="0" smtClean="0"/>
              <a:t>, qui sera valable uniquement avec celle-ci. 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résumé…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La médecine générale c’est</a:t>
            </a:r>
            <a:endParaRPr lang="fr-F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3200400"/>
            <a:ext cx="6400800" cy="3429000"/>
          </a:xfrm>
        </p:spPr>
        <p:txBody>
          <a:bodyPr>
            <a:normAutofit fontScale="85000" lnSpcReduction="10000"/>
          </a:bodyPr>
          <a:lstStyle/>
          <a:p>
            <a:r>
              <a:rPr lang="fr-FR" b="1" dirty="0" smtClean="0"/>
              <a:t>le sablier du processus décisionnel souquant les </a:t>
            </a:r>
            <a:r>
              <a:rPr lang="fr-FR" b="1" dirty="0" err="1" smtClean="0"/>
              <a:t>arquémuzes</a:t>
            </a:r>
            <a:r>
              <a:rPr lang="fr-FR" b="1" dirty="0" smtClean="0"/>
              <a:t> </a:t>
            </a:r>
            <a:br>
              <a:rPr lang="fr-FR" b="1" dirty="0" smtClean="0"/>
            </a:br>
            <a:r>
              <a:rPr lang="fr-FR" b="1" dirty="0" smtClean="0"/>
              <a:t>de la marguerite des compétences permettant des soins primaires efficients</a:t>
            </a:r>
            <a:br>
              <a:rPr lang="fr-FR" b="1" dirty="0" smtClean="0"/>
            </a:br>
            <a:r>
              <a:rPr lang="fr-FR" b="1" dirty="0" smtClean="0"/>
              <a:t>grâce à une démarche décisionnelle basée sur la prévalence en soins primaires de situations complexes et authentiques à des stades précoces indifférenciés des symptômes</a:t>
            </a:r>
            <a:endParaRPr lang="fr-F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gros.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C’est (parfois)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991600" cy="5562600"/>
          </a:xfrm>
        </p:spPr>
        <p:txBody>
          <a:bodyPr>
            <a:normAutofit fontScale="62500" lnSpcReduction="20000"/>
          </a:bodyPr>
          <a:lstStyle/>
          <a:p>
            <a:r>
              <a:rPr lang="fr-FR" dirty="0" smtClean="0"/>
              <a:t>Un pas-trop malade avec des symptômes que vous caractérisez difficilement (« stade précoce et indifférencié des maladies », « sémiotique »),</a:t>
            </a:r>
          </a:p>
          <a:p>
            <a:r>
              <a:rPr lang="fr-FR" dirty="0" smtClean="0"/>
              <a:t>… que vous connaissez bien et qui vous connait bien… (« histoire commune », « fonction apostolique », « investissement mutuel »)</a:t>
            </a:r>
          </a:p>
          <a:p>
            <a:r>
              <a:rPr lang="fr-FR" dirty="0" smtClean="0"/>
              <a:t>… dont vous maîtrisez peu à peu les expressions… (« confusion des langues »)</a:t>
            </a:r>
          </a:p>
          <a:p>
            <a:r>
              <a:rPr lang="fr-FR" dirty="0" smtClean="0"/>
              <a:t>… avec une vie qui aurait </a:t>
            </a:r>
            <a:r>
              <a:rPr lang="fr-FR" dirty="0" err="1" smtClean="0"/>
              <a:t>sildénafilé</a:t>
            </a:r>
            <a:r>
              <a:rPr lang="fr-FR" dirty="0" smtClean="0"/>
              <a:t> Freud (« diagnostic de situation »)</a:t>
            </a:r>
          </a:p>
          <a:p>
            <a:r>
              <a:rPr lang="fr-FR" dirty="0" smtClean="0"/>
              <a:t>… qui vient pour plein de raisons… (« motifs aigus et chroniques », « diachronie et synchronie »)</a:t>
            </a:r>
          </a:p>
          <a:p>
            <a:r>
              <a:rPr lang="fr-FR" dirty="0" smtClean="0"/>
              <a:t>… hiérarchisées par vos soins… (« gestion du risque », « raisonnements »)</a:t>
            </a:r>
          </a:p>
          <a:p>
            <a:r>
              <a:rPr lang="fr-FR" dirty="0" smtClean="0"/>
              <a:t>… que vous prenez en charge de façon globale, selon les données de la science, vos avis à vous et au patient, le temps disponible… (« modèle EBM », « décision médicale partagée, modèle holistique, modèle biopsychosocial », « démarche décisionnelle », « espace de liberté décisionnelle »…)</a:t>
            </a:r>
          </a:p>
          <a:p>
            <a:r>
              <a:rPr lang="fr-FR" dirty="0" smtClean="0"/>
              <a:t>… du coup, vous négociez… (« décision médicale partagée »)</a:t>
            </a:r>
          </a:p>
          <a:p>
            <a:r>
              <a:rPr lang="fr-FR" dirty="0" smtClean="0"/>
              <a:t>… faites traîner un peu pour voir… (« décision différée », « allié du temps »)</a:t>
            </a:r>
          </a:p>
          <a:p>
            <a:r>
              <a:rPr lang="fr-FR" dirty="0" smtClean="0"/>
              <a:t>… et si besoin, </a:t>
            </a:r>
            <a:r>
              <a:rPr lang="fr-FR" dirty="0" err="1" smtClean="0"/>
              <a:t>envoiez</a:t>
            </a:r>
            <a:r>
              <a:rPr lang="fr-FR" dirty="0" smtClean="0"/>
              <a:t> vers les confrères (« coordination des soins »)</a:t>
            </a:r>
          </a:p>
          <a:p>
            <a:r>
              <a:rPr lang="fr-FR" dirty="0" smtClean="0"/>
              <a:t>… mais en vous méfiant du trop plein d’avis et de l’escalade thérapeutique (« collusion de l’anonymat », « inertie thérapeutique », « </a:t>
            </a:r>
            <a:r>
              <a:rPr lang="fr-FR" dirty="0" err="1" smtClean="0"/>
              <a:t>polypathologie</a:t>
            </a:r>
            <a:r>
              <a:rPr lang="fr-FR" dirty="0" smtClean="0"/>
              <a:t> »)</a:t>
            </a:r>
          </a:p>
          <a:p>
            <a:r>
              <a:rPr lang="fr-FR" dirty="0" smtClean="0"/>
              <a:t>Et parfois c’est des rhumes. Et des marguerites. Plein de marguerites. 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atch[1]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8200" y="685800"/>
            <a:ext cx="7543800" cy="5657850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7885</TotalTime>
  <Words>2796</Words>
  <Application>Microsoft Office PowerPoint</Application>
  <PresentationFormat>On-screen Show (4:3)</PresentationFormat>
  <Paragraphs>424</Paragraphs>
  <Slides>68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69" baseType="lpstr">
      <vt:lpstr>Office Theme</vt:lpstr>
      <vt:lpstr>Concepts en médecine générale</vt:lpstr>
      <vt:lpstr>Disclaimer</vt:lpstr>
      <vt:lpstr>Bref historique de la</vt:lpstr>
      <vt:lpstr>De « sans CES » à « avec DES » (1)</vt:lpstr>
      <vt:lpstr>De « sans CES » à « avec DES » (2)</vt:lpstr>
      <vt:lpstr>(Et ça n’est pas fini…)</vt:lpstr>
      <vt:lpstr>Tentatives de définition(s)</vt:lpstr>
      <vt:lpstr>Des définitions multiples…</vt:lpstr>
      <vt:lpstr>Paul Frappé définit 8 axes (que je tente d’expliquer par l’exemple…)</vt:lpstr>
      <vt:lpstr>Définition de la WONCA-Europe (2002)</vt:lpstr>
      <vt:lpstr>Définition de la WONCA-Europe (2002)</vt:lpstr>
      <vt:lpstr>Slide 12</vt:lpstr>
      <vt:lpstr>A tel point que certains ont dévié… </vt:lpstr>
      <vt:lpstr>(ce qui fait référence à ce film)</vt:lpstr>
      <vt:lpstr>Là-dessus, quelques concepts</vt:lpstr>
      <vt:lpstr>Concept 1 : Carré de White (1961), révisé par Green (2001)</vt:lpstr>
      <vt:lpstr>Concept 2 : Répartition régulière des cas (Braun, 1955)</vt:lpstr>
      <vt:lpstr>Concept 3 : Soins primaires (OMS, 1978)</vt:lpstr>
      <vt:lpstr>Concept 4 : Intervention au stade précoce et non-différencié des maladies (WONCA, 2002)</vt:lpstr>
      <vt:lpstr>Concept 5 : Continuité des soins (WONCA, 2002)</vt:lpstr>
      <vt:lpstr>Concept 6 : Synchronie et diachronie (Marc Jamoulle, 2003)</vt:lpstr>
      <vt:lpstr>Concept 7 : Histoire commune (partagée) (WONCA, 2002)</vt:lpstr>
      <vt:lpstr>Concept 8 : Modèle biomédical, modèle holistique (Antiquité…)</vt:lpstr>
      <vt:lpstr>Concept 9 : Approche systémique</vt:lpstr>
      <vt:lpstr>Concept 10 : Modèle biopsychosocial : une interaction complexe (Engel, 1977)</vt:lpstr>
      <vt:lpstr>Concept 11 : Diagnostic de situation : Organe Personne Environnement (Louis Lévy, 2004)</vt:lpstr>
      <vt:lpstr>Concept 12 : Evidence-Based Medicine (David Sackett, 1996)</vt:lpstr>
      <vt:lpstr>Concept 13 : Gestion simultanée de problèmes aigus et chroniques</vt:lpstr>
      <vt:lpstr>Concept 14 : Coordination des soins</vt:lpstr>
      <vt:lpstr>Concept 15 : Collusion de l’anonymat (Michel Balint, 2009)</vt:lpstr>
      <vt:lpstr>Concept 16 : Soumission à l’autorité (Michel Balint, 2009)</vt:lpstr>
      <vt:lpstr>Concept 17 : La fonction apostolique (Michel Balint, 2009)</vt:lpstr>
      <vt:lpstr>Concept 18 : Relation médecin-malade : compagnie d’investissement mutuel</vt:lpstr>
      <vt:lpstr>Concept 19 : Relation médecin-malade</vt:lpstr>
      <vt:lpstr>Concept 20 : Décision médicale partagée</vt:lpstr>
      <vt:lpstr>Concept 21 : Eléments de communication</vt:lpstr>
      <vt:lpstr>Concept 22 : Confusion des langues (Michel Balint, 2009)</vt:lpstr>
      <vt:lpstr>Concept 23 : Relation médecin-malade et psychanalyse</vt:lpstr>
      <vt:lpstr>Concept 24 : Motif(s) de consultation</vt:lpstr>
      <vt:lpstr>Concept 25 : Signe et sémiotique (Charles Sanders Peirce, 1932)</vt:lpstr>
      <vt:lpstr>Dédicace à M. Peirce</vt:lpstr>
      <vt:lpstr>Concept 26 : Saint homme cherche Ma Lady</vt:lpstr>
      <vt:lpstr>Concept 27 : Anamnèse et laisser-parler</vt:lpstr>
      <vt:lpstr>Concept 28 : Examen physique</vt:lpstr>
      <vt:lpstr>Concept 29 : Raisonnements</vt:lpstr>
      <vt:lpstr>Concept 30 : Diagnostic</vt:lpstr>
      <vt:lpstr>Concept 31 : Allié du temps</vt:lpstr>
      <vt:lpstr>Concept 32 : Gestion du risque (WONCA, 2002)</vt:lpstr>
      <vt:lpstr>Concept 33 : Diagnostic et décision (SFMG)</vt:lpstr>
      <vt:lpstr>Concept 34 : Les 3 niveaux d’incertitude (Renée Fox, 1988)</vt:lpstr>
      <vt:lpstr>Concept 35 : Gérer l’incertitude (Géraldine Bloy, 2008)</vt:lpstr>
      <vt:lpstr>Donc tout le monde risque de quitter la MG. Ca sert bien de faire un graphe. </vt:lpstr>
      <vt:lpstr>Concept 36 : Démarche décisionnelle (trépied de Jean-Michel Chabot, 1997)</vt:lpstr>
      <vt:lpstr>Concept 37 : Parasites ou modulateurs de la décision médicale (Alain-François Junod, 2003)</vt:lpstr>
      <vt:lpstr>Concept 38 : Espace de liberté décisionnelle</vt:lpstr>
      <vt:lpstr>Concept 39 : Modèle transthéorique de changement (James Prochaska et Carlo DiClemente, 1984) : décision différée</vt:lpstr>
      <vt:lpstr>Concept 40 : Savoir ne pas prescrire</vt:lpstr>
      <vt:lpstr>Concept 41 : Polypathologie et iatrogénie</vt:lpstr>
      <vt:lpstr>Concept 42 : Inertie thérapeutique (ou clinique) (Lawrence Philips, 2001)</vt:lpstr>
      <vt:lpstr>Concept 43 : Education thérapeutique</vt:lpstr>
      <vt:lpstr>Concept 44 : Prévention primaire à quaternaire (Marc Jamoulle, 1985)</vt:lpstr>
      <vt:lpstr>Concept 45 : L’effet médecin</vt:lpstr>
      <vt:lpstr>Concept 46 : Surconceptualisation en médecine générale (M.R., 2015)</vt:lpstr>
      <vt:lpstr>En résumé…</vt:lpstr>
      <vt:lpstr>La médecine générale c’est</vt:lpstr>
      <vt:lpstr>En gros.</vt:lpstr>
      <vt:lpstr>C’est (parfois) :</vt:lpstr>
      <vt:lpstr>Slide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Concepts en médecine générale</dc:title>
  <dc:creator>Michaël Rochoy</dc:creator>
  <cp:lastModifiedBy>Michaël Rochoy</cp:lastModifiedBy>
  <cp:revision>136</cp:revision>
  <dcterms:created xsi:type="dcterms:W3CDTF">2006-08-16T00:00:00Z</dcterms:created>
  <dcterms:modified xsi:type="dcterms:W3CDTF">2016-11-28T21:57:59Z</dcterms:modified>
</cp:coreProperties>
</file>