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notesMasterIdLst>
    <p:notesMasterId r:id="rId47"/>
  </p:notesMasterIdLst>
  <p:sldIdLst>
    <p:sldId id="256" r:id="rId2"/>
    <p:sldId id="310" r:id="rId3"/>
    <p:sldId id="265" r:id="rId4"/>
    <p:sldId id="311" r:id="rId5"/>
    <p:sldId id="292" r:id="rId6"/>
    <p:sldId id="293" r:id="rId7"/>
    <p:sldId id="294" r:id="rId8"/>
    <p:sldId id="295" r:id="rId9"/>
    <p:sldId id="272" r:id="rId10"/>
    <p:sldId id="318" r:id="rId11"/>
    <p:sldId id="359" r:id="rId12"/>
    <p:sldId id="270" r:id="rId13"/>
    <p:sldId id="360" r:id="rId14"/>
    <p:sldId id="361" r:id="rId15"/>
    <p:sldId id="342" r:id="rId16"/>
    <p:sldId id="343" r:id="rId17"/>
    <p:sldId id="315" r:id="rId18"/>
    <p:sldId id="316" r:id="rId19"/>
    <p:sldId id="363" r:id="rId20"/>
    <p:sldId id="296" r:id="rId21"/>
    <p:sldId id="364" r:id="rId22"/>
    <p:sldId id="297" r:id="rId23"/>
    <p:sldId id="365" r:id="rId24"/>
    <p:sldId id="366" r:id="rId25"/>
    <p:sldId id="298" r:id="rId26"/>
    <p:sldId id="367" r:id="rId27"/>
    <p:sldId id="368" r:id="rId28"/>
    <p:sldId id="369" r:id="rId29"/>
    <p:sldId id="303" r:id="rId30"/>
    <p:sldId id="304" r:id="rId31"/>
    <p:sldId id="370" r:id="rId32"/>
    <p:sldId id="371" r:id="rId33"/>
    <p:sldId id="372" r:id="rId34"/>
    <p:sldId id="373" r:id="rId35"/>
    <p:sldId id="307" r:id="rId36"/>
    <p:sldId id="306" r:id="rId37"/>
    <p:sldId id="309" r:id="rId38"/>
    <p:sldId id="301" r:id="rId39"/>
    <p:sldId id="290" r:id="rId40"/>
    <p:sldId id="291" r:id="rId41"/>
    <p:sldId id="299" r:id="rId42"/>
    <p:sldId id="302" r:id="rId43"/>
    <p:sldId id="300" r:id="rId44"/>
    <p:sldId id="305" r:id="rId45"/>
    <p:sldId id="362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6"/>
    <p:restoredTop sz="83450"/>
  </p:normalViewPr>
  <p:slideViewPr>
    <p:cSldViewPr snapToGrid="0">
      <p:cViewPr varScale="1">
        <p:scale>
          <a:sx n="80" d="100"/>
          <a:sy n="80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8D746-D4A6-6549-9FF2-5D780AA88B5D}" type="datetimeFigureOut">
              <a:rPr lang="fr-FR" smtClean="0"/>
              <a:t>01/06/2025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34645-BA8D-6340-BE70-0098A2B818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68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/>
              <a:t>https://</a:t>
            </a:r>
            <a:r>
              <a:rPr lang="fr-FR" altLang="fr-FR" dirty="0" err="1"/>
              <a:t>www.mimiryudo.com</a:t>
            </a:r>
            <a:r>
              <a:rPr lang="fr-FR" altLang="fr-FR" dirty="0"/>
              <a:t>/blog/2016/07/exercer-en-</a:t>
            </a:r>
            <a:r>
              <a:rPr lang="fr-FR" altLang="fr-FR" dirty="0" err="1"/>
              <a:t>medecine</a:t>
            </a:r>
            <a:r>
              <a:rPr lang="fr-FR" altLang="fr-FR" dirty="0"/>
              <a:t>-</a:t>
            </a:r>
            <a:r>
              <a:rPr lang="fr-FR" altLang="fr-FR" dirty="0" err="1"/>
              <a:t>liberale</a:t>
            </a:r>
            <a:r>
              <a:rPr lang="fr-FR" altLang="fr-FR"/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/>
              <a:t>https://</a:t>
            </a:r>
            <a:r>
              <a:rPr lang="fr-FR" altLang="fr-FR" dirty="0" err="1"/>
              <a:t>reagjir.org</a:t>
            </a:r>
            <a:r>
              <a:rPr lang="fr-FR" altLang="fr-FR" dirty="0"/>
              <a:t>/</a:t>
            </a:r>
            <a:r>
              <a:rPr lang="fr-FR" altLang="fr-FR" dirty="0" err="1"/>
              <a:t>debuter</a:t>
            </a:r>
            <a:r>
              <a:rPr lang="fr-FR" altLang="fr-FR" dirty="0"/>
              <a:t>-remplacements-</a:t>
            </a:r>
            <a:r>
              <a:rPr lang="fr-FR" altLang="fr-FR" dirty="0" err="1"/>
              <a:t>formalites</a:t>
            </a:r>
            <a:r>
              <a:rPr lang="fr-FR" altLang="fr-FR" dirty="0"/>
              <a:t>-obligatoires/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34645-BA8D-6340-BE70-0098A2B818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34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DE6B3-5230-832D-99C1-17EBA5F42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’image des diapositives 1">
            <a:extLst>
              <a:ext uri="{FF2B5EF4-FFF2-40B4-BE49-F238E27FC236}">
                <a16:creationId xmlns:a16="http://schemas.microsoft.com/office/drawing/2014/main" id="{8C9FAC5D-D69A-42AF-CC00-CBA836A5C4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ce réservé des commentaires 2">
            <a:extLst>
              <a:ext uri="{FF2B5EF4-FFF2-40B4-BE49-F238E27FC236}">
                <a16:creationId xmlns:a16="http://schemas.microsoft.com/office/drawing/2014/main" id="{4B898E5A-EFA6-63C7-4248-900FE52F9C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21507" name="Espace réservé du numéro de diapositive 3">
            <a:extLst>
              <a:ext uri="{FF2B5EF4-FFF2-40B4-BE49-F238E27FC236}">
                <a16:creationId xmlns:a16="http://schemas.microsoft.com/office/drawing/2014/main" id="{BF57489F-FA27-86E3-DB9A-6F3ABB6ED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CF7F63-8E23-784E-BDB8-2D8566104A7B}" type="slidenum">
              <a:rPr lang="fr-FR" altLang="fr-FR">
                <a:latin typeface="Calibri" panose="020F0502020204030204" pitchFamily="34" charset="0"/>
              </a:rPr>
              <a:pPr/>
              <a:t>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9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34645-BA8D-6340-BE70-0098A2B818EA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08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34645-BA8D-6340-BE70-0098A2B818EA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74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4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9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4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0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5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7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1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9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1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75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5" r:id="rId6"/>
    <p:sldLayoutId id="2147483740" r:id="rId7"/>
    <p:sldLayoutId id="2147483741" r:id="rId8"/>
    <p:sldLayoutId id="2147483742" r:id="rId9"/>
    <p:sldLayoutId id="2147483744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ecins-remplacants.urssaf.fr/accuei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mf.fr/doc/documents/depliants/debut-exercice-liberal.pdf" TargetMode="External"/><Relationship Id="rId2" Type="http://schemas.openxmlformats.org/officeDocument/2006/relationships/hyperlink" Target="https://www.carmf.fr/page.php?page=cdrom/coti/coti-debu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althcare.orisha.com/blog/professionnels-de-sante/medecin/cfe-medecin-remplacant/)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eil-national.medecin.fr/documents-types-demarches/documents-types-internes/licence-remplacem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ED6EFF38-A24B-2618-BB0D-A3FB76B86F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58" r="3130" b="-1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4AE124-A3D4-2BF4-5378-D4137A28D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fr-FR" sz="4400" dirty="0"/>
              <a:t>Remplacer en médecine générale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A94BAB-1E65-E213-F985-D1FE8F790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4572000" cy="1524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dirty="0"/>
              <a:t>GEPRO</a:t>
            </a:r>
          </a:p>
          <a:p>
            <a:pPr algn="l"/>
            <a:r>
              <a:rPr lang="fr-FR" dirty="0"/>
              <a:t>21 mai 2025</a:t>
            </a:r>
          </a:p>
          <a:p>
            <a:pPr algn="l"/>
            <a:r>
              <a:rPr lang="fr-FR" dirty="0"/>
              <a:t>Dr Michaël </a:t>
            </a:r>
            <a:r>
              <a:rPr lang="fr-FR" dirty="0" err="1"/>
              <a:t>Rochoy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0580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FD5DB-9E9F-9517-B502-B54FBF9CD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2D6DED-D665-FF54-8813-EBBD938A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4114800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thèse (+ DES) vous permet de vous inscrire au Tableau du CDOM </a:t>
            </a: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votre lieu d’habitation</a:t>
            </a:r>
          </a:p>
          <a:p>
            <a:pPr marL="0" indent="0">
              <a:buNone/>
              <a:defRPr/>
            </a:pPr>
            <a:endParaRPr lang="fr-FR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367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J’habite </a:t>
            </a:r>
            <a:r>
              <a:rPr lang="fr-FR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Boulogne-sur-mer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(62), la faculté est à Lille (59) :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n’ai ni thèse ni DES mais 3 semestres validés 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inscription au CDOM 59 (licence de remplacement) 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 </a:t>
            </a:r>
            <a:r>
              <a:rPr lang="fr-FR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thésé</a:t>
            </a: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sans DES / J’ai un DES sans thèse 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inscription au CDOM 59 (licence de remplacement)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 </a:t>
            </a:r>
            <a:r>
              <a:rPr lang="fr-FR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thésé</a:t>
            </a: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j’ai le DES 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inscription au </a:t>
            </a: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Tableau du CDOM 62 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 n’est plus une licence de remplacement mais une </a:t>
            </a: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inscription, avec la cotisation qui l’accompagne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vous pouvez remplacer, comme vous pouvez vous installer, collaborer, vous associer…)</a:t>
            </a:r>
          </a:p>
          <a:p>
            <a:pPr marL="274320" indent="-274320">
              <a:buNone/>
              <a:defRPr/>
            </a:pPr>
            <a:endParaRPr lang="fr-FR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D3B48B-715E-FB03-8C4A-30590019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Et lorsqu’on a thèse et DES ? </a:t>
            </a:r>
          </a:p>
        </p:txBody>
      </p:sp>
    </p:spTree>
    <p:extLst>
      <p:ext uri="{BB962C8B-B14F-4D97-AF65-F5344CB8AC3E}">
        <p14:creationId xmlns:p14="http://schemas.microsoft.com/office/powerpoint/2010/main" val="340933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09C59-0FEF-4A90-BCEC-7697EFCB8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FA04171-5C28-63E2-956D-278BC6EE3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illégal de la médecine 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ans d’emprisonnement et 30 000€ d’amende (art. L4161-5 du Code de la santé publique).</a:t>
            </a:r>
          </a:p>
          <a:p>
            <a:pPr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CPAM peut refuser le remboursement des actes effectués</a:t>
            </a:r>
          </a:p>
          <a:p>
            <a:pPr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L’assurance responsabilité civile peut refuser de prendre en charge les dommages éventuels. </a:t>
            </a:r>
          </a:p>
          <a:p>
            <a:pPr>
              <a:defRPr/>
            </a:pPr>
            <a:endParaRPr lang="fr-FR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Donc : </a:t>
            </a: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7BC118E-BC70-B7ED-A739-FBD83859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Peut-on remplacer sans licence ? </a:t>
            </a:r>
          </a:p>
        </p:txBody>
      </p:sp>
    </p:spTree>
    <p:extLst>
      <p:ext uri="{BB962C8B-B14F-4D97-AF65-F5344CB8AC3E}">
        <p14:creationId xmlns:p14="http://schemas.microsoft.com/office/powerpoint/2010/main" val="226871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C765A-5FFB-AC18-F18D-DDE605678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52E572-6119-1EA7-5AF7-E074CDCDD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51" y="1524000"/>
            <a:ext cx="10495006" cy="5029200"/>
          </a:xfrm>
        </p:spPr>
        <p:txBody>
          <a:bodyPr>
            <a:normAutofit lnSpcReduction="1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Démarchage : </a:t>
            </a:r>
          </a:p>
          <a:p>
            <a:pPr marL="731520" lvl="1" indent="-274320"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 MSU</a:t>
            </a:r>
          </a:p>
          <a:p>
            <a:pPr marL="731520" lvl="1" indent="-274320"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Bouche-à-oreille</a:t>
            </a:r>
          </a:p>
          <a:p>
            <a:pPr marL="731520" lvl="1" indent="-274320"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 de garde – listing de CPTS</a:t>
            </a:r>
          </a:p>
          <a:p>
            <a:pPr marL="731520" lvl="1" indent="-274320"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Téléphone, courrier, etc.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 auprès du CDOM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web : Doctolib, </a:t>
            </a:r>
            <a:r>
              <a:rPr lang="fr-FR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RemplaNor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Media-Sante, </a:t>
            </a:r>
            <a:r>
              <a:rPr lang="fr-FR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Trocundoc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Annonces-</a:t>
            </a:r>
            <a:r>
              <a:rPr lang="fr-FR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medicales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doc112, </a:t>
            </a:r>
            <a:r>
              <a:rPr lang="fr-FR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remplacant.org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Syndicats : </a:t>
            </a:r>
            <a:r>
              <a:rPr lang="fr-FR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ReAGJIR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SNJMG…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2F4FC3-B887-ECD5-3EA5-C801350B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36525"/>
            <a:ext cx="10668000" cy="152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Où trouver des offres de remplacement ? </a:t>
            </a:r>
          </a:p>
        </p:txBody>
      </p:sp>
    </p:spTree>
    <p:extLst>
      <p:ext uri="{BB962C8B-B14F-4D97-AF65-F5344CB8AC3E}">
        <p14:creationId xmlns:p14="http://schemas.microsoft.com/office/powerpoint/2010/main" val="393008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6D367-ECF7-6E7C-43FA-FE2EB700F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A68C88-FFEB-DDE7-B36D-B223843D7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19" y="1900882"/>
            <a:ext cx="10577383" cy="4652318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 responsabilité civile (à prévenir)</a:t>
            </a:r>
          </a:p>
          <a:p>
            <a:pPr marL="731520" lvl="1" indent="-274320"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MACSF, La Médicale, GMF… ou hors médical (MACIF, AXA, etc.)</a:t>
            </a:r>
          </a:p>
          <a:p>
            <a:pPr marL="731520" lvl="1" indent="-274320"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priori, vous servira aussi pour l’assurance habitation (cabinet)… </a:t>
            </a:r>
            <a:endParaRPr lang="fr-FR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 pour la voiture 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(déplacements pro)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Ouvrir un compte bancaire séparé ? </a:t>
            </a: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oui idéalement !</a:t>
            </a:r>
            <a:endParaRPr lang="fr-FR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Intérêt d’un compte professionnel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avoir un « conseiller professionnel » (?), crédit-bail, </a:t>
            </a: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 de paiement électronique…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mais inconvénient : payant (pour pas grand-chose en tant que remplaçant !)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Acheter le matériel nécessaire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(tensiomètre, otoscope…)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F01B8A-EE69-EF65-0B3E-AACA2E5B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4" y="376882"/>
            <a:ext cx="11504140" cy="152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Que faire avant les premiers remplacements ?</a:t>
            </a:r>
          </a:p>
        </p:txBody>
      </p:sp>
    </p:spTree>
    <p:extLst>
      <p:ext uri="{BB962C8B-B14F-4D97-AF65-F5344CB8AC3E}">
        <p14:creationId xmlns:p14="http://schemas.microsoft.com/office/powerpoint/2010/main" val="171120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E8807-CA17-672D-E690-5C718BAC6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534CFA-FB86-4F7F-1DC6-7F0F6EA2E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988" y="1828800"/>
            <a:ext cx="10087232" cy="5029200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médecin remplacé peut aller </a:t>
            </a: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 site du CNOM (</a:t>
            </a:r>
            <a:r>
              <a:rPr lang="fr-FR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monespace.medecin.fr</a:t>
            </a: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et Paramètres &gt; Remplacement pour créer un contrat dématérialisé 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(amène sur </a:t>
            </a:r>
            <a:r>
              <a:rPr lang="fr-FR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remplacements.ordre.medecin.fr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274320"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contrats-types sont disponibles sur le site du CNOM</a:t>
            </a:r>
          </a:p>
          <a:p>
            <a:pPr marL="1097280" lvl="2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simple ordonnance signée à l’arrache n’est pas un contrat </a:t>
            </a:r>
          </a:p>
          <a:p>
            <a:pPr marL="1463040" lvl="3"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 bon ? </a:t>
            </a:r>
          </a:p>
          <a:p>
            <a:pPr marL="1737360" lvl="4">
              <a:buClr>
                <a:schemeClr val="accent2">
                  <a:shade val="75000"/>
                </a:schemeClr>
              </a:buClr>
              <a:buFont typeface="Wingdings 2" pitchFamily="18" charset="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fr-FR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c’est une ordonnance signée à l’arrache. Surprise. </a:t>
            </a:r>
          </a:p>
          <a:p>
            <a:pPr marL="822960" lvl="2">
              <a:buClr>
                <a:schemeClr val="accent2">
                  <a:shade val="75000"/>
                </a:schemeClr>
              </a:buClr>
              <a:buFont typeface="Wingdings 2" pitchFamily="18" charset="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pouvez préciser que vous renoncez à la clause de non-installation dans votre contrat 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(il ne suffit pas d’enlever la mention)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« remplacez » un médecin : 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utilisez ses feuilles de soins, ses ordonnances… 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faites sa comptabilité…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vous « rétrocède » 70 à 100 % des recettes (le « nombre de G » minimal peut parfois être un accord oral, mais pas écrit… sinon, vous êtes salarié…)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3676C1-5F49-287B-2D1A-CF48C3DA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593725"/>
            <a:ext cx="11833653" cy="152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4000" dirty="0"/>
              <a:t>Comment rédiger un contrat de remplacement ? </a:t>
            </a:r>
          </a:p>
        </p:txBody>
      </p:sp>
    </p:spTree>
    <p:extLst>
      <p:ext uri="{BB962C8B-B14F-4D97-AF65-F5344CB8AC3E}">
        <p14:creationId xmlns:p14="http://schemas.microsoft.com/office/powerpoint/2010/main" val="1134405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C0590-A362-7855-D178-C3B0563B2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>
            <a:extLst>
              <a:ext uri="{FF2B5EF4-FFF2-40B4-BE49-F238E27FC236}">
                <a16:creationId xmlns:a16="http://schemas.microsoft.com/office/drawing/2014/main" id="{95363EAD-4DD8-0961-ED22-8C819409B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29" y="1524000"/>
            <a:ext cx="10552669" cy="50292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fr-FR" alt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allez gagner de l’argent en tant qu’auto-entrepreneur (libéral). </a:t>
            </a:r>
          </a:p>
          <a:p>
            <a:pPr lvl="1" eaLnBrk="1" hangingPunct="1"/>
            <a:r>
              <a:rPr lang="fr-FR" alt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avez donc des </a:t>
            </a:r>
            <a:r>
              <a:rPr lang="fr-FR" alt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charges sociales </a:t>
            </a:r>
            <a:r>
              <a:rPr lang="fr-FR" alt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 pour profiter des services de la société française, c’est NORMAL – vous en payez aussi quand vous êtes salarié, et votre employeur aussi). </a:t>
            </a:r>
          </a:p>
          <a:p>
            <a:pPr lvl="1" eaLnBrk="1" hangingPunct="1"/>
            <a:r>
              <a:rPr lang="fr-FR" alt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c’est l’URSSAF. </a:t>
            </a:r>
          </a:p>
          <a:p>
            <a:pPr eaLnBrk="1" hangingPunct="1"/>
            <a:r>
              <a:rPr lang="fr-FR" alt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payez la retraite des médecins : la CARMF</a:t>
            </a:r>
          </a:p>
          <a:p>
            <a:pPr lvl="1"/>
            <a:r>
              <a:rPr lang="fr-FR" alt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compris si revenus &lt; 12 500 euros</a:t>
            </a:r>
          </a:p>
          <a:p>
            <a:pPr eaLnBrk="1" hangingPunct="1"/>
            <a:r>
              <a:rPr lang="fr-FR" alt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entreprise est installée quelque part, vous devez payer un « impôt local »</a:t>
            </a:r>
          </a:p>
          <a:p>
            <a:pPr lvl="1" eaLnBrk="1" hangingPunct="1"/>
            <a:r>
              <a:rPr lang="fr-FR" alt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c’est la </a:t>
            </a:r>
            <a:r>
              <a:rPr lang="fr-FR" alt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CFE</a:t>
            </a:r>
            <a:r>
              <a:rPr lang="fr-FR" alt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calculée sur votre habitation (là où est identifiée votre « entreprise » de vous remplaçant)</a:t>
            </a:r>
          </a:p>
          <a:p>
            <a:pPr eaLnBrk="1" hangingPunct="1"/>
            <a:r>
              <a:rPr lang="fr-FR" alt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c’est tout 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96DE15-2E36-E494-4C39-E2997462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279723"/>
            <a:ext cx="10668000" cy="1524000"/>
          </a:xfrm>
        </p:spPr>
        <p:txBody>
          <a:bodyPr/>
          <a:lstStyle/>
          <a:p>
            <a:pPr>
              <a:defRPr/>
            </a:pPr>
            <a:r>
              <a:rPr lang="fr-FR" dirty="0"/>
              <a:t>Que paie t-on quand on remplace ?</a:t>
            </a:r>
          </a:p>
        </p:txBody>
      </p:sp>
    </p:spTree>
    <p:extLst>
      <p:ext uri="{BB962C8B-B14F-4D97-AF65-F5344CB8AC3E}">
        <p14:creationId xmlns:p14="http://schemas.microsoft.com/office/powerpoint/2010/main" val="787699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E3B39-772F-994B-A8AC-D67709F7E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1">
            <a:extLst>
              <a:ext uri="{FF2B5EF4-FFF2-40B4-BE49-F238E27FC236}">
                <a16:creationId xmlns:a16="http://schemas.microsoft.com/office/drawing/2014/main" id="{88F297CE-ED1D-5B7E-3118-9CF749F8E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7" y="1524000"/>
            <a:ext cx="10383797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FR" alt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vous n’êtes pas encore inscrit au tableau de l’Ordre (pas encore </a:t>
            </a:r>
            <a:r>
              <a:rPr lang="fr-FR" altLang="fr-FR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thésé</a:t>
            </a:r>
            <a:r>
              <a:rPr lang="fr-FR" alt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/>
            <a:r>
              <a:rPr lang="fr-FR" alt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ne payez pas votre « redevance » annuelle à l’Ordre</a:t>
            </a:r>
          </a:p>
          <a:p>
            <a:pPr marL="457200" lvl="1" indent="0" eaLnBrk="1" hangingPunct="1">
              <a:buNone/>
            </a:pPr>
            <a:endParaRPr lang="fr-FR" altLang="fr-FR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l’URSSAF, vous ne payez pas la cotisation aux URPS (CURPS) d’environ 200€ (souvent payé à tort)</a:t>
            </a:r>
          </a:p>
          <a:p>
            <a:pPr eaLnBrk="1" hangingPunct="1"/>
            <a:endParaRPr lang="fr-FR" altLang="fr-FR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et il y a les </a:t>
            </a:r>
            <a:r>
              <a:rPr lang="fr-FR" altLang="fr-FR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arnaques</a:t>
            </a:r>
            <a:r>
              <a:rPr lang="fr-FR" alt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bien sûr, à ne pas payer, comme le classique « Registre Des Professionnels »,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1FCEF7-1BC6-BA01-58A6-FA3B4D60D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04800"/>
            <a:ext cx="10668000" cy="1524000"/>
          </a:xfrm>
        </p:spPr>
        <p:txBody>
          <a:bodyPr/>
          <a:lstStyle/>
          <a:p>
            <a:pPr>
              <a:defRPr/>
            </a:pPr>
            <a:r>
              <a:rPr lang="fr-FR" dirty="0"/>
              <a:t>Que NE paie t-on PAS ? </a:t>
            </a:r>
          </a:p>
        </p:txBody>
      </p:sp>
    </p:spTree>
    <p:extLst>
      <p:ext uri="{BB962C8B-B14F-4D97-AF65-F5344CB8AC3E}">
        <p14:creationId xmlns:p14="http://schemas.microsoft.com/office/powerpoint/2010/main" val="1275737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9A846-D4FB-5A23-88BC-1D4B3F93C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08B3C4-5FC7-1F40-A350-213E7503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 terme, faut-il remplacer ou s’installer 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D45DB7-FAFB-2A4F-8561-FD18EC1E54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2514601"/>
          <a:ext cx="8229600" cy="111442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REMPLACER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S’INSTALLER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Avantages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 rowSpan="2"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A vous de jouer !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Inconvénients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89" name="Rectangle 4">
            <a:extLst>
              <a:ext uri="{FF2B5EF4-FFF2-40B4-BE49-F238E27FC236}">
                <a16:creationId xmlns:a16="http://schemas.microsoft.com/office/drawing/2014/main" id="{C7D231AA-E8F9-1211-4CFF-BEF5198F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1" y="5715000"/>
            <a:ext cx="2786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Quel diaporama ludique ! </a:t>
            </a:r>
          </a:p>
        </p:txBody>
      </p:sp>
    </p:spTree>
    <p:extLst>
      <p:ext uri="{BB962C8B-B14F-4D97-AF65-F5344CB8AC3E}">
        <p14:creationId xmlns:p14="http://schemas.microsoft.com/office/powerpoint/2010/main" val="147658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0B241-1DDE-33D8-E275-DA1EDD314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EC9E20-63CF-3CBD-0ECC-BE1CC1C8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94320"/>
            <a:ext cx="10668000" cy="1524000"/>
          </a:xfrm>
        </p:spPr>
        <p:txBody>
          <a:bodyPr/>
          <a:lstStyle/>
          <a:p>
            <a:pPr>
              <a:defRPr/>
            </a:pPr>
            <a:r>
              <a:rPr lang="fr-FR" dirty="0"/>
              <a:t>Remplacer ou s’installer 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72653D-F42A-C6CF-D9B1-3C2799A116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828801"/>
          <a:ext cx="8229600" cy="430371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502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REMPLACER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S’INSTALLER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22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Avantages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(Disclaimer : ceci est l’issue d’une réflexion relativement personnelle, ne reflète en rien la vérité absolue, ne tient pas compte de vos choix de vie et de votre passion pour le macramé).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Liberté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Voyager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Préparer l’installation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Moins de charges sociales ?</a:t>
                      </a:r>
                      <a:r>
                        <a:rPr kumimoji="0" lang="fr-FR" alt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 (Non : vous avez les MÊMES cotisations — URSSAF, CARMF…)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Mais par contre, 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moins de dépenses ! (secrétariat, petit matériel…)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Stabilité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Suivi de patients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Choix de cabinet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Plus de recettes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(pas de rétrocession, ROSP, forfait ALD, majoration personne âgée, participation à l’OGDPC…)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Moins de liberté (ou remplaçant ?)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579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ABA64-E910-E3C7-BB17-E44EF58B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10929"/>
            <a:ext cx="10668000" cy="1524000"/>
          </a:xfrm>
        </p:spPr>
        <p:txBody>
          <a:bodyPr>
            <a:normAutofit fontScale="90000"/>
          </a:bodyPr>
          <a:lstStyle/>
          <a:p>
            <a:r>
              <a:rPr lang="fr-FR" dirty="0"/>
              <a:t>Refaisons le point par organisme…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Administration, mon Amour.</a:t>
            </a:r>
          </a:p>
        </p:txBody>
      </p:sp>
    </p:spTree>
    <p:extLst>
      <p:ext uri="{BB962C8B-B14F-4D97-AF65-F5344CB8AC3E}">
        <p14:creationId xmlns:p14="http://schemas.microsoft.com/office/powerpoint/2010/main" val="114242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98CC6C-E404-5C3A-0591-4E854367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Remplacer en médecine libérale, c’est devenir…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F50674-A052-944E-2025-EE7B447BD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3600" dirty="0"/>
              <a:t>Médecin</a:t>
            </a:r>
          </a:p>
          <a:p>
            <a:pPr marL="0" indent="0" algn="ctr">
              <a:buNone/>
            </a:pPr>
            <a:r>
              <a:rPr lang="fr-FR" sz="3600" dirty="0"/>
              <a:t>ET </a:t>
            </a:r>
          </a:p>
          <a:p>
            <a:pPr marL="0" indent="0" algn="ctr">
              <a:buNone/>
            </a:pPr>
            <a:r>
              <a:rPr lang="fr-FR" sz="3600" dirty="0"/>
              <a:t>Chef d’entreprise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(Différent du salariat donc)</a:t>
            </a:r>
          </a:p>
        </p:txBody>
      </p:sp>
    </p:spTree>
    <p:extLst>
      <p:ext uri="{BB962C8B-B14F-4D97-AF65-F5344CB8AC3E}">
        <p14:creationId xmlns:p14="http://schemas.microsoft.com/office/powerpoint/2010/main" val="676557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9BC165-D7C8-A9F7-479E-12B74239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L’Ordre des Médecins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6068AB-477F-9E7C-0C6E-FC0FB9D9C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Fournit la licence de remplacement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Autorise les remplacements, les installations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… préalable aux autres !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  <a:ea typeface="AR PL UMing CN"/>
              </a:rPr>
              <a:t>Valide les différents statuts 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(avec des contrats types) : installation (pas de contrat), </a:t>
            </a:r>
            <a:r>
              <a:rPr lang="fr-FR" sz="2800" b="1" u="sng" strike="noStrike" spc="-1" dirty="0">
                <a:solidFill>
                  <a:schemeClr val="tx1"/>
                </a:solidFill>
                <a:latin typeface="Arial"/>
              </a:rPr>
              <a:t>remplaçant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, assistant, collaborateur 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(libéral ou salarié)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, associé 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Contrôle les plaques, ordonnances et </a:t>
            </a:r>
            <a:r>
              <a:rPr lang="fr-FR" sz="2800" b="0" u="sng" strike="noStrike" spc="-1" dirty="0">
                <a:solidFill>
                  <a:schemeClr val="tx1"/>
                </a:solidFill>
                <a:latin typeface="Arial"/>
              </a:rPr>
              <a:t>contrats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pc="-1" dirty="0">
              <a:solidFill>
                <a:schemeClr val="tx1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Pour rappel, pas de cotisation tant que vous n’êtes pas </a:t>
            </a:r>
            <a:r>
              <a:rPr lang="fr-FR" sz="2800" b="1" strike="noStrike" spc="-1" dirty="0" err="1">
                <a:solidFill>
                  <a:schemeClr val="tx1"/>
                </a:solidFill>
                <a:latin typeface="Arial"/>
              </a:rPr>
              <a:t>thésé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 avec DES !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32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CC87B-2D3E-E2CA-728A-74BF184F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contrats de l’Ordre</a:t>
            </a:r>
          </a:p>
        </p:txBody>
      </p:sp>
      <p:pic>
        <p:nvPicPr>
          <p:cNvPr id="4" name="Image 9">
            <a:extLst>
              <a:ext uri="{FF2B5EF4-FFF2-40B4-BE49-F238E27FC236}">
                <a16:creationId xmlns:a16="http://schemas.microsoft.com/office/drawing/2014/main" id="{EE8C3E1B-E89F-CC05-AA65-A7370DBE0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1942"/>
            <a:ext cx="3813848" cy="400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1">
            <a:extLst>
              <a:ext uri="{FF2B5EF4-FFF2-40B4-BE49-F238E27FC236}">
                <a16:creationId xmlns:a16="http://schemas.microsoft.com/office/drawing/2014/main" id="{99CBEC86-A24A-6C3B-4D60-5F71FC672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58" y="1927654"/>
            <a:ext cx="4061222" cy="400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3">
            <a:extLst>
              <a:ext uri="{FF2B5EF4-FFF2-40B4-BE49-F238E27FC236}">
                <a16:creationId xmlns:a16="http://schemas.microsoft.com/office/drawing/2014/main" id="{EBAC04ED-C631-04A8-3E68-3C30F1A65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897" y="1927654"/>
            <a:ext cx="3818150" cy="400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389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A75C37-8A4B-BD0D-EA09-6A2B1F31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URSSAF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C3C305-089C-2F2C-E954-FB01AC201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1139488" cy="4271963"/>
          </a:xfrm>
        </p:spPr>
        <p:txBody>
          <a:bodyPr>
            <a:normAutofit fontScale="5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Cotisations sociales 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(= pour la société, en tant qu’autoentrepreneur / chef d’entreprise)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1" strike="noStrike" spc="-1" dirty="0">
                <a:solidFill>
                  <a:schemeClr val="tx1"/>
                </a:solidFill>
                <a:latin typeface="Arial"/>
              </a:rPr>
              <a:t>C’est la même chose que ce qui est retiré aux salariés (cotisations salarié + patronale)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Prise en charge partielle par la CPAM en secteur 1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Inscription sur leur site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dès le premier jour de remplacement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 (avant J8) (« guichet unique »)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Signaler le changement de lieu d’exercice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Numéro SIREN (entreprise) et SIRET (établissement)</a:t>
            </a:r>
            <a:r>
              <a:rPr lang="fr-FR" spc="-1" dirty="0">
                <a:solidFill>
                  <a:schemeClr val="tx1"/>
                </a:solidFill>
                <a:latin typeface="Arial"/>
              </a:rPr>
              <a:t>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1" u="sng" spc="-1" dirty="0">
                <a:solidFill>
                  <a:schemeClr val="tx1"/>
                </a:solidFill>
                <a:latin typeface="Arial"/>
              </a:rPr>
              <a:t>Représente environ 10 % de votre chiffre d’affaires (= recettes)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1" spc="-1" dirty="0">
                <a:solidFill>
                  <a:schemeClr val="tx1"/>
                </a:solidFill>
                <a:latin typeface="Arial"/>
              </a:rPr>
              <a:t>Les 2 premières années : 957€ (comme si vous aviez un CA de 7816€)… </a:t>
            </a:r>
            <a:r>
              <a:rPr lang="fr-FR" spc="-1" dirty="0">
                <a:solidFill>
                  <a:schemeClr val="tx1"/>
                </a:solidFill>
                <a:latin typeface="Arial"/>
              </a:rPr>
              <a:t>donc si vous avez gagné plus que 7816€, il y aura une régularisation à la hausse la 3</a:t>
            </a:r>
            <a:r>
              <a:rPr lang="fr-FR" spc="-1" baseline="30000" dirty="0">
                <a:solidFill>
                  <a:schemeClr val="tx1"/>
                </a:solidFill>
                <a:latin typeface="Arial"/>
              </a:rPr>
              <a:t>ème</a:t>
            </a:r>
            <a:r>
              <a:rPr lang="fr-FR" spc="-1" dirty="0">
                <a:solidFill>
                  <a:schemeClr val="tx1"/>
                </a:solidFill>
                <a:latin typeface="Arial"/>
              </a:rPr>
              <a:t> année !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1" spc="-1" dirty="0">
                <a:solidFill>
                  <a:schemeClr val="tx1"/>
                </a:solidFill>
                <a:latin typeface="Arial"/>
              </a:rPr>
              <a:t>Depuis 2022, une offre simplifiée pour éviter ces fluctuations : </a:t>
            </a:r>
            <a:r>
              <a:rPr lang="fr-FR" b="1" spc="-1" dirty="0">
                <a:solidFill>
                  <a:schemeClr val="tx1"/>
                </a:solidFill>
                <a:latin typeface="Arial"/>
                <a:hlinkClick r:id="rId2"/>
              </a:rPr>
              <a:t>https://www.medecins-remplacants.urssaf.fr/accueil</a:t>
            </a:r>
            <a:r>
              <a:rPr lang="fr-FR" b="1" spc="-1" dirty="0">
                <a:solidFill>
                  <a:schemeClr val="tx1"/>
                </a:solidFill>
                <a:latin typeface="Arial"/>
              </a:rPr>
              <a:t> </a:t>
            </a:r>
          </a:p>
          <a:p>
            <a:pPr marL="108000" indent="0"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88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71E67095-5470-B336-417E-C25485524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541551"/>
              </p:ext>
            </p:extLst>
          </p:nvPr>
        </p:nvGraphicFramePr>
        <p:xfrm>
          <a:off x="2176463" y="182562"/>
          <a:ext cx="8896351" cy="6492875"/>
        </p:xfrm>
        <a:graphic>
          <a:graphicData uri="http://schemas.openxmlformats.org/drawingml/2006/table">
            <a:tbl>
              <a:tblPr/>
              <a:tblGrid>
                <a:gridCol w="222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6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17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Cotisation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Taux (sur revenu)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Note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Exemple  pour 32 000€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49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Allocations familiales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2,15 % jusqu’à 110 % du Plafond Annuel de Sécurité Sociale (PASS : 41 000€)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5,25 % à partir de 140 % du PASS (progressif entre deux)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PEC à 5 % (l’intégralité donc…) par CPAM jusqu’à PASS puis 2,9 % au-delà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(Si secteur 1 ou remplaçant)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0€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76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Cotisation Sociale Généralisée et Contribution au Remboursement de la Dette Sociale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7,5 % et 0,5 %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5,1 % des 8 % sont déductibles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2560 €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4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Assurance maladie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9,81 %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PEC de 9,7 % par CPAM </a:t>
                      </a:r>
                      <a:r>
                        <a:rPr kumimoji="0" lang="fr-FR" altLang="fr-FR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(convention depuis 1971)</a:t>
                      </a: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35 €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4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Cotisation à la formation professionnelle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0,25 % de la PASS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97 €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7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Contribution aux URPS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0,5 %  — uniquement pour les installés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Plafonné à la PASS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193 €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7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2900/ 32 000 (9 %)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96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FDCE5-803D-75D6-E820-BDA4F8FF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URSSAF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2359AA-7F0E-EDEF-54EF-8AD6819AD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3986213"/>
          </a:xfrm>
        </p:spPr>
        <p:txBody>
          <a:bodyPr>
            <a:normAutofit fontScale="92500" lnSpcReduction="20000"/>
          </a:bodyPr>
          <a:lstStyle/>
          <a:p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 vous êtes remplaçant, vous ne payez pas la cotisation aux Unions Régionales des Professionnels de Santé (CURPS), de 0,5 % plafonné à la PASS (200€ environ). </a:t>
            </a:r>
          </a:p>
          <a:p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C’est un </a:t>
            </a:r>
            <a:r>
              <a:rPr lang="fr-FR" alt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détail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que l’URSSAF oublie facilement, puisque par défaut on la paie… </a:t>
            </a:r>
          </a:p>
          <a:p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 faut donc bien penser à vérifier que vous ne la payez pas, ou sinon réclamer auprès de votre URSSAF. </a:t>
            </a:r>
          </a:p>
          <a:p>
            <a:pPr lvl="1"/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Réclamer = les appeler, y aller, invoquer une entité tentaculaire prête à en découdre avec l’administration. </a:t>
            </a:r>
          </a:p>
          <a:p>
            <a:pPr lvl="1"/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Quoi que vous fassiez, vous allez (sûrement) payer le CURPS. Par contre, ça sera régularisé l’année suivante… L’URSSAF régularise toujours bien sur du long terme !</a:t>
            </a:r>
          </a:p>
        </p:txBody>
      </p:sp>
    </p:spTree>
    <p:extLst>
      <p:ext uri="{BB962C8B-B14F-4D97-AF65-F5344CB8AC3E}">
        <p14:creationId xmlns:p14="http://schemas.microsoft.com/office/powerpoint/2010/main" val="2551410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E3DCA5-04B2-B131-95DB-49617EE8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04787"/>
            <a:ext cx="10668000" cy="1524000"/>
          </a:xfrm>
        </p:spPr>
        <p:txBody>
          <a:bodyPr/>
          <a:lstStyle/>
          <a:p>
            <a:r>
              <a:rPr lang="fr-FR" dirty="0"/>
              <a:t>CARMF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D60D4F-3B1C-5E0B-3BFB-C3BC69E0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0"/>
            <a:ext cx="10668000" cy="4686300"/>
          </a:xfrm>
        </p:spPr>
        <p:txBody>
          <a:bodyPr>
            <a:normAutofit fontScale="40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Retraite et prévoyance (IJ après le 91</a:t>
            </a:r>
            <a:r>
              <a:rPr lang="fr-FR" sz="2800" b="0" strike="noStrike" spc="-1" baseline="33000" dirty="0">
                <a:solidFill>
                  <a:schemeClr val="tx1"/>
                </a:solidFill>
                <a:latin typeface="Arial"/>
              </a:rPr>
              <a:t>e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 jour ; la CPAM couvre de J4 à J90)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Dès les premiers remplacements</a:t>
            </a:r>
            <a:endParaRPr lang="fr-FR" sz="2800" b="0" strike="noStrike" spc="-1" dirty="0">
              <a:solidFill>
                <a:schemeClr val="tx1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Simple signalement dans le mois qui suit l’installation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1" spc="-1" dirty="0">
                <a:solidFill>
                  <a:schemeClr val="tx1"/>
                </a:solidFill>
                <a:latin typeface="Arial"/>
              </a:rPr>
              <a:t>Là encore, c’est aussi ce qui est prélevé aux salariés : la différence est qu’on nous laisse l’argent pendant un temps (pour le mettre sur un livret) avant qu’il ne reparte.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1" u="sng" spc="-1" dirty="0">
                <a:solidFill>
                  <a:schemeClr val="tx1"/>
                </a:solidFill>
                <a:latin typeface="Arial"/>
              </a:rPr>
              <a:t>Représente environ 20-28 % de votre chiffre d’affaires (= recettes)</a:t>
            </a:r>
            <a:r>
              <a:rPr lang="fr-FR" spc="-1" dirty="0">
                <a:solidFill>
                  <a:schemeClr val="tx1"/>
                </a:solidFill>
                <a:latin typeface="Arial"/>
              </a:rPr>
              <a:t> (plus vous gagnez, plus le taux diminue en gros)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En début d’activité, la CARMF prélève 3300€ la première année et 7423€ la deuxième… mais régularise (souvent à la hausse) à partir de la 3</a:t>
            </a:r>
            <a:r>
              <a:rPr lang="fr-FR" sz="2800" b="1" strike="noStrike" spc="-1" baseline="30000" dirty="0">
                <a:solidFill>
                  <a:schemeClr val="tx1"/>
                </a:solidFill>
                <a:latin typeface="Arial"/>
              </a:rPr>
              <a:t>ème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 ! </a:t>
            </a:r>
            <a:r>
              <a:rPr lang="fr-FR" spc="-1" dirty="0">
                <a:solidFill>
                  <a:schemeClr val="tx1"/>
                </a:solidFill>
                <a:latin typeface="Arial"/>
              </a:rPr>
              <a:t>(</a:t>
            </a:r>
            <a:r>
              <a:rPr lang="fr-FR" spc="-1" dirty="0">
                <a:solidFill>
                  <a:schemeClr val="tx1"/>
                </a:solidFill>
                <a:latin typeface="Arial"/>
                <a:hlinkClick r:id="rId2"/>
              </a:rPr>
              <a:t>https://www.carmf.fr/page.php?page=cdrom/coti/coti-debut.htm</a:t>
            </a:r>
            <a:r>
              <a:rPr lang="fr-FR" spc="-1" dirty="0">
                <a:solidFill>
                  <a:schemeClr val="tx1"/>
                </a:solidFill>
                <a:latin typeface="Arial"/>
              </a:rPr>
              <a:t>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« Si vous êtes médecin remplaçant, étudiant en médecine exerçant sous licence de remplacement, régulateur dans le cadre de la permanence des soins ou si vous exercez une activité limitée à des expertises, vous pouvez demander la dispense d’affiliation à condition de ne pas être assujetti à la contribution économique territoriale et d’avoir un revenu net d’activité indépendante inférieur à 15 000€. »</a:t>
            </a:r>
            <a:r>
              <a:rPr lang="fr-FR" b="1" spc="-1" dirty="0">
                <a:solidFill>
                  <a:schemeClr val="tx1"/>
                </a:solidFill>
                <a:latin typeface="Arial"/>
              </a:rPr>
              <a:t> (</a:t>
            </a:r>
            <a:r>
              <a:rPr lang="fr-FR" b="1" spc="-1" dirty="0">
                <a:solidFill>
                  <a:schemeClr val="tx1"/>
                </a:solidFill>
                <a:latin typeface="Arial"/>
                <a:hlinkClick r:id="rId3"/>
              </a:rPr>
              <a:t>https://www.carmf.fr/doc/documents/depliants/debut-exercice-liberal.pdf</a:t>
            </a:r>
            <a:r>
              <a:rPr lang="fr-FR" b="1" spc="-1" dirty="0">
                <a:solidFill>
                  <a:schemeClr val="tx1"/>
                </a:solidFill>
                <a:latin typeface="Arial"/>
              </a:rPr>
              <a:t>) 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trike="noStrike" spc="-1" dirty="0">
                <a:solidFill>
                  <a:schemeClr val="tx1"/>
                </a:solidFill>
                <a:latin typeface="Arial"/>
              </a:rPr>
              <a:t>Mais la CET = CFE ou CVAE…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trike="noStrike" spc="-1" dirty="0">
                <a:solidFill>
                  <a:schemeClr val="tx1"/>
                </a:solidFill>
                <a:latin typeface="Arial"/>
              </a:rPr>
              <a:t>Vous pouvez être assujetti de CFE lors de la première et seconde année de création de votre activité de remplacement, si votre chiffre d’affaires de médecin suppléant est inférieur à 5 000 € ou si vous pratiquez des remplacements en tant qu’’étudiants </a:t>
            </a:r>
            <a:r>
              <a:rPr lang="fr-FR" spc="-1" dirty="0">
                <a:solidFill>
                  <a:schemeClr val="tx1"/>
                </a:solidFill>
                <a:latin typeface="Arial"/>
              </a:rPr>
              <a:t>en médecine (</a:t>
            </a:r>
            <a:r>
              <a:rPr lang="fr-FR" spc="-1" dirty="0">
                <a:solidFill>
                  <a:schemeClr val="tx1"/>
                </a:solidFill>
                <a:latin typeface="Arial"/>
                <a:hlinkClick r:id="rId4"/>
              </a:rPr>
              <a:t>https://healthcare.orisha.com/blog/professionnels-de-sante/medecin/cfe-medecin-remplacant/)</a:t>
            </a:r>
            <a:r>
              <a:rPr lang="fr-FR" spc="-1" dirty="0">
                <a:solidFill>
                  <a:schemeClr val="tx1"/>
                </a:solidFill>
                <a:latin typeface="Arial"/>
              </a:rPr>
              <a:t>)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1" dirty="0"/>
              <a:t>Vous pouvez donc demander une exonération de CFE puis une exonération de CARMF tant que vous remplacez pendant l’internat !</a:t>
            </a:r>
            <a:endParaRPr lang="fr-FR" spc="-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508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4BB4865F-2F63-6349-21D9-82455410E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68126"/>
              </p:ext>
            </p:extLst>
          </p:nvPr>
        </p:nvGraphicFramePr>
        <p:xfrm>
          <a:off x="1771650" y="489095"/>
          <a:ext cx="8229600" cy="561498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15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Cotisation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Taux (sur revenu)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Note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Exemple  pour 32000€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2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Base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8,23 % jusqu’à PASS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1,87 % ensuite (jusqu’à 5 PASS)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Base de 19 % PASS 1</a:t>
                      </a:r>
                      <a:r>
                        <a:rPr kumimoji="0" lang="fr-FR" altLang="fr-FR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ère</a:t>
                      </a: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 année 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Base de 27 % PASS 2</a:t>
                      </a:r>
                      <a:r>
                        <a:rPr kumimoji="0" lang="fr-FR" altLang="fr-FR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 année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2630 €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(741 € 1</a:t>
                      </a:r>
                      <a:r>
                        <a:rPr kumimoji="0" lang="fr-FR" altLang="fr-FR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ère</a:t>
                      </a: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 année, 1053€ 2</a:t>
                      </a:r>
                      <a:r>
                        <a:rPr kumimoji="0" lang="fr-FR" altLang="fr-FR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 année)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4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Complémentaire vieillesse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9,6 % (limite de 3,5 PASS)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Pas les 2 premières années (sauf si &gt; 40 ans)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3072 €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6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Allocations supplémentaires de vieillesse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Forfait de 4850 €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+ 2,6 % N-2 (plafonné à 5 PASS)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Forfait PEC à 67 % par CPAM  si secteur 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1620€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+ 830€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(191€ A1, 271€ A2)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0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Invalidité / décès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&lt; PASS = 622€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PASS 1-3 = 720€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&gt; PASS 3 = 836 €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622€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5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8774 / 32 000 (27 %)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5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Total cotisations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URSSAF / CARMF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11 700 / 32 000 (36 %)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175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DBF800-AAFB-E479-E5F9-8386F9F60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264452"/>
              </p:ext>
            </p:extLst>
          </p:nvPr>
        </p:nvGraphicFramePr>
        <p:xfrm>
          <a:off x="1771650" y="1279526"/>
          <a:ext cx="8077200" cy="5578474"/>
        </p:xfrm>
        <a:graphic>
          <a:graphicData uri="http://schemas.openxmlformats.org/drawingml/2006/table">
            <a:tbl>
              <a:tblPr/>
              <a:tblGrid>
                <a:gridCol w="643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8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Cotisation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Exemple  pour 96 000€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Allocations familiales (0 à 2,35 % après PASS)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Env. 1500€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8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Cotisation Sociale Généralisée et Contribution au Remboursement de la Dette Sociale (8%)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7680 €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1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Assurance maladie (0,11 %)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106 €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1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Cotisation à la formation professionnelle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97 €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Contribution aux URPS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193 €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8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Total URSSAF :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9 600/ 96 000 (10 %) ↑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CARMF : base (8,23 % puis 1,87 % après PASS)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3830 €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1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CARMF : CV (9,6 %)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9216 €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1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CARMF : ASV (1620€ + 2,6 %)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4116 €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1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CARMF : ID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722 €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918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Total CARMF :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17 884 / 96 000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(19 %) ↓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918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Total des cotisations obligatoires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2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rgbClr val="B37732"/>
                        </a:buClr>
                        <a:buSzPct val="85000"/>
                        <a:buFont typeface="Wingdings 2" pitchFamily="2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7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ts val="338"/>
                        </a:spcBef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D6903D"/>
                        </a:buClr>
                        <a:buSzPct val="85000"/>
                        <a:buFont typeface="Wingdings 2" pitchFamily="2" charset="2"/>
                        <a:defRPr sz="1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27 500 / 96 000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(29 %) ↓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D9F66D0A-981E-FBF5-2FA8-5B531B26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668000" cy="1524000"/>
          </a:xfrm>
        </p:spPr>
        <p:txBody>
          <a:bodyPr>
            <a:normAutofit fontScale="90000"/>
          </a:bodyPr>
          <a:lstStyle/>
          <a:p>
            <a:r>
              <a:rPr lang="fr-FR" dirty="0"/>
              <a:t>Pour illustrer que plus le CA est élevé, plus les cotisations baissent proportionnellement</a:t>
            </a:r>
          </a:p>
        </p:txBody>
      </p:sp>
    </p:spTree>
    <p:extLst>
      <p:ext uri="{BB962C8B-B14F-4D97-AF65-F5344CB8AC3E}">
        <p14:creationId xmlns:p14="http://schemas.microsoft.com/office/powerpoint/2010/main" val="1097589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6CFFF-4BD6-257E-5486-EFD3B80F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 des 50 %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1A1E6F-31D2-21FA-CC4D-00C6D4BDC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règle simple est de se dire que 50 % de votre chiffre d’affaires (ou recettes) ne vous appartient pas : </a:t>
            </a:r>
          </a:p>
          <a:p>
            <a:pPr lvl="1"/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10 % pour l’URSSAF </a:t>
            </a:r>
          </a:p>
          <a:p>
            <a:pPr lvl="1"/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 pour la CARMF</a:t>
            </a:r>
          </a:p>
          <a:p>
            <a:pPr lvl="1"/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 pour les dépenses (secrétariat, logiciel, matériel, entretien, réparation, frais kilométriques, etc.)</a:t>
            </a:r>
          </a:p>
          <a:p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Cela vous permettra de vivre sereinement l’année N+1 en ayant sur un livret (facilement accessible – ou des fonds euros d’assurance vie, ou un bas de laine…) de quoi régler les cotisations de l’année N.</a:t>
            </a:r>
          </a:p>
        </p:txBody>
      </p:sp>
    </p:spTree>
    <p:extLst>
      <p:ext uri="{BB962C8B-B14F-4D97-AF65-F5344CB8AC3E}">
        <p14:creationId xmlns:p14="http://schemas.microsoft.com/office/powerpoint/2010/main" val="2971694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CA7DA-7827-6381-BC46-87549AB6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Assurance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2F8F6-3EF1-D1BF-0A17-081C5C3D3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Responsabilité civile professionnelle (les prévenir)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Assurance automobile (les prévenir)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Prévoyance (?)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0" strike="noStrike" spc="-1" dirty="0">
                <a:solidFill>
                  <a:schemeClr val="tx1"/>
                </a:solidFill>
                <a:latin typeface="Arial"/>
              </a:rPr>
              <a:t>Depuis juillet 2021, les PAMC touchent des IJ (1/730</a:t>
            </a:r>
            <a:r>
              <a:rPr lang="fr-FR" b="0" strike="noStrike" spc="-1" baseline="30000" dirty="0">
                <a:solidFill>
                  <a:schemeClr val="tx1"/>
                </a:solidFill>
                <a:latin typeface="Arial"/>
              </a:rPr>
              <a:t>ème</a:t>
            </a:r>
            <a:r>
              <a:rPr lang="fr-FR" b="0" strike="noStrike" spc="-1" dirty="0">
                <a:solidFill>
                  <a:schemeClr val="tx1"/>
                </a:solidFill>
                <a:latin typeface="Arial"/>
              </a:rPr>
              <a:t> de la moyenne des 3 années précédentes… autrement dit, 50 % de 1/365</a:t>
            </a:r>
            <a:r>
              <a:rPr lang="fr-FR" b="0" strike="noStrike" spc="-1" baseline="30000" dirty="0">
                <a:solidFill>
                  <a:schemeClr val="tx1"/>
                </a:solidFill>
                <a:latin typeface="Arial"/>
              </a:rPr>
              <a:t>ème</a:t>
            </a:r>
            <a:r>
              <a:rPr lang="fr-FR" b="0" strike="noStrike" spc="-1" dirty="0">
                <a:solidFill>
                  <a:schemeClr val="tx1"/>
                </a:solidFill>
                <a:latin typeface="Arial"/>
              </a:rPr>
              <a:t> de la moyenne des 3 derniers « BNC (+ cotisations sociales hors CSG/CRDS) »), plafonné à 3 PASS (3 x 41 000€) soit 169€/jour (5000€ nets/mois)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0" strike="noStrike" spc="-1" dirty="0">
                <a:solidFill>
                  <a:schemeClr val="tx1"/>
                </a:solidFill>
                <a:latin typeface="Arial"/>
              </a:rPr>
              <a:t>Il faut être affilié de façon continue depuis au moins 12 mois. Au-delà de 90 jours, la CARMF prend le relai.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0" strike="noStrike" spc="-1" dirty="0">
                <a:solidFill>
                  <a:schemeClr val="tx1"/>
                </a:solidFill>
                <a:latin typeface="Arial"/>
              </a:rPr>
              <a:t>« Pour les médecins remplaçants ayant adhéré à l’offre simplifiée et pour les conjoints collaborateurs, ce dispositif s’applique à partir du 1er janvier 2022 »</a:t>
            </a:r>
          </a:p>
        </p:txBody>
      </p:sp>
    </p:spTree>
    <p:extLst>
      <p:ext uri="{BB962C8B-B14F-4D97-AF65-F5344CB8AC3E}">
        <p14:creationId xmlns:p14="http://schemas.microsoft.com/office/powerpoint/2010/main" val="2557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1704A-41A0-DE21-4C14-F1BB6841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77795"/>
            <a:ext cx="10668000" cy="1524000"/>
          </a:xfrm>
        </p:spPr>
        <p:txBody>
          <a:bodyPr/>
          <a:lstStyle/>
          <a:p>
            <a:r>
              <a:rPr lang="fr-FR" dirty="0"/>
              <a:t>Remplacer ou s’installer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B1E1BD-A387-8465-FB72-59A568E96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286000"/>
            <a:ext cx="10825163" cy="4572000"/>
          </a:xfrm>
        </p:spPr>
        <p:txBody>
          <a:bodyPr numCol="2">
            <a:normAutofit fontScale="77500" lnSpcReduction="20000"/>
          </a:bodyPr>
          <a:lstStyle/>
          <a:p>
            <a:pPr indent="0">
              <a:spcBef>
                <a:spcPts val="1417"/>
              </a:spcBef>
              <a:buNone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Premiers choix</a:t>
            </a:r>
            <a:endParaRPr lang="fr-FR" sz="2800" b="0" strike="noStrike" spc="-1" dirty="0">
              <a:solidFill>
                <a:schemeClr val="tx1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GEPRO sur 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le remplacement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…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pc="-1" dirty="0">
                <a:solidFill>
                  <a:schemeClr val="tx1"/>
                </a:solidFill>
                <a:latin typeface="Arial"/>
              </a:rPr>
              <a:t>P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arfois une 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ouverture vers la suite 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: installation (libéral, salariat, ville, hôpital, mixte…) – autre (médecin conseil, EN, journalisme médical…)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pc="-1" dirty="0">
                <a:solidFill>
                  <a:schemeClr val="tx1"/>
                </a:solidFill>
                <a:latin typeface="Arial"/>
              </a:rPr>
              <a:t>Perspectives : reprise d’activité ? Association ? Rester après 4</a:t>
            </a:r>
            <a:r>
              <a:rPr lang="fr-FR" spc="-1" baseline="30000" dirty="0">
                <a:solidFill>
                  <a:schemeClr val="tx1"/>
                </a:solidFill>
                <a:latin typeface="Arial"/>
              </a:rPr>
              <a:t>ème</a:t>
            </a:r>
            <a:r>
              <a:rPr lang="fr-FR" spc="-1" dirty="0">
                <a:solidFill>
                  <a:schemeClr val="tx1"/>
                </a:solidFill>
                <a:latin typeface="Arial"/>
              </a:rPr>
              <a:t> année (si possible, on sait pas) ?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2800" b="0" strike="noStrike" spc="-1" dirty="0">
              <a:solidFill>
                <a:schemeClr val="tx1"/>
              </a:solidFill>
              <a:latin typeface="Arial"/>
            </a:endParaRPr>
          </a:p>
          <a:p>
            <a:pPr marL="108000" indent="0"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fr-FR" b="1" spc="-1" dirty="0">
                <a:solidFill>
                  <a:schemeClr val="tx1"/>
                </a:solidFill>
                <a:latin typeface="Arial"/>
              </a:rPr>
              <a:t>Projets de vie (</a:t>
            </a:r>
            <a:r>
              <a:rPr lang="fr-FR" b="1" spc="-1" dirty="0" err="1">
                <a:solidFill>
                  <a:schemeClr val="tx1"/>
                </a:solidFill>
                <a:latin typeface="Arial"/>
              </a:rPr>
              <a:t>rempla</a:t>
            </a:r>
            <a:r>
              <a:rPr lang="fr-FR" b="1" spc="-1" dirty="0">
                <a:solidFill>
                  <a:schemeClr val="tx1"/>
                </a:solidFill>
                <a:latin typeface="Arial"/>
              </a:rPr>
              <a:t> / installation)</a:t>
            </a:r>
            <a:endParaRPr lang="fr-FR" sz="2800" b="1" strike="noStrike" spc="-1" dirty="0">
              <a:solidFill>
                <a:schemeClr val="tx1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Locaux neufs – locaux anciens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Temps plein – temps partiel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pc="-1" dirty="0">
                <a:solidFill>
                  <a:schemeClr val="tx1"/>
                </a:solidFill>
                <a:latin typeface="Arial"/>
              </a:rPr>
              <a:t>Solo – groupe…</a:t>
            </a:r>
            <a:endParaRPr lang="fr-FR" sz="2800" b="0" strike="noStrike" spc="-1" dirty="0">
              <a:solidFill>
                <a:schemeClr val="tx1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Urbain / rural – mer / ville / campagne – près du boulot du conjoint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i="1" strike="noStrike" spc="-1" dirty="0">
                <a:solidFill>
                  <a:schemeClr val="tx1"/>
                </a:solidFill>
                <a:latin typeface="Arial"/>
                <a:ea typeface="AR PL UMing CN"/>
              </a:rPr>
              <a:t>… et en théorie : g</a:t>
            </a:r>
            <a:r>
              <a:rPr lang="fr-FR" sz="2800" b="0" i="1" strike="noStrike" spc="-1" dirty="0">
                <a:solidFill>
                  <a:schemeClr val="tx1"/>
                </a:solidFill>
                <a:latin typeface="Arial"/>
              </a:rPr>
              <a:t>agner 150 000€/an – avoir 10 semaines de vacances – finir </a:t>
            </a:r>
            <a:r>
              <a:rPr lang="fr-FR" i="1" spc="-1" dirty="0">
                <a:solidFill>
                  <a:schemeClr val="tx1"/>
                </a:solidFill>
                <a:latin typeface="Arial"/>
              </a:rPr>
              <a:t>à 16h30 x 5 jours – travailler 4 jours x 10 heures – etc</a:t>
            </a:r>
            <a:r>
              <a:rPr lang="fr-FR" sz="2800" b="0" i="1" strike="noStrike" spc="-1" dirty="0">
                <a:solidFill>
                  <a:schemeClr val="tx1"/>
                </a:solidFill>
                <a:latin typeface="Arial"/>
              </a:rPr>
              <a:t>. </a:t>
            </a:r>
            <a:endParaRPr lang="fr-FR" sz="2800" b="0" strike="noStrike" spc="-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696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E2B35-9B9C-54DE-D3E2-BBFF07F4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76250"/>
            <a:ext cx="10668000" cy="1524000"/>
          </a:xfrm>
        </p:spPr>
        <p:txBody>
          <a:bodyPr/>
          <a:lstStyle/>
          <a:p>
            <a:r>
              <a:rPr lang="fr-FR" dirty="0"/>
              <a:t>Banque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00F2FF-B8BB-2CC5-A274-A7AA2B29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0"/>
            <a:ext cx="10668000" cy="4857750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 dédié </a:t>
            </a:r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intérêt pour simplifier la comptabilité</a:t>
            </a:r>
          </a:p>
          <a:p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 professionnel obligatoire </a:t>
            </a:r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lecteur de carte bleu (TPE), pour avoir un conseiller professionnel… Mais payant et pas très utile en tant que remplaçant</a:t>
            </a:r>
          </a:p>
          <a:p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Vont vous proposer des « produits d’épargne », avec en quelques grandes lignes (non spé) : </a:t>
            </a:r>
          </a:p>
          <a:p>
            <a:pPr lvl="1"/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Livrets</a:t>
            </a:r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(A, LDD, CEL, livret engagé sociétaire…)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-&gt; </a:t>
            </a:r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facile à mobiliser, sans risque, peu « performant »</a:t>
            </a:r>
          </a:p>
          <a:p>
            <a:pPr lvl="1"/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d’épargne </a:t>
            </a:r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logement (PEL) – actions (PEA) – retraite (PER) 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-&gt; bloqué jusqu’à logement ou retraite ; bloqué plusieurs années (PEA) 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-&gt; taxation à la sortie ; PER = outil de défiscalisation surtout (souvent survendu : si même taux marginal d’imposition, peu d’intérêt : défiscalisation là, pour plus d’imposition à la retraite)</a:t>
            </a:r>
          </a:p>
          <a:p>
            <a:pPr lvl="1"/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 Vie </a:t>
            </a:r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fonds euros (garanti par Banque Européenne) +/- produits structurés (actions / obligations)</a:t>
            </a:r>
          </a:p>
          <a:p>
            <a:pPr marL="914400" lvl="2" indent="0">
              <a:buNone/>
            </a:pPr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outil de transmission (150 000€ d’exonération fiscale sur les droits de succession par enfant… à qui on peut fournir 100 000 euros de dons tous les 10 ans…)</a:t>
            </a:r>
          </a:p>
          <a:p>
            <a:pPr marL="914400" lvl="2" indent="0">
              <a:buNone/>
            </a:pPr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Là aussi, les gains (plus-value) sont taxés : prélèvement forfaitaire unique (PFU) ou flat </a:t>
            </a:r>
            <a:r>
              <a:rPr lang="fr-FR" dirty="0" err="1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30 % (12,8 % IR, 17,2 % prélèvements sociaux)</a:t>
            </a:r>
          </a:p>
          <a:p>
            <a:pPr lvl="1"/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Bourse </a:t>
            </a:r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PEA (actions françaises, ETF World, CAC40, etc.) – CTO (actions)</a:t>
            </a:r>
          </a:p>
        </p:txBody>
      </p:sp>
    </p:spTree>
    <p:extLst>
      <p:ext uri="{BB962C8B-B14F-4D97-AF65-F5344CB8AC3E}">
        <p14:creationId xmlns:p14="http://schemas.microsoft.com/office/powerpoint/2010/main" val="3170242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E592E-47C3-ADBA-EFE5-7945370A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3350"/>
            <a:ext cx="10668000" cy="1524000"/>
          </a:xfrm>
        </p:spPr>
        <p:txBody>
          <a:bodyPr/>
          <a:lstStyle/>
          <a:p>
            <a:r>
              <a:rPr lang="fr-FR" dirty="0"/>
              <a:t>Un peu de vocabulaire (A REFAIRE)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6B183B-D9FC-F52F-F4EA-D5B5C434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14475"/>
            <a:ext cx="10668000" cy="5343525"/>
          </a:xfrm>
        </p:spPr>
        <p:txBody>
          <a:bodyPr>
            <a:noAutofit/>
          </a:bodyPr>
          <a:lstStyle/>
          <a:p>
            <a:pPr fontAlgn="base"/>
            <a:r>
              <a:rPr lang="fr-FR" sz="1000" b="1" dirty="0"/>
              <a:t>Actifs = </a:t>
            </a:r>
            <a:r>
              <a:rPr lang="fr-FR" sz="1000" dirty="0"/>
              <a:t>ce qu’on possède ; </a:t>
            </a:r>
            <a:r>
              <a:rPr lang="fr-FR" sz="1000" b="1" dirty="0"/>
              <a:t>passifs =</a:t>
            </a:r>
            <a:r>
              <a:rPr lang="fr-FR" sz="1000" dirty="0"/>
              <a:t> ce qu’on doit</a:t>
            </a:r>
            <a:endParaRPr lang="fr-FR" sz="1000" b="1" dirty="0"/>
          </a:p>
          <a:p>
            <a:pPr fontAlgn="base"/>
            <a:r>
              <a:rPr lang="fr-FR" sz="1000" b="1" dirty="0"/>
              <a:t>Actifs courants (ou actifs circulants)</a:t>
            </a:r>
            <a:r>
              <a:rPr lang="fr-FR" sz="1000" dirty="0"/>
              <a:t> : actifs non destinés à être conservés au-delà d’un an : stocks, liquidités (comptes en banques), créances…</a:t>
            </a:r>
          </a:p>
          <a:p>
            <a:pPr fontAlgn="base"/>
            <a:r>
              <a:rPr lang="fr-FR" sz="1000" b="1" dirty="0"/>
              <a:t>Actifs fixes (ou actifs immobilisés)</a:t>
            </a:r>
            <a:r>
              <a:rPr lang="fr-FR" sz="1000" dirty="0"/>
              <a:t> : actifs destinés à être conservés plusieurs années : immeubles, installations, brevets, </a:t>
            </a:r>
            <a:r>
              <a:rPr lang="fr-FR" sz="1000" i="1" dirty="0"/>
              <a:t>Goodwill</a:t>
            </a:r>
            <a:r>
              <a:rPr lang="fr-FR" sz="1000" dirty="0"/>
              <a:t> (survaleur ou écart d’acquisition entre le prix d’une société acquise et ses fonds propres), créances &gt; 1 an…</a:t>
            </a:r>
          </a:p>
          <a:p>
            <a:pPr fontAlgn="base"/>
            <a:r>
              <a:rPr lang="fr-FR" sz="1000" b="1" dirty="0"/>
              <a:t>Capitaux permanents </a:t>
            </a:r>
            <a:r>
              <a:rPr lang="fr-FR" sz="1000" dirty="0"/>
              <a:t>: passifs mis à disposition de l’entreprise plus d’un an : fonds propres, provisions à long terme, dettes exigibles à plus d’un an… </a:t>
            </a:r>
          </a:p>
          <a:p>
            <a:pPr fontAlgn="base"/>
            <a:r>
              <a:rPr lang="fr-FR" sz="1000" b="1" dirty="0"/>
              <a:t>Collatéral</a:t>
            </a:r>
            <a:r>
              <a:rPr lang="fr-FR" sz="1000" dirty="0"/>
              <a:t> : garantie offerte à l’actionnaire par les actifs de la société si les choses tournent mal (cash, créances, immobilier)… </a:t>
            </a:r>
          </a:p>
          <a:p>
            <a:pPr fontAlgn="base"/>
            <a:r>
              <a:rPr lang="fr-FR" sz="1000" b="1" dirty="0"/>
              <a:t>Excédent brut d’exploitation (EBE ou EBITDA en anglais) : </a:t>
            </a:r>
            <a:r>
              <a:rPr lang="fr-FR" sz="1000" dirty="0"/>
              <a:t>résultat opérationnel + charges non décaissées (= n’ayant pas entraîné de sorties d’argent : amortissements, réductions de valeur sur actif)</a:t>
            </a:r>
          </a:p>
          <a:p>
            <a:pPr fontAlgn="base"/>
            <a:r>
              <a:rPr lang="fr-FR" sz="1000" b="1" dirty="0"/>
              <a:t>Fonds de roulement </a:t>
            </a:r>
            <a:r>
              <a:rPr lang="fr-FR" sz="1000" dirty="0"/>
              <a:t>: valeur des capitaux permanents – valeur des actifs immobilisés (si négatif, cela signifie que l’entreprise finance ses actifs à long terme sur des ressources court terme, ce qui est imprudent…)</a:t>
            </a:r>
          </a:p>
          <a:p>
            <a:pPr fontAlgn="base"/>
            <a:r>
              <a:rPr lang="fr-FR" sz="1000" b="1" dirty="0"/>
              <a:t>Franchise</a:t>
            </a:r>
            <a:r>
              <a:rPr lang="fr-FR" sz="1000" dirty="0"/>
              <a:t> : avantage compétitif durable détenu par une entreprise.</a:t>
            </a:r>
          </a:p>
          <a:p>
            <a:pPr fontAlgn="base"/>
            <a:r>
              <a:rPr lang="fr-FR" sz="1000" b="1" dirty="0"/>
              <a:t>Valeur d’Actif Net </a:t>
            </a:r>
            <a:r>
              <a:rPr lang="fr-FR" sz="1000" b="1" dirty="0" err="1"/>
              <a:t>Estate</a:t>
            </a:r>
            <a:r>
              <a:rPr lang="fr-FR" sz="1000" b="1" dirty="0"/>
              <a:t> (VANE ou encore « net-</a:t>
            </a:r>
            <a:r>
              <a:rPr lang="fr-FR" sz="1000" b="1" dirty="0" err="1"/>
              <a:t>estate</a:t>
            </a:r>
            <a:r>
              <a:rPr lang="fr-FR" sz="1000" b="1" dirty="0"/>
              <a:t> ») </a:t>
            </a:r>
            <a:r>
              <a:rPr lang="fr-FR" sz="1000" dirty="0"/>
              <a:t>: valeur d’Actif Net Net + valeur des immeubles valorisés à leur coût d’acquisition - marge de sécurité de 20%</a:t>
            </a:r>
          </a:p>
          <a:p>
            <a:pPr fontAlgn="base"/>
            <a:r>
              <a:rPr lang="fr-FR" sz="1000" b="1" dirty="0"/>
              <a:t>Valeur d’Actif Net Net (VANN ou encore « net-net ») </a:t>
            </a:r>
            <a:r>
              <a:rPr lang="fr-FR" sz="1000" dirty="0"/>
              <a:t>: Actifs courants – total du passif (hors capitaux propres) . </a:t>
            </a:r>
          </a:p>
          <a:p>
            <a:pPr fontAlgn="base"/>
            <a:r>
              <a:rPr lang="fr-FR" sz="1000" b="1" dirty="0"/>
              <a:t>Valeur d’Actif Net Tangible (VANT) </a:t>
            </a:r>
            <a:r>
              <a:rPr lang="fr-FR" sz="1000" dirty="0"/>
              <a:t>: Actifs qu’on peut toucher… Soit les fonds propres – actifs intangibles (immobilisation incorporelle, Goodwill).</a:t>
            </a:r>
          </a:p>
          <a:p>
            <a:pPr fontAlgn="base"/>
            <a:r>
              <a:rPr lang="fr-FR" sz="1000" b="1" dirty="0"/>
              <a:t>Valeur de Création d’une Entreprise Équivalente (VCEE) </a:t>
            </a:r>
            <a:r>
              <a:rPr lang="fr-FR" sz="1000" dirty="0"/>
              <a:t>: somme que devrait débourser un concurrent pour créer une entreprise équivalente à l’entreprise cible. </a:t>
            </a:r>
          </a:p>
          <a:p>
            <a:pPr fontAlgn="base"/>
            <a:r>
              <a:rPr lang="fr-FR" sz="1000" b="1" dirty="0"/>
              <a:t>Valeur de la Capacité Bénéficiaire (VCB)</a:t>
            </a:r>
            <a:r>
              <a:rPr lang="fr-FR" sz="1000" dirty="0"/>
              <a:t> : Excédents de trésorerie générés par la société dans le cadre de son exploitation + actifs financiers - dettes financières</a:t>
            </a:r>
          </a:p>
          <a:p>
            <a:pPr fontAlgn="base"/>
            <a:r>
              <a:rPr lang="fr-FR" sz="1000" b="1" dirty="0"/>
              <a:t>Valeur de Mise en Liquidation Volontaire (VMLV) </a:t>
            </a:r>
            <a:r>
              <a:rPr lang="fr-FR" sz="1000" dirty="0"/>
              <a:t>: Actif – dettes du bilan et hors bilan</a:t>
            </a:r>
          </a:p>
          <a:p>
            <a:pPr fontAlgn="base"/>
            <a:r>
              <a:rPr lang="fr-FR" sz="1000" b="1" dirty="0"/>
              <a:t>ISR : Investissement Socialement Responsable</a:t>
            </a:r>
            <a:r>
              <a:rPr lang="fr-FR" sz="1000" dirty="0"/>
              <a:t> (exclut la vente d’armes, énergies fossiles, etc. </a:t>
            </a:r>
          </a:p>
        </p:txBody>
      </p:sp>
    </p:spTree>
    <p:extLst>
      <p:ext uri="{BB962C8B-B14F-4D97-AF65-F5344CB8AC3E}">
        <p14:creationId xmlns:p14="http://schemas.microsoft.com/office/powerpoint/2010/main" val="3230807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0E420-E25C-C1E8-D4D8-A10583F8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7162"/>
            <a:ext cx="10668000" cy="1524000"/>
          </a:xfrm>
        </p:spPr>
        <p:txBody>
          <a:bodyPr/>
          <a:lstStyle/>
          <a:p>
            <a:r>
              <a:rPr lang="fr-FR" dirty="0"/>
              <a:t>La retraite : base (1/3)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B6495A-A7FC-DF18-91A6-0F6FC313B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681162"/>
            <a:ext cx="10925175" cy="5019676"/>
          </a:xfrm>
        </p:spPr>
        <p:txBody>
          <a:bodyPr>
            <a:normAutofit fontScale="47500" lnSpcReduction="20000"/>
          </a:bodyPr>
          <a:lstStyle/>
          <a:p>
            <a:r>
              <a:rPr lang="fr-FR" b="1" dirty="0"/>
              <a:t>Retraite de base des professions libérales </a:t>
            </a:r>
            <a:r>
              <a:rPr lang="fr-FR" dirty="0"/>
              <a:t>(hors avocats) : </a:t>
            </a:r>
          </a:p>
          <a:p>
            <a:pPr lvl="1"/>
            <a:r>
              <a:rPr lang="fr-FR" b="1" dirty="0"/>
              <a:t>CNAVPL</a:t>
            </a:r>
            <a:r>
              <a:rPr lang="fr-FR" dirty="0"/>
              <a:t> : régime par points depuis 2004 </a:t>
            </a:r>
          </a:p>
          <a:p>
            <a:pPr lvl="1"/>
            <a:r>
              <a:rPr lang="fr-FR" dirty="0"/>
              <a:t>Montant = nombre de points x valeur du point x coefficient de liquidation (minoration si décote, majo si surcote)</a:t>
            </a:r>
          </a:p>
          <a:p>
            <a:pPr lvl="1"/>
            <a:r>
              <a:rPr lang="fr-FR" b="1" dirty="0"/>
              <a:t>Nombre de points </a:t>
            </a:r>
            <a:r>
              <a:rPr lang="fr-FR" dirty="0"/>
              <a:t>(et cotisation) : </a:t>
            </a:r>
          </a:p>
          <a:p>
            <a:pPr lvl="2"/>
            <a:r>
              <a:rPr lang="fr-FR" dirty="0"/>
              <a:t>Sur quelle base ? N sur la base de N-2, réajustée sur N-1 dès que connu (régularisée en N+1 quand BNC de N est connu).</a:t>
            </a:r>
          </a:p>
          <a:p>
            <a:pPr lvl="2"/>
            <a:r>
              <a:rPr lang="fr-FR" dirty="0"/>
              <a:t>Assiette minimale de cotisation = 450 SMIC horaire (4300€) -&gt; valide 3 trimestres</a:t>
            </a:r>
          </a:p>
          <a:p>
            <a:pPr lvl="2"/>
            <a:r>
              <a:rPr lang="fr-FR" dirty="0"/>
              <a:t>Tranche 1 (0 à 1 PASS, soit 47 100€ en 2025) = 8,73 %, max 4112€ -&gt; </a:t>
            </a:r>
            <a:r>
              <a:rPr lang="fr-FR" b="1" dirty="0"/>
              <a:t>557 points maximum</a:t>
            </a:r>
          </a:p>
          <a:p>
            <a:pPr lvl="2"/>
            <a:r>
              <a:rPr lang="fr-FR" dirty="0"/>
              <a:t>Tranche 2 (0 à 5 PASS, soit 235 000€…) = 1,87 %, max 4113€ -&gt; </a:t>
            </a:r>
            <a:r>
              <a:rPr lang="fr-FR" b="1" dirty="0"/>
              <a:t>25 points maximum</a:t>
            </a:r>
          </a:p>
          <a:p>
            <a:pPr lvl="2"/>
            <a:r>
              <a:rPr lang="fr-FR" dirty="0"/>
              <a:t>Quelques points gratuits : 100 points pour le trimestre post-accouchement ; 200 pour invalidité avec tierce personne, 400 points pour invalidité &gt; 6 mois</a:t>
            </a:r>
          </a:p>
          <a:p>
            <a:pPr lvl="1"/>
            <a:r>
              <a:rPr lang="fr-FR" b="1" dirty="0"/>
              <a:t>Valeur du point </a:t>
            </a:r>
            <a:r>
              <a:rPr lang="fr-FR" dirty="0"/>
              <a:t>: 0,6540€ en 2025 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560 points = 366€ par an (pour 4000 à 8000€ cotisés par an) = </a:t>
            </a:r>
            <a:r>
              <a:rPr lang="fr-FR" b="1" dirty="0"/>
              <a:t>30€ par mois de retraite de base par année…</a:t>
            </a:r>
          </a:p>
          <a:p>
            <a:pPr lvl="1"/>
            <a:r>
              <a:rPr lang="fr-FR" b="1" dirty="0"/>
              <a:t>Coeff. de liquidation </a:t>
            </a:r>
            <a:r>
              <a:rPr lang="fr-FR" dirty="0"/>
              <a:t>selon</a:t>
            </a:r>
            <a:r>
              <a:rPr lang="fr-FR" b="1" dirty="0"/>
              <a:t> </a:t>
            </a:r>
            <a:r>
              <a:rPr lang="fr-FR" dirty="0"/>
              <a:t>l’âge d’ouverture des droits (hors carrière longue, handicap) : 64 ans - taux plein obtenu à 67 ans</a:t>
            </a:r>
          </a:p>
          <a:p>
            <a:pPr lvl="2"/>
            <a:r>
              <a:rPr lang="fr-FR" dirty="0"/>
              <a:t>Décote si n’a pas le nombre de trimestre : -1,25 % pour chaque trimestre manquant pour le nombre exigé (171 trimestres) ou l’âge de taux plein (67 ans)</a:t>
            </a:r>
          </a:p>
          <a:p>
            <a:pPr lvl="2"/>
            <a:r>
              <a:rPr lang="fr-FR" dirty="0"/>
              <a:t>Intérêt de rachats ? (où : CARMF si affilié juste après thèse, sinon CARSAT + chère…)</a:t>
            </a:r>
          </a:p>
          <a:p>
            <a:pPr lvl="2"/>
            <a:r>
              <a:rPr lang="fr-FR" dirty="0"/>
              <a:t>Surcote = travailler au-delà de l’âge légal de départ en retraite avec le nombre de trimestres (&gt; 64 ans ou 67 ans) = + 1,25 % </a:t>
            </a:r>
          </a:p>
          <a:p>
            <a:pPr lvl="2"/>
            <a:r>
              <a:rPr lang="fr-FR" dirty="0"/>
              <a:t>Majoration au titre des enfants : 3 enfants = + 10 % de la pension brute</a:t>
            </a:r>
          </a:p>
          <a:p>
            <a:pPr lvl="1"/>
            <a:r>
              <a:rPr lang="fr-FR" dirty="0"/>
              <a:t>Pension :</a:t>
            </a:r>
          </a:p>
          <a:p>
            <a:pPr lvl="2"/>
            <a:r>
              <a:rPr lang="fr-FR" dirty="0"/>
              <a:t>Prélèvements sociaux de 9,10 % </a:t>
            </a:r>
          </a:p>
          <a:p>
            <a:pPr lvl="2"/>
            <a:r>
              <a:rPr lang="fr-FR" dirty="0"/>
              <a:t>Réversion (en cas de décès) : 54 % de la retraite de base ; sur conditions de ressources du conjoint, d’au moins 55 ans, si marié (prorata si plusieurs mariage) ; 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2001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571C0-C45A-4BCF-6242-BDD9C43D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01053"/>
            <a:ext cx="10668000" cy="1524000"/>
          </a:xfrm>
        </p:spPr>
        <p:txBody>
          <a:bodyPr/>
          <a:lstStyle/>
          <a:p>
            <a:r>
              <a:rPr lang="fr-FR" dirty="0"/>
              <a:t>La retraite : complémentaire (2/3)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2CFD9B-055E-26CC-8197-69813D46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25053"/>
            <a:ext cx="11109158" cy="4780547"/>
          </a:xfrm>
        </p:spPr>
        <p:txBody>
          <a:bodyPr>
            <a:normAutofit fontScale="40000" lnSpcReduction="20000"/>
          </a:bodyPr>
          <a:lstStyle/>
          <a:p>
            <a:r>
              <a:rPr lang="fr-FR" b="1" dirty="0"/>
              <a:t>CARMF</a:t>
            </a:r>
            <a:r>
              <a:rPr lang="fr-FR" dirty="0"/>
              <a:t> (obligatoire pour tout médecin exerçant une activité libérale – installation, remplacements, expertise, SEL…) </a:t>
            </a:r>
          </a:p>
          <a:p>
            <a:r>
              <a:rPr lang="fr-FR" dirty="0"/>
              <a:t>Montant = nombre de points x valeur du point x coefficient de liquidation </a:t>
            </a:r>
          </a:p>
          <a:p>
            <a:r>
              <a:rPr lang="fr-FR" b="1" dirty="0"/>
              <a:t>Nombre de points : </a:t>
            </a:r>
          </a:p>
          <a:p>
            <a:pPr lvl="1"/>
            <a:r>
              <a:rPr lang="fr-FR" dirty="0"/>
              <a:t>Sur quelle base ? N sur la base de N-2… sans régularisation ultérieure.</a:t>
            </a:r>
          </a:p>
          <a:p>
            <a:pPr lvl="2"/>
            <a:r>
              <a:rPr lang="fr-FR" dirty="0"/>
              <a:t>10,20 % du revenu d’activité non salarié jusqu’à 3,5 PASS (165 000€ ; ex. cotisation 80 000€ = 10 x (80 / 165) = 4,85 points</a:t>
            </a:r>
          </a:p>
          <a:p>
            <a:pPr lvl="2"/>
            <a:r>
              <a:rPr lang="fr-FR" dirty="0"/>
              <a:t>Années 1 et 2 : cotisations non dues, sauf si médecin &gt; 40 ans</a:t>
            </a:r>
          </a:p>
          <a:p>
            <a:pPr lvl="2"/>
            <a:r>
              <a:rPr lang="fr-FR" dirty="0"/>
              <a:t>Première et dernière année = cotisation au prorata du nombre de trimestres</a:t>
            </a:r>
          </a:p>
          <a:p>
            <a:pPr lvl="2"/>
            <a:r>
              <a:rPr lang="fr-FR" dirty="0"/>
              <a:t>Dispense possible sur insuffisance de revenus (perte de points) ; exonération pour raison de santé (2 points si 1 trimestre en arrêt, 4 points si 2 trimestres) ; exonération de moitié si invalidité à 100 % avec assistance d’une tierce personnelle ; exonération 6 mois si grossesse ; dispense au-delà de 75 ans…</a:t>
            </a:r>
          </a:p>
          <a:p>
            <a:pPr lvl="1"/>
            <a:r>
              <a:rPr lang="fr-FR" dirty="0"/>
              <a:t>Maximum 10 points par an (calcul au prorata arrondi au centième)</a:t>
            </a:r>
          </a:p>
          <a:p>
            <a:pPr lvl="1"/>
            <a:r>
              <a:rPr lang="fr-FR" dirty="0"/>
              <a:t>Rachat possible de trimestres…</a:t>
            </a:r>
          </a:p>
          <a:p>
            <a:r>
              <a:rPr lang="fr-FR" b="1" dirty="0"/>
              <a:t>Valeur du point :</a:t>
            </a:r>
            <a:r>
              <a:rPr lang="fr-FR" dirty="0"/>
              <a:t> 75,25€ (donc au PASS, 16 830€ par an -&gt;</a:t>
            </a:r>
            <a:r>
              <a:rPr lang="fr-FR" b="1" dirty="0"/>
              <a:t> 750€ par an à la retraite</a:t>
            </a:r>
            <a:r>
              <a:rPr lang="fr-FR" dirty="0"/>
              <a:t>…)</a:t>
            </a:r>
          </a:p>
          <a:p>
            <a:r>
              <a:rPr lang="fr-FR" dirty="0"/>
              <a:t>Coefficient de liquidation selon l’âge d’ouverture des droits (64 ans)</a:t>
            </a:r>
          </a:p>
          <a:p>
            <a:pPr lvl="1"/>
            <a:r>
              <a:rPr lang="fr-FR" dirty="0"/>
              <a:t>Pas de décote </a:t>
            </a:r>
          </a:p>
          <a:p>
            <a:pPr lvl="1"/>
            <a:r>
              <a:rPr lang="fr-FR" dirty="0"/>
              <a:t>Surcote : on peut bénéficier de la retraite complémentaire à 62 ans ; au-delà, +1,25 % par trimestre, + 0,75 % de 65 à 70 ans</a:t>
            </a:r>
          </a:p>
          <a:p>
            <a:pPr lvl="2"/>
            <a:r>
              <a:rPr lang="fr-FR" dirty="0"/>
              <a:t>Ex; à 64 ans = 8 trimestres après 62 ans x 1,25 % = + 10 % (ou coefficient de 1,1)</a:t>
            </a:r>
          </a:p>
          <a:p>
            <a:pPr lvl="1"/>
            <a:r>
              <a:rPr lang="fr-FR" dirty="0"/>
              <a:t>Majoration de 10 % si 3 enfants (élevés 9 ans jusqu’à leurs 16 ans)</a:t>
            </a:r>
          </a:p>
          <a:p>
            <a:r>
              <a:rPr lang="fr-FR" dirty="0"/>
              <a:t>Paiement : prélèvements sociaux de 9,10 % (CSG)</a:t>
            </a:r>
          </a:p>
          <a:p>
            <a:pPr lvl="1"/>
            <a:r>
              <a:rPr lang="fr-FR" dirty="0"/>
              <a:t>Réversion (si décès) : 60 % de la pension ; pas de condition de ressource ; au conjoint survivant non remarié de 60 ans ou plus - mariage au moins 2 ans (ou mariage + enfant) ; </a:t>
            </a:r>
          </a:p>
        </p:txBody>
      </p:sp>
    </p:spTree>
    <p:extLst>
      <p:ext uri="{BB962C8B-B14F-4D97-AF65-F5344CB8AC3E}">
        <p14:creationId xmlns:p14="http://schemas.microsoft.com/office/powerpoint/2010/main" val="1245573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6022A-7E2C-447E-2741-75AD5F7D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retraite : supplémentaire (3/3)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8238FD-463B-17B1-A96E-B936C86C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4572000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CARMF : ASV (assurance vieillesse supplémentaire) pour les médecins conventionnés</a:t>
            </a:r>
          </a:p>
          <a:p>
            <a:r>
              <a:rPr lang="fr-FR" dirty="0"/>
              <a:t>Montant = nombre de points x valeur du point x coefficient de liquidation </a:t>
            </a:r>
          </a:p>
          <a:p>
            <a:r>
              <a:rPr lang="fr-FR" b="1" dirty="0"/>
              <a:t>Nombre de points :</a:t>
            </a:r>
          </a:p>
          <a:p>
            <a:pPr lvl="1"/>
            <a:r>
              <a:rPr lang="fr-FR" dirty="0"/>
              <a:t>Base du revenu N-2 limité à 5 PASS sans régularisation </a:t>
            </a:r>
          </a:p>
          <a:p>
            <a:pPr lvl="1"/>
            <a:r>
              <a:rPr lang="fr-FR" dirty="0"/>
              <a:t>Part forfaitaire (5556€ en 2025) -&gt; 27 points</a:t>
            </a:r>
          </a:p>
          <a:p>
            <a:pPr lvl="1"/>
            <a:r>
              <a:rPr lang="fr-FR" dirty="0"/>
              <a:t>Part proportionnelle (3,8 % des revenus jusqu’à 5 PASS : + 1 point tous les 7900€ de revenus) -&gt; 9 points</a:t>
            </a:r>
          </a:p>
          <a:p>
            <a:pPr lvl="1"/>
            <a:r>
              <a:rPr lang="fr-FR" b="1" dirty="0"/>
              <a:t>Les 2 parts sont prises en charge à 2/3 par l’Assurance Maladie </a:t>
            </a:r>
            <a:r>
              <a:rPr lang="fr-FR" dirty="0"/>
              <a:t>(dont 1852€/5556€ restent à chaque du médecin ; 1,27 % de cotisation sur 3,8 %)</a:t>
            </a:r>
          </a:p>
          <a:p>
            <a:pPr lvl="1"/>
            <a:r>
              <a:rPr lang="fr-FR" dirty="0"/>
              <a:t>Proratisé pour première et dernière année</a:t>
            </a:r>
          </a:p>
          <a:p>
            <a:pPr lvl="1"/>
            <a:r>
              <a:rPr lang="fr-FR" dirty="0"/>
              <a:t>Année 1 et 2 : utilisation d’une assiette à 19 % du PASS (8900€)</a:t>
            </a:r>
          </a:p>
          <a:p>
            <a:pPr lvl="1"/>
            <a:r>
              <a:rPr lang="fr-FR" dirty="0"/>
              <a:t>Pas de rachat possible ; pas de points gratuits</a:t>
            </a:r>
          </a:p>
          <a:p>
            <a:r>
              <a:rPr lang="fr-FR" b="1" dirty="0"/>
              <a:t>Valeur du point : </a:t>
            </a:r>
            <a:r>
              <a:rPr lang="fr-FR" dirty="0"/>
              <a:t>11,71€ en 2025 (donc au PASS -&gt; 1852€ cotisé par an -&gt; 316€ reversés par an)</a:t>
            </a:r>
          </a:p>
          <a:p>
            <a:r>
              <a:rPr lang="fr-FR" b="1" dirty="0"/>
              <a:t>Coefficient de liquidation : </a:t>
            </a:r>
            <a:r>
              <a:rPr lang="fr-FR" dirty="0"/>
              <a:t>âge d’ouverture à 64 ans (idem régime complémentaire) ; + 10 % si 3 enfants (idem)</a:t>
            </a:r>
          </a:p>
          <a:p>
            <a:r>
              <a:rPr lang="fr-FR" b="1" dirty="0"/>
              <a:t>Mêmes conditions de paiement et réversion que la retraite complémentaire CARMF </a:t>
            </a:r>
            <a:r>
              <a:rPr lang="fr-FR" dirty="0"/>
              <a:t>(seule différence : réversion de 50 % des droits acquis)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97206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C07DC3-5B9A-07C7-2271-127DBE02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76538"/>
            <a:ext cx="10668000" cy="1524000"/>
          </a:xfrm>
        </p:spPr>
        <p:txBody>
          <a:bodyPr/>
          <a:lstStyle/>
          <a:p>
            <a:r>
              <a:rPr lang="fr-FR" dirty="0"/>
              <a:t>La comptabilité en 2 mots</a:t>
            </a:r>
          </a:p>
        </p:txBody>
      </p:sp>
    </p:spTree>
    <p:extLst>
      <p:ext uri="{BB962C8B-B14F-4D97-AF65-F5344CB8AC3E}">
        <p14:creationId xmlns:p14="http://schemas.microsoft.com/office/powerpoint/2010/main" val="1313810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C3DA9-845A-DB1D-A588-FC435587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19480"/>
            <a:ext cx="10668000" cy="1524000"/>
          </a:xfrm>
        </p:spPr>
        <p:txBody>
          <a:bodyPr/>
          <a:lstStyle/>
          <a:p>
            <a:r>
              <a:rPr lang="fr-FR" dirty="0"/>
              <a:t>Combien gagne-t-on une fois installé ?</a:t>
            </a: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id="{B1FA0D85-84B2-9E20-E2E7-6C8440810BA5}"/>
              </a:ext>
            </a:extLst>
          </p:cNvPr>
          <p:cNvSpPr txBox="1">
            <a:spLocks/>
          </p:cNvSpPr>
          <p:nvPr/>
        </p:nvSpPr>
        <p:spPr>
          <a:xfrm>
            <a:off x="1088662" y="2043479"/>
            <a:ext cx="3816000" cy="2971433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t">
            <a:normAutofit fontScale="97443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417"/>
              </a:spcBef>
            </a:pPr>
            <a:r>
              <a:rPr lang="fr-FR" sz="2200" b="1" spc="-1" dirty="0">
                <a:latin typeface="Arial"/>
              </a:rPr>
              <a:t>Recettes : </a:t>
            </a:r>
            <a:endParaRPr lang="fr-FR" sz="2200" spc="-1" dirty="0">
              <a:latin typeface="Arial"/>
            </a:endParaRPr>
          </a:p>
          <a:p>
            <a:pPr>
              <a:spcBef>
                <a:spcPts val="1417"/>
              </a:spcBef>
            </a:pPr>
            <a:r>
              <a:rPr lang="fr-FR" sz="2200" spc="-1" dirty="0">
                <a:latin typeface="Arial"/>
              </a:rPr>
              <a:t>- Actes (GS, VS, MEG, CCAM...)</a:t>
            </a:r>
          </a:p>
          <a:p>
            <a:pPr>
              <a:spcBef>
                <a:spcPts val="1417"/>
              </a:spcBef>
            </a:pPr>
            <a:r>
              <a:rPr lang="fr-FR" sz="2200" spc="-1" dirty="0">
                <a:latin typeface="Arial"/>
              </a:rPr>
              <a:t>- Forfaits (FPMT – ROSP)</a:t>
            </a:r>
          </a:p>
          <a:p>
            <a:pPr>
              <a:spcBef>
                <a:spcPts val="1417"/>
              </a:spcBef>
            </a:pPr>
            <a:r>
              <a:rPr lang="fr-FR" sz="2200" spc="-1" dirty="0">
                <a:latin typeface="Arial"/>
              </a:rPr>
              <a:t>- Gardes, missions CPTS, droits d’auteur, expertise, etc. </a:t>
            </a:r>
          </a:p>
          <a:p>
            <a:pPr>
              <a:spcBef>
                <a:spcPts val="1417"/>
              </a:spcBef>
            </a:pPr>
            <a:r>
              <a:rPr lang="fr-FR" sz="2200" b="1" spc="-1" dirty="0">
                <a:latin typeface="Arial"/>
              </a:rPr>
              <a:t>⇒ recettes = environ 35€ x actes</a:t>
            </a:r>
            <a:endParaRPr lang="fr-FR" sz="2200" spc="-1" dirty="0">
              <a:latin typeface="Arial"/>
            </a:endParaRPr>
          </a:p>
        </p:txBody>
      </p:sp>
      <p:sp>
        <p:nvSpPr>
          <p:cNvPr id="5" name="PlaceHolder 3">
            <a:extLst>
              <a:ext uri="{FF2B5EF4-FFF2-40B4-BE49-F238E27FC236}">
                <a16:creationId xmlns:a16="http://schemas.microsoft.com/office/drawing/2014/main" id="{234EAF02-90D4-BEF6-8CA4-C7C0D2D33903}"/>
              </a:ext>
            </a:extLst>
          </p:cNvPr>
          <p:cNvSpPr txBox="1">
            <a:spLocks/>
          </p:cNvSpPr>
          <p:nvPr/>
        </p:nvSpPr>
        <p:spPr>
          <a:xfrm>
            <a:off x="6030000" y="1872030"/>
            <a:ext cx="5726662" cy="396000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ctr">
            <a:normAutofit fontScale="57495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417"/>
              </a:spcBef>
            </a:pPr>
            <a:r>
              <a:rPr lang="fr-FR" sz="3200" b="1" spc="-1" dirty="0">
                <a:latin typeface="Arial"/>
              </a:rPr>
              <a:t>Dépenses (à lister au fil de l’année) :</a:t>
            </a:r>
            <a:endParaRPr lang="fr-FR" sz="3200" spc="-1" dirty="0">
              <a:latin typeface="Arial"/>
            </a:endParaRPr>
          </a:p>
          <a:p>
            <a:pPr>
              <a:spcBef>
                <a:spcPts val="1417"/>
              </a:spcBef>
            </a:pPr>
            <a:r>
              <a:rPr lang="fr-FR" sz="3200" spc="-1" dirty="0">
                <a:latin typeface="Arial"/>
              </a:rPr>
              <a:t>- URSSAF : environ 10 % du BNC (N-1)</a:t>
            </a:r>
            <a:br>
              <a:rPr lang="fr-FR" sz="3200" dirty="0"/>
            </a:br>
            <a:r>
              <a:rPr lang="fr-FR" sz="3200" spc="-1" dirty="0">
                <a:latin typeface="Arial"/>
              </a:rPr>
              <a:t>- CARMF : environ 20-25 % du BNC (plafonds)</a:t>
            </a:r>
            <a:br>
              <a:rPr lang="fr-FR" sz="3200" dirty="0"/>
            </a:br>
            <a:r>
              <a:rPr lang="fr-FR" sz="3200" b="1" spc="-1" dirty="0">
                <a:latin typeface="Arial"/>
              </a:rPr>
              <a:t>(= un peu moins que les cotisations patronales de tout salarié en France, car quasi exonéré pour AM !)</a:t>
            </a:r>
            <a:endParaRPr lang="fr-FR" sz="3200" spc="-1" dirty="0">
              <a:latin typeface="Arial"/>
            </a:endParaRPr>
          </a:p>
          <a:p>
            <a:pPr>
              <a:spcBef>
                <a:spcPts val="1417"/>
              </a:spcBef>
            </a:pPr>
            <a:r>
              <a:rPr lang="fr-FR" sz="3200" spc="-1" dirty="0">
                <a:latin typeface="Arial"/>
              </a:rPr>
              <a:t>- Loyer ; entretien et réparations </a:t>
            </a:r>
            <a:br>
              <a:rPr lang="fr-FR" sz="3200" dirty="0"/>
            </a:br>
            <a:r>
              <a:rPr lang="fr-FR" sz="3200" spc="-1" dirty="0">
                <a:latin typeface="Arial"/>
              </a:rPr>
              <a:t>- Frais de personnels (salaires)</a:t>
            </a:r>
            <a:br>
              <a:rPr lang="fr-FR" sz="3200" dirty="0"/>
            </a:br>
            <a:r>
              <a:rPr lang="fr-FR" sz="3200" spc="-1" dirty="0">
                <a:latin typeface="Arial"/>
              </a:rPr>
              <a:t>- Immobilisations (matériel &gt; 500€ amorti sur plusieurs années)</a:t>
            </a:r>
            <a:br>
              <a:rPr lang="fr-FR" sz="3200" dirty="0"/>
            </a:br>
            <a:r>
              <a:rPr lang="fr-FR" sz="3200" spc="-1" dirty="0">
                <a:latin typeface="Arial"/>
              </a:rPr>
              <a:t>- Impôts (CFE)</a:t>
            </a:r>
            <a:br>
              <a:rPr lang="fr-FR" sz="3200" dirty="0"/>
            </a:br>
            <a:r>
              <a:rPr lang="fr-FR" sz="3200" spc="-1" dirty="0">
                <a:latin typeface="Arial"/>
              </a:rPr>
              <a:t>- Petit outillage</a:t>
            </a:r>
            <a:br>
              <a:rPr lang="fr-FR" sz="3200" dirty="0"/>
            </a:br>
            <a:r>
              <a:rPr lang="fr-FR" sz="3200" spc="-1" dirty="0">
                <a:latin typeface="Arial"/>
              </a:rPr>
              <a:t>- Fournitures de bureau / logiciel, agenda, box…</a:t>
            </a:r>
            <a:br>
              <a:rPr lang="fr-FR" sz="3200" dirty="0"/>
            </a:br>
            <a:r>
              <a:rPr lang="fr-FR" sz="3200" spc="-1" dirty="0">
                <a:latin typeface="Arial"/>
              </a:rPr>
              <a:t>- Frais de véhicules (kilométriques), voyages (congrès, DPC)</a:t>
            </a:r>
          </a:p>
          <a:p>
            <a:pPr>
              <a:spcBef>
                <a:spcPts val="1417"/>
              </a:spcBef>
            </a:pPr>
            <a:r>
              <a:rPr lang="fr-FR" sz="3200" b="1" spc="-1" dirty="0">
                <a:latin typeface="Arial"/>
              </a:rPr>
              <a:t>⇒ dépenses = 40 à 60 % des recettes</a:t>
            </a:r>
            <a:endParaRPr lang="fr-FR" sz="3200" spc="-1" dirty="0">
              <a:latin typeface="Arial"/>
            </a:endParaRPr>
          </a:p>
        </p:txBody>
      </p:sp>
      <p:sp>
        <p:nvSpPr>
          <p:cNvPr id="6" name="PlaceHolder 4">
            <a:extLst>
              <a:ext uri="{FF2B5EF4-FFF2-40B4-BE49-F238E27FC236}">
                <a16:creationId xmlns:a16="http://schemas.microsoft.com/office/drawing/2014/main" id="{24EEBE6C-E687-9C88-8336-6A84011CF471}"/>
              </a:ext>
            </a:extLst>
          </p:cNvPr>
          <p:cNvSpPr txBox="1">
            <a:spLocks/>
          </p:cNvSpPr>
          <p:nvPr/>
        </p:nvSpPr>
        <p:spPr>
          <a:xfrm>
            <a:off x="946912" y="6096000"/>
            <a:ext cx="10668000" cy="44748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417"/>
              </a:spcBef>
            </a:pPr>
            <a:r>
              <a:rPr lang="fr-FR" sz="2000" spc="-1" dirty="0">
                <a:latin typeface="Arial"/>
              </a:rPr>
              <a:t>Ex. 25 actes/j x 4 jours/</a:t>
            </a:r>
            <a:r>
              <a:rPr lang="fr-FR" sz="2000" spc="-1" dirty="0" err="1">
                <a:latin typeface="Arial"/>
              </a:rPr>
              <a:t>sem</a:t>
            </a:r>
            <a:r>
              <a:rPr lang="fr-FR" sz="2000" spc="-1" dirty="0">
                <a:latin typeface="Arial"/>
              </a:rPr>
              <a:t> x 40 </a:t>
            </a:r>
            <a:r>
              <a:rPr lang="fr-FR" sz="2000" spc="-1" dirty="0" err="1">
                <a:latin typeface="Arial"/>
              </a:rPr>
              <a:t>sem</a:t>
            </a:r>
            <a:r>
              <a:rPr lang="fr-FR" sz="2000" spc="-1" dirty="0">
                <a:latin typeface="Arial"/>
              </a:rPr>
              <a:t>/an x 35€ x 50 % (règle évoquée plus haut) = 5800€ net/an avant IR</a:t>
            </a:r>
          </a:p>
        </p:txBody>
      </p:sp>
    </p:spTree>
    <p:extLst>
      <p:ext uri="{BB962C8B-B14F-4D97-AF65-F5344CB8AC3E}">
        <p14:creationId xmlns:p14="http://schemas.microsoft.com/office/powerpoint/2010/main" val="2413967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40EC5-9776-8AAC-A8EE-7851DCFD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0" strike="noStrike" spc="-1" dirty="0">
                <a:solidFill>
                  <a:schemeClr val="tx1"/>
                </a:solidFill>
                <a:latin typeface="Arial"/>
              </a:rPr>
              <a:t>Subtilités pour le remplaçant ou début d’installation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89B0A4-3B81-2F3D-24AF-2DF4FA07E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1" strike="noStrike" spc="-1" dirty="0">
                <a:solidFill>
                  <a:schemeClr val="tx1"/>
                </a:solidFill>
                <a:latin typeface="Arial"/>
              </a:rPr>
              <a:t>Régime simplifié (micro-BNC) : jusqu’à 77 700 € 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Abattement de 34 %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strike="noStrike" spc="-1" dirty="0">
                <a:solidFill>
                  <a:schemeClr val="tx1"/>
                </a:solidFill>
                <a:latin typeface="Arial"/>
              </a:rPr>
              <a:t>Comptabilisation des entrées uniquement (… mais dépenses environ 45-50 % donc</a:t>
            </a:r>
            <a:r>
              <a:rPr lang="fr-FR" sz="2800" spc="-1" dirty="0">
                <a:solidFill>
                  <a:schemeClr val="tx1"/>
                </a:solidFill>
                <a:latin typeface="Arial"/>
              </a:rPr>
              <a:t> très rapidement limité !</a:t>
            </a:r>
            <a:r>
              <a:rPr lang="fr-FR" sz="2800" strike="noStrike" spc="-1" dirty="0">
                <a:solidFill>
                  <a:schemeClr val="tx1"/>
                </a:solidFill>
                <a:latin typeface="Arial"/>
              </a:rPr>
              <a:t>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1" strike="noStrike" spc="-1" dirty="0">
                <a:solidFill>
                  <a:schemeClr val="tx1"/>
                </a:solidFill>
                <a:latin typeface="Arial"/>
              </a:rPr>
              <a:t>Régime normal (BNC) : remplir une </a:t>
            </a:r>
            <a:r>
              <a:rPr lang="fr-FR" sz="3200" b="1" spc="-1" dirty="0">
                <a:solidFill>
                  <a:schemeClr val="tx1"/>
                </a:solidFill>
                <a:latin typeface="Arial"/>
              </a:rPr>
              <a:t>déclaration </a:t>
            </a:r>
            <a:r>
              <a:rPr lang="fr-FR" sz="3200" b="1" strike="noStrike" spc="-1" dirty="0">
                <a:solidFill>
                  <a:schemeClr val="tx1"/>
                </a:solidFill>
                <a:latin typeface="Arial"/>
              </a:rPr>
              <a:t>2035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Livre journal qui comptabilise les 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entrées et sorties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spc="-1" dirty="0">
                <a:solidFill>
                  <a:schemeClr val="tx1"/>
                </a:solidFill>
                <a:latin typeface="Arial"/>
              </a:rPr>
              <a:t>Il est possible de prendre un comptable (même si gérable sans)</a:t>
            </a:r>
            <a:endParaRPr lang="fr-FR" sz="2800" b="0" strike="noStrike" spc="-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752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7F5C7-1058-B013-E65A-D2AB5768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67000"/>
            <a:ext cx="10668000" cy="1524000"/>
          </a:xfrm>
        </p:spPr>
        <p:txBody>
          <a:bodyPr/>
          <a:lstStyle/>
          <a:p>
            <a:r>
              <a:rPr lang="fr-FR" dirty="0"/>
              <a:t>Après le remplacement, vers l’installation…</a:t>
            </a:r>
          </a:p>
        </p:txBody>
      </p:sp>
    </p:spTree>
    <p:extLst>
      <p:ext uri="{BB962C8B-B14F-4D97-AF65-F5344CB8AC3E}">
        <p14:creationId xmlns:p14="http://schemas.microsoft.com/office/powerpoint/2010/main" val="102316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803A1-660A-5A0A-8DBE-32844C121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A17451-34E4-1E46-24A2-E504302A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5692"/>
            <a:ext cx="10668000" cy="1524000"/>
          </a:xfrm>
        </p:spPr>
        <p:txBody>
          <a:bodyPr/>
          <a:lstStyle/>
          <a:p>
            <a:r>
              <a:rPr lang="fr-FR" dirty="0"/>
              <a:t>Où s’installer ? </a:t>
            </a:r>
            <a:r>
              <a:rPr lang="fr-FR" sz="2800" dirty="0"/>
              <a:t>(loi </a:t>
            </a:r>
            <a:r>
              <a:rPr lang="fr-FR" sz="2800" dirty="0" err="1"/>
              <a:t>Garot</a:t>
            </a:r>
            <a:r>
              <a:rPr lang="fr-FR" sz="2800" dirty="0"/>
              <a:t>, en attente de validation au Sénat = uniquement sur rouge / orange pour </a:t>
            </a:r>
            <a:r>
              <a:rPr lang="fr-FR" sz="2800"/>
              <a:t>nouvelle installation)</a:t>
            </a:r>
            <a:endParaRPr lang="fr-FR" dirty="0"/>
          </a:p>
        </p:txBody>
      </p:sp>
      <p:pic>
        <p:nvPicPr>
          <p:cNvPr id="7" name="Espace réservé du contenu 6" descr="Une image contenant carte, atlas, Monde, texte&#10;&#10;Le contenu généré par l’IA peut être incorrect.">
            <a:extLst>
              <a:ext uri="{FF2B5EF4-FFF2-40B4-BE49-F238E27FC236}">
                <a16:creationId xmlns:a16="http://schemas.microsoft.com/office/drawing/2014/main" id="{D73C0C09-09A4-9047-B50C-C0545586F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08050"/>
            <a:ext cx="5829805" cy="4589237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449BAC6-27A7-A913-81DE-5EEE5F452A3C}"/>
              </a:ext>
            </a:extLst>
          </p:cNvPr>
          <p:cNvSpPr txBox="1"/>
          <p:nvPr/>
        </p:nvSpPr>
        <p:spPr>
          <a:xfrm>
            <a:off x="7015162" y="2271712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cartosante.atlasante.fr</a:t>
            </a:r>
            <a:r>
              <a:rPr lang="fr-FR" dirty="0"/>
              <a:t>/</a:t>
            </a:r>
          </a:p>
        </p:txBody>
      </p:sp>
      <p:pic>
        <p:nvPicPr>
          <p:cNvPr id="4" name="Image 3" descr="Une image contenant capture d’écran, noir et blanc, point&#10;&#10;Le contenu généré par l’IA peut être incorrect.">
            <a:extLst>
              <a:ext uri="{FF2B5EF4-FFF2-40B4-BE49-F238E27FC236}">
                <a16:creationId xmlns:a16="http://schemas.microsoft.com/office/drawing/2014/main" id="{656C6DE6-4628-855B-5337-A8A24F136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402" y="3060700"/>
            <a:ext cx="2921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5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13334-09A2-3A36-E102-C02607AD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Qui remplacer ?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34D8E75-E0DC-92EF-5FCA-66643151C9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5143500" y="485775"/>
            <a:ext cx="6757988" cy="6129337"/>
          </a:xfrm>
          <a:prstGeom prst="rect">
            <a:avLst/>
          </a:prstGeom>
          <a:ln w="0">
            <a:noFill/>
          </a:ln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955F7ADF-EBE2-CD5F-55E4-707BD8DCEDB7}"/>
              </a:ext>
            </a:extLst>
          </p:cNvPr>
          <p:cNvSpPr txBox="1">
            <a:spLocks/>
          </p:cNvSpPr>
          <p:nvPr/>
        </p:nvSpPr>
        <p:spPr>
          <a:xfrm>
            <a:off x="762000" y="4164227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Qui vous voulez !</a:t>
            </a:r>
          </a:p>
          <a:p>
            <a:r>
              <a:rPr lang="fr-FR" dirty="0"/>
              <a:t>En profiter pour </a:t>
            </a:r>
          </a:p>
          <a:p>
            <a:r>
              <a:rPr lang="fr-FR" dirty="0"/>
              <a:t>« tout » tester. </a:t>
            </a:r>
          </a:p>
        </p:txBody>
      </p:sp>
    </p:spTree>
    <p:extLst>
      <p:ext uri="{BB962C8B-B14F-4D97-AF65-F5344CB8AC3E}">
        <p14:creationId xmlns:p14="http://schemas.microsoft.com/office/powerpoint/2010/main" val="1764877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E50F1-8F67-61AD-4EEE-716B16A9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Aides à l’installation (PAPS)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14C76D7-92F1-0F3B-134E-BB5FF2B095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6740060" y="1900237"/>
            <a:ext cx="5147141" cy="4499174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CD45878-7B2C-A336-EB70-862E8843AD08}"/>
              </a:ext>
            </a:extLst>
          </p:cNvPr>
          <p:cNvSpPr txBox="1"/>
          <p:nvPr/>
        </p:nvSpPr>
        <p:spPr>
          <a:xfrm>
            <a:off x="761999" y="2286000"/>
            <a:ext cx="61007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strike="noStrike" spc="-1" dirty="0">
                <a:latin typeface="Arial"/>
              </a:rPr>
              <a:t>https://</a:t>
            </a:r>
            <a:r>
              <a:rPr lang="fr-FR" sz="1800" b="0" strike="noStrike" spc="-1" dirty="0" err="1">
                <a:latin typeface="Arial"/>
              </a:rPr>
              <a:t>www.hauts</a:t>
            </a:r>
            <a:r>
              <a:rPr lang="fr-FR" sz="1800" b="0" strike="noStrike" spc="-1" dirty="0">
                <a:latin typeface="Arial"/>
              </a:rPr>
              <a:t>-de-</a:t>
            </a:r>
            <a:r>
              <a:rPr lang="fr-FR" sz="1800" b="0" strike="noStrike" spc="-1" dirty="0" err="1">
                <a:latin typeface="Arial"/>
              </a:rPr>
              <a:t>france.ars.sante.fr</a:t>
            </a:r>
            <a:r>
              <a:rPr lang="fr-FR" sz="1800" b="0" strike="noStrike" spc="-1" dirty="0">
                <a:latin typeface="Arial"/>
              </a:rPr>
              <a:t>/zonage-medecins-liberaux-en-hauts-de-france-trouvez-votre-commune</a:t>
            </a:r>
          </a:p>
        </p:txBody>
      </p:sp>
      <p:pic>
        <p:nvPicPr>
          <p:cNvPr id="5" name="Image 4" descr="Une image contenant capture d’écran, texte, noir et blanc, Graphique&#10;&#10;Le contenu généré par l’IA peut être incorrect.">
            <a:extLst>
              <a:ext uri="{FF2B5EF4-FFF2-40B4-BE49-F238E27FC236}">
                <a16:creationId xmlns:a16="http://schemas.microsoft.com/office/drawing/2014/main" id="{EF19A029-F35B-3649-19FA-7E1D8B514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737" y="3429000"/>
            <a:ext cx="28321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95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35011-F992-6796-922F-5C702152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Contact avec la CPAM (pour projet installation)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88887C-7A61-61A2-AAEF-B94729D55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Signature de la convention médicale : secteur d’exercice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Dès l’accord du CDOM pour installation</a:t>
            </a:r>
            <a:endParaRPr lang="fr-FR" sz="2800" b="0" strike="noStrike" spc="-1" dirty="0">
              <a:solidFill>
                <a:schemeClr val="tx1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Rencontres : 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délégué Assurance-maladie, référent informatique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Fournit le numéro AM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Commande de </a:t>
            </a:r>
            <a:r>
              <a:rPr lang="fr-FR" sz="2800" b="0" strike="noStrike" spc="-1" dirty="0" err="1">
                <a:solidFill>
                  <a:schemeClr val="tx1"/>
                </a:solidFill>
                <a:latin typeface="Arial"/>
              </a:rPr>
              <a:t>Cerfa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 : FSP, arrêts de travail, accident de travail, ordonnances de transport (disponibles sur </a:t>
            </a:r>
            <a:r>
              <a:rPr lang="fr-FR" sz="2800" b="0" strike="noStrike" spc="-1" dirty="0" err="1">
                <a:solidFill>
                  <a:schemeClr val="tx1"/>
                </a:solidFill>
                <a:latin typeface="Arial"/>
              </a:rPr>
              <a:t>AmeliPro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)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00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057DB-6E65-5055-0BA0-380F47DE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Agence du Numérique en santé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702967-CC9A-3824-81D5-80BD42779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Sur sollicitation du CDOM avec validation de la CPAM : 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automatique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 !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Production de la CPS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Envoi par courrier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57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C4909-7B46-643B-9B13-8C76655A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 grand-chose de plus sur le plan administratif…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F576C8-A6CE-0BA4-F743-D32B6B29E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Déclarer le </a:t>
            </a:r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changement à l’Ordre </a:t>
            </a:r>
          </a:p>
          <a:p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Déclarer le </a:t>
            </a:r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changement à l’URSSAF et la CARMF</a:t>
            </a:r>
          </a:p>
          <a:p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Déclarer le </a:t>
            </a:r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changement aux assurances </a:t>
            </a:r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(voiture, RCP) + ajouter assurance habitation si propriétaire du cabinet (ou SCI)</a:t>
            </a:r>
          </a:p>
          <a:p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SACEM si musique en salle d’attente </a:t>
            </a:r>
          </a:p>
          <a:p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Affichage obligatoire en salle d’attente</a:t>
            </a:r>
          </a:p>
          <a:p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Achat du matériel </a:t>
            </a:r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(mobilier, fournitures de </a:t>
            </a:r>
            <a:r>
              <a:rPr lang="fr-FR" dirty="0" err="1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ureau</a:t>
            </a:r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logiciel métier, agenda, autre : ECG, spirométrie, etc.)</a:t>
            </a:r>
          </a:p>
          <a:p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c’est tout ! </a:t>
            </a:r>
          </a:p>
        </p:txBody>
      </p:sp>
    </p:spTree>
    <p:extLst>
      <p:ext uri="{BB962C8B-B14F-4D97-AF65-F5344CB8AC3E}">
        <p14:creationId xmlns:p14="http://schemas.microsoft.com/office/powerpoint/2010/main" val="1398869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F9E13-C2E0-4316-D602-13AC87E9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47675"/>
            <a:ext cx="10668000" cy="1524000"/>
          </a:xfrm>
        </p:spPr>
        <p:txBody>
          <a:bodyPr/>
          <a:lstStyle/>
          <a:p>
            <a:r>
              <a:rPr lang="fr-FR" dirty="0"/>
              <a:t>Autres contacts pour l’installation…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A93DC6-5EF2-066F-5BB2-AE8CEA86A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4572000"/>
          </a:xfrm>
        </p:spPr>
        <p:txBody>
          <a:bodyPr>
            <a:normAutofit fontScale="62500" lnSpcReduction="20000"/>
          </a:bodyPr>
          <a:lstStyle/>
          <a:p>
            <a:pPr indent="0">
              <a:spcBef>
                <a:spcPts val="1417"/>
              </a:spcBef>
              <a:buNone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Collègues </a:t>
            </a:r>
            <a:endParaRPr lang="fr-FR" sz="2800" b="0" strike="noStrike" spc="-1" dirty="0">
              <a:solidFill>
                <a:schemeClr val="tx1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Annoncer son installation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Inscription au tableau local de gardes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CPTS, etc. </a:t>
            </a:r>
          </a:p>
          <a:p>
            <a:pPr indent="0">
              <a:spcBef>
                <a:spcPts val="1417"/>
              </a:spcBef>
              <a:buNone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ANDPC : 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création d’un compte</a:t>
            </a:r>
          </a:p>
          <a:p>
            <a:pPr indent="0">
              <a:spcBef>
                <a:spcPts val="1417"/>
              </a:spcBef>
              <a:buNone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AGA ? 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Intérêt discutable </a:t>
            </a:r>
            <a:r>
              <a:rPr lang="fr-FR" spc="-1" dirty="0">
                <a:solidFill>
                  <a:schemeClr val="tx1"/>
                </a:solidFill>
                <a:latin typeface="Arial"/>
              </a:rPr>
              <a:t>aujourd’hui (disparition de l’obligation d’AGA en 2024 avec suppression de la majoration de 25 % sur le BNC imposable)</a:t>
            </a:r>
          </a:p>
          <a:p>
            <a:pPr indent="0">
              <a:spcBef>
                <a:spcPts val="1417"/>
              </a:spcBef>
              <a:buNone/>
            </a:pPr>
            <a:r>
              <a:rPr lang="fr-FR" sz="2800" b="1" strike="noStrike" spc="-1" dirty="0" err="1">
                <a:solidFill>
                  <a:schemeClr val="tx1"/>
                </a:solidFill>
                <a:latin typeface="Arial"/>
              </a:rPr>
              <a:t>Apicrypt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 ? Idem ! (MSSanté pour tous… au contraire risque de messages doublons avec </a:t>
            </a:r>
            <a:r>
              <a:rPr lang="fr-FR" sz="2800" b="0" strike="noStrike" spc="-1" dirty="0" err="1">
                <a:solidFill>
                  <a:schemeClr val="tx1"/>
                </a:solidFill>
                <a:latin typeface="Arial"/>
              </a:rPr>
              <a:t>Apicrypt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 !)</a:t>
            </a:r>
          </a:p>
          <a:p>
            <a:pPr indent="0">
              <a:spcBef>
                <a:spcPts val="1417"/>
              </a:spcBef>
              <a:buNone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URPS, ARS, DGS, ANSM, HAS… : 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rien à faire de spécial</a:t>
            </a:r>
          </a:p>
          <a:p>
            <a:pPr indent="0">
              <a:spcBef>
                <a:spcPts val="1417"/>
              </a:spcBef>
              <a:buNone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Attention aux arnaques 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(Registre Des Professionnels, site 30€/mois, DPC...)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61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A59CF-B46C-2735-C86B-64C788E2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total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D41876-5981-D0DA-8783-2190DB83A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L’installation ne réclame </a:t>
            </a:r>
            <a:r>
              <a:rPr lang="fr-FR" b="1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beaucoup plus de démarches par rapport au remplacement ! </a:t>
            </a:r>
          </a:p>
          <a:p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autres intérêts ont été vus : </a:t>
            </a:r>
          </a:p>
          <a:p>
            <a:pPr lvl="1"/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Créer « sa » patientèle</a:t>
            </a:r>
          </a:p>
          <a:p>
            <a:pPr lvl="1"/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Intérêt pratique (choisir son mode d’exercice : nombre de jours, etc.)</a:t>
            </a:r>
          </a:p>
          <a:p>
            <a:pPr lvl="1"/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Intérêt financier (forfait patientèle médecin traitant, aides à l’installation…)</a:t>
            </a:r>
          </a:p>
          <a:p>
            <a:pPr lvl="1"/>
            <a:r>
              <a:rPr lang="fr-FR" dirty="0">
                <a:solidFill>
                  <a:srgbClr val="FFFFFF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Mieux s’inscrire dans le territoire (MSP, CPTS… ou pas !)</a:t>
            </a:r>
          </a:p>
        </p:txBody>
      </p:sp>
    </p:spTree>
    <p:extLst>
      <p:ext uri="{BB962C8B-B14F-4D97-AF65-F5344CB8AC3E}">
        <p14:creationId xmlns:p14="http://schemas.microsoft.com/office/powerpoint/2010/main" val="118422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1AEB5-493E-CBE4-DC7E-347FD4FB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spcBef>
                <a:spcPts val="1417"/>
              </a:spcBef>
              <a:buNone/>
            </a:pPr>
            <a:r>
              <a:rPr lang="fr-FR" sz="4400" b="1" strike="noStrike" spc="-1" dirty="0">
                <a:solidFill>
                  <a:schemeClr val="tx1"/>
                </a:solidFill>
                <a:latin typeface="Arial"/>
              </a:rPr>
              <a:t>L’exercice en cabinet seul</a:t>
            </a:r>
            <a:r>
              <a:rPr lang="fr-FR" sz="4400" b="0" strike="noStrike" spc="-1" dirty="0">
                <a:solidFill>
                  <a:schemeClr val="tx1"/>
                </a:solidFill>
                <a:latin typeface="Arial"/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3B07F3-6447-3F3D-F24F-1CFF75F95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solidFill>
                  <a:schemeClr val="tx1"/>
                </a:solidFill>
                <a:latin typeface="Arial"/>
              </a:rPr>
              <a:t>Toujours viable en 2025… et </a:t>
            </a:r>
            <a:r>
              <a:rPr lang="fr-FR" sz="3200" b="1" strike="noStrike" spc="-1" dirty="0">
                <a:solidFill>
                  <a:schemeClr val="tx1"/>
                </a:solidFill>
                <a:latin typeface="Arial"/>
              </a:rPr>
              <a:t>paradoxalement de + en + </a:t>
            </a:r>
            <a:r>
              <a:rPr lang="fr-FR" sz="3200" b="0" strike="noStrike" spc="-1" dirty="0">
                <a:solidFill>
                  <a:schemeClr val="tx1"/>
                </a:solidFill>
                <a:latin typeface="Arial"/>
              </a:rPr>
              <a:t>!</a:t>
            </a:r>
          </a:p>
          <a:p>
            <a:pPr marL="864000" lvl="1" indent="-324000">
              <a:spcBef>
                <a:spcPts val="141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spc="-1" dirty="0">
                <a:solidFill>
                  <a:schemeClr val="tx1"/>
                </a:solidFill>
                <a:latin typeface="Arial"/>
              </a:rPr>
              <a:t>MSP pour la continuité des soins </a:t>
            </a:r>
            <a:r>
              <a:rPr lang="fr-FR" sz="2800" b="1" spc="-1" dirty="0">
                <a:solidFill>
                  <a:schemeClr val="tx1"/>
                </a:solidFill>
                <a:latin typeface="Arial"/>
              </a:rPr>
              <a:t>? Plus nécessaire depuis 2023 et le DMP !</a:t>
            </a:r>
          </a:p>
          <a:p>
            <a:pPr marL="864000" lvl="1" indent="-324000">
              <a:spcBef>
                <a:spcPts val="141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MSP pour les projets territoriaux ? 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Plus nécessaire depuis les CPTS !</a:t>
            </a:r>
          </a:p>
          <a:p>
            <a:pPr marL="864000" lvl="1" indent="-324000">
              <a:spcBef>
                <a:spcPts val="141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MSP pour la collaboration avec des IDE ? 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Peut se faire avec les IPA libérales…</a:t>
            </a:r>
          </a:p>
          <a:p>
            <a:pPr marL="864000" lvl="1" indent="-324000">
              <a:spcBef>
                <a:spcPts val="141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MSP pour </a:t>
            </a:r>
            <a:r>
              <a:rPr lang="fr-FR" sz="2800" spc="-1" dirty="0">
                <a:solidFill>
                  <a:schemeClr val="tx1"/>
                </a:solidFill>
                <a:latin typeface="Arial"/>
              </a:rPr>
              <a:t>avoir l’œil dermato d’un collègue ? </a:t>
            </a:r>
            <a:r>
              <a:rPr lang="fr-FR" sz="2800" b="1" spc="-1" dirty="0">
                <a:solidFill>
                  <a:schemeClr val="tx1"/>
                </a:solidFill>
                <a:latin typeface="Arial"/>
              </a:rPr>
              <a:t>Plus nécessaire avec la télé-expertise ! </a:t>
            </a:r>
          </a:p>
          <a:p>
            <a:pPr marL="406800" indent="-324000">
              <a:spcBef>
                <a:spcPts val="141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b="1" strike="noStrike" spc="-1" dirty="0">
                <a:solidFill>
                  <a:schemeClr val="tx1"/>
                </a:solidFill>
                <a:latin typeface="Arial"/>
              </a:rPr>
              <a:t>Echanges réguliers avec les autres professionnels </a:t>
            </a:r>
            <a:r>
              <a:rPr lang="fr-FR" sz="3600" b="0" strike="noStrike" spc="-1" dirty="0">
                <a:solidFill>
                  <a:schemeClr val="tx1"/>
                </a:solidFill>
                <a:latin typeface="Arial"/>
              </a:rPr>
              <a:t>(IDE, kiné, pharmas, IPA, autres MG…)</a:t>
            </a:r>
          </a:p>
        </p:txBody>
      </p:sp>
    </p:spTree>
    <p:extLst>
      <p:ext uri="{BB962C8B-B14F-4D97-AF65-F5344CB8AC3E}">
        <p14:creationId xmlns:p14="http://schemas.microsoft.com/office/powerpoint/2010/main" val="339136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030B0-E765-EF70-4F90-B9440BE6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spcBef>
                <a:spcPts val="1417"/>
              </a:spcBef>
              <a:buNone/>
            </a:pPr>
            <a:r>
              <a:rPr lang="fr-FR" sz="4400" b="1" strike="noStrike" spc="-1" dirty="0">
                <a:solidFill>
                  <a:schemeClr val="tx1"/>
                </a:solidFill>
                <a:latin typeface="Arial"/>
              </a:rPr>
              <a:t>L’exercice en groupe (hors MSP)</a:t>
            </a:r>
            <a:endParaRPr lang="fr-FR" sz="4400" b="0" strike="noStrike" spc="-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4561D4-131B-A252-E909-7FCF6717B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solidFill>
                  <a:schemeClr val="tx1"/>
                </a:solidFill>
                <a:latin typeface="Arial"/>
              </a:rPr>
              <a:t>Mêmes principes que l’exercice en cabinet seul… mais en « </a:t>
            </a:r>
            <a:r>
              <a:rPr lang="fr-FR" sz="3200" b="1" strike="noStrike" spc="-1" dirty="0">
                <a:solidFill>
                  <a:schemeClr val="tx1"/>
                </a:solidFill>
                <a:latin typeface="Arial"/>
              </a:rPr>
              <a:t>colocation</a:t>
            </a:r>
            <a:r>
              <a:rPr lang="fr-FR" sz="3200" b="0" strike="noStrike" spc="-1" dirty="0">
                <a:solidFill>
                  <a:schemeClr val="tx1"/>
                </a:solidFill>
                <a:latin typeface="Arial"/>
              </a:rPr>
              <a:t> » !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solidFill>
                  <a:schemeClr val="tx1"/>
                </a:solidFill>
                <a:latin typeface="Arial"/>
              </a:rPr>
              <a:t>Partage des coûts du cabinet : 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Immobilier : location, achat seul ou en SCI (patrimoine privé – qui est dedans ?)...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Fonctionnement : SCM (patrimoine professionnel) (= ne peut que dépenser de l’argent, apports par les professionnels qui en font partie)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3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9C0EE-DC84-FF2A-68EF-BCAC8644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spcBef>
                <a:spcPts val="1417"/>
              </a:spcBef>
              <a:buNone/>
            </a:pPr>
            <a:r>
              <a:rPr lang="fr-FR" sz="4400" b="1" strike="noStrike" spc="-1" dirty="0">
                <a:solidFill>
                  <a:schemeClr val="tx1"/>
                </a:solidFill>
                <a:latin typeface="Arial"/>
              </a:rPr>
              <a:t>Maison de santé pluriprofessionnelle</a:t>
            </a:r>
            <a:endParaRPr lang="fr-FR" sz="4400" b="0" strike="noStrike" spc="-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5963FB-2DBA-4BFF-ED7A-03C3F5225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Équipe de soins primaires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Lien formel entre professionnels avec 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diagnostic de territoire et objectifs de santé publique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SISA</a:t>
            </a: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 (Société Interprofessionnelle de Soins Ambulatoires) : SCM dédiée au financement interprofessionnel (= qui a le droit de recevoir de l’argent)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 dirty="0">
                <a:solidFill>
                  <a:schemeClr val="tx1"/>
                </a:solidFill>
                <a:latin typeface="Arial"/>
              </a:rPr>
              <a:t>Existante… ou à créer avec les </a:t>
            </a:r>
            <a:r>
              <a:rPr lang="fr-FR" sz="2800" b="1" strike="noStrike" spc="-1" dirty="0">
                <a:solidFill>
                  <a:schemeClr val="tx1"/>
                </a:solidFill>
                <a:latin typeface="Arial"/>
              </a:rPr>
              <a:t>ARS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i="1" strike="noStrike" spc="-1" dirty="0">
                <a:solidFill>
                  <a:schemeClr val="tx1"/>
                </a:solidFill>
                <a:latin typeface="Arial"/>
              </a:rPr>
              <a:t>(Autres contrats existants : SCP, Société d’Exercice Libéral A Responsabilité Limitée, etc.)</a:t>
            </a:r>
            <a:endParaRPr lang="fr-FR" sz="2800" b="0" strike="noStrike" spc="-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75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71F4C-461B-3885-DC3B-1A8739E1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67000"/>
            <a:ext cx="10668000" cy="1524000"/>
          </a:xfrm>
        </p:spPr>
        <p:txBody>
          <a:bodyPr>
            <a:normAutofit/>
          </a:bodyPr>
          <a:lstStyle/>
          <a:p>
            <a:r>
              <a:rPr lang="fr-FR" dirty="0"/>
              <a:t>Avant le remplacement, les indispensables…</a:t>
            </a:r>
          </a:p>
        </p:txBody>
      </p:sp>
    </p:spTree>
    <p:extLst>
      <p:ext uri="{BB962C8B-B14F-4D97-AF65-F5344CB8AC3E}">
        <p14:creationId xmlns:p14="http://schemas.microsoft.com/office/powerpoint/2010/main" val="67998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2BE58-7755-869D-11FC-CFA3A71AA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D8B031-967A-9D36-E22E-F515D1961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08" y="2083444"/>
            <a:ext cx="10997514" cy="4393556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Avoir validé le 2</a:t>
            </a:r>
            <a:r>
              <a:rPr lang="fr-FR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+ 3 semestres dont un stage chez le praticien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(attestation fournie par la faculté)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 de scolarité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R.A.B. (Rituel administratif de base) 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pièce d’identité, photos…</a:t>
            </a:r>
          </a:p>
          <a:p>
            <a:pPr marL="274320" indent="-274320" algn="ctr">
              <a:buNone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https://www.conseil-national.medecin.fr/documents-types-demarches/documents-types-internes/licence-remplacement</a:t>
            </a:r>
            <a:endParaRPr lang="fr-FR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ctr">
              <a:buNone/>
              <a:defRPr/>
            </a:pPr>
            <a:endParaRPr lang="fr-FR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Licence de remplacement auprès du CDOM du Nord 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(lieu de faculté – quelque soit le lieu de remplacement)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Valable jusqu’à </a:t>
            </a:r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 après le jour d’entrée en DES… (de toute façon, obligation de thèse sous 3 ans !)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refaire tous les 30 novembre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C0018C-E8AA-9A39-24C1-FA7241A6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76882"/>
            <a:ext cx="10668000" cy="152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Comment obtenir la licence de remplacement (non </a:t>
            </a:r>
            <a:r>
              <a:rPr lang="fr-FR" dirty="0" err="1"/>
              <a:t>thésé</a:t>
            </a:r>
            <a:r>
              <a:rPr lang="fr-FR" dirty="0"/>
              <a:t>) ?</a:t>
            </a:r>
          </a:p>
        </p:txBody>
      </p:sp>
    </p:spTree>
    <p:extLst>
      <p:ext uri="{BB962C8B-B14F-4D97-AF65-F5344CB8AC3E}">
        <p14:creationId xmlns:p14="http://schemas.microsoft.com/office/powerpoint/2010/main" val="2561184249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5004</Words>
  <Application>Microsoft Macintosh PowerPoint</Application>
  <PresentationFormat>Grand écran</PresentationFormat>
  <Paragraphs>426</Paragraphs>
  <Slides>45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6" baseType="lpstr">
      <vt:lpstr>Aptos</vt:lpstr>
      <vt:lpstr>Arial</vt:lpstr>
      <vt:lpstr>Avenir Next LT Pro</vt:lpstr>
      <vt:lpstr>Avenir Next LT Pro Light</vt:lpstr>
      <vt:lpstr>Calibri</vt:lpstr>
      <vt:lpstr>Constantia</vt:lpstr>
      <vt:lpstr>Sitka Subheading</vt:lpstr>
      <vt:lpstr>Symbol</vt:lpstr>
      <vt:lpstr>Wingdings</vt:lpstr>
      <vt:lpstr>Wingdings 2</vt:lpstr>
      <vt:lpstr>PebbleVTI</vt:lpstr>
      <vt:lpstr>Remplacer en médecine générale</vt:lpstr>
      <vt:lpstr>Remplacer en médecine libérale, c’est devenir…</vt:lpstr>
      <vt:lpstr>Remplacer ou s’installer ? </vt:lpstr>
      <vt:lpstr>Qui remplacer ? </vt:lpstr>
      <vt:lpstr>L’exercice en cabinet seul </vt:lpstr>
      <vt:lpstr>L’exercice en groupe (hors MSP)</vt:lpstr>
      <vt:lpstr>Maison de santé pluriprofessionnelle</vt:lpstr>
      <vt:lpstr>Avant le remplacement, les indispensables…</vt:lpstr>
      <vt:lpstr>Comment obtenir la licence de remplacement (non thésé) ?</vt:lpstr>
      <vt:lpstr>Et lorsqu’on a thèse et DES ? </vt:lpstr>
      <vt:lpstr>Peut-on remplacer sans licence ? </vt:lpstr>
      <vt:lpstr>Où trouver des offres de remplacement ? </vt:lpstr>
      <vt:lpstr>Que faire avant les premiers remplacements ?</vt:lpstr>
      <vt:lpstr>Comment rédiger un contrat de remplacement ? </vt:lpstr>
      <vt:lpstr>Que paie t-on quand on remplace ?</vt:lpstr>
      <vt:lpstr>Que NE paie t-on PAS ? </vt:lpstr>
      <vt:lpstr>A terme, faut-il remplacer ou s’installer ? </vt:lpstr>
      <vt:lpstr>Remplacer ou s’installer ? </vt:lpstr>
      <vt:lpstr>Refaisons le point par organisme…   Administration, mon Amour.</vt:lpstr>
      <vt:lpstr>L’Ordre des Médecins</vt:lpstr>
      <vt:lpstr>Les contrats de l’Ordre</vt:lpstr>
      <vt:lpstr>URSSAF</vt:lpstr>
      <vt:lpstr>Présentation PowerPoint</vt:lpstr>
      <vt:lpstr>URSSAF</vt:lpstr>
      <vt:lpstr>CARMF</vt:lpstr>
      <vt:lpstr>Présentation PowerPoint</vt:lpstr>
      <vt:lpstr>Pour illustrer que plus le CA est élevé, plus les cotisations baissent proportionnellement</vt:lpstr>
      <vt:lpstr>Règle des 50 % </vt:lpstr>
      <vt:lpstr>Assurance</vt:lpstr>
      <vt:lpstr>Banque</vt:lpstr>
      <vt:lpstr>Un peu de vocabulaire (A REFAIRE)</vt:lpstr>
      <vt:lpstr>La retraite : base (1/3)</vt:lpstr>
      <vt:lpstr>La retraite : complémentaire (2/3)</vt:lpstr>
      <vt:lpstr>La retraite : supplémentaire (3/3)</vt:lpstr>
      <vt:lpstr>La comptabilité en 2 mots</vt:lpstr>
      <vt:lpstr>Combien gagne-t-on une fois installé ?</vt:lpstr>
      <vt:lpstr>Subtilités pour le remplaçant ou début d’installation</vt:lpstr>
      <vt:lpstr>Après le remplacement, vers l’installation…</vt:lpstr>
      <vt:lpstr>Où s’installer ? (loi Garot, en attente de validation au Sénat = uniquement sur rouge / orange pour nouvelle installation)</vt:lpstr>
      <vt:lpstr>Aides à l’installation (PAPS)</vt:lpstr>
      <vt:lpstr>Contact avec la CPAM (pour projet installation)</vt:lpstr>
      <vt:lpstr>Agence du Numérique en santé</vt:lpstr>
      <vt:lpstr>Pas grand-chose de plus sur le plan administratif… </vt:lpstr>
      <vt:lpstr>Autres contacts pour l’installation…</vt:lpstr>
      <vt:lpstr>Au total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Michaël Rochoy</dc:creator>
  <cp:lastModifiedBy>Michaël Rochoy</cp:lastModifiedBy>
  <cp:revision>35</cp:revision>
  <dcterms:created xsi:type="dcterms:W3CDTF">2025-04-09T07:36:51Z</dcterms:created>
  <dcterms:modified xsi:type="dcterms:W3CDTF">2025-06-01T13:35:10Z</dcterms:modified>
</cp:coreProperties>
</file>