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ink/ink1.xml" ContentType="application/inkml+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1.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2.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 id="2147483877" r:id="rId2"/>
  </p:sldMasterIdLst>
  <p:notesMasterIdLst>
    <p:notesMasterId r:id="rId141"/>
  </p:notesMasterIdLst>
  <p:sldIdLst>
    <p:sldId id="256" r:id="rId3"/>
    <p:sldId id="257" r:id="rId4"/>
    <p:sldId id="326" r:id="rId5"/>
    <p:sldId id="270" r:id="rId6"/>
    <p:sldId id="405" r:id="rId7"/>
    <p:sldId id="324" r:id="rId8"/>
    <p:sldId id="283" r:id="rId9"/>
    <p:sldId id="284" r:id="rId10"/>
    <p:sldId id="403" r:id="rId11"/>
    <p:sldId id="327" r:id="rId12"/>
    <p:sldId id="285" r:id="rId13"/>
    <p:sldId id="286" r:id="rId14"/>
    <p:sldId id="287" r:id="rId15"/>
    <p:sldId id="288" r:id="rId16"/>
    <p:sldId id="272" r:id="rId17"/>
    <p:sldId id="273" r:id="rId18"/>
    <p:sldId id="275" r:id="rId19"/>
    <p:sldId id="328" r:id="rId20"/>
    <p:sldId id="289" r:id="rId21"/>
    <p:sldId id="274" r:id="rId22"/>
    <p:sldId id="278" r:id="rId23"/>
    <p:sldId id="362" r:id="rId24"/>
    <p:sldId id="279" r:id="rId25"/>
    <p:sldId id="276" r:id="rId26"/>
    <p:sldId id="277" r:id="rId27"/>
    <p:sldId id="359" r:id="rId28"/>
    <p:sldId id="280" r:id="rId29"/>
    <p:sldId id="290" r:id="rId30"/>
    <p:sldId id="348" r:id="rId31"/>
    <p:sldId id="291" r:id="rId32"/>
    <p:sldId id="292" r:id="rId33"/>
    <p:sldId id="293" r:id="rId34"/>
    <p:sldId id="294" r:id="rId35"/>
    <p:sldId id="305" r:id="rId36"/>
    <p:sldId id="345" r:id="rId37"/>
    <p:sldId id="347" r:id="rId38"/>
    <p:sldId id="306" r:id="rId39"/>
    <p:sldId id="308" r:id="rId40"/>
    <p:sldId id="307" r:id="rId41"/>
    <p:sldId id="309" r:id="rId42"/>
    <p:sldId id="350" r:id="rId43"/>
    <p:sldId id="349" r:id="rId44"/>
    <p:sldId id="351" r:id="rId45"/>
    <p:sldId id="329" r:id="rId46"/>
    <p:sldId id="304" r:id="rId47"/>
    <p:sldId id="330" r:id="rId48"/>
    <p:sldId id="295" r:id="rId49"/>
    <p:sldId id="296" r:id="rId50"/>
    <p:sldId id="297" r:id="rId51"/>
    <p:sldId id="298" r:id="rId52"/>
    <p:sldId id="299" r:id="rId53"/>
    <p:sldId id="313" r:id="rId54"/>
    <p:sldId id="300" r:id="rId55"/>
    <p:sldId id="352" r:id="rId56"/>
    <p:sldId id="338" r:id="rId57"/>
    <p:sldId id="303" r:id="rId58"/>
    <p:sldId id="339" r:id="rId59"/>
    <p:sldId id="353" r:id="rId60"/>
    <p:sldId id="354" r:id="rId61"/>
    <p:sldId id="355" r:id="rId62"/>
    <p:sldId id="356" r:id="rId63"/>
    <p:sldId id="358" r:id="rId64"/>
    <p:sldId id="360" r:id="rId65"/>
    <p:sldId id="361" r:id="rId66"/>
    <p:sldId id="357" r:id="rId67"/>
    <p:sldId id="406" r:id="rId68"/>
    <p:sldId id="331" r:id="rId69"/>
    <p:sldId id="407" r:id="rId70"/>
    <p:sldId id="333" r:id="rId71"/>
    <p:sldId id="411" r:id="rId72"/>
    <p:sldId id="413" r:id="rId73"/>
    <p:sldId id="412" r:id="rId74"/>
    <p:sldId id="367" r:id="rId75"/>
    <p:sldId id="368" r:id="rId76"/>
    <p:sldId id="408" r:id="rId77"/>
    <p:sldId id="375" r:id="rId78"/>
    <p:sldId id="414" r:id="rId79"/>
    <p:sldId id="364" r:id="rId80"/>
    <p:sldId id="365" r:id="rId81"/>
    <p:sldId id="373" r:id="rId82"/>
    <p:sldId id="376" r:id="rId83"/>
    <p:sldId id="369" r:id="rId84"/>
    <p:sldId id="374" r:id="rId85"/>
    <p:sldId id="436" r:id="rId86"/>
    <p:sldId id="371" r:id="rId87"/>
    <p:sldId id="372" r:id="rId88"/>
    <p:sldId id="409" r:id="rId89"/>
    <p:sldId id="316" r:id="rId90"/>
    <p:sldId id="317" r:id="rId91"/>
    <p:sldId id="320" r:id="rId92"/>
    <p:sldId id="322" r:id="rId93"/>
    <p:sldId id="335" r:id="rId94"/>
    <p:sldId id="319" r:id="rId95"/>
    <p:sldId id="318" r:id="rId96"/>
    <p:sldId id="336" r:id="rId97"/>
    <p:sldId id="334" r:id="rId98"/>
    <p:sldId id="340" r:id="rId99"/>
    <p:sldId id="341" r:id="rId100"/>
    <p:sldId id="342" r:id="rId101"/>
    <p:sldId id="435" r:id="rId102"/>
    <p:sldId id="378" r:id="rId103"/>
    <p:sldId id="379" r:id="rId104"/>
    <p:sldId id="387" r:id="rId105"/>
    <p:sldId id="380" r:id="rId106"/>
    <p:sldId id="381" r:id="rId107"/>
    <p:sldId id="382" r:id="rId108"/>
    <p:sldId id="383" r:id="rId109"/>
    <p:sldId id="384" r:id="rId110"/>
    <p:sldId id="385" r:id="rId111"/>
    <p:sldId id="386" r:id="rId112"/>
    <p:sldId id="377" r:id="rId113"/>
    <p:sldId id="388" r:id="rId114"/>
    <p:sldId id="393" r:id="rId115"/>
    <p:sldId id="415" r:id="rId116"/>
    <p:sldId id="416" r:id="rId117"/>
    <p:sldId id="395" r:id="rId118"/>
    <p:sldId id="396" r:id="rId119"/>
    <p:sldId id="397" r:id="rId120"/>
    <p:sldId id="398" r:id="rId121"/>
    <p:sldId id="399" r:id="rId122"/>
    <p:sldId id="400" r:id="rId123"/>
    <p:sldId id="401" r:id="rId124"/>
    <p:sldId id="389" r:id="rId125"/>
    <p:sldId id="390" r:id="rId126"/>
    <p:sldId id="402" r:id="rId127"/>
    <p:sldId id="410" r:id="rId128"/>
    <p:sldId id="432" r:id="rId129"/>
    <p:sldId id="433" r:id="rId130"/>
    <p:sldId id="434" r:id="rId131"/>
    <p:sldId id="311" r:id="rId132"/>
    <p:sldId id="312" r:id="rId133"/>
    <p:sldId id="418" r:id="rId134"/>
    <p:sldId id="419" r:id="rId135"/>
    <p:sldId id="420" r:id="rId136"/>
    <p:sldId id="421" r:id="rId137"/>
    <p:sldId id="422" r:id="rId138"/>
    <p:sldId id="431" r:id="rId139"/>
    <p:sldId id="423" r:id="rId140"/>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20A3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6551" autoAdjust="0"/>
    <p:restoredTop sz="88195"/>
  </p:normalViewPr>
  <p:slideViewPr>
    <p:cSldViewPr snapToGrid="0" showGuides="1">
      <p:cViewPr>
        <p:scale>
          <a:sx n="80" d="100"/>
          <a:sy n="80" d="100"/>
        </p:scale>
        <p:origin x="1176" y="63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slide" Target="slides/slide136.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53" Type="http://schemas.openxmlformats.org/officeDocument/2006/relationships/slide" Target="slides/slide51.xml"/><Relationship Id="rId74" Type="http://schemas.openxmlformats.org/officeDocument/2006/relationships/slide" Target="slides/slide72.xml"/><Relationship Id="rId128" Type="http://schemas.openxmlformats.org/officeDocument/2006/relationships/slide" Target="slides/slide126.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134" Type="http://schemas.openxmlformats.org/officeDocument/2006/relationships/slide" Target="slides/slide132.xml"/><Relationship Id="rId139" Type="http://schemas.openxmlformats.org/officeDocument/2006/relationships/slide" Target="slides/slide137.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slide" Target="slides/slide127.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40" Type="http://schemas.openxmlformats.org/officeDocument/2006/relationships/slide" Target="slides/slide138.xml"/><Relationship Id="rId14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slide" Target="slides/slide128.xml"/><Relationship Id="rId135" Type="http://schemas.openxmlformats.org/officeDocument/2006/relationships/slide" Target="slides/slide133.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notesMaster" Target="notesMasters/notesMaster1.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presProps" Target="presProps.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26" Type="http://schemas.openxmlformats.org/officeDocument/2006/relationships/slide" Target="slides/slide24.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6" Type="http://schemas.openxmlformats.org/officeDocument/2006/relationships/slide" Target="slides/slide14.xml"/><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44" Type="http://schemas.openxmlformats.org/officeDocument/2006/relationships/theme" Target="theme/theme1.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18T13:50:48.830"/>
    </inkml:context>
    <inkml:brush xml:id="br0">
      <inkml:brushProperty name="width" value="0.2" units="cm"/>
      <inkml:brushProperty name="height" value="0.2" units="cm"/>
      <inkml:brushProperty name="color" value="#FF4E00"/>
      <inkml:brushProperty name="inkEffects" value="rainbow"/>
      <inkml:brushProperty name="anchorX" value="-32730.85352"/>
      <inkml:brushProperty name="anchorY" value="-43145.85156"/>
      <inkml:brushProperty name="scaleFactor" value="0.5"/>
    </inkml:brush>
  </inkml:definitions>
  <inkml:trace contextRef="#ctx0" brushRef="#br0">1 0 24575,'0'0'0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EFAA925-3FB1-45F3-A381-E3374B79F67A}" type="datetimeFigureOut">
              <a:rPr lang="fr-FR" smtClean="0"/>
              <a:t>22/09/2022</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E7A2422-2C9A-4E66-9E55-8CB2E131C759}" type="slidenum">
              <a:rPr lang="fr-FR" smtClean="0"/>
              <a:t>‹N°›</a:t>
            </a:fld>
            <a:endParaRPr lang="fr-FR"/>
          </a:p>
        </p:txBody>
      </p:sp>
    </p:spTree>
    <p:extLst>
      <p:ext uri="{BB962C8B-B14F-4D97-AF65-F5344CB8AC3E}">
        <p14:creationId xmlns:p14="http://schemas.microsoft.com/office/powerpoint/2010/main" val="39036357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thenounproject.com/Arvelio2001/"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youtube.com/c/josheijboer"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redactionmedicale.fr/" TargetMode="External"/><Relationship Id="rId2" Type="http://schemas.openxmlformats.org/officeDocument/2006/relationships/slide" Target="../slides/slide73.xml"/><Relationship Id="rId1" Type="http://schemas.openxmlformats.org/officeDocument/2006/relationships/notesMaster" Target="../notesMasters/notesMaster1.xml"/><Relationship Id="rId6" Type="http://schemas.openxmlformats.org/officeDocument/2006/relationships/hyperlink" Target="https://doi.org/10.18167/coopist/0036" TargetMode="External"/><Relationship Id="rId5" Type="http://schemas.openxmlformats.org/officeDocument/2006/relationships/hyperlink" Target="https://thinkchecksubmit.org/journals/" TargetMode="External"/><Relationship Id="rId4" Type="http://schemas.openxmlformats.org/officeDocument/2006/relationships/hyperlink" Target="https://www.ohri.ca/journalology/one-stop-shop-predatory-journals" TargetMode="Externa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journals.plos.org/ploscompbiol/article?id=10.1371/journal.pcbi.1009377" TargetMode="External"/><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journals.plos.org/ploscompbiol/article?id=10.1371/journal.pcbi.1009377" TargetMode="External"/><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journals.plos.org/ploscompbiol/article?id=10.1371/journal.pcbi.1009377" TargetMode="External"/><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8" Type="http://schemas.openxmlformats.org/officeDocument/2006/relationships/hyperlink" Target="https://www.discogs.com/fr/search?decade=2010&amp;year=2019" TargetMode="External"/><Relationship Id="rId3" Type="http://schemas.openxmlformats.org/officeDocument/2006/relationships/hyperlink" Target="https://www.discogs.com/fr/artist/43032-Koji-Kondo" TargetMode="External"/><Relationship Id="rId7" Type="http://schemas.openxmlformats.org/officeDocument/2006/relationships/hyperlink" Target="https://www.discogs.com/fr/search?country=US" TargetMode="External"/><Relationship Id="rId12" Type="http://schemas.openxmlformats.org/officeDocument/2006/relationships/hyperlink" Target="https://www.discogs.com/fr/style/video%20game%20music" TargetMode="External"/><Relationship Id="rId2" Type="http://schemas.openxmlformats.org/officeDocument/2006/relationships/slide" Target="../slides/slide4.xml"/><Relationship Id="rId1" Type="http://schemas.openxmlformats.org/officeDocument/2006/relationships/notesMaster" Target="../notesMasters/notesMaster1.xml"/><Relationship Id="rId6" Type="http://schemas.openxmlformats.org/officeDocument/2006/relationships/hyperlink" Target="https://www.discogs.com/fr/search?format_exact=Lathe%20Cut" TargetMode="External"/><Relationship Id="rId11" Type="http://schemas.openxmlformats.org/officeDocument/2006/relationships/hyperlink" Target="https://www.discogs.com/fr/style/chiptune" TargetMode="External"/><Relationship Id="rId5" Type="http://schemas.openxmlformats.org/officeDocument/2006/relationships/hyperlink" Target="https://www.discogs.com/fr/label/1510120-SELECTSTART-Records-2" TargetMode="External"/><Relationship Id="rId10" Type="http://schemas.openxmlformats.org/officeDocument/2006/relationships/hyperlink" Target="https://www.discogs.com/fr/genre/stage%20&amp;%20screen" TargetMode="External"/><Relationship Id="rId4" Type="http://schemas.openxmlformats.org/officeDocument/2006/relationships/hyperlink" Target="https://www.discogs.com/fr/release/14180540-Koji-Kondo-Super-Mario-World-Original-Soundtrack/image/SW1hZ2U6NDIyMjYyMTA=" TargetMode="External"/><Relationship Id="rId9" Type="http://schemas.openxmlformats.org/officeDocument/2006/relationships/hyperlink" Target="https://www.discogs.com/fr/genre/electronic" TargetMode="Externa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www.clinicalmedicinecr.com/open-access/a-new-hope-for-general-medicine-in-a-start-up-nation-436.pdf" TargetMode="External"/><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www.clinicalmedicinecr.com/open-access/a-new-hope-for-general-medicine-in-a-start-up-nation-436.pdf" TargetMode="External"/><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www.clinicalmedicinecr.com/open-access/a-new-hope-for-general-medicine-in-a-start-up-nation-436.pdf" TargetMode="External"/><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www.clinicalmedicinecr.com/open-access/a-new-hope-for-general-medicine-in-a-start-up-nation-436.pdf" TargetMode="External"/><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www.clinicalmedicinecr.com/open-access/a-new-hope-for-general-medicine-in-a-start-up-nation-436.pdf" TargetMode="External"/><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www.clinicalmedicinecr.com/open-access/a-new-hope-for-general-medicine-in-a-start-up-nation-436.pdf" TargetMode="External"/><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www.clinicalmedicinecr.com/open-access/a-new-hope-for-general-medicine-in-a-start-up-nation-436.pdf" TargetMode="External"/><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Logo SSSMG</a:t>
            </a:r>
          </a:p>
        </p:txBody>
      </p:sp>
      <p:sp>
        <p:nvSpPr>
          <p:cNvPr id="4" name="Espace réservé du numéro de diapositive 3"/>
          <p:cNvSpPr>
            <a:spLocks noGrp="1"/>
          </p:cNvSpPr>
          <p:nvPr>
            <p:ph type="sldNum" sz="quarter" idx="5"/>
          </p:nvPr>
        </p:nvSpPr>
        <p:spPr/>
        <p:txBody>
          <a:bodyPr/>
          <a:lstStyle/>
          <a:p>
            <a:fld id="{2E7A2422-2C9A-4E66-9E55-8CB2E131C759}" type="slidenum">
              <a:rPr lang="fr-FR" smtClean="0"/>
              <a:t>1</a:t>
            </a:fld>
            <a:endParaRPr lang="fr-FR"/>
          </a:p>
        </p:txBody>
      </p:sp>
    </p:spTree>
    <p:extLst>
      <p:ext uri="{BB962C8B-B14F-4D97-AF65-F5344CB8AC3E}">
        <p14:creationId xmlns:p14="http://schemas.microsoft.com/office/powerpoint/2010/main" val="18881659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solidFill>
                  <a:srgbClr val="B20A39"/>
                </a:solidFill>
              </a:rPr>
              <a:t>annoncée médiatiquement comme prospective </a:t>
            </a:r>
            <a:br>
              <a:rPr lang="fr-FR" dirty="0">
                <a:solidFill>
                  <a:srgbClr val="B20A39"/>
                </a:solidFill>
              </a:rPr>
            </a:br>
            <a:r>
              <a:rPr lang="fr-FR" dirty="0">
                <a:solidFill>
                  <a:srgbClr val="B20A39"/>
                </a:solidFill>
              </a:rPr>
              <a:t>le 29 mars donc.</a:t>
            </a:r>
            <a:br>
              <a:rPr lang="fr-FR" dirty="0">
                <a:solidFill>
                  <a:srgbClr val="B20A39"/>
                </a:solidFill>
              </a:rPr>
            </a:br>
            <a:r>
              <a:rPr lang="fr-FR" dirty="0">
                <a:solidFill>
                  <a:srgbClr val="B20A39"/>
                </a:solidFill>
              </a:rPr>
              <a:t>Merci de suivre.</a:t>
            </a:r>
            <a:endParaRPr lang="fr-FR" dirty="0"/>
          </a:p>
        </p:txBody>
      </p:sp>
      <p:sp>
        <p:nvSpPr>
          <p:cNvPr id="4" name="Espace réservé du numéro de diapositive 3"/>
          <p:cNvSpPr>
            <a:spLocks noGrp="1"/>
          </p:cNvSpPr>
          <p:nvPr>
            <p:ph type="sldNum" sz="quarter" idx="5"/>
          </p:nvPr>
        </p:nvSpPr>
        <p:spPr/>
        <p:txBody>
          <a:bodyPr/>
          <a:lstStyle/>
          <a:p>
            <a:fld id="{337DE82D-3AE3-CC45-9E9C-41F618F85E25}" type="slidenum">
              <a:rPr lang="fr-FR" smtClean="0"/>
              <a:t>13</a:t>
            </a:fld>
            <a:endParaRPr lang="fr-FR"/>
          </a:p>
        </p:txBody>
      </p:sp>
    </p:spTree>
    <p:extLst>
      <p:ext uri="{BB962C8B-B14F-4D97-AF65-F5344CB8AC3E}">
        <p14:creationId xmlns:p14="http://schemas.microsoft.com/office/powerpoint/2010/main" val="5711888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https://</a:t>
            </a:r>
            <a:r>
              <a:rPr lang="fr-FR" dirty="0" err="1"/>
              <a:t>reader.elsevier.com</a:t>
            </a:r>
            <a:r>
              <a:rPr lang="fr-FR" dirty="0"/>
              <a:t>/</a:t>
            </a:r>
            <a:r>
              <a:rPr lang="fr-FR" dirty="0" err="1"/>
              <a:t>reader</a:t>
            </a:r>
            <a:r>
              <a:rPr lang="fr-FR" dirty="0"/>
              <a:t>/</a:t>
            </a:r>
            <a:r>
              <a:rPr lang="fr-FR" dirty="0" err="1"/>
              <a:t>sd</a:t>
            </a:r>
            <a:r>
              <a:rPr lang="fr-FR" dirty="0"/>
              <a:t>/</a:t>
            </a:r>
            <a:r>
              <a:rPr lang="fr-FR" dirty="0" err="1"/>
              <a:t>pii</a:t>
            </a:r>
            <a:r>
              <a:rPr lang="fr-FR" dirty="0"/>
              <a:t>/S0040595721002146?token=34FAA27B9896B76792E0DE1DF2CDCA39D0AE4FD7C5BDCE980A4B25CCBCF590C1D04BFF6D75EB6F96B2C6D73364DC311B&amp;originRegion=eu-west-1&amp;originCreation=20211201210553</a:t>
            </a:r>
          </a:p>
          <a:p>
            <a:endParaRPr lang="fr-FR" dirty="0"/>
          </a:p>
        </p:txBody>
      </p:sp>
      <p:sp>
        <p:nvSpPr>
          <p:cNvPr id="4" name="Espace réservé du numéro de diapositive 3"/>
          <p:cNvSpPr>
            <a:spLocks noGrp="1"/>
          </p:cNvSpPr>
          <p:nvPr>
            <p:ph type="sldNum" sz="quarter" idx="5"/>
          </p:nvPr>
        </p:nvSpPr>
        <p:spPr/>
        <p:txBody>
          <a:bodyPr/>
          <a:lstStyle/>
          <a:p>
            <a:fld id="{337DE82D-3AE3-CC45-9E9C-41F618F85E25}" type="slidenum">
              <a:rPr lang="fr-FR" smtClean="0"/>
              <a:t>18</a:t>
            </a:fld>
            <a:endParaRPr lang="fr-FR"/>
          </a:p>
        </p:txBody>
      </p:sp>
    </p:spTree>
    <p:extLst>
      <p:ext uri="{BB962C8B-B14F-4D97-AF65-F5344CB8AC3E}">
        <p14:creationId xmlns:p14="http://schemas.microsoft.com/office/powerpoint/2010/main" val="25159693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https://</a:t>
            </a:r>
            <a:r>
              <a:rPr lang="fr-FR" dirty="0" err="1"/>
              <a:t>reader.elsevier.com</a:t>
            </a:r>
            <a:r>
              <a:rPr lang="fr-FR" dirty="0"/>
              <a:t>/</a:t>
            </a:r>
            <a:r>
              <a:rPr lang="fr-FR" dirty="0" err="1"/>
              <a:t>reader</a:t>
            </a:r>
            <a:r>
              <a:rPr lang="fr-FR" dirty="0"/>
              <a:t>/</a:t>
            </a:r>
            <a:r>
              <a:rPr lang="fr-FR" dirty="0" err="1"/>
              <a:t>sd</a:t>
            </a:r>
            <a:r>
              <a:rPr lang="fr-FR" dirty="0"/>
              <a:t>/</a:t>
            </a:r>
            <a:r>
              <a:rPr lang="fr-FR" dirty="0" err="1"/>
              <a:t>pii</a:t>
            </a:r>
            <a:r>
              <a:rPr lang="fr-FR" dirty="0"/>
              <a:t>/S0040595721002146?token=34FAA27B9896B76792E0DE1DF2CDCA39D0AE4FD7C5BDCE980A4B25CCBCF590C1D04BFF6D75EB6F96B2C6D73364DC311B&amp;originRegion=eu-west-1&amp;originCreation=20211201210553</a:t>
            </a:r>
          </a:p>
          <a:p>
            <a:endParaRPr lang="fr-FR" dirty="0"/>
          </a:p>
          <a:p>
            <a:r>
              <a:rPr lang="fr-FR" b="0" i="0" dirty="0" err="1">
                <a:solidFill>
                  <a:srgbClr val="2E2E2E"/>
                </a:solidFill>
                <a:effectLst/>
                <a:latin typeface="NexusSerif"/>
              </a:rPr>
              <a:t>Predatory</a:t>
            </a:r>
            <a:r>
              <a:rPr lang="fr-FR" b="0" i="0" dirty="0">
                <a:solidFill>
                  <a:srgbClr val="2E2E2E"/>
                </a:solidFill>
                <a:effectLst/>
                <a:latin typeface="NexusSerif"/>
              </a:rPr>
              <a:t> </a:t>
            </a:r>
            <a:r>
              <a:rPr lang="fr-FR" b="0" i="0" dirty="0" err="1">
                <a:solidFill>
                  <a:srgbClr val="2E2E2E"/>
                </a:solidFill>
                <a:effectLst/>
                <a:latin typeface="NexusSerif"/>
              </a:rPr>
              <a:t>journals</a:t>
            </a:r>
            <a:r>
              <a:rPr lang="fr-FR" b="0" i="0" dirty="0">
                <a:solidFill>
                  <a:srgbClr val="2E2E2E"/>
                </a:solidFill>
                <a:effectLst/>
                <a:latin typeface="NexusSerif"/>
              </a:rPr>
              <a:t> and </a:t>
            </a:r>
            <a:r>
              <a:rPr lang="fr-FR" b="0" i="0" dirty="0" err="1">
                <a:solidFill>
                  <a:srgbClr val="2E2E2E"/>
                </a:solidFill>
                <a:effectLst/>
                <a:latin typeface="NexusSerif"/>
              </a:rPr>
              <a:t>publishers</a:t>
            </a:r>
            <a:r>
              <a:rPr lang="fr-FR" b="0" i="0" dirty="0">
                <a:solidFill>
                  <a:srgbClr val="2E2E2E"/>
                </a:solidFill>
                <a:effectLst/>
                <a:latin typeface="NexusSerif"/>
              </a:rPr>
              <a:t> are </a:t>
            </a:r>
            <a:r>
              <a:rPr lang="fr-FR" b="0" i="0" dirty="0" err="1">
                <a:solidFill>
                  <a:srgbClr val="2E2E2E"/>
                </a:solidFill>
                <a:effectLst/>
                <a:latin typeface="NexusSerif"/>
              </a:rPr>
              <a:t>entities</a:t>
            </a:r>
            <a:r>
              <a:rPr lang="fr-FR" b="0" i="0" dirty="0">
                <a:solidFill>
                  <a:srgbClr val="2E2E2E"/>
                </a:solidFill>
                <a:effectLst/>
                <a:latin typeface="NexusSerif"/>
              </a:rPr>
              <a:t> </a:t>
            </a:r>
            <a:r>
              <a:rPr lang="fr-FR" b="0" i="0" dirty="0" err="1">
                <a:solidFill>
                  <a:srgbClr val="2E2E2E"/>
                </a:solidFill>
                <a:effectLst/>
                <a:latin typeface="NexusSerif"/>
              </a:rPr>
              <a:t>that</a:t>
            </a:r>
            <a:r>
              <a:rPr lang="fr-FR" b="0" i="0" dirty="0">
                <a:solidFill>
                  <a:srgbClr val="2E2E2E"/>
                </a:solidFill>
                <a:effectLst/>
                <a:latin typeface="NexusSerif"/>
              </a:rPr>
              <a:t> </a:t>
            </a:r>
            <a:r>
              <a:rPr lang="fr-FR" b="0" i="0" dirty="0" err="1">
                <a:solidFill>
                  <a:srgbClr val="2E2E2E"/>
                </a:solidFill>
                <a:effectLst/>
                <a:latin typeface="NexusSerif"/>
              </a:rPr>
              <a:t>prioritize</a:t>
            </a:r>
            <a:r>
              <a:rPr lang="fr-FR" b="0" i="0" dirty="0">
                <a:solidFill>
                  <a:srgbClr val="2E2E2E"/>
                </a:solidFill>
                <a:effectLst/>
                <a:latin typeface="NexusSerif"/>
              </a:rPr>
              <a:t> self-</a:t>
            </a:r>
            <a:r>
              <a:rPr lang="fr-FR" b="0" i="0" dirty="0" err="1">
                <a:solidFill>
                  <a:srgbClr val="2E2E2E"/>
                </a:solidFill>
                <a:effectLst/>
                <a:latin typeface="NexusSerif"/>
              </a:rPr>
              <a:t>interest</a:t>
            </a:r>
            <a:r>
              <a:rPr lang="fr-FR" b="0" i="0" dirty="0">
                <a:solidFill>
                  <a:srgbClr val="2E2E2E"/>
                </a:solidFill>
                <a:effectLst/>
                <a:latin typeface="NexusSerif"/>
              </a:rPr>
              <a:t> at the </a:t>
            </a:r>
            <a:r>
              <a:rPr lang="fr-FR" b="0" i="0" dirty="0" err="1">
                <a:solidFill>
                  <a:srgbClr val="2E2E2E"/>
                </a:solidFill>
                <a:effectLst/>
                <a:latin typeface="NexusSerif"/>
              </a:rPr>
              <a:t>expense</a:t>
            </a:r>
            <a:r>
              <a:rPr lang="fr-FR" b="0" i="0" dirty="0">
                <a:solidFill>
                  <a:srgbClr val="2E2E2E"/>
                </a:solidFill>
                <a:effectLst/>
                <a:latin typeface="NexusSerif"/>
              </a:rPr>
              <a:t> of </a:t>
            </a:r>
            <a:r>
              <a:rPr lang="fr-FR" b="0" i="0" dirty="0" err="1">
                <a:solidFill>
                  <a:srgbClr val="2E2E2E"/>
                </a:solidFill>
                <a:effectLst/>
                <a:latin typeface="NexusSerif"/>
              </a:rPr>
              <a:t>scholarship</a:t>
            </a:r>
            <a:r>
              <a:rPr lang="fr-FR" b="0" i="0" dirty="0">
                <a:solidFill>
                  <a:srgbClr val="2E2E2E"/>
                </a:solidFill>
                <a:effectLst/>
                <a:latin typeface="NexusSerif"/>
              </a:rPr>
              <a:t> and are </a:t>
            </a:r>
            <a:r>
              <a:rPr lang="fr-FR" b="0" i="0" dirty="0" err="1">
                <a:solidFill>
                  <a:srgbClr val="2E2E2E"/>
                </a:solidFill>
                <a:effectLst/>
                <a:latin typeface="NexusSerif"/>
              </a:rPr>
              <a:t>characterized</a:t>
            </a:r>
            <a:r>
              <a:rPr lang="fr-FR" b="0" i="0" dirty="0">
                <a:solidFill>
                  <a:srgbClr val="2E2E2E"/>
                </a:solidFill>
                <a:effectLst/>
                <a:latin typeface="NexusSerif"/>
              </a:rPr>
              <a:t> by false or </a:t>
            </a:r>
            <a:r>
              <a:rPr lang="fr-FR" b="0" i="0" dirty="0" err="1">
                <a:solidFill>
                  <a:srgbClr val="2E2E2E"/>
                </a:solidFill>
                <a:effectLst/>
                <a:latin typeface="NexusSerif"/>
              </a:rPr>
              <a:t>misleading</a:t>
            </a:r>
            <a:r>
              <a:rPr lang="fr-FR" b="0" i="0" dirty="0">
                <a:solidFill>
                  <a:srgbClr val="2E2E2E"/>
                </a:solidFill>
                <a:effectLst/>
                <a:latin typeface="NexusSerif"/>
              </a:rPr>
              <a:t> information, </a:t>
            </a:r>
            <a:r>
              <a:rPr lang="fr-FR" b="0" i="0" dirty="0" err="1">
                <a:solidFill>
                  <a:srgbClr val="2E2E2E"/>
                </a:solidFill>
                <a:effectLst/>
                <a:latin typeface="NexusSerif"/>
              </a:rPr>
              <a:t>deviation</a:t>
            </a:r>
            <a:r>
              <a:rPr lang="fr-FR" b="0" i="0" dirty="0">
                <a:solidFill>
                  <a:srgbClr val="2E2E2E"/>
                </a:solidFill>
                <a:effectLst/>
                <a:latin typeface="NexusSerif"/>
              </a:rPr>
              <a:t> </a:t>
            </a:r>
            <a:r>
              <a:rPr lang="fr-FR" b="0" i="0" dirty="0" err="1">
                <a:solidFill>
                  <a:srgbClr val="2E2E2E"/>
                </a:solidFill>
                <a:effectLst/>
                <a:latin typeface="NexusSerif"/>
              </a:rPr>
              <a:t>from</a:t>
            </a:r>
            <a:r>
              <a:rPr lang="fr-FR" b="0" i="0" dirty="0">
                <a:solidFill>
                  <a:srgbClr val="2E2E2E"/>
                </a:solidFill>
                <a:effectLst/>
                <a:latin typeface="NexusSerif"/>
              </a:rPr>
              <a:t> best </a:t>
            </a:r>
            <a:r>
              <a:rPr lang="fr-FR" b="0" i="0" dirty="0" err="1">
                <a:solidFill>
                  <a:srgbClr val="2E2E2E"/>
                </a:solidFill>
                <a:effectLst/>
                <a:latin typeface="NexusSerif"/>
              </a:rPr>
              <a:t>editorial</a:t>
            </a:r>
            <a:r>
              <a:rPr lang="fr-FR" b="0" i="0" dirty="0">
                <a:solidFill>
                  <a:srgbClr val="2E2E2E"/>
                </a:solidFill>
                <a:effectLst/>
                <a:latin typeface="NexusSerif"/>
              </a:rPr>
              <a:t> and publication practices, a </a:t>
            </a:r>
            <a:r>
              <a:rPr lang="fr-FR" b="0" i="0" dirty="0" err="1">
                <a:solidFill>
                  <a:srgbClr val="2E2E2E"/>
                </a:solidFill>
                <a:effectLst/>
                <a:latin typeface="NexusSerif"/>
              </a:rPr>
              <a:t>lack</a:t>
            </a:r>
            <a:r>
              <a:rPr lang="fr-FR" b="0" i="0" dirty="0">
                <a:solidFill>
                  <a:srgbClr val="2E2E2E"/>
                </a:solidFill>
                <a:effectLst/>
                <a:latin typeface="NexusSerif"/>
              </a:rPr>
              <a:t> of </a:t>
            </a:r>
            <a:r>
              <a:rPr lang="fr-FR" b="0" i="0" dirty="0" err="1">
                <a:solidFill>
                  <a:srgbClr val="2E2E2E"/>
                </a:solidFill>
                <a:effectLst/>
                <a:latin typeface="NexusSerif"/>
              </a:rPr>
              <a:t>transparency</a:t>
            </a:r>
            <a:r>
              <a:rPr lang="fr-FR" b="0" i="0" dirty="0">
                <a:solidFill>
                  <a:srgbClr val="2E2E2E"/>
                </a:solidFill>
                <a:effectLst/>
                <a:latin typeface="NexusSerif"/>
              </a:rPr>
              <a:t>, and/or the use of </a:t>
            </a:r>
            <a:r>
              <a:rPr lang="fr-FR" b="0" i="0" dirty="0" err="1">
                <a:solidFill>
                  <a:srgbClr val="2E2E2E"/>
                </a:solidFill>
                <a:effectLst/>
                <a:latin typeface="NexusSerif"/>
              </a:rPr>
              <a:t>aggressive</a:t>
            </a:r>
            <a:r>
              <a:rPr lang="fr-FR" b="0" i="0" dirty="0">
                <a:solidFill>
                  <a:srgbClr val="2E2E2E"/>
                </a:solidFill>
                <a:effectLst/>
                <a:latin typeface="NexusSerif"/>
              </a:rPr>
              <a:t> and </a:t>
            </a:r>
            <a:r>
              <a:rPr lang="fr-FR" b="0" i="0" dirty="0" err="1">
                <a:solidFill>
                  <a:srgbClr val="2E2E2E"/>
                </a:solidFill>
                <a:effectLst/>
                <a:latin typeface="NexusSerif"/>
              </a:rPr>
              <a:t>indiscriminate</a:t>
            </a:r>
            <a:r>
              <a:rPr lang="fr-FR" b="0" i="0" dirty="0">
                <a:solidFill>
                  <a:srgbClr val="2E2E2E"/>
                </a:solidFill>
                <a:effectLst/>
                <a:latin typeface="NexusSerif"/>
              </a:rPr>
              <a:t> </a:t>
            </a:r>
            <a:r>
              <a:rPr lang="fr-FR" b="0" i="0" dirty="0" err="1">
                <a:solidFill>
                  <a:srgbClr val="2E2E2E"/>
                </a:solidFill>
                <a:effectLst/>
                <a:latin typeface="NexusSerif"/>
              </a:rPr>
              <a:t>solicitation</a:t>
            </a:r>
            <a:r>
              <a:rPr lang="fr-FR" b="0" i="0" dirty="0">
                <a:solidFill>
                  <a:srgbClr val="2E2E2E"/>
                </a:solidFill>
                <a:effectLst/>
                <a:latin typeface="NexusSerif"/>
              </a:rPr>
              <a:t> practices</a:t>
            </a:r>
          </a:p>
          <a:p>
            <a:endParaRPr lang="fr-FR" b="0" i="0" dirty="0">
              <a:solidFill>
                <a:srgbClr val="2E2E2E"/>
              </a:solidFill>
              <a:effectLst/>
              <a:latin typeface="NexusSerif"/>
            </a:endParaRPr>
          </a:p>
          <a:p>
            <a:r>
              <a:rPr lang="fr-FR" dirty="0"/>
              <a:t>Les revues et éditeurs prédateurs sont des entités qui privilégient l'intérêt personnel au détriment de l'érudition et qui se caractérisent par des informations fausses ou trompeuses, un écart par rapport aux meilleures pratiques éditoriales et de publication, un manque de transparence et/ou l'utilisation de pratiques de sollicitation agressives et indiscriminées.</a:t>
            </a:r>
          </a:p>
        </p:txBody>
      </p:sp>
      <p:sp>
        <p:nvSpPr>
          <p:cNvPr id="4" name="Espace réservé du numéro de diapositive 3"/>
          <p:cNvSpPr>
            <a:spLocks noGrp="1"/>
          </p:cNvSpPr>
          <p:nvPr>
            <p:ph type="sldNum" sz="quarter" idx="5"/>
          </p:nvPr>
        </p:nvSpPr>
        <p:spPr/>
        <p:txBody>
          <a:bodyPr/>
          <a:lstStyle/>
          <a:p>
            <a:fld id="{337DE82D-3AE3-CC45-9E9C-41F618F85E25}" type="slidenum">
              <a:rPr lang="fr-FR" smtClean="0"/>
              <a:t>19</a:t>
            </a:fld>
            <a:endParaRPr lang="fr-FR"/>
          </a:p>
        </p:txBody>
      </p:sp>
    </p:spTree>
    <p:extLst>
      <p:ext uri="{BB962C8B-B14F-4D97-AF65-F5344CB8AC3E}">
        <p14:creationId xmlns:p14="http://schemas.microsoft.com/office/powerpoint/2010/main" val="37802562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337DE82D-3AE3-CC45-9E9C-41F618F85E25}" type="slidenum">
              <a:rPr lang="fr-FR" smtClean="0"/>
              <a:t>28</a:t>
            </a:fld>
            <a:endParaRPr lang="fr-FR"/>
          </a:p>
        </p:txBody>
      </p:sp>
    </p:spTree>
    <p:extLst>
      <p:ext uri="{BB962C8B-B14F-4D97-AF65-F5344CB8AC3E}">
        <p14:creationId xmlns:p14="http://schemas.microsoft.com/office/powerpoint/2010/main" val="40301014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Image : https://</a:t>
            </a:r>
            <a:r>
              <a:rPr lang="fr-FR" dirty="0" err="1"/>
              <a:t>www.jeuxetcompagnie.fr</a:t>
            </a:r>
            <a:r>
              <a:rPr lang="fr-FR" dirty="0"/>
              <a:t>/histoire-de-trottinette/</a:t>
            </a:r>
          </a:p>
        </p:txBody>
      </p:sp>
      <p:sp>
        <p:nvSpPr>
          <p:cNvPr id="4" name="Espace réservé du numéro de diapositive 3"/>
          <p:cNvSpPr>
            <a:spLocks noGrp="1"/>
          </p:cNvSpPr>
          <p:nvPr>
            <p:ph type="sldNum" sz="quarter" idx="5"/>
          </p:nvPr>
        </p:nvSpPr>
        <p:spPr/>
        <p:txBody>
          <a:bodyPr/>
          <a:lstStyle/>
          <a:p>
            <a:fld id="{2E7A2422-2C9A-4E66-9E55-8CB2E131C759}" type="slidenum">
              <a:rPr lang="fr-FR" smtClean="0"/>
              <a:t>29</a:t>
            </a:fld>
            <a:endParaRPr lang="fr-FR"/>
          </a:p>
        </p:txBody>
      </p:sp>
    </p:spTree>
    <p:extLst>
      <p:ext uri="{BB962C8B-B14F-4D97-AF65-F5344CB8AC3E}">
        <p14:creationId xmlns:p14="http://schemas.microsoft.com/office/powerpoint/2010/main" val="8258756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337DE82D-3AE3-CC45-9E9C-41F618F85E25}" type="slidenum">
              <a:rPr lang="fr-FR" smtClean="0"/>
              <a:t>31</a:t>
            </a:fld>
            <a:endParaRPr lang="fr-FR"/>
          </a:p>
        </p:txBody>
      </p:sp>
    </p:spTree>
    <p:extLst>
      <p:ext uri="{BB962C8B-B14F-4D97-AF65-F5344CB8AC3E}">
        <p14:creationId xmlns:p14="http://schemas.microsoft.com/office/powerpoint/2010/main" val="6956964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2E7A2422-2C9A-4E66-9E55-8CB2E131C759}" type="slidenum">
              <a:rPr lang="fr-FR" smtClean="0"/>
              <a:t>40</a:t>
            </a:fld>
            <a:endParaRPr lang="fr-FR"/>
          </a:p>
        </p:txBody>
      </p:sp>
    </p:spTree>
    <p:extLst>
      <p:ext uri="{BB962C8B-B14F-4D97-AF65-F5344CB8AC3E}">
        <p14:creationId xmlns:p14="http://schemas.microsoft.com/office/powerpoint/2010/main" val="4453015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fontAlgn="base"/>
            <a:r>
              <a:rPr lang="fr-FR" b="0" i="0" u="none" strike="noStrike" dirty="0">
                <a:solidFill>
                  <a:srgbClr val="94B2EB"/>
                </a:solidFill>
                <a:effectLst/>
                <a:latin typeface="Helvetica Neue LT W05_65 Medium" panose="02000503000000020004" pitchFamily="2" charset="0"/>
                <a:hlinkClick r:id="rId3"/>
              </a:rPr>
              <a:t>Scooter by Arvelio2001</a:t>
            </a:r>
            <a:r>
              <a:rPr lang="fr-FR" b="0" i="0" u="none" strike="noStrike" dirty="0">
                <a:solidFill>
                  <a:srgbClr val="94B2EB"/>
                </a:solidFill>
                <a:effectLst/>
                <a:latin typeface="Helvetica Neue LT W05_65 Medium" panose="02000503000000020004" pitchFamily="2" charset="0"/>
              </a:rPr>
              <a:t> ; https://</a:t>
            </a:r>
            <a:r>
              <a:rPr lang="fr-FR" b="0" i="0" u="none" strike="noStrike" dirty="0" err="1">
                <a:solidFill>
                  <a:srgbClr val="94B2EB"/>
                </a:solidFill>
                <a:effectLst/>
                <a:latin typeface="Helvetica Neue LT W05_65 Medium" panose="02000503000000020004" pitchFamily="2" charset="0"/>
              </a:rPr>
              <a:t>thenounproject.com</a:t>
            </a:r>
            <a:r>
              <a:rPr lang="fr-FR" b="0" i="0" u="none" strike="noStrike" dirty="0">
                <a:solidFill>
                  <a:srgbClr val="94B2EB"/>
                </a:solidFill>
                <a:effectLst/>
                <a:latin typeface="Helvetica Neue LT W05_65 Medium" panose="02000503000000020004" pitchFamily="2" charset="0"/>
              </a:rPr>
              <a:t>/</a:t>
            </a:r>
            <a:r>
              <a:rPr lang="fr-FR" b="0" i="0" u="none" strike="noStrike" dirty="0" err="1">
                <a:solidFill>
                  <a:srgbClr val="94B2EB"/>
                </a:solidFill>
                <a:effectLst/>
                <a:latin typeface="Helvetica Neue LT W05_65 Medium" panose="02000503000000020004" pitchFamily="2" charset="0"/>
              </a:rPr>
              <a:t>icon</a:t>
            </a:r>
            <a:r>
              <a:rPr lang="fr-FR" b="0" i="0" u="none" strike="noStrike" dirty="0">
                <a:solidFill>
                  <a:srgbClr val="94B2EB"/>
                </a:solidFill>
                <a:effectLst/>
                <a:latin typeface="Helvetica Neue LT W05_65 Medium" panose="02000503000000020004" pitchFamily="2" charset="0"/>
              </a:rPr>
              <a:t>/scooter-2879066/</a:t>
            </a:r>
          </a:p>
          <a:p>
            <a:pPr algn="l" fontAlgn="base"/>
            <a:endParaRPr lang="fr-FR" b="0" i="0" dirty="0">
              <a:solidFill>
                <a:srgbClr val="141824"/>
              </a:solidFill>
              <a:effectLst/>
              <a:latin typeface="Helvetica Neue LT W05_65 Medium" panose="02000503000000020004" pitchFamily="2" charset="0"/>
            </a:endParaRPr>
          </a:p>
          <a:p>
            <a:br>
              <a:rPr lang="fr-FR" dirty="0"/>
            </a:br>
            <a:endParaRPr lang="fr-FR" dirty="0"/>
          </a:p>
        </p:txBody>
      </p:sp>
      <p:sp>
        <p:nvSpPr>
          <p:cNvPr id="4" name="Espace réservé du numéro de diapositive 3"/>
          <p:cNvSpPr>
            <a:spLocks noGrp="1"/>
          </p:cNvSpPr>
          <p:nvPr>
            <p:ph type="sldNum" sz="quarter" idx="5"/>
          </p:nvPr>
        </p:nvSpPr>
        <p:spPr/>
        <p:txBody>
          <a:bodyPr/>
          <a:lstStyle/>
          <a:p>
            <a:fld id="{2E7A2422-2C9A-4E66-9E55-8CB2E131C759}" type="slidenum">
              <a:rPr lang="fr-FR" smtClean="0"/>
              <a:t>41</a:t>
            </a:fld>
            <a:endParaRPr lang="fr-FR"/>
          </a:p>
        </p:txBody>
      </p:sp>
    </p:spTree>
    <p:extLst>
      <p:ext uri="{BB962C8B-B14F-4D97-AF65-F5344CB8AC3E}">
        <p14:creationId xmlns:p14="http://schemas.microsoft.com/office/powerpoint/2010/main" val="15701528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Image par &lt;a href="https://</a:t>
            </a:r>
            <a:r>
              <a:rPr lang="fr-FR" dirty="0" err="1"/>
              <a:t>pixabay.com</a:t>
            </a:r>
            <a:r>
              <a:rPr lang="fr-FR" dirty="0"/>
              <a:t>/</a:t>
            </a:r>
            <a:r>
              <a:rPr lang="fr-FR" dirty="0" err="1"/>
              <a:t>fr</a:t>
            </a:r>
            <a:r>
              <a:rPr lang="fr-FR" dirty="0"/>
              <a:t>/</a:t>
            </a:r>
            <a:r>
              <a:rPr lang="fr-FR" dirty="0" err="1"/>
              <a:t>users</a:t>
            </a:r>
            <a:r>
              <a:rPr lang="fr-FR" dirty="0"/>
              <a:t>/guildenstern_artist-308546/?</a:t>
            </a:r>
            <a:r>
              <a:rPr lang="fr-FR" dirty="0" err="1"/>
              <a:t>utm_source</a:t>
            </a:r>
            <a:r>
              <a:rPr lang="fr-FR" dirty="0"/>
              <a:t>=</a:t>
            </a:r>
            <a:r>
              <a:rPr lang="fr-FR" dirty="0" err="1"/>
              <a:t>link-attribution&amp;amp;utm_medium</a:t>
            </a:r>
            <a:r>
              <a:rPr lang="fr-FR" dirty="0"/>
              <a:t>=</a:t>
            </a:r>
            <a:r>
              <a:rPr lang="fr-FR" dirty="0" err="1"/>
              <a:t>referral&amp;amp;utm_campaign</a:t>
            </a:r>
            <a:r>
              <a:rPr lang="fr-FR" dirty="0"/>
              <a:t>=</a:t>
            </a:r>
            <a:r>
              <a:rPr lang="fr-FR" dirty="0" err="1"/>
              <a:t>image&amp;amp;utm_content</a:t>
            </a:r>
            <a:r>
              <a:rPr lang="fr-FR" dirty="0"/>
              <a:t>=4012723"&gt;</a:t>
            </a:r>
            <a:r>
              <a:rPr lang="fr-FR" dirty="0" err="1"/>
              <a:t>Guildenstern_artist</a:t>
            </a:r>
            <a:r>
              <a:rPr lang="fr-FR" dirty="0"/>
              <a:t>&lt;/a&gt; de &lt;a href="https://</a:t>
            </a:r>
            <a:r>
              <a:rPr lang="fr-FR" dirty="0" err="1"/>
              <a:t>pixabay.com</a:t>
            </a:r>
            <a:r>
              <a:rPr lang="fr-FR" dirty="0"/>
              <a:t>/</a:t>
            </a:r>
            <a:r>
              <a:rPr lang="fr-FR" dirty="0" err="1"/>
              <a:t>fr</a:t>
            </a:r>
            <a:r>
              <a:rPr lang="fr-FR" dirty="0"/>
              <a:t>//?</a:t>
            </a:r>
            <a:r>
              <a:rPr lang="fr-FR" dirty="0" err="1"/>
              <a:t>utm_source</a:t>
            </a:r>
            <a:r>
              <a:rPr lang="fr-FR" dirty="0"/>
              <a:t>=</a:t>
            </a:r>
            <a:r>
              <a:rPr lang="fr-FR" dirty="0" err="1"/>
              <a:t>link-attribution&amp;amp;utm_medium</a:t>
            </a:r>
            <a:r>
              <a:rPr lang="fr-FR" dirty="0"/>
              <a:t>=</a:t>
            </a:r>
            <a:r>
              <a:rPr lang="fr-FR" dirty="0" err="1"/>
              <a:t>referral&amp;amp;utm_campaign</a:t>
            </a:r>
            <a:r>
              <a:rPr lang="fr-FR" dirty="0"/>
              <a:t>=</a:t>
            </a:r>
            <a:r>
              <a:rPr lang="fr-FR" dirty="0" err="1"/>
              <a:t>image&amp;amp;utm_content</a:t>
            </a:r>
            <a:r>
              <a:rPr lang="fr-FR" dirty="0"/>
              <a:t>=4012723"&gt;</a:t>
            </a:r>
            <a:r>
              <a:rPr lang="fr-FR" dirty="0" err="1"/>
              <a:t>Pixabay</a:t>
            </a:r>
            <a:r>
              <a:rPr lang="fr-FR" dirty="0"/>
              <a:t>&lt;/a&gt;</a:t>
            </a:r>
          </a:p>
        </p:txBody>
      </p:sp>
      <p:sp>
        <p:nvSpPr>
          <p:cNvPr id="4" name="Espace réservé du numéro de diapositive 3"/>
          <p:cNvSpPr>
            <a:spLocks noGrp="1"/>
          </p:cNvSpPr>
          <p:nvPr>
            <p:ph type="sldNum" sz="quarter" idx="5"/>
          </p:nvPr>
        </p:nvSpPr>
        <p:spPr/>
        <p:txBody>
          <a:bodyPr/>
          <a:lstStyle/>
          <a:p>
            <a:fld id="{2E7A2422-2C9A-4E66-9E55-8CB2E131C759}" type="slidenum">
              <a:rPr lang="fr-FR" smtClean="0"/>
              <a:t>65</a:t>
            </a:fld>
            <a:endParaRPr lang="fr-FR"/>
          </a:p>
        </p:txBody>
      </p:sp>
    </p:spTree>
    <p:extLst>
      <p:ext uri="{BB962C8B-B14F-4D97-AF65-F5344CB8AC3E}">
        <p14:creationId xmlns:p14="http://schemas.microsoft.com/office/powerpoint/2010/main" val="19068930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Image par &lt;a href="https://</a:t>
            </a:r>
            <a:r>
              <a:rPr lang="fr-FR" dirty="0" err="1"/>
              <a:t>pixabay.com</a:t>
            </a:r>
            <a:r>
              <a:rPr lang="fr-FR" dirty="0"/>
              <a:t>/</a:t>
            </a:r>
            <a:r>
              <a:rPr lang="fr-FR" dirty="0" err="1"/>
              <a:t>fr</a:t>
            </a:r>
            <a:r>
              <a:rPr lang="fr-FR" dirty="0"/>
              <a:t>/</a:t>
            </a:r>
            <a:r>
              <a:rPr lang="fr-FR" dirty="0" err="1"/>
              <a:t>users</a:t>
            </a:r>
            <a:r>
              <a:rPr lang="fr-FR" dirty="0"/>
              <a:t>/guildenstern_artist-308546/?</a:t>
            </a:r>
            <a:r>
              <a:rPr lang="fr-FR" dirty="0" err="1"/>
              <a:t>utm_source</a:t>
            </a:r>
            <a:r>
              <a:rPr lang="fr-FR" dirty="0"/>
              <a:t>=</a:t>
            </a:r>
            <a:r>
              <a:rPr lang="fr-FR" dirty="0" err="1"/>
              <a:t>link-attribution&amp;amp;utm_medium</a:t>
            </a:r>
            <a:r>
              <a:rPr lang="fr-FR" dirty="0"/>
              <a:t>=</a:t>
            </a:r>
            <a:r>
              <a:rPr lang="fr-FR" dirty="0" err="1"/>
              <a:t>referral&amp;amp;utm_campaign</a:t>
            </a:r>
            <a:r>
              <a:rPr lang="fr-FR" dirty="0"/>
              <a:t>=</a:t>
            </a:r>
            <a:r>
              <a:rPr lang="fr-FR" dirty="0" err="1"/>
              <a:t>image&amp;amp;utm_content</a:t>
            </a:r>
            <a:r>
              <a:rPr lang="fr-FR" dirty="0"/>
              <a:t>=4012723"&gt;</a:t>
            </a:r>
            <a:r>
              <a:rPr lang="fr-FR" dirty="0" err="1"/>
              <a:t>Guildenstern_artist</a:t>
            </a:r>
            <a:r>
              <a:rPr lang="fr-FR" dirty="0"/>
              <a:t>&lt;/a&gt; de &lt;a href="https://</a:t>
            </a:r>
            <a:r>
              <a:rPr lang="fr-FR" dirty="0" err="1"/>
              <a:t>pixabay.com</a:t>
            </a:r>
            <a:r>
              <a:rPr lang="fr-FR" dirty="0"/>
              <a:t>/</a:t>
            </a:r>
            <a:r>
              <a:rPr lang="fr-FR" dirty="0" err="1"/>
              <a:t>fr</a:t>
            </a:r>
            <a:r>
              <a:rPr lang="fr-FR" dirty="0"/>
              <a:t>//?</a:t>
            </a:r>
            <a:r>
              <a:rPr lang="fr-FR" dirty="0" err="1"/>
              <a:t>utm_source</a:t>
            </a:r>
            <a:r>
              <a:rPr lang="fr-FR" dirty="0"/>
              <a:t>=</a:t>
            </a:r>
            <a:r>
              <a:rPr lang="fr-FR" dirty="0" err="1"/>
              <a:t>link-attribution&amp;amp;utm_medium</a:t>
            </a:r>
            <a:r>
              <a:rPr lang="fr-FR" dirty="0"/>
              <a:t>=</a:t>
            </a:r>
            <a:r>
              <a:rPr lang="fr-FR" dirty="0" err="1"/>
              <a:t>referral&amp;amp;utm_campaign</a:t>
            </a:r>
            <a:r>
              <a:rPr lang="fr-FR" dirty="0"/>
              <a:t>=</a:t>
            </a:r>
            <a:r>
              <a:rPr lang="fr-FR" dirty="0" err="1"/>
              <a:t>image&amp;amp;utm_content</a:t>
            </a:r>
            <a:r>
              <a:rPr lang="fr-FR" dirty="0"/>
              <a:t>=4012723"&gt;</a:t>
            </a:r>
            <a:r>
              <a:rPr lang="fr-FR" dirty="0" err="1"/>
              <a:t>Pixabay</a:t>
            </a:r>
            <a:r>
              <a:rPr lang="fr-FR" dirty="0"/>
              <a:t>&lt;/a&gt;</a:t>
            </a:r>
          </a:p>
        </p:txBody>
      </p:sp>
      <p:sp>
        <p:nvSpPr>
          <p:cNvPr id="4" name="Espace réservé du numéro de diapositive 3"/>
          <p:cNvSpPr>
            <a:spLocks noGrp="1"/>
          </p:cNvSpPr>
          <p:nvPr>
            <p:ph type="sldNum" sz="quarter" idx="5"/>
          </p:nvPr>
        </p:nvSpPr>
        <p:spPr/>
        <p:txBody>
          <a:bodyPr/>
          <a:lstStyle/>
          <a:p>
            <a:fld id="{2E7A2422-2C9A-4E66-9E55-8CB2E131C759}" type="slidenum">
              <a:rPr lang="fr-FR" smtClean="0"/>
              <a:t>66</a:t>
            </a:fld>
            <a:endParaRPr lang="fr-FR"/>
          </a:p>
        </p:txBody>
      </p:sp>
    </p:spTree>
    <p:extLst>
      <p:ext uri="{BB962C8B-B14F-4D97-AF65-F5344CB8AC3E}">
        <p14:creationId xmlns:p14="http://schemas.microsoft.com/office/powerpoint/2010/main" val="3454026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Illustrations : Koji Kondo</a:t>
            </a:r>
          </a:p>
          <a:p>
            <a:r>
              <a:rPr lang="fr-FR" dirty="0"/>
              <a:t>http://</a:t>
            </a:r>
            <a:r>
              <a:rPr lang="fr-FR" dirty="0" err="1"/>
              <a:t>laziqacaz.sylaz.fr</a:t>
            </a:r>
            <a:r>
              <a:rPr lang="fr-FR" dirty="0"/>
              <a:t>/archives/archives5eme/5eme-sequence-2-musique-et-jeux-video/</a:t>
            </a:r>
          </a:p>
          <a:p>
            <a:r>
              <a:rPr lang="fr-FR" dirty="0"/>
              <a:t>https://</a:t>
            </a:r>
            <a:r>
              <a:rPr lang="fr-FR" dirty="0" err="1"/>
              <a:t>techgameworld.com</a:t>
            </a:r>
            <a:r>
              <a:rPr lang="fr-FR" dirty="0"/>
              <a:t>/music-</a:t>
            </a:r>
            <a:r>
              <a:rPr lang="fr-FR" dirty="0" err="1"/>
              <a:t>video</a:t>
            </a:r>
            <a:r>
              <a:rPr lang="fr-FR" dirty="0"/>
              <a:t>-</a:t>
            </a:r>
            <a:r>
              <a:rPr lang="fr-FR" dirty="0" err="1"/>
              <a:t>games</a:t>
            </a:r>
            <a:r>
              <a:rPr lang="fr-FR" dirty="0"/>
              <a:t>-</a:t>
            </a:r>
            <a:r>
              <a:rPr lang="fr-FR" dirty="0" err="1"/>
              <a:t>koji</a:t>
            </a:r>
            <a:r>
              <a:rPr lang="fr-FR" dirty="0"/>
              <a:t>-kondo/</a:t>
            </a:r>
          </a:p>
          <a:p>
            <a:endParaRPr lang="fr-FR" dirty="0"/>
          </a:p>
          <a:p>
            <a:r>
              <a:rPr lang="fr-FR" dirty="0"/>
              <a:t>Alternative sur un piano : http://</a:t>
            </a:r>
            <a:r>
              <a:rPr lang="fr-FR" dirty="0" err="1"/>
              <a:t>laziqacaz.sylaz.fr</a:t>
            </a:r>
            <a:r>
              <a:rPr lang="fr-FR" dirty="0"/>
              <a:t>/archives/archives5eme/5eme-sequence-2-musique-et-jeux-video/</a:t>
            </a:r>
          </a:p>
          <a:p>
            <a:endParaRPr lang="fr-FR" dirty="0"/>
          </a:p>
          <a:p>
            <a:r>
              <a:rPr lang="fr-FR" dirty="0"/>
              <a:t>Super Mario </a:t>
            </a:r>
            <a:r>
              <a:rPr lang="fr-FR" dirty="0" err="1"/>
              <a:t>Soundtrack</a:t>
            </a:r>
            <a:r>
              <a:rPr lang="fr-FR" dirty="0"/>
              <a:t> : </a:t>
            </a:r>
          </a:p>
          <a:p>
            <a:r>
              <a:rPr lang="fr-FR" dirty="0">
                <a:effectLst/>
                <a:hlinkClick r:id="rId3"/>
              </a:rPr>
              <a:t>Josiaal</a:t>
            </a:r>
            <a:endParaRPr lang="fr-FR" dirty="0">
              <a:effectLst/>
            </a:endParaRPr>
          </a:p>
          <a:p>
            <a:r>
              <a:rPr lang="fr-FR" b="0" dirty="0" err="1">
                <a:effectLst/>
                <a:latin typeface="Roboto" panose="020F0502020204030204" pitchFamily="34" charset="0"/>
              </a:rPr>
              <a:t>Josiaal</a:t>
            </a:r>
            <a:endParaRPr lang="fr-FR" b="0" dirty="0">
              <a:effectLst/>
              <a:latin typeface="Roboto" panose="020F0502020204030204" pitchFamily="34" charset="0"/>
            </a:endParaRPr>
          </a:p>
          <a:p>
            <a:r>
              <a:rPr lang="fr-FR" dirty="0"/>
              <a:t>https://</a:t>
            </a:r>
            <a:r>
              <a:rPr lang="fr-FR" dirty="0" err="1"/>
              <a:t>www.youtube.com</a:t>
            </a:r>
            <a:r>
              <a:rPr lang="fr-FR" dirty="0"/>
              <a:t>/</a:t>
            </a:r>
            <a:r>
              <a:rPr lang="fr-FR" dirty="0" err="1"/>
              <a:t>watch?v</a:t>
            </a:r>
            <a:r>
              <a:rPr lang="fr-FR" dirty="0"/>
              <a:t>=KCiVG6mTor0&amp;themeRefresh=1</a:t>
            </a:r>
          </a:p>
        </p:txBody>
      </p:sp>
      <p:sp>
        <p:nvSpPr>
          <p:cNvPr id="4" name="Espace réservé du numéro de diapositive 3"/>
          <p:cNvSpPr>
            <a:spLocks noGrp="1"/>
          </p:cNvSpPr>
          <p:nvPr>
            <p:ph type="sldNum" sz="quarter" idx="5"/>
          </p:nvPr>
        </p:nvSpPr>
        <p:spPr/>
        <p:txBody>
          <a:bodyPr/>
          <a:lstStyle/>
          <a:p>
            <a:fld id="{2E7A2422-2C9A-4E66-9E55-8CB2E131C759}" type="slidenum">
              <a:rPr lang="fr-FR" smtClean="0"/>
              <a:t>3</a:t>
            </a:fld>
            <a:endParaRPr lang="fr-FR"/>
          </a:p>
        </p:txBody>
      </p:sp>
    </p:spTree>
    <p:extLst>
      <p:ext uri="{BB962C8B-B14F-4D97-AF65-F5344CB8AC3E}">
        <p14:creationId xmlns:p14="http://schemas.microsoft.com/office/powerpoint/2010/main" val="21892885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800" dirty="0"/>
              <a:t> </a:t>
            </a:r>
            <a:r>
              <a:rPr lang="fr-FR" sz="1800" dirty="0" err="1"/>
              <a:t>Publish</a:t>
            </a:r>
            <a:r>
              <a:rPr lang="fr-FR" sz="1800" dirty="0"/>
              <a:t> or </a:t>
            </a:r>
            <a:r>
              <a:rPr lang="fr-FR" sz="1800" dirty="0" err="1"/>
              <a:t>perish</a:t>
            </a:r>
            <a:r>
              <a:rPr lang="fr-FR" sz="1800" dirty="0"/>
              <a:t> : </a:t>
            </a:r>
            <a:r>
              <a:rPr lang="fr-FR" sz="1200" dirty="0"/>
              <a:t>Clarence Marsh Case, « </a:t>
            </a:r>
            <a:r>
              <a:rPr lang="fr-FR" sz="1200" dirty="0" err="1"/>
              <a:t>Scholarship</a:t>
            </a:r>
            <a:r>
              <a:rPr lang="fr-FR" sz="1200" dirty="0"/>
              <a:t> in </a:t>
            </a:r>
            <a:r>
              <a:rPr lang="fr-FR" sz="1200" dirty="0" err="1"/>
              <a:t>Sociology</a:t>
            </a:r>
            <a:r>
              <a:rPr lang="fr-FR" sz="1200" dirty="0"/>
              <a:t> », </a:t>
            </a:r>
            <a:r>
              <a:rPr lang="fr-FR" sz="1200" dirty="0" err="1"/>
              <a:t>Sociology</a:t>
            </a:r>
            <a:r>
              <a:rPr lang="fr-FR" sz="1200" dirty="0"/>
              <a:t> and Social </a:t>
            </a:r>
            <a:r>
              <a:rPr lang="fr-FR" sz="1200" dirty="0" err="1"/>
              <a:t>Research</a:t>
            </a:r>
            <a:r>
              <a:rPr lang="fr-FR" sz="1200" dirty="0"/>
              <a:t>, vol. 12,‎ p. 323–340</a:t>
            </a:r>
          </a:p>
          <a:p>
            <a:endParaRPr lang="fr-FR" dirty="0"/>
          </a:p>
          <a:p>
            <a:r>
              <a:rPr lang="fr-FR" dirty="0"/>
              <a:t>http://</a:t>
            </a:r>
            <a:r>
              <a:rPr lang="fr-FR" dirty="0" err="1"/>
              <a:t>www.garfield.library.upenn.edu</a:t>
            </a:r>
            <a:r>
              <a:rPr lang="fr-FR" dirty="0"/>
              <a:t>/</a:t>
            </a:r>
            <a:r>
              <a:rPr lang="fr-FR" dirty="0" err="1"/>
              <a:t>commentaries</a:t>
            </a:r>
            <a:r>
              <a:rPr lang="fr-FR" dirty="0"/>
              <a:t>/tsv10%2812%29p11y19960610.pdf</a:t>
            </a:r>
          </a:p>
          <a:p>
            <a:endParaRPr lang="fr-FR" dirty="0"/>
          </a:p>
          <a:p>
            <a:r>
              <a:rPr lang="fr-FR" dirty="0"/>
              <a:t>http://</a:t>
            </a:r>
            <a:r>
              <a:rPr lang="fr-FR" dirty="0" err="1"/>
              <a:t>newsbreaks.infotoday.com</a:t>
            </a:r>
            <a:r>
              <a:rPr lang="fr-FR" dirty="0"/>
              <a:t>/</a:t>
            </a:r>
            <a:r>
              <a:rPr lang="fr-FR" dirty="0" err="1"/>
              <a:t>nbreader.asp?ArticleID</a:t>
            </a:r>
            <a:r>
              <a:rPr lang="fr-FR" dirty="0"/>
              <a:t>=17276</a:t>
            </a:r>
          </a:p>
        </p:txBody>
      </p:sp>
      <p:sp>
        <p:nvSpPr>
          <p:cNvPr id="4" name="Espace réservé du numéro de diapositive 3"/>
          <p:cNvSpPr>
            <a:spLocks noGrp="1"/>
          </p:cNvSpPr>
          <p:nvPr>
            <p:ph type="sldNum" sz="quarter" idx="5"/>
          </p:nvPr>
        </p:nvSpPr>
        <p:spPr/>
        <p:txBody>
          <a:bodyPr/>
          <a:lstStyle/>
          <a:p>
            <a:fld id="{2E7A2422-2C9A-4E66-9E55-8CB2E131C759}" type="slidenum">
              <a:rPr lang="fr-FR" smtClean="0"/>
              <a:t>68</a:t>
            </a:fld>
            <a:endParaRPr lang="fr-FR"/>
          </a:p>
        </p:txBody>
      </p:sp>
    </p:spTree>
    <p:extLst>
      <p:ext uri="{BB962C8B-B14F-4D97-AF65-F5344CB8AC3E}">
        <p14:creationId xmlns:p14="http://schemas.microsoft.com/office/powerpoint/2010/main" val="34744866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En lire plus : https://</a:t>
            </a:r>
            <a:r>
              <a:rPr lang="fr-FR" dirty="0" err="1"/>
              <a:t>www.larevuedupraticien.fr</a:t>
            </a:r>
            <a:r>
              <a:rPr lang="fr-FR" dirty="0"/>
              <a:t>/article/mefiez-vous-des-publications-trompeuses-dans-des-revues-illegitimes</a:t>
            </a:r>
          </a:p>
          <a:p>
            <a:endParaRPr lang="fr-FR" dirty="0"/>
          </a:p>
        </p:txBody>
      </p:sp>
      <p:sp>
        <p:nvSpPr>
          <p:cNvPr id="4" name="Espace réservé du numéro de diapositive 3"/>
          <p:cNvSpPr>
            <a:spLocks noGrp="1"/>
          </p:cNvSpPr>
          <p:nvPr>
            <p:ph type="sldNum" sz="quarter" idx="5"/>
          </p:nvPr>
        </p:nvSpPr>
        <p:spPr/>
        <p:txBody>
          <a:bodyPr/>
          <a:lstStyle/>
          <a:p>
            <a:fld id="{2E7A2422-2C9A-4E66-9E55-8CB2E131C759}" type="slidenum">
              <a:rPr lang="fr-FR" smtClean="0"/>
              <a:t>69</a:t>
            </a:fld>
            <a:endParaRPr lang="fr-FR"/>
          </a:p>
        </p:txBody>
      </p:sp>
    </p:spTree>
    <p:extLst>
      <p:ext uri="{BB962C8B-B14F-4D97-AF65-F5344CB8AC3E}">
        <p14:creationId xmlns:p14="http://schemas.microsoft.com/office/powerpoint/2010/main" val="26188135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err="1"/>
              <a:t>Does</a:t>
            </a:r>
            <a:r>
              <a:rPr lang="fr-FR" dirty="0"/>
              <a:t> the </a:t>
            </a:r>
            <a:r>
              <a:rPr lang="fr-FR" dirty="0" err="1"/>
              <a:t>publisher</a:t>
            </a:r>
            <a:r>
              <a:rPr lang="fr-FR" dirty="0"/>
              <a:t> </a:t>
            </a:r>
            <a:r>
              <a:rPr lang="fr-FR" dirty="0" err="1"/>
              <a:t>demonstrate</a:t>
            </a:r>
            <a:r>
              <a:rPr lang="fr-FR" dirty="0"/>
              <a:t> </a:t>
            </a:r>
            <a:r>
              <a:rPr lang="fr-FR" dirty="0" err="1"/>
              <a:t>adherence</a:t>
            </a:r>
            <a:r>
              <a:rPr lang="fr-FR" dirty="0"/>
              <a:t> to </a:t>
            </a:r>
            <a:r>
              <a:rPr lang="fr-FR" dirty="0" err="1"/>
              <a:t>professional</a:t>
            </a:r>
            <a:r>
              <a:rPr lang="fr-FR" dirty="0"/>
              <a:t> </a:t>
            </a:r>
            <a:r>
              <a:rPr lang="fr-FR" dirty="0" err="1"/>
              <a:t>publishing</a:t>
            </a:r>
            <a:r>
              <a:rPr lang="fr-FR" dirty="0"/>
              <a:t> </a:t>
            </a:r>
            <a:r>
              <a:rPr lang="fr-FR" dirty="0" err="1"/>
              <a:t>ethics</a:t>
            </a:r>
            <a:r>
              <a:rPr lang="fr-FR" dirty="0"/>
              <a:t> </a:t>
            </a:r>
            <a:r>
              <a:rPr lang="fr-FR" dirty="0" err="1"/>
              <a:t>through</a:t>
            </a:r>
            <a:r>
              <a:rPr lang="fr-FR" dirty="0"/>
              <a:t> </a:t>
            </a:r>
            <a:r>
              <a:rPr lang="fr-FR" dirty="0" err="1"/>
              <a:t>membership</a:t>
            </a:r>
            <a:r>
              <a:rPr lang="fr-FR" dirty="0"/>
              <a:t> in the COPE, International </a:t>
            </a:r>
            <a:r>
              <a:rPr lang="fr-FR" dirty="0" err="1"/>
              <a:t>Committee</a:t>
            </a:r>
            <a:r>
              <a:rPr lang="fr-FR" dirty="0"/>
              <a:t> of </a:t>
            </a:r>
            <a:r>
              <a:rPr lang="fr-FR" dirty="0" err="1"/>
              <a:t>Medical</a:t>
            </a:r>
            <a:r>
              <a:rPr lang="fr-FR" dirty="0"/>
              <a:t> Journal Editors (ICMJE), the Open Access </a:t>
            </a:r>
            <a:r>
              <a:rPr lang="fr-FR" dirty="0" err="1"/>
              <a:t>Scholarly</a:t>
            </a:r>
            <a:r>
              <a:rPr lang="fr-FR" dirty="0"/>
              <a:t> Publishers Association (OASPA), or the Coalition for Diversity and Inclusion in </a:t>
            </a:r>
            <a:r>
              <a:rPr lang="fr-FR" dirty="0" err="1"/>
              <a:t>Scholarly</a:t>
            </a:r>
            <a:r>
              <a:rPr lang="fr-FR" dirty="0"/>
              <a:t> Communications (C4DISC)?</a:t>
            </a:r>
          </a:p>
        </p:txBody>
      </p:sp>
      <p:sp>
        <p:nvSpPr>
          <p:cNvPr id="4" name="Espace réservé du numéro de diapositive 3"/>
          <p:cNvSpPr>
            <a:spLocks noGrp="1"/>
          </p:cNvSpPr>
          <p:nvPr>
            <p:ph type="sldNum" sz="quarter" idx="5"/>
          </p:nvPr>
        </p:nvSpPr>
        <p:spPr/>
        <p:txBody>
          <a:bodyPr/>
          <a:lstStyle/>
          <a:p>
            <a:fld id="{2E7A2422-2C9A-4E66-9E55-8CB2E131C759}" type="slidenum">
              <a:rPr lang="fr-FR" smtClean="0"/>
              <a:t>71</a:t>
            </a:fld>
            <a:endParaRPr lang="fr-FR"/>
          </a:p>
        </p:txBody>
      </p:sp>
    </p:spTree>
    <p:extLst>
      <p:ext uri="{BB962C8B-B14F-4D97-AF65-F5344CB8AC3E}">
        <p14:creationId xmlns:p14="http://schemas.microsoft.com/office/powerpoint/2010/main" val="31445892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En lire plus : https://</a:t>
            </a:r>
            <a:r>
              <a:rPr lang="fr-FR" dirty="0" err="1"/>
              <a:t>www.larevuedupraticien.fr</a:t>
            </a:r>
            <a:r>
              <a:rPr lang="fr-FR" dirty="0"/>
              <a:t>/article/mefiez-vous-des-publications-trompeuses-dans-des-revues-illegitimes </a:t>
            </a:r>
          </a:p>
          <a:p>
            <a:r>
              <a:rPr lang="fr-FR" dirty="0">
                <a:hlinkClick r:id="rId3"/>
              </a:rPr>
              <a:t>https://www.redactionmedicale.fr/</a:t>
            </a:r>
            <a:endParaRPr lang="fr-FR" dirty="0"/>
          </a:p>
          <a:p>
            <a:r>
              <a:rPr lang="fr-FR" dirty="0">
                <a:hlinkClick r:id="rId4"/>
              </a:rPr>
              <a:t>https://www.ohri.ca//journalology/one-stop-shop-predatory-journals</a:t>
            </a:r>
            <a:r>
              <a:rPr lang="fr-FR" dirty="0"/>
              <a:t> </a:t>
            </a:r>
          </a:p>
          <a:p>
            <a:r>
              <a:rPr lang="fr-FR" dirty="0">
                <a:hlinkClick r:id="rId5"/>
              </a:rPr>
              <a:t>https://thinkchecksubmit.org/journals/</a:t>
            </a:r>
            <a:endParaRPr lang="fr-FR" dirty="0"/>
          </a:p>
          <a:p>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err="1"/>
              <a:t>Fovet</a:t>
            </a:r>
            <a:r>
              <a:rPr lang="fr-FR" dirty="0"/>
              <a:t>-Rabot, C. 2021. Eviter les revues et éditeurs prédateurs : définition et indices. Montpellier (FRA) : CIRAD, 6 p.</a:t>
            </a:r>
            <a:br>
              <a:rPr lang="fr-FR" dirty="0"/>
            </a:br>
            <a:r>
              <a:rPr lang="fr-FR" b="1" dirty="0">
                <a:hlinkClick r:id="rId6" tooltip="Lien vers https://doi.org/10.18167/coopist/0036"/>
              </a:rPr>
              <a:t>https://doi.org/10.18167/coopist/0036</a:t>
            </a:r>
            <a:endParaRPr lang="fr-FR" dirty="0"/>
          </a:p>
          <a:p>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a:p>
            <a:endParaRPr lang="fr-FR" dirty="0"/>
          </a:p>
        </p:txBody>
      </p:sp>
      <p:sp>
        <p:nvSpPr>
          <p:cNvPr id="4" name="Espace réservé du numéro de diapositive 3"/>
          <p:cNvSpPr>
            <a:spLocks noGrp="1"/>
          </p:cNvSpPr>
          <p:nvPr>
            <p:ph type="sldNum" sz="quarter" idx="5"/>
          </p:nvPr>
        </p:nvSpPr>
        <p:spPr/>
        <p:txBody>
          <a:bodyPr/>
          <a:lstStyle/>
          <a:p>
            <a:fld id="{2E7A2422-2C9A-4E66-9E55-8CB2E131C759}" type="slidenum">
              <a:rPr lang="fr-FR" smtClean="0"/>
              <a:t>73</a:t>
            </a:fld>
            <a:endParaRPr lang="fr-FR"/>
          </a:p>
        </p:txBody>
      </p:sp>
    </p:spTree>
    <p:extLst>
      <p:ext uri="{BB962C8B-B14F-4D97-AF65-F5344CB8AC3E}">
        <p14:creationId xmlns:p14="http://schemas.microsoft.com/office/powerpoint/2010/main" val="4836442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hlinkClick r:id="rId3"/>
              </a:rPr>
              <a:t>https://journals.plos.org/ploscompbiol/article?id=10.1371/journal.pcbi.1009377</a:t>
            </a:r>
            <a:r>
              <a:rPr lang="fr-FR" dirty="0"/>
              <a:t> </a:t>
            </a:r>
          </a:p>
          <a:p>
            <a:endParaRPr lang="fr-FR" dirty="0"/>
          </a:p>
        </p:txBody>
      </p:sp>
      <p:sp>
        <p:nvSpPr>
          <p:cNvPr id="4" name="Espace réservé du numéro de diapositive 3"/>
          <p:cNvSpPr>
            <a:spLocks noGrp="1"/>
          </p:cNvSpPr>
          <p:nvPr>
            <p:ph type="sldNum" sz="quarter" idx="5"/>
          </p:nvPr>
        </p:nvSpPr>
        <p:spPr/>
        <p:txBody>
          <a:bodyPr/>
          <a:lstStyle/>
          <a:p>
            <a:fld id="{2E7A2422-2C9A-4E66-9E55-8CB2E131C759}" type="slidenum">
              <a:rPr lang="fr-FR" smtClean="0"/>
              <a:t>74</a:t>
            </a:fld>
            <a:endParaRPr lang="fr-FR"/>
          </a:p>
        </p:txBody>
      </p:sp>
    </p:spTree>
    <p:extLst>
      <p:ext uri="{BB962C8B-B14F-4D97-AF65-F5344CB8AC3E}">
        <p14:creationId xmlns:p14="http://schemas.microsoft.com/office/powerpoint/2010/main" val="26504520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Se méfier</a:t>
            </a:r>
          </a:p>
          <a:p>
            <a:r>
              <a:rPr lang="fr-FR" dirty="0"/>
              <a:t>Évaluez le contenu du journal</a:t>
            </a:r>
          </a:p>
          <a:p>
            <a:r>
              <a:rPr lang="fr-FR" dirty="0"/>
              <a:t>Vérifiez les frais de publication (méfiez-vous s'ils sont difficiles à trouver)</a:t>
            </a:r>
          </a:p>
          <a:p>
            <a:r>
              <a:rPr lang="fr-FR" dirty="0"/>
              <a:t>Examinez les normes d'examen par les pairs de la revue.</a:t>
            </a:r>
          </a:p>
          <a:p>
            <a:r>
              <a:rPr lang="fr-FR" dirty="0"/>
              <a:t>Identifiez les gardiens.</a:t>
            </a:r>
          </a:p>
          <a:p>
            <a:r>
              <a:rPr lang="fr-FR" dirty="0"/>
              <a:t>Découvrez où la revue est indexée </a:t>
            </a:r>
          </a:p>
          <a:p>
            <a:r>
              <a:rPr lang="fr-FR" dirty="0"/>
              <a:t>Vérifiez les allégations concernant les métriques</a:t>
            </a:r>
          </a:p>
          <a:p>
            <a:r>
              <a:rPr lang="fr-FR" dirty="0"/>
              <a:t>Identifiez l'éditeur</a:t>
            </a:r>
          </a:p>
          <a:p>
            <a:r>
              <a:rPr lang="fr-FR" dirty="0"/>
              <a:t>Allez au-delà des listes</a:t>
            </a:r>
          </a:p>
          <a:p>
            <a:r>
              <a:rPr lang="fr-FR" dirty="0"/>
              <a:t>Ne réagissez pas de façon excessive</a:t>
            </a:r>
          </a:p>
          <a:p>
            <a:r>
              <a:rPr lang="fr-FR" dirty="0"/>
              <a:t>Demandez à un bibliothécaire</a:t>
            </a:r>
          </a:p>
          <a:p>
            <a:endParaRPr lang="fr-FR" dirty="0"/>
          </a:p>
        </p:txBody>
      </p:sp>
      <p:sp>
        <p:nvSpPr>
          <p:cNvPr id="4" name="Espace réservé du numéro de diapositive 3"/>
          <p:cNvSpPr>
            <a:spLocks noGrp="1"/>
          </p:cNvSpPr>
          <p:nvPr>
            <p:ph type="sldNum" sz="quarter" idx="5"/>
          </p:nvPr>
        </p:nvSpPr>
        <p:spPr/>
        <p:txBody>
          <a:bodyPr/>
          <a:lstStyle/>
          <a:p>
            <a:fld id="{2E7A2422-2C9A-4E66-9E55-8CB2E131C759}" type="slidenum">
              <a:rPr lang="fr-FR" smtClean="0"/>
              <a:t>75</a:t>
            </a:fld>
            <a:endParaRPr lang="fr-FR"/>
          </a:p>
        </p:txBody>
      </p:sp>
    </p:spTree>
    <p:extLst>
      <p:ext uri="{BB962C8B-B14F-4D97-AF65-F5344CB8AC3E}">
        <p14:creationId xmlns:p14="http://schemas.microsoft.com/office/powerpoint/2010/main" val="19815501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hlinkClick r:id="rId3"/>
              </a:rPr>
              <a:t>https://journals.plos.org/ploscompbiol/article?id=10.1371/journal.pcbi.1009377</a:t>
            </a:r>
            <a:r>
              <a:rPr lang="fr-FR" dirty="0"/>
              <a:t> </a:t>
            </a:r>
          </a:p>
          <a:p>
            <a:endParaRPr lang="fr-FR" dirty="0"/>
          </a:p>
        </p:txBody>
      </p:sp>
      <p:sp>
        <p:nvSpPr>
          <p:cNvPr id="4" name="Espace réservé du numéro de diapositive 3"/>
          <p:cNvSpPr>
            <a:spLocks noGrp="1"/>
          </p:cNvSpPr>
          <p:nvPr>
            <p:ph type="sldNum" sz="quarter" idx="5"/>
          </p:nvPr>
        </p:nvSpPr>
        <p:spPr/>
        <p:txBody>
          <a:bodyPr/>
          <a:lstStyle/>
          <a:p>
            <a:fld id="{2E7A2422-2C9A-4E66-9E55-8CB2E131C759}" type="slidenum">
              <a:rPr lang="fr-FR" smtClean="0"/>
              <a:t>76</a:t>
            </a:fld>
            <a:endParaRPr lang="fr-FR"/>
          </a:p>
        </p:txBody>
      </p:sp>
    </p:spTree>
    <p:extLst>
      <p:ext uri="{BB962C8B-B14F-4D97-AF65-F5344CB8AC3E}">
        <p14:creationId xmlns:p14="http://schemas.microsoft.com/office/powerpoint/2010/main" val="22017026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hlinkClick r:id="rId3"/>
              </a:rPr>
              <a:t>https://journals.plos.org/ploscompbiol/article?id=10.1371/journal.pcbi.1009377</a:t>
            </a:r>
            <a:r>
              <a:rPr lang="fr-FR" dirty="0"/>
              <a:t> </a:t>
            </a:r>
          </a:p>
          <a:p>
            <a:endParaRPr lang="fr-FR" dirty="0"/>
          </a:p>
        </p:txBody>
      </p:sp>
      <p:sp>
        <p:nvSpPr>
          <p:cNvPr id="4" name="Espace réservé du numéro de diapositive 3"/>
          <p:cNvSpPr>
            <a:spLocks noGrp="1"/>
          </p:cNvSpPr>
          <p:nvPr>
            <p:ph type="sldNum" sz="quarter" idx="5"/>
          </p:nvPr>
        </p:nvSpPr>
        <p:spPr/>
        <p:txBody>
          <a:bodyPr/>
          <a:lstStyle/>
          <a:p>
            <a:fld id="{2E7A2422-2C9A-4E66-9E55-8CB2E131C759}" type="slidenum">
              <a:rPr lang="fr-FR" smtClean="0"/>
              <a:t>77</a:t>
            </a:fld>
            <a:endParaRPr lang="fr-FR"/>
          </a:p>
        </p:txBody>
      </p:sp>
    </p:spTree>
    <p:extLst>
      <p:ext uri="{BB962C8B-B14F-4D97-AF65-F5344CB8AC3E}">
        <p14:creationId xmlns:p14="http://schemas.microsoft.com/office/powerpoint/2010/main" val="312587519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https://</a:t>
            </a:r>
            <a:r>
              <a:rPr lang="fr-FR" dirty="0" err="1"/>
              <a:t>scholarlyoa.com</a:t>
            </a:r>
            <a:r>
              <a:rPr lang="fr-FR" dirty="0"/>
              <a:t>/</a:t>
            </a:r>
            <a:r>
              <a:rPr lang="fr-FR" dirty="0" err="1"/>
              <a:t>bogus</a:t>
            </a:r>
            <a:r>
              <a:rPr lang="fr-FR" dirty="0"/>
              <a:t>-journal-</a:t>
            </a:r>
            <a:r>
              <a:rPr lang="fr-FR" dirty="0" err="1"/>
              <a:t>accepts</a:t>
            </a:r>
            <a:r>
              <a:rPr lang="fr-FR" dirty="0"/>
              <a:t>-</a:t>
            </a:r>
            <a:r>
              <a:rPr lang="fr-FR" dirty="0" err="1"/>
              <a:t>profanity</a:t>
            </a:r>
            <a:r>
              <a:rPr lang="fr-FR" dirty="0"/>
              <a:t>-</a:t>
            </a:r>
            <a:r>
              <a:rPr lang="fr-FR" dirty="0" err="1"/>
              <a:t>laced</a:t>
            </a:r>
            <a:r>
              <a:rPr lang="fr-FR" dirty="0"/>
              <a:t>-anti-spam-</a:t>
            </a:r>
            <a:r>
              <a:rPr lang="fr-FR" dirty="0" err="1"/>
              <a:t>paper</a:t>
            </a:r>
            <a:r>
              <a:rPr lang="fr-FR" dirty="0"/>
              <a:t>/</a:t>
            </a:r>
          </a:p>
        </p:txBody>
      </p:sp>
      <p:sp>
        <p:nvSpPr>
          <p:cNvPr id="4" name="Espace réservé du numéro de diapositive 3"/>
          <p:cNvSpPr>
            <a:spLocks noGrp="1"/>
          </p:cNvSpPr>
          <p:nvPr>
            <p:ph type="sldNum" sz="quarter" idx="5"/>
          </p:nvPr>
        </p:nvSpPr>
        <p:spPr/>
        <p:txBody>
          <a:bodyPr/>
          <a:lstStyle/>
          <a:p>
            <a:fld id="{2E7A2422-2C9A-4E66-9E55-8CB2E131C759}" type="slidenum">
              <a:rPr lang="fr-FR" smtClean="0"/>
              <a:t>81</a:t>
            </a:fld>
            <a:endParaRPr lang="fr-FR"/>
          </a:p>
        </p:txBody>
      </p:sp>
    </p:spTree>
    <p:extLst>
      <p:ext uri="{BB962C8B-B14F-4D97-AF65-F5344CB8AC3E}">
        <p14:creationId xmlns:p14="http://schemas.microsoft.com/office/powerpoint/2010/main" val="182378756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2E7A2422-2C9A-4E66-9E55-8CB2E131C759}" type="slidenum">
              <a:rPr lang="fr-FR" smtClean="0"/>
              <a:t>82</a:t>
            </a:fld>
            <a:endParaRPr lang="fr-FR"/>
          </a:p>
        </p:txBody>
      </p:sp>
    </p:spTree>
    <p:extLst>
      <p:ext uri="{BB962C8B-B14F-4D97-AF65-F5344CB8AC3E}">
        <p14:creationId xmlns:p14="http://schemas.microsoft.com/office/powerpoint/2010/main" val="4847994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a:r>
              <a:rPr lang="fr-FR" b="1" i="0" u="sng" dirty="0">
                <a:solidFill>
                  <a:srgbClr val="0077BB"/>
                </a:solidFill>
                <a:effectLst/>
                <a:latin typeface="Helvetica Neue" panose="02000503000000020004" pitchFamily="2" charset="0"/>
                <a:hlinkClick r:id="rId3"/>
              </a:rPr>
              <a:t>Koji Kondo</a:t>
            </a:r>
            <a:r>
              <a:rPr lang="fr-FR" b="1" i="0" dirty="0">
                <a:solidFill>
                  <a:srgbClr val="000000"/>
                </a:solidFill>
                <a:effectLst/>
                <a:latin typeface="Helvetica Neue" panose="02000503000000020004" pitchFamily="2" charset="0"/>
              </a:rPr>
              <a:t> – Super Mario World Original </a:t>
            </a:r>
            <a:r>
              <a:rPr lang="fr-FR" b="1" i="0" dirty="0" err="1">
                <a:solidFill>
                  <a:srgbClr val="000000"/>
                </a:solidFill>
                <a:effectLst/>
                <a:latin typeface="Helvetica Neue" panose="02000503000000020004" pitchFamily="2" charset="0"/>
              </a:rPr>
              <a:t>Soundtrack</a:t>
            </a:r>
            <a:endParaRPr lang="fr-FR" b="1" i="0" dirty="0">
              <a:solidFill>
                <a:srgbClr val="000000"/>
              </a:solidFill>
              <a:effectLst/>
              <a:latin typeface="Helvetica Neue" panose="02000503000000020004" pitchFamily="2" charset="0"/>
            </a:endParaRPr>
          </a:p>
          <a:p>
            <a:pPr algn="ctr"/>
            <a:r>
              <a:rPr lang="fr-FR" b="0" i="0" u="none" strike="noStrike" dirty="0">
                <a:solidFill>
                  <a:srgbClr val="2653D9"/>
                </a:solidFill>
                <a:effectLst/>
                <a:latin typeface="Helvetica Neue" panose="02000503000000020004" pitchFamily="2" charset="0"/>
                <a:hlinkClick r:id="rId4"/>
              </a:rPr>
              <a:t>Plus d'images</a:t>
            </a:r>
          </a:p>
          <a:p>
            <a:pPr algn="l"/>
            <a:r>
              <a:rPr lang="fr-FR" b="0" i="0" dirty="0" err="1">
                <a:solidFill>
                  <a:srgbClr val="000000"/>
                </a:solidFill>
                <a:effectLst/>
                <a:latin typeface="Helvetica Neue" panose="02000503000000020004" pitchFamily="2" charset="0"/>
              </a:rPr>
              <a:t>Label:</a:t>
            </a:r>
            <a:r>
              <a:rPr lang="fr-FR" b="0" i="0" u="none" strike="noStrike" dirty="0" err="1">
                <a:solidFill>
                  <a:srgbClr val="2653D9"/>
                </a:solidFill>
                <a:effectLst/>
                <a:latin typeface="Helvetica Neue" panose="02000503000000020004" pitchFamily="2" charset="0"/>
                <a:hlinkClick r:id="rId5"/>
              </a:rPr>
              <a:t>SELECT</a:t>
            </a:r>
            <a:r>
              <a:rPr lang="fr-FR" b="0" i="0" u="none" strike="noStrike" dirty="0">
                <a:solidFill>
                  <a:srgbClr val="2653D9"/>
                </a:solidFill>
                <a:effectLst/>
                <a:latin typeface="Helvetica Neue" panose="02000503000000020004" pitchFamily="2" charset="0"/>
                <a:hlinkClick r:id="rId5"/>
              </a:rPr>
              <a:t>/START Records (2)</a:t>
            </a:r>
            <a:r>
              <a:rPr lang="fr-FR" b="0" i="0" dirty="0">
                <a:solidFill>
                  <a:srgbClr val="000000"/>
                </a:solidFill>
                <a:effectLst/>
                <a:latin typeface="Helvetica Neue" panose="02000503000000020004" pitchFamily="2" charset="0"/>
              </a:rPr>
              <a:t> – SSR-004Format:</a:t>
            </a:r>
            <a:r>
              <a:rPr lang="fr-FR" b="0" i="0" u="none" strike="noStrike" dirty="0">
                <a:solidFill>
                  <a:srgbClr val="2653D9"/>
                </a:solidFill>
                <a:effectLst/>
                <a:latin typeface="Helvetica Neue" panose="02000503000000020004" pitchFamily="2" charset="0"/>
                <a:hlinkClick r:id="rId6"/>
              </a:rPr>
              <a:t>Lathe Cut</a:t>
            </a:r>
            <a:r>
              <a:rPr lang="fr-FR" b="0" i="0" dirty="0">
                <a:solidFill>
                  <a:srgbClr val="000000"/>
                </a:solidFill>
                <a:effectLst/>
                <a:latin typeface="Helvetica Neue" panose="02000503000000020004" pitchFamily="2" charset="0"/>
              </a:rPr>
              <a:t>, LP, Limited Edition, </a:t>
            </a:r>
            <a:r>
              <a:rPr lang="fr-FR" b="0" i="0" dirty="0" err="1">
                <a:solidFill>
                  <a:srgbClr val="000000"/>
                </a:solidFill>
                <a:effectLst/>
                <a:latin typeface="Helvetica Neue" panose="02000503000000020004" pitchFamily="2" charset="0"/>
              </a:rPr>
              <a:t>Unofficial</a:t>
            </a:r>
            <a:r>
              <a:rPr lang="fr-FR" b="0" i="0" dirty="0">
                <a:solidFill>
                  <a:srgbClr val="000000"/>
                </a:solidFill>
                <a:effectLst/>
                <a:latin typeface="Helvetica Neue" panose="02000503000000020004" pitchFamily="2" charset="0"/>
              </a:rPr>
              <a:t> Release, </a:t>
            </a:r>
            <a:r>
              <a:rPr lang="fr-FR" b="0" i="1" dirty="0">
                <a:solidFill>
                  <a:srgbClr val="000000"/>
                </a:solidFill>
                <a:effectLst/>
                <a:latin typeface="Helvetica Neue" panose="02000503000000020004" pitchFamily="2" charset="0"/>
              </a:rPr>
              <a:t>Red</a:t>
            </a:r>
            <a:endParaRPr lang="fr-FR" b="0" i="0" dirty="0">
              <a:solidFill>
                <a:srgbClr val="000000"/>
              </a:solidFill>
              <a:effectLst/>
              <a:latin typeface="Helvetica Neue" panose="02000503000000020004" pitchFamily="2" charset="0"/>
            </a:endParaRPr>
          </a:p>
          <a:p>
            <a:pPr algn="l"/>
            <a:r>
              <a:rPr lang="fr-FR" b="0" i="0" dirty="0">
                <a:solidFill>
                  <a:srgbClr val="000000"/>
                </a:solidFill>
                <a:effectLst/>
                <a:latin typeface="Helvetica Neue" panose="02000503000000020004" pitchFamily="2" charset="0"/>
              </a:rPr>
              <a:t>Pays:</a:t>
            </a:r>
            <a:r>
              <a:rPr lang="fr-FR" b="0" i="0" u="none" strike="noStrike" dirty="0">
                <a:solidFill>
                  <a:srgbClr val="2653D9"/>
                </a:solidFill>
                <a:effectLst/>
                <a:latin typeface="Helvetica Neue" panose="02000503000000020004" pitchFamily="2" charset="0"/>
                <a:hlinkClick r:id="rId7"/>
              </a:rPr>
              <a:t>US</a:t>
            </a:r>
            <a:r>
              <a:rPr lang="fr-FR" b="0" i="0" dirty="0">
                <a:solidFill>
                  <a:srgbClr val="000000"/>
                </a:solidFill>
                <a:effectLst/>
                <a:latin typeface="Helvetica Neue" panose="02000503000000020004" pitchFamily="2" charset="0"/>
              </a:rPr>
              <a:t>Sortie:</a:t>
            </a:r>
            <a:r>
              <a:rPr lang="fr-FR" b="0" i="0" u="none" strike="noStrike" dirty="0">
                <a:solidFill>
                  <a:srgbClr val="2653D9"/>
                </a:solidFill>
                <a:effectLst/>
                <a:latin typeface="Helvetica Neue" panose="02000503000000020004" pitchFamily="2" charset="0"/>
                <a:hlinkClick r:id="rId8"/>
              </a:rPr>
              <a:t>2019</a:t>
            </a:r>
            <a:r>
              <a:rPr lang="fr-FR" b="0" i="0" dirty="0">
                <a:solidFill>
                  <a:srgbClr val="000000"/>
                </a:solidFill>
                <a:effectLst/>
                <a:latin typeface="Helvetica Neue" panose="02000503000000020004" pitchFamily="2" charset="0"/>
              </a:rPr>
              <a:t>Genre:</a:t>
            </a:r>
            <a:r>
              <a:rPr lang="fr-FR" b="0" i="0" u="none" strike="noStrike" dirty="0">
                <a:solidFill>
                  <a:srgbClr val="2653D9"/>
                </a:solidFill>
                <a:effectLst/>
                <a:latin typeface="Helvetica Neue" panose="02000503000000020004" pitchFamily="2" charset="0"/>
                <a:hlinkClick r:id="rId9"/>
              </a:rPr>
              <a:t>Electronic</a:t>
            </a:r>
            <a:r>
              <a:rPr lang="fr-FR" b="0" i="0" dirty="0">
                <a:solidFill>
                  <a:srgbClr val="000000"/>
                </a:solidFill>
                <a:effectLst/>
                <a:latin typeface="Helvetica Neue" panose="02000503000000020004" pitchFamily="2" charset="0"/>
              </a:rPr>
              <a:t>, </a:t>
            </a:r>
            <a:r>
              <a:rPr lang="fr-FR" b="0" i="0" u="none" strike="noStrike" dirty="0">
                <a:solidFill>
                  <a:srgbClr val="2653D9"/>
                </a:solidFill>
                <a:effectLst/>
                <a:latin typeface="Helvetica Neue" panose="02000503000000020004" pitchFamily="2" charset="0"/>
                <a:hlinkClick r:id="rId10"/>
              </a:rPr>
              <a:t>Stage &amp; </a:t>
            </a:r>
            <a:r>
              <a:rPr lang="fr-FR" b="0" i="0" u="none" strike="noStrike" dirty="0" err="1">
                <a:solidFill>
                  <a:srgbClr val="2653D9"/>
                </a:solidFill>
                <a:effectLst/>
                <a:latin typeface="Helvetica Neue" panose="02000503000000020004" pitchFamily="2" charset="0"/>
                <a:hlinkClick r:id="rId10"/>
              </a:rPr>
              <a:t>Screen</a:t>
            </a:r>
            <a:r>
              <a:rPr lang="fr-FR" b="0" i="0" dirty="0" err="1">
                <a:solidFill>
                  <a:srgbClr val="000000"/>
                </a:solidFill>
                <a:effectLst/>
                <a:latin typeface="Helvetica Neue" panose="02000503000000020004" pitchFamily="2" charset="0"/>
              </a:rPr>
              <a:t>Style:</a:t>
            </a:r>
            <a:r>
              <a:rPr lang="fr-FR" b="0" i="0" u="none" strike="noStrike" dirty="0" err="1">
                <a:solidFill>
                  <a:srgbClr val="2653D9"/>
                </a:solidFill>
                <a:effectLst/>
                <a:latin typeface="Helvetica Neue" panose="02000503000000020004" pitchFamily="2" charset="0"/>
                <a:hlinkClick r:id="rId11"/>
              </a:rPr>
              <a:t>Chiptune</a:t>
            </a:r>
            <a:r>
              <a:rPr lang="fr-FR" b="0" i="0" dirty="0">
                <a:solidFill>
                  <a:srgbClr val="000000"/>
                </a:solidFill>
                <a:effectLst/>
                <a:latin typeface="Helvetica Neue" panose="02000503000000020004" pitchFamily="2" charset="0"/>
              </a:rPr>
              <a:t>, </a:t>
            </a:r>
            <a:r>
              <a:rPr lang="fr-FR" b="0" i="0" u="none" strike="noStrike" dirty="0">
                <a:solidFill>
                  <a:srgbClr val="2653D9"/>
                </a:solidFill>
                <a:effectLst/>
                <a:latin typeface="Helvetica Neue" panose="02000503000000020004" pitchFamily="2" charset="0"/>
                <a:hlinkClick r:id="rId12"/>
              </a:rPr>
              <a:t>Video Game Music</a:t>
            </a:r>
            <a:endParaRPr lang="fr-FR" b="0" i="0" dirty="0">
              <a:solidFill>
                <a:srgbClr val="000000"/>
              </a:solidFill>
              <a:effectLst/>
              <a:latin typeface="Helvetica Neue" panose="02000503000000020004" pitchFamily="2" charset="0"/>
            </a:endParaRPr>
          </a:p>
          <a:p>
            <a:endParaRPr lang="fr-FR" dirty="0"/>
          </a:p>
          <a:p>
            <a:r>
              <a:rPr lang="fr-FR" dirty="0"/>
              <a:t>https://</a:t>
            </a:r>
            <a:r>
              <a:rPr lang="fr-FR" dirty="0" err="1"/>
              <a:t>www.discogs.com</a:t>
            </a:r>
            <a:r>
              <a:rPr lang="fr-FR" dirty="0"/>
              <a:t>/</a:t>
            </a:r>
            <a:r>
              <a:rPr lang="fr-FR" dirty="0" err="1"/>
              <a:t>fr</a:t>
            </a:r>
            <a:r>
              <a:rPr lang="fr-FR" dirty="0"/>
              <a:t>/release/14180540-Koji-Kondo-Super-Mario-World-Original-Soundtrack</a:t>
            </a:r>
          </a:p>
        </p:txBody>
      </p:sp>
      <p:sp>
        <p:nvSpPr>
          <p:cNvPr id="4" name="Espace réservé du numéro de diapositive 3"/>
          <p:cNvSpPr>
            <a:spLocks noGrp="1"/>
          </p:cNvSpPr>
          <p:nvPr>
            <p:ph type="sldNum" sz="quarter" idx="5"/>
          </p:nvPr>
        </p:nvSpPr>
        <p:spPr/>
        <p:txBody>
          <a:bodyPr/>
          <a:lstStyle/>
          <a:p>
            <a:fld id="{2E7A2422-2C9A-4E66-9E55-8CB2E131C759}" type="slidenum">
              <a:rPr lang="fr-FR" smtClean="0"/>
              <a:t>4</a:t>
            </a:fld>
            <a:endParaRPr lang="fr-FR"/>
          </a:p>
        </p:txBody>
      </p:sp>
    </p:spTree>
    <p:extLst>
      <p:ext uri="{BB962C8B-B14F-4D97-AF65-F5344CB8AC3E}">
        <p14:creationId xmlns:p14="http://schemas.microsoft.com/office/powerpoint/2010/main" val="342794512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err="1"/>
              <a:t>Experimental</a:t>
            </a:r>
            <a:r>
              <a:rPr lang="fr-FR" dirty="0"/>
              <a:t> </a:t>
            </a:r>
            <a:r>
              <a:rPr lang="fr-FR" dirty="0" err="1"/>
              <a:t>demonstration</a:t>
            </a:r>
            <a:r>
              <a:rPr lang="fr-FR" dirty="0"/>
              <a:t> of the </a:t>
            </a:r>
            <a:r>
              <a:rPr lang="fr-FR" dirty="0" err="1"/>
              <a:t>tomatotopic</a:t>
            </a:r>
            <a:r>
              <a:rPr lang="fr-FR" dirty="0"/>
              <a:t> </a:t>
            </a:r>
            <a:r>
              <a:rPr lang="fr-FR" dirty="0" err="1"/>
              <a:t>perec</a:t>
            </a:r>
            <a:r>
              <a:rPr lang="fr-FR" dirty="0"/>
              <a:t> </a:t>
            </a:r>
            <a:r>
              <a:rPr lang="fr-FR" dirty="0" err="1"/>
              <a:t>jstor</a:t>
            </a:r>
            <a:endParaRPr lang="fr-FR" dirty="0"/>
          </a:p>
        </p:txBody>
      </p:sp>
      <p:sp>
        <p:nvSpPr>
          <p:cNvPr id="4" name="Espace réservé du numéro de diapositive 3"/>
          <p:cNvSpPr>
            <a:spLocks noGrp="1"/>
          </p:cNvSpPr>
          <p:nvPr>
            <p:ph type="sldNum" sz="quarter" idx="5"/>
          </p:nvPr>
        </p:nvSpPr>
        <p:spPr/>
        <p:txBody>
          <a:bodyPr/>
          <a:lstStyle/>
          <a:p>
            <a:fld id="{2E7A2422-2C9A-4E66-9E55-8CB2E131C759}" type="slidenum">
              <a:rPr lang="fr-FR" smtClean="0"/>
              <a:t>83</a:t>
            </a:fld>
            <a:endParaRPr lang="fr-FR"/>
          </a:p>
        </p:txBody>
      </p:sp>
    </p:spTree>
    <p:extLst>
      <p:ext uri="{BB962C8B-B14F-4D97-AF65-F5344CB8AC3E}">
        <p14:creationId xmlns:p14="http://schemas.microsoft.com/office/powerpoint/2010/main" val="388584510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Autres : https://</a:t>
            </a:r>
            <a:r>
              <a:rPr lang="fr-FR" dirty="0" err="1"/>
              <a:t>www.newscientist.com</a:t>
            </a:r>
            <a:r>
              <a:rPr lang="fr-FR" dirty="0"/>
              <a:t>/article/dn15012-eleven-of-the-greatest-scientific-hoaxes/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t>Exprimer le regret de cette période amusante… et le fun de communiquer. Depuis que je sais que je vais faire cette présentation, je réfléchis… </a:t>
            </a:r>
          </a:p>
          <a:p>
            <a:endParaRPr lang="fr-FR" dirty="0"/>
          </a:p>
        </p:txBody>
      </p:sp>
      <p:sp>
        <p:nvSpPr>
          <p:cNvPr id="4" name="Espace réservé du numéro de diapositive 3"/>
          <p:cNvSpPr>
            <a:spLocks noGrp="1"/>
          </p:cNvSpPr>
          <p:nvPr>
            <p:ph type="sldNum" sz="quarter" idx="5"/>
          </p:nvPr>
        </p:nvSpPr>
        <p:spPr/>
        <p:txBody>
          <a:bodyPr/>
          <a:lstStyle/>
          <a:p>
            <a:fld id="{2E7A2422-2C9A-4E66-9E55-8CB2E131C759}" type="slidenum">
              <a:rPr lang="fr-FR" smtClean="0"/>
              <a:t>85</a:t>
            </a:fld>
            <a:endParaRPr lang="fr-FR"/>
          </a:p>
        </p:txBody>
      </p:sp>
    </p:spTree>
    <p:extLst>
      <p:ext uri="{BB962C8B-B14F-4D97-AF65-F5344CB8AC3E}">
        <p14:creationId xmlns:p14="http://schemas.microsoft.com/office/powerpoint/2010/main" val="15484679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t>Exprimer le regret de cette période amusante… et le fun de communiquer. Depuis que je sais que je vais faire cette présentation, je réfléchis… </a:t>
            </a:r>
          </a:p>
          <a:p>
            <a:endParaRPr lang="fr-FR" dirty="0"/>
          </a:p>
        </p:txBody>
      </p:sp>
      <p:sp>
        <p:nvSpPr>
          <p:cNvPr id="4" name="Espace réservé du numéro de diapositive 3"/>
          <p:cNvSpPr>
            <a:spLocks noGrp="1"/>
          </p:cNvSpPr>
          <p:nvPr>
            <p:ph type="sldNum" sz="quarter" idx="5"/>
          </p:nvPr>
        </p:nvSpPr>
        <p:spPr/>
        <p:txBody>
          <a:bodyPr/>
          <a:lstStyle/>
          <a:p>
            <a:fld id="{2E7A2422-2C9A-4E66-9E55-8CB2E131C759}" type="slidenum">
              <a:rPr lang="fr-FR" smtClean="0"/>
              <a:t>86</a:t>
            </a:fld>
            <a:endParaRPr lang="fr-FR"/>
          </a:p>
        </p:txBody>
      </p:sp>
    </p:spTree>
    <p:extLst>
      <p:ext uri="{BB962C8B-B14F-4D97-AF65-F5344CB8AC3E}">
        <p14:creationId xmlns:p14="http://schemas.microsoft.com/office/powerpoint/2010/main" val="136435358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Image par &lt;a href="https://</a:t>
            </a:r>
            <a:r>
              <a:rPr lang="fr-FR" dirty="0" err="1"/>
              <a:t>pixabay.com</a:t>
            </a:r>
            <a:r>
              <a:rPr lang="fr-FR" dirty="0"/>
              <a:t>/</a:t>
            </a:r>
            <a:r>
              <a:rPr lang="fr-FR" dirty="0" err="1"/>
              <a:t>fr</a:t>
            </a:r>
            <a:r>
              <a:rPr lang="fr-FR" dirty="0"/>
              <a:t>/</a:t>
            </a:r>
            <a:r>
              <a:rPr lang="fr-FR" dirty="0" err="1"/>
              <a:t>users</a:t>
            </a:r>
            <a:r>
              <a:rPr lang="fr-FR" dirty="0"/>
              <a:t>/guildenstern_artist-308546/?</a:t>
            </a:r>
            <a:r>
              <a:rPr lang="fr-FR" dirty="0" err="1"/>
              <a:t>utm_source</a:t>
            </a:r>
            <a:r>
              <a:rPr lang="fr-FR" dirty="0"/>
              <a:t>=</a:t>
            </a:r>
            <a:r>
              <a:rPr lang="fr-FR" dirty="0" err="1"/>
              <a:t>link-attribution&amp;amp;utm_medium</a:t>
            </a:r>
            <a:r>
              <a:rPr lang="fr-FR" dirty="0"/>
              <a:t>=</a:t>
            </a:r>
            <a:r>
              <a:rPr lang="fr-FR" dirty="0" err="1"/>
              <a:t>referral&amp;amp;utm_campaign</a:t>
            </a:r>
            <a:r>
              <a:rPr lang="fr-FR" dirty="0"/>
              <a:t>=</a:t>
            </a:r>
            <a:r>
              <a:rPr lang="fr-FR" dirty="0" err="1"/>
              <a:t>image&amp;amp;utm_content</a:t>
            </a:r>
            <a:r>
              <a:rPr lang="fr-FR" dirty="0"/>
              <a:t>=4012723"&gt;</a:t>
            </a:r>
            <a:r>
              <a:rPr lang="fr-FR" dirty="0" err="1"/>
              <a:t>Guildenstern_artist</a:t>
            </a:r>
            <a:r>
              <a:rPr lang="fr-FR" dirty="0"/>
              <a:t>&lt;/a&gt; de &lt;a href="https://</a:t>
            </a:r>
            <a:r>
              <a:rPr lang="fr-FR" dirty="0" err="1"/>
              <a:t>pixabay.com</a:t>
            </a:r>
            <a:r>
              <a:rPr lang="fr-FR" dirty="0"/>
              <a:t>/</a:t>
            </a:r>
            <a:r>
              <a:rPr lang="fr-FR" dirty="0" err="1"/>
              <a:t>fr</a:t>
            </a:r>
            <a:r>
              <a:rPr lang="fr-FR" dirty="0"/>
              <a:t>//?</a:t>
            </a:r>
            <a:r>
              <a:rPr lang="fr-FR" dirty="0" err="1"/>
              <a:t>utm_source</a:t>
            </a:r>
            <a:r>
              <a:rPr lang="fr-FR" dirty="0"/>
              <a:t>=</a:t>
            </a:r>
            <a:r>
              <a:rPr lang="fr-FR" dirty="0" err="1"/>
              <a:t>link-attribution&amp;amp;utm_medium</a:t>
            </a:r>
            <a:r>
              <a:rPr lang="fr-FR" dirty="0"/>
              <a:t>=</a:t>
            </a:r>
            <a:r>
              <a:rPr lang="fr-FR" dirty="0" err="1"/>
              <a:t>referral&amp;amp;utm_campaign</a:t>
            </a:r>
            <a:r>
              <a:rPr lang="fr-FR" dirty="0"/>
              <a:t>=</a:t>
            </a:r>
            <a:r>
              <a:rPr lang="fr-FR" dirty="0" err="1"/>
              <a:t>image&amp;amp;utm_content</a:t>
            </a:r>
            <a:r>
              <a:rPr lang="fr-FR" dirty="0"/>
              <a:t>=4012723"&gt;</a:t>
            </a:r>
            <a:r>
              <a:rPr lang="fr-FR" dirty="0" err="1"/>
              <a:t>Pixabay</a:t>
            </a:r>
            <a:r>
              <a:rPr lang="fr-FR" dirty="0"/>
              <a:t>&lt;/a&gt;</a:t>
            </a:r>
          </a:p>
        </p:txBody>
      </p:sp>
      <p:sp>
        <p:nvSpPr>
          <p:cNvPr id="4" name="Espace réservé du numéro de diapositive 3"/>
          <p:cNvSpPr>
            <a:spLocks noGrp="1"/>
          </p:cNvSpPr>
          <p:nvPr>
            <p:ph type="sldNum" sz="quarter" idx="5"/>
          </p:nvPr>
        </p:nvSpPr>
        <p:spPr/>
        <p:txBody>
          <a:bodyPr/>
          <a:lstStyle/>
          <a:p>
            <a:fld id="{2E7A2422-2C9A-4E66-9E55-8CB2E131C759}" type="slidenum">
              <a:rPr lang="fr-FR" smtClean="0"/>
              <a:t>87</a:t>
            </a:fld>
            <a:endParaRPr lang="fr-FR"/>
          </a:p>
        </p:txBody>
      </p:sp>
    </p:spTree>
    <p:extLst>
      <p:ext uri="{BB962C8B-B14F-4D97-AF65-F5344CB8AC3E}">
        <p14:creationId xmlns:p14="http://schemas.microsoft.com/office/powerpoint/2010/main" val="126767187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hlinkClick r:id="rId3"/>
              </a:rPr>
              <a:t>http://www.clinicalmedicinecr.com/open-access/a-new-hope-for-general-medicine-in-a-start-up-nation-436.pdf</a:t>
            </a:r>
            <a:r>
              <a:rPr lang="fr-FR" dirty="0"/>
              <a:t> </a:t>
            </a:r>
          </a:p>
          <a:p>
            <a:endParaRPr lang="fr-FR" dirty="0"/>
          </a:p>
        </p:txBody>
      </p:sp>
      <p:sp>
        <p:nvSpPr>
          <p:cNvPr id="4" name="Espace réservé du numéro de diapositive 3"/>
          <p:cNvSpPr>
            <a:spLocks noGrp="1"/>
          </p:cNvSpPr>
          <p:nvPr>
            <p:ph type="sldNum" sz="quarter" idx="5"/>
          </p:nvPr>
        </p:nvSpPr>
        <p:spPr/>
        <p:txBody>
          <a:bodyPr/>
          <a:lstStyle/>
          <a:p>
            <a:fld id="{2E7A2422-2C9A-4E66-9E55-8CB2E131C759}" type="slidenum">
              <a:rPr lang="fr-FR" smtClean="0"/>
              <a:t>101</a:t>
            </a:fld>
            <a:endParaRPr lang="fr-FR"/>
          </a:p>
        </p:txBody>
      </p:sp>
    </p:spTree>
    <p:extLst>
      <p:ext uri="{BB962C8B-B14F-4D97-AF65-F5344CB8AC3E}">
        <p14:creationId xmlns:p14="http://schemas.microsoft.com/office/powerpoint/2010/main" val="141492284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hlinkClick r:id="rId3"/>
              </a:rPr>
              <a:t>http://www.clinicalmedicinecr.com/open-access/a-new-hope-for-general-medicine-in-a-start-up-nation-436.pdf</a:t>
            </a:r>
            <a:r>
              <a:rPr lang="fr-FR" dirty="0"/>
              <a:t> </a:t>
            </a:r>
          </a:p>
          <a:p>
            <a:endParaRPr lang="fr-FR" dirty="0"/>
          </a:p>
        </p:txBody>
      </p:sp>
      <p:sp>
        <p:nvSpPr>
          <p:cNvPr id="4" name="Espace réservé du numéro de diapositive 3"/>
          <p:cNvSpPr>
            <a:spLocks noGrp="1"/>
          </p:cNvSpPr>
          <p:nvPr>
            <p:ph type="sldNum" sz="quarter" idx="5"/>
          </p:nvPr>
        </p:nvSpPr>
        <p:spPr/>
        <p:txBody>
          <a:bodyPr/>
          <a:lstStyle/>
          <a:p>
            <a:fld id="{2E7A2422-2C9A-4E66-9E55-8CB2E131C759}" type="slidenum">
              <a:rPr lang="fr-FR" smtClean="0"/>
              <a:t>102</a:t>
            </a:fld>
            <a:endParaRPr lang="fr-FR"/>
          </a:p>
        </p:txBody>
      </p:sp>
    </p:spTree>
    <p:extLst>
      <p:ext uri="{BB962C8B-B14F-4D97-AF65-F5344CB8AC3E}">
        <p14:creationId xmlns:p14="http://schemas.microsoft.com/office/powerpoint/2010/main" val="333907133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hlinkClick r:id="rId3"/>
              </a:rPr>
              <a:t>http://www.clinicalmedicinecr.com/open-access/a-new-hope-for-general-medicine-in-a-start-up-nation-436.pdf</a:t>
            </a:r>
            <a:r>
              <a:rPr lang="fr-FR" dirty="0"/>
              <a:t> </a:t>
            </a:r>
          </a:p>
          <a:p>
            <a:endParaRPr lang="fr-FR" dirty="0"/>
          </a:p>
        </p:txBody>
      </p:sp>
      <p:sp>
        <p:nvSpPr>
          <p:cNvPr id="4" name="Espace réservé du numéro de diapositive 3"/>
          <p:cNvSpPr>
            <a:spLocks noGrp="1"/>
          </p:cNvSpPr>
          <p:nvPr>
            <p:ph type="sldNum" sz="quarter" idx="5"/>
          </p:nvPr>
        </p:nvSpPr>
        <p:spPr/>
        <p:txBody>
          <a:bodyPr/>
          <a:lstStyle/>
          <a:p>
            <a:fld id="{2E7A2422-2C9A-4E66-9E55-8CB2E131C759}" type="slidenum">
              <a:rPr lang="fr-FR" smtClean="0"/>
              <a:t>103</a:t>
            </a:fld>
            <a:endParaRPr lang="fr-FR"/>
          </a:p>
        </p:txBody>
      </p:sp>
    </p:spTree>
    <p:extLst>
      <p:ext uri="{BB962C8B-B14F-4D97-AF65-F5344CB8AC3E}">
        <p14:creationId xmlns:p14="http://schemas.microsoft.com/office/powerpoint/2010/main" val="87934762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hlinkClick r:id="rId3"/>
              </a:rPr>
              <a:t>http://www.clinicalmedicinecr.com/open-access/a-new-hope-for-general-medicine-in-a-start-up-nation-436.pdf</a:t>
            </a:r>
            <a:r>
              <a:rPr lang="fr-FR" dirty="0"/>
              <a:t> </a:t>
            </a:r>
          </a:p>
          <a:p>
            <a:endParaRPr lang="fr-FR" dirty="0"/>
          </a:p>
        </p:txBody>
      </p:sp>
      <p:sp>
        <p:nvSpPr>
          <p:cNvPr id="4" name="Espace réservé du numéro de diapositive 3"/>
          <p:cNvSpPr>
            <a:spLocks noGrp="1"/>
          </p:cNvSpPr>
          <p:nvPr>
            <p:ph type="sldNum" sz="quarter" idx="5"/>
          </p:nvPr>
        </p:nvSpPr>
        <p:spPr/>
        <p:txBody>
          <a:bodyPr/>
          <a:lstStyle/>
          <a:p>
            <a:fld id="{2E7A2422-2C9A-4E66-9E55-8CB2E131C759}" type="slidenum">
              <a:rPr lang="fr-FR" smtClean="0"/>
              <a:t>104</a:t>
            </a:fld>
            <a:endParaRPr lang="fr-FR"/>
          </a:p>
        </p:txBody>
      </p:sp>
    </p:spTree>
    <p:extLst>
      <p:ext uri="{BB962C8B-B14F-4D97-AF65-F5344CB8AC3E}">
        <p14:creationId xmlns:p14="http://schemas.microsoft.com/office/powerpoint/2010/main" val="233489367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hlinkClick r:id="rId3"/>
              </a:rPr>
              <a:t>http://www.clinicalmedicinecr.com/open-access/a-new-hope-for-general-medicine-in-a-start-up-nation-436.pdf</a:t>
            </a:r>
            <a:r>
              <a:rPr lang="fr-FR" dirty="0"/>
              <a:t> </a:t>
            </a:r>
          </a:p>
          <a:p>
            <a:endParaRPr lang="fr-FR" dirty="0"/>
          </a:p>
        </p:txBody>
      </p:sp>
      <p:sp>
        <p:nvSpPr>
          <p:cNvPr id="4" name="Espace réservé du numéro de diapositive 3"/>
          <p:cNvSpPr>
            <a:spLocks noGrp="1"/>
          </p:cNvSpPr>
          <p:nvPr>
            <p:ph type="sldNum" sz="quarter" idx="5"/>
          </p:nvPr>
        </p:nvSpPr>
        <p:spPr/>
        <p:txBody>
          <a:bodyPr/>
          <a:lstStyle/>
          <a:p>
            <a:fld id="{2E7A2422-2C9A-4E66-9E55-8CB2E131C759}" type="slidenum">
              <a:rPr lang="fr-FR" smtClean="0"/>
              <a:t>105</a:t>
            </a:fld>
            <a:endParaRPr lang="fr-FR"/>
          </a:p>
        </p:txBody>
      </p:sp>
    </p:spTree>
    <p:extLst>
      <p:ext uri="{BB962C8B-B14F-4D97-AF65-F5344CB8AC3E}">
        <p14:creationId xmlns:p14="http://schemas.microsoft.com/office/powerpoint/2010/main" val="101772430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hlinkClick r:id="rId3"/>
              </a:rPr>
              <a:t>http://www.clinicalmedicinecr.com/open-access/a-new-hope-for-general-medicine-in-a-start-up-nation-436.pdf</a:t>
            </a:r>
            <a:r>
              <a:rPr lang="fr-FR" dirty="0"/>
              <a:t> </a:t>
            </a:r>
          </a:p>
          <a:p>
            <a:endParaRPr lang="fr-FR" dirty="0"/>
          </a:p>
        </p:txBody>
      </p:sp>
      <p:sp>
        <p:nvSpPr>
          <p:cNvPr id="4" name="Espace réservé du numéro de diapositive 3"/>
          <p:cNvSpPr>
            <a:spLocks noGrp="1"/>
          </p:cNvSpPr>
          <p:nvPr>
            <p:ph type="sldNum" sz="quarter" idx="5"/>
          </p:nvPr>
        </p:nvSpPr>
        <p:spPr/>
        <p:txBody>
          <a:bodyPr/>
          <a:lstStyle/>
          <a:p>
            <a:fld id="{2E7A2422-2C9A-4E66-9E55-8CB2E131C759}" type="slidenum">
              <a:rPr lang="fr-FR" smtClean="0"/>
              <a:t>106</a:t>
            </a:fld>
            <a:endParaRPr lang="fr-FR"/>
          </a:p>
        </p:txBody>
      </p:sp>
    </p:spTree>
    <p:extLst>
      <p:ext uri="{BB962C8B-B14F-4D97-AF65-F5344CB8AC3E}">
        <p14:creationId xmlns:p14="http://schemas.microsoft.com/office/powerpoint/2010/main" val="41273637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0" i="0" u="none" strike="noStrike" dirty="0">
                <a:solidFill>
                  <a:srgbClr val="FFFFFF"/>
                </a:solidFill>
                <a:effectLst/>
                <a:latin typeface="Calibri" panose="020F0502020204030204" pitchFamily="34" charset="0"/>
              </a:rPr>
              <a:t>je vais vous raconter l’histoire de notre publication, puis vous décrire les caractéristiques d’une revue prédatrice, comment les repérer, puis partager quelques expériences ultérieures que j’ai eu avec ce type de revues, pour bien illustrer mon propos</a:t>
            </a:r>
            <a:endParaRPr lang="fr-FR" dirty="0"/>
          </a:p>
        </p:txBody>
      </p:sp>
      <p:sp>
        <p:nvSpPr>
          <p:cNvPr id="4" name="Espace réservé du numéro de diapositive 3"/>
          <p:cNvSpPr>
            <a:spLocks noGrp="1"/>
          </p:cNvSpPr>
          <p:nvPr>
            <p:ph type="sldNum" sz="quarter" idx="5"/>
          </p:nvPr>
        </p:nvSpPr>
        <p:spPr/>
        <p:txBody>
          <a:bodyPr/>
          <a:lstStyle/>
          <a:p>
            <a:fld id="{2E7A2422-2C9A-4E66-9E55-8CB2E131C759}" type="slidenum">
              <a:rPr lang="fr-FR" smtClean="0"/>
              <a:t>5</a:t>
            </a:fld>
            <a:endParaRPr lang="fr-FR"/>
          </a:p>
        </p:txBody>
      </p:sp>
    </p:spTree>
    <p:extLst>
      <p:ext uri="{BB962C8B-B14F-4D97-AF65-F5344CB8AC3E}">
        <p14:creationId xmlns:p14="http://schemas.microsoft.com/office/powerpoint/2010/main" val="242567580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hlinkClick r:id="rId3"/>
              </a:rPr>
              <a:t>http://www.clinicalmedicinecr.com/open-access/a-new-hope-for-general-medicine-in-a-start-up-nation-436.pdf</a:t>
            </a:r>
            <a:r>
              <a:rPr lang="fr-FR" dirty="0"/>
              <a:t> </a:t>
            </a:r>
          </a:p>
          <a:p>
            <a:endParaRPr lang="fr-FR" dirty="0"/>
          </a:p>
        </p:txBody>
      </p:sp>
      <p:sp>
        <p:nvSpPr>
          <p:cNvPr id="4" name="Espace réservé du numéro de diapositive 3"/>
          <p:cNvSpPr>
            <a:spLocks noGrp="1"/>
          </p:cNvSpPr>
          <p:nvPr>
            <p:ph type="sldNum" sz="quarter" idx="5"/>
          </p:nvPr>
        </p:nvSpPr>
        <p:spPr/>
        <p:txBody>
          <a:bodyPr/>
          <a:lstStyle/>
          <a:p>
            <a:fld id="{2E7A2422-2C9A-4E66-9E55-8CB2E131C759}" type="slidenum">
              <a:rPr lang="fr-FR" smtClean="0"/>
              <a:t>107</a:t>
            </a:fld>
            <a:endParaRPr lang="fr-FR"/>
          </a:p>
        </p:txBody>
      </p:sp>
    </p:spTree>
    <p:extLst>
      <p:ext uri="{BB962C8B-B14F-4D97-AF65-F5344CB8AC3E}">
        <p14:creationId xmlns:p14="http://schemas.microsoft.com/office/powerpoint/2010/main" val="101904112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http://</a:t>
            </a:r>
            <a:r>
              <a:rPr lang="fr-FR" dirty="0" err="1"/>
              <a:t>www.clinicalmedicinecr.com</a:t>
            </a:r>
            <a:r>
              <a:rPr lang="fr-FR" dirty="0"/>
              <a:t>/open-</a:t>
            </a:r>
            <a:r>
              <a:rPr lang="fr-FR" dirty="0" err="1"/>
              <a:t>access</a:t>
            </a:r>
            <a:r>
              <a:rPr lang="fr-FR" dirty="0"/>
              <a:t>/a-new-hope-for-general-medicine-in-a-start-up-nation-436.pdf</a:t>
            </a:r>
          </a:p>
        </p:txBody>
      </p:sp>
      <p:sp>
        <p:nvSpPr>
          <p:cNvPr id="4" name="Espace réservé du numéro de diapositive 3"/>
          <p:cNvSpPr>
            <a:spLocks noGrp="1"/>
          </p:cNvSpPr>
          <p:nvPr>
            <p:ph type="sldNum" sz="quarter" idx="5"/>
          </p:nvPr>
        </p:nvSpPr>
        <p:spPr/>
        <p:txBody>
          <a:bodyPr/>
          <a:lstStyle/>
          <a:p>
            <a:fld id="{2E7A2422-2C9A-4E66-9E55-8CB2E131C759}" type="slidenum">
              <a:rPr lang="fr-FR" smtClean="0"/>
              <a:t>110</a:t>
            </a:fld>
            <a:endParaRPr lang="fr-FR"/>
          </a:p>
        </p:txBody>
      </p:sp>
    </p:spTree>
    <p:extLst>
      <p:ext uri="{BB962C8B-B14F-4D97-AF65-F5344CB8AC3E}">
        <p14:creationId xmlns:p14="http://schemas.microsoft.com/office/powerpoint/2010/main" val="157802573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337DE82D-3AE3-CC45-9E9C-41F618F85E25}" type="slidenum">
              <a:rPr lang="fr-FR" smtClean="0"/>
              <a:t>131</a:t>
            </a:fld>
            <a:endParaRPr lang="fr-FR"/>
          </a:p>
        </p:txBody>
      </p:sp>
    </p:spTree>
    <p:extLst>
      <p:ext uri="{BB962C8B-B14F-4D97-AF65-F5344CB8AC3E}">
        <p14:creationId xmlns:p14="http://schemas.microsoft.com/office/powerpoint/2010/main" val="13640483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0" i="0" u="none" strike="noStrike" dirty="0">
                <a:solidFill>
                  <a:srgbClr val="FFFFFF"/>
                </a:solidFill>
                <a:effectLst/>
                <a:latin typeface="Calibri" panose="020F0502020204030204" pitchFamily="34" charset="0"/>
              </a:rPr>
              <a:t>je vais vous raconter l’histoire de notre publication, puis vous décrire les caractéristiques d’une revue prédatrice, comment les repérer, puis partager quelques expériences ultérieures que j’ai eu avec ce type de revues, pour bien illustrer mon propos</a:t>
            </a:r>
            <a:endParaRPr lang="fr-FR" dirty="0"/>
          </a:p>
        </p:txBody>
      </p:sp>
      <p:sp>
        <p:nvSpPr>
          <p:cNvPr id="4" name="Espace réservé du numéro de diapositive 3"/>
          <p:cNvSpPr>
            <a:spLocks noGrp="1"/>
          </p:cNvSpPr>
          <p:nvPr>
            <p:ph type="sldNum" sz="quarter" idx="5"/>
          </p:nvPr>
        </p:nvSpPr>
        <p:spPr/>
        <p:txBody>
          <a:bodyPr/>
          <a:lstStyle/>
          <a:p>
            <a:fld id="{2E7A2422-2C9A-4E66-9E55-8CB2E131C759}" type="slidenum">
              <a:rPr lang="fr-FR" smtClean="0"/>
              <a:t>6</a:t>
            </a:fld>
            <a:endParaRPr lang="fr-FR"/>
          </a:p>
        </p:txBody>
      </p:sp>
    </p:spTree>
    <p:extLst>
      <p:ext uri="{BB962C8B-B14F-4D97-AF65-F5344CB8AC3E}">
        <p14:creationId xmlns:p14="http://schemas.microsoft.com/office/powerpoint/2010/main" val="31926339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dirty="0"/>
              <a:t>Un professeur marseillais qui réclamait vainement le droit d’être intelligent…</a:t>
            </a:r>
          </a:p>
          <a:p>
            <a:r>
              <a:rPr lang="fr-FR" dirty="0"/>
              <a:t>Extrait de sa vidéo YouTube </a:t>
            </a:r>
          </a:p>
          <a:p>
            <a:endParaRPr lang="fr-FR" dirty="0"/>
          </a:p>
          <a:p>
            <a:r>
              <a:rPr lang="fr-FR" dirty="0"/>
              <a:t>Illustration : une trottinette dans mon cabinet (lors de l’enregistrement de la vidéo pour le Blob en octobre 2021)</a:t>
            </a:r>
          </a:p>
        </p:txBody>
      </p:sp>
      <p:sp>
        <p:nvSpPr>
          <p:cNvPr id="4" name="Espace réservé du numéro de diapositive 3"/>
          <p:cNvSpPr>
            <a:spLocks noGrp="1"/>
          </p:cNvSpPr>
          <p:nvPr>
            <p:ph type="sldNum" sz="quarter" idx="5"/>
          </p:nvPr>
        </p:nvSpPr>
        <p:spPr/>
        <p:txBody>
          <a:bodyPr/>
          <a:lstStyle/>
          <a:p>
            <a:fld id="{337DE82D-3AE3-CC45-9E9C-41F618F85E25}" type="slidenum">
              <a:rPr lang="fr-FR" smtClean="0"/>
              <a:t>7</a:t>
            </a:fld>
            <a:endParaRPr lang="fr-FR"/>
          </a:p>
        </p:txBody>
      </p:sp>
    </p:spTree>
    <p:extLst>
      <p:ext uri="{BB962C8B-B14F-4D97-AF65-F5344CB8AC3E}">
        <p14:creationId xmlns:p14="http://schemas.microsoft.com/office/powerpoint/2010/main" val="3443465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337DE82D-3AE3-CC45-9E9C-41F618F85E25}" type="slidenum">
              <a:rPr lang="fr-FR" smtClean="0"/>
              <a:t>8</a:t>
            </a:fld>
            <a:endParaRPr lang="fr-FR"/>
          </a:p>
        </p:txBody>
      </p:sp>
    </p:spTree>
    <p:extLst>
      <p:ext uri="{BB962C8B-B14F-4D97-AF65-F5344CB8AC3E}">
        <p14:creationId xmlns:p14="http://schemas.microsoft.com/office/powerpoint/2010/main" val="35747596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Photo Macron et Raoult par Yanis Roussel (Facebook)</a:t>
            </a:r>
          </a:p>
        </p:txBody>
      </p:sp>
      <p:sp>
        <p:nvSpPr>
          <p:cNvPr id="4" name="Espace réservé du numéro de diapositive 3"/>
          <p:cNvSpPr>
            <a:spLocks noGrp="1"/>
          </p:cNvSpPr>
          <p:nvPr>
            <p:ph type="sldNum" sz="quarter" idx="5"/>
          </p:nvPr>
        </p:nvSpPr>
        <p:spPr/>
        <p:txBody>
          <a:bodyPr/>
          <a:lstStyle/>
          <a:p>
            <a:fld id="{2E7A2422-2C9A-4E66-9E55-8CB2E131C759}" type="slidenum">
              <a:rPr lang="fr-FR" smtClean="0"/>
              <a:t>10</a:t>
            </a:fld>
            <a:endParaRPr lang="fr-FR"/>
          </a:p>
        </p:txBody>
      </p:sp>
    </p:spTree>
    <p:extLst>
      <p:ext uri="{BB962C8B-B14F-4D97-AF65-F5344CB8AC3E}">
        <p14:creationId xmlns:p14="http://schemas.microsoft.com/office/powerpoint/2010/main" val="28899692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Logos partis et CARMF</a:t>
            </a:r>
          </a:p>
        </p:txBody>
      </p:sp>
      <p:sp>
        <p:nvSpPr>
          <p:cNvPr id="4" name="Espace réservé du numéro de diapositive 3"/>
          <p:cNvSpPr>
            <a:spLocks noGrp="1"/>
          </p:cNvSpPr>
          <p:nvPr>
            <p:ph type="sldNum" sz="quarter" idx="5"/>
          </p:nvPr>
        </p:nvSpPr>
        <p:spPr/>
        <p:txBody>
          <a:bodyPr/>
          <a:lstStyle/>
          <a:p>
            <a:fld id="{2E7A2422-2C9A-4E66-9E55-8CB2E131C759}" type="slidenum">
              <a:rPr lang="fr-FR" smtClean="0"/>
              <a:t>12</a:t>
            </a:fld>
            <a:endParaRPr lang="fr-FR"/>
          </a:p>
        </p:txBody>
      </p:sp>
    </p:spTree>
    <p:extLst>
      <p:ext uri="{BB962C8B-B14F-4D97-AF65-F5344CB8AC3E}">
        <p14:creationId xmlns:p14="http://schemas.microsoft.com/office/powerpoint/2010/main" val="28553236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C0EB759-10F0-414A-8D23-6DA61C60D540}"/>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01BD4BBA-7E20-4772-8F17-6699F850684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4E24CE2C-0CCE-4CF6-95B0-5CE48E079939}"/>
              </a:ext>
            </a:extLst>
          </p:cNvPr>
          <p:cNvSpPr>
            <a:spLocks noGrp="1"/>
          </p:cNvSpPr>
          <p:nvPr>
            <p:ph type="dt" sz="half" idx="10"/>
          </p:nvPr>
        </p:nvSpPr>
        <p:spPr/>
        <p:txBody>
          <a:bodyPr/>
          <a:lstStyle/>
          <a:p>
            <a:fld id="{332AA502-B94F-4346-889E-89C0195696FB}" type="datetime1">
              <a:rPr lang="fr-FR" smtClean="0"/>
              <a:t>22/09/2022</a:t>
            </a:fld>
            <a:endParaRPr lang="fr-FR"/>
          </a:p>
        </p:txBody>
      </p:sp>
      <p:sp>
        <p:nvSpPr>
          <p:cNvPr id="5" name="Espace réservé du pied de page 4">
            <a:extLst>
              <a:ext uri="{FF2B5EF4-FFF2-40B4-BE49-F238E27FC236}">
                <a16:creationId xmlns:a16="http://schemas.microsoft.com/office/drawing/2014/main" id="{840D6E66-E551-4358-81FD-C27B27B9943E}"/>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698ED0CC-AD03-42C4-A2C9-9F12B0C247BE}"/>
              </a:ext>
            </a:extLst>
          </p:cNvPr>
          <p:cNvSpPr>
            <a:spLocks noGrp="1"/>
          </p:cNvSpPr>
          <p:nvPr>
            <p:ph type="sldNum" sz="quarter" idx="12"/>
          </p:nvPr>
        </p:nvSpPr>
        <p:spPr/>
        <p:txBody>
          <a:bodyPr/>
          <a:lstStyle/>
          <a:p>
            <a:fld id="{264B5D8C-DCF3-4706-B695-4F73B634C15B}" type="slidenum">
              <a:rPr lang="fr-FR" smtClean="0"/>
              <a:t>‹N°›</a:t>
            </a:fld>
            <a:endParaRPr lang="fr-FR"/>
          </a:p>
        </p:txBody>
      </p:sp>
    </p:spTree>
    <p:extLst>
      <p:ext uri="{BB962C8B-B14F-4D97-AF65-F5344CB8AC3E}">
        <p14:creationId xmlns:p14="http://schemas.microsoft.com/office/powerpoint/2010/main" val="598230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1283A22-D61D-4BDB-B6B9-75BDEBAB34F4}"/>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81DEC914-E0A9-45F5-9CF6-4EDC524680D4}"/>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56EFDCC9-71E0-455B-AFD5-BA99C8A4CEB1}"/>
              </a:ext>
            </a:extLst>
          </p:cNvPr>
          <p:cNvSpPr>
            <a:spLocks noGrp="1"/>
          </p:cNvSpPr>
          <p:nvPr>
            <p:ph type="dt" sz="half" idx="10"/>
          </p:nvPr>
        </p:nvSpPr>
        <p:spPr/>
        <p:txBody>
          <a:bodyPr/>
          <a:lstStyle/>
          <a:p>
            <a:fld id="{DCC4F50B-E0F7-402F-A70A-A9A0CD49591E}" type="datetime1">
              <a:rPr lang="fr-FR" smtClean="0"/>
              <a:t>22/09/2022</a:t>
            </a:fld>
            <a:endParaRPr lang="fr-FR"/>
          </a:p>
        </p:txBody>
      </p:sp>
      <p:sp>
        <p:nvSpPr>
          <p:cNvPr id="5" name="Espace réservé du pied de page 4">
            <a:extLst>
              <a:ext uri="{FF2B5EF4-FFF2-40B4-BE49-F238E27FC236}">
                <a16:creationId xmlns:a16="http://schemas.microsoft.com/office/drawing/2014/main" id="{4B303E06-3C54-461A-B60E-4559F885F0D4}"/>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D3A78B96-4047-46B2-B4E6-803ADBE71FCC}"/>
              </a:ext>
            </a:extLst>
          </p:cNvPr>
          <p:cNvSpPr>
            <a:spLocks noGrp="1"/>
          </p:cNvSpPr>
          <p:nvPr>
            <p:ph type="sldNum" sz="quarter" idx="12"/>
          </p:nvPr>
        </p:nvSpPr>
        <p:spPr/>
        <p:txBody>
          <a:bodyPr/>
          <a:lstStyle/>
          <a:p>
            <a:fld id="{264B5D8C-DCF3-4706-B695-4F73B634C15B}" type="slidenum">
              <a:rPr lang="fr-FR" smtClean="0"/>
              <a:t>‹N°›</a:t>
            </a:fld>
            <a:endParaRPr lang="fr-FR"/>
          </a:p>
        </p:txBody>
      </p:sp>
    </p:spTree>
    <p:extLst>
      <p:ext uri="{BB962C8B-B14F-4D97-AF65-F5344CB8AC3E}">
        <p14:creationId xmlns:p14="http://schemas.microsoft.com/office/powerpoint/2010/main" val="33009610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AE4A7C73-F5E0-4CB3-9430-F1A563047F98}"/>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CA2CE2BF-AAAB-4A42-AA3A-9ED40A5569EC}"/>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C7AC725E-86B2-47D4-B614-E4800B432B09}"/>
              </a:ext>
            </a:extLst>
          </p:cNvPr>
          <p:cNvSpPr>
            <a:spLocks noGrp="1"/>
          </p:cNvSpPr>
          <p:nvPr>
            <p:ph type="dt" sz="half" idx="10"/>
          </p:nvPr>
        </p:nvSpPr>
        <p:spPr/>
        <p:txBody>
          <a:bodyPr/>
          <a:lstStyle/>
          <a:p>
            <a:fld id="{6856152F-CEB7-47A1-B389-A21522B78CBD}" type="datetime1">
              <a:rPr lang="fr-FR" smtClean="0"/>
              <a:t>22/09/2022</a:t>
            </a:fld>
            <a:endParaRPr lang="fr-FR"/>
          </a:p>
        </p:txBody>
      </p:sp>
      <p:sp>
        <p:nvSpPr>
          <p:cNvPr id="5" name="Espace réservé du pied de page 4">
            <a:extLst>
              <a:ext uri="{FF2B5EF4-FFF2-40B4-BE49-F238E27FC236}">
                <a16:creationId xmlns:a16="http://schemas.microsoft.com/office/drawing/2014/main" id="{B93B7F82-BF18-434B-914E-A461381169E7}"/>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EBA02ECD-B72E-4558-B7D2-0CDB0E9FC843}"/>
              </a:ext>
            </a:extLst>
          </p:cNvPr>
          <p:cNvSpPr>
            <a:spLocks noGrp="1"/>
          </p:cNvSpPr>
          <p:nvPr>
            <p:ph type="sldNum" sz="quarter" idx="12"/>
          </p:nvPr>
        </p:nvSpPr>
        <p:spPr/>
        <p:txBody>
          <a:bodyPr/>
          <a:lstStyle/>
          <a:p>
            <a:fld id="{264B5D8C-DCF3-4706-B695-4F73B634C15B}" type="slidenum">
              <a:rPr lang="fr-FR" smtClean="0"/>
              <a:t>‹N°›</a:t>
            </a:fld>
            <a:endParaRPr lang="fr-FR"/>
          </a:p>
        </p:txBody>
      </p:sp>
    </p:spTree>
    <p:extLst>
      <p:ext uri="{BB962C8B-B14F-4D97-AF65-F5344CB8AC3E}">
        <p14:creationId xmlns:p14="http://schemas.microsoft.com/office/powerpoint/2010/main" val="40329635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CE41D02-5C38-4B99-B99B-78D9BA85B4DA}"/>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16204AFD-739E-4F97-9AA1-6BBF97DEF430}"/>
              </a:ext>
            </a:extLst>
          </p:cNvPr>
          <p:cNvSpPr>
            <a:spLocks noGrp="1"/>
          </p:cNvSpPr>
          <p:nvPr>
            <p:ph type="dt" sz="half" idx="10"/>
          </p:nvPr>
        </p:nvSpPr>
        <p:spPr/>
        <p:txBody>
          <a:bodyPr/>
          <a:lstStyle/>
          <a:p>
            <a:fld id="{994530DE-D17F-40A5-AA90-E6820F6048AB}" type="datetime1">
              <a:rPr lang="fr-FR" smtClean="0"/>
              <a:t>22/09/2022</a:t>
            </a:fld>
            <a:endParaRPr lang="fr-FR"/>
          </a:p>
        </p:txBody>
      </p:sp>
      <p:sp>
        <p:nvSpPr>
          <p:cNvPr id="4" name="Espace réservé du pied de page 3">
            <a:extLst>
              <a:ext uri="{FF2B5EF4-FFF2-40B4-BE49-F238E27FC236}">
                <a16:creationId xmlns:a16="http://schemas.microsoft.com/office/drawing/2014/main" id="{D931EF40-FE1D-4BB8-858D-D2EF959900EC}"/>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63E87DCC-F70D-4CF5-955D-4BEE10101FE8}"/>
              </a:ext>
            </a:extLst>
          </p:cNvPr>
          <p:cNvSpPr>
            <a:spLocks noGrp="1"/>
          </p:cNvSpPr>
          <p:nvPr>
            <p:ph type="sldNum" sz="quarter" idx="12"/>
          </p:nvPr>
        </p:nvSpPr>
        <p:spPr/>
        <p:txBody>
          <a:bodyPr/>
          <a:lstStyle/>
          <a:p>
            <a:fld id="{A5619DBA-0A4A-4680-92F8-7904BB7DFE3E}" type="slidenum">
              <a:rPr lang="fr-FR" smtClean="0"/>
              <a:t>‹N°›</a:t>
            </a:fld>
            <a:endParaRPr lang="fr-FR"/>
          </a:p>
        </p:txBody>
      </p:sp>
    </p:spTree>
    <p:extLst>
      <p:ext uri="{BB962C8B-B14F-4D97-AF65-F5344CB8AC3E}">
        <p14:creationId xmlns:p14="http://schemas.microsoft.com/office/powerpoint/2010/main" val="31768349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61A92D7-3849-5435-7D5A-8DABB8BEBBDF}"/>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8D4AEB18-BFA7-0292-3FF4-70D89476AF7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5FF1019E-AE83-5382-ED14-6BE244B80C44}"/>
              </a:ext>
            </a:extLst>
          </p:cNvPr>
          <p:cNvSpPr>
            <a:spLocks noGrp="1"/>
          </p:cNvSpPr>
          <p:nvPr>
            <p:ph type="dt" sz="half" idx="10"/>
          </p:nvPr>
        </p:nvSpPr>
        <p:spPr/>
        <p:txBody>
          <a:bodyPr/>
          <a:lstStyle/>
          <a:p>
            <a:fld id="{332AA502-B94F-4346-889E-89C0195696FB}" type="datetime1">
              <a:rPr lang="fr-FR" smtClean="0"/>
              <a:t>22/09/2022</a:t>
            </a:fld>
            <a:endParaRPr lang="fr-FR"/>
          </a:p>
        </p:txBody>
      </p:sp>
      <p:sp>
        <p:nvSpPr>
          <p:cNvPr id="5" name="Espace réservé du pied de page 4">
            <a:extLst>
              <a:ext uri="{FF2B5EF4-FFF2-40B4-BE49-F238E27FC236}">
                <a16:creationId xmlns:a16="http://schemas.microsoft.com/office/drawing/2014/main" id="{2A895A30-D32F-4356-4D31-968416BB9D41}"/>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D8F3F378-C5CA-2450-C698-2915A988BCCE}"/>
              </a:ext>
            </a:extLst>
          </p:cNvPr>
          <p:cNvSpPr>
            <a:spLocks noGrp="1"/>
          </p:cNvSpPr>
          <p:nvPr>
            <p:ph type="sldNum" sz="quarter" idx="12"/>
          </p:nvPr>
        </p:nvSpPr>
        <p:spPr/>
        <p:txBody>
          <a:bodyPr/>
          <a:lstStyle/>
          <a:p>
            <a:fld id="{264B5D8C-DCF3-4706-B695-4F73B634C15B}" type="slidenum">
              <a:rPr lang="fr-FR" smtClean="0"/>
              <a:t>‹N°›</a:t>
            </a:fld>
            <a:endParaRPr lang="fr-FR"/>
          </a:p>
        </p:txBody>
      </p:sp>
    </p:spTree>
    <p:extLst>
      <p:ext uri="{BB962C8B-B14F-4D97-AF65-F5344CB8AC3E}">
        <p14:creationId xmlns:p14="http://schemas.microsoft.com/office/powerpoint/2010/main" val="26676677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38955F3-9764-96B8-33D2-86FCE88B97E1}"/>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B03B3794-E9A1-6206-588B-0A5309730A41}"/>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F1C5A214-1F13-DABD-ED0C-0A4E514820F4}"/>
              </a:ext>
            </a:extLst>
          </p:cNvPr>
          <p:cNvSpPr>
            <a:spLocks noGrp="1"/>
          </p:cNvSpPr>
          <p:nvPr>
            <p:ph type="dt" sz="half" idx="10"/>
          </p:nvPr>
        </p:nvSpPr>
        <p:spPr/>
        <p:txBody>
          <a:bodyPr/>
          <a:lstStyle/>
          <a:p>
            <a:fld id="{7B69B50C-C0E3-4017-AB13-01994BF07387}" type="datetime1">
              <a:rPr lang="fr-FR" smtClean="0"/>
              <a:t>22/09/2022</a:t>
            </a:fld>
            <a:endParaRPr lang="fr-FR"/>
          </a:p>
        </p:txBody>
      </p:sp>
      <p:sp>
        <p:nvSpPr>
          <p:cNvPr id="5" name="Espace réservé du pied de page 4">
            <a:extLst>
              <a:ext uri="{FF2B5EF4-FFF2-40B4-BE49-F238E27FC236}">
                <a16:creationId xmlns:a16="http://schemas.microsoft.com/office/drawing/2014/main" id="{51B8375C-5152-0F60-F79C-65A8923839FA}"/>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CB824658-C247-9261-19CC-5AE702BE00CD}"/>
              </a:ext>
            </a:extLst>
          </p:cNvPr>
          <p:cNvSpPr>
            <a:spLocks noGrp="1"/>
          </p:cNvSpPr>
          <p:nvPr>
            <p:ph type="sldNum" sz="quarter" idx="12"/>
          </p:nvPr>
        </p:nvSpPr>
        <p:spPr/>
        <p:txBody>
          <a:bodyPr/>
          <a:lstStyle/>
          <a:p>
            <a:fld id="{264B5D8C-DCF3-4706-B695-4F73B634C15B}" type="slidenum">
              <a:rPr lang="fr-FR" smtClean="0"/>
              <a:t>‹N°›</a:t>
            </a:fld>
            <a:endParaRPr lang="fr-FR"/>
          </a:p>
        </p:txBody>
      </p:sp>
    </p:spTree>
    <p:extLst>
      <p:ext uri="{BB962C8B-B14F-4D97-AF65-F5344CB8AC3E}">
        <p14:creationId xmlns:p14="http://schemas.microsoft.com/office/powerpoint/2010/main" val="24515248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C7AF716-1F24-33E6-B801-E6F6E4104005}"/>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7131D319-DFF4-FAF9-5523-4F752D3129A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D7916D80-A177-6844-57DE-B895A652816F}"/>
              </a:ext>
            </a:extLst>
          </p:cNvPr>
          <p:cNvSpPr>
            <a:spLocks noGrp="1"/>
          </p:cNvSpPr>
          <p:nvPr>
            <p:ph type="dt" sz="half" idx="10"/>
          </p:nvPr>
        </p:nvSpPr>
        <p:spPr/>
        <p:txBody>
          <a:bodyPr/>
          <a:lstStyle/>
          <a:p>
            <a:fld id="{6B687EE0-17D5-457C-8620-4A097DF6D643}" type="datetime1">
              <a:rPr lang="fr-FR" smtClean="0"/>
              <a:t>22/09/2022</a:t>
            </a:fld>
            <a:endParaRPr lang="fr-FR"/>
          </a:p>
        </p:txBody>
      </p:sp>
      <p:sp>
        <p:nvSpPr>
          <p:cNvPr id="5" name="Espace réservé du pied de page 4">
            <a:extLst>
              <a:ext uri="{FF2B5EF4-FFF2-40B4-BE49-F238E27FC236}">
                <a16:creationId xmlns:a16="http://schemas.microsoft.com/office/drawing/2014/main" id="{66B057D5-670F-11D8-71C6-3A4038999B59}"/>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087CD498-CBD7-AF1E-FD6D-18E529241C36}"/>
              </a:ext>
            </a:extLst>
          </p:cNvPr>
          <p:cNvSpPr>
            <a:spLocks noGrp="1"/>
          </p:cNvSpPr>
          <p:nvPr>
            <p:ph type="sldNum" sz="quarter" idx="12"/>
          </p:nvPr>
        </p:nvSpPr>
        <p:spPr/>
        <p:txBody>
          <a:bodyPr/>
          <a:lstStyle/>
          <a:p>
            <a:fld id="{264B5D8C-DCF3-4706-B695-4F73B634C15B}" type="slidenum">
              <a:rPr lang="fr-FR" smtClean="0"/>
              <a:t>‹N°›</a:t>
            </a:fld>
            <a:endParaRPr lang="fr-FR"/>
          </a:p>
        </p:txBody>
      </p:sp>
    </p:spTree>
    <p:extLst>
      <p:ext uri="{BB962C8B-B14F-4D97-AF65-F5344CB8AC3E}">
        <p14:creationId xmlns:p14="http://schemas.microsoft.com/office/powerpoint/2010/main" val="5496438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2D4B4DB-723E-5F88-47CC-0E4D462A95E1}"/>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3C58480F-586C-A5F5-3CCE-529142D60E87}"/>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B920364A-FAC6-6B4E-626F-1172235C2275}"/>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C19A6DAA-E253-DA76-C82F-A51C3165EFEB}"/>
              </a:ext>
            </a:extLst>
          </p:cNvPr>
          <p:cNvSpPr>
            <a:spLocks noGrp="1"/>
          </p:cNvSpPr>
          <p:nvPr>
            <p:ph type="dt" sz="half" idx="10"/>
          </p:nvPr>
        </p:nvSpPr>
        <p:spPr/>
        <p:txBody>
          <a:bodyPr/>
          <a:lstStyle/>
          <a:p>
            <a:fld id="{714BDBD0-7954-45EC-98D8-D7D823DC697F}" type="datetime1">
              <a:rPr lang="fr-FR" smtClean="0"/>
              <a:t>22/09/2022</a:t>
            </a:fld>
            <a:endParaRPr lang="fr-FR"/>
          </a:p>
        </p:txBody>
      </p:sp>
      <p:sp>
        <p:nvSpPr>
          <p:cNvPr id="6" name="Espace réservé du pied de page 5">
            <a:extLst>
              <a:ext uri="{FF2B5EF4-FFF2-40B4-BE49-F238E27FC236}">
                <a16:creationId xmlns:a16="http://schemas.microsoft.com/office/drawing/2014/main" id="{4D836D99-40DA-9CC0-4B99-DFA79BDAF702}"/>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393F3AF3-D56D-FB3D-FB3E-904193862EA8}"/>
              </a:ext>
            </a:extLst>
          </p:cNvPr>
          <p:cNvSpPr>
            <a:spLocks noGrp="1"/>
          </p:cNvSpPr>
          <p:nvPr>
            <p:ph type="sldNum" sz="quarter" idx="12"/>
          </p:nvPr>
        </p:nvSpPr>
        <p:spPr/>
        <p:txBody>
          <a:bodyPr/>
          <a:lstStyle/>
          <a:p>
            <a:fld id="{264B5D8C-DCF3-4706-B695-4F73B634C15B}" type="slidenum">
              <a:rPr lang="fr-FR" smtClean="0"/>
              <a:t>‹N°›</a:t>
            </a:fld>
            <a:endParaRPr lang="fr-FR"/>
          </a:p>
        </p:txBody>
      </p:sp>
    </p:spTree>
    <p:extLst>
      <p:ext uri="{BB962C8B-B14F-4D97-AF65-F5344CB8AC3E}">
        <p14:creationId xmlns:p14="http://schemas.microsoft.com/office/powerpoint/2010/main" val="20106067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A03DF9B-FF93-0EAA-5F08-EB333ADBF426}"/>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43A149D6-5624-FCD4-F8EA-7B806545542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6A838258-B1A3-0F76-2683-728B6F04EFC4}"/>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24FB2D8C-5604-31A9-0952-7C237D18B84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8DDAED54-E2EA-C338-A2B8-9F5516117012}"/>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CFB32C64-C383-97B3-24D3-BE106FC899EF}"/>
              </a:ext>
            </a:extLst>
          </p:cNvPr>
          <p:cNvSpPr>
            <a:spLocks noGrp="1"/>
          </p:cNvSpPr>
          <p:nvPr>
            <p:ph type="dt" sz="half" idx="10"/>
          </p:nvPr>
        </p:nvSpPr>
        <p:spPr/>
        <p:txBody>
          <a:bodyPr/>
          <a:lstStyle/>
          <a:p>
            <a:fld id="{18E6CC7A-548E-4EED-A199-0986AD660BF2}" type="datetime1">
              <a:rPr lang="fr-FR" smtClean="0"/>
              <a:t>22/09/2022</a:t>
            </a:fld>
            <a:endParaRPr lang="fr-FR"/>
          </a:p>
        </p:txBody>
      </p:sp>
      <p:sp>
        <p:nvSpPr>
          <p:cNvPr id="8" name="Espace réservé du pied de page 7">
            <a:extLst>
              <a:ext uri="{FF2B5EF4-FFF2-40B4-BE49-F238E27FC236}">
                <a16:creationId xmlns:a16="http://schemas.microsoft.com/office/drawing/2014/main" id="{BEC182EB-44A6-5EA1-EB9F-E69DC22EF484}"/>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216526AD-975D-856D-869E-9A8F8D0D464E}"/>
              </a:ext>
            </a:extLst>
          </p:cNvPr>
          <p:cNvSpPr>
            <a:spLocks noGrp="1"/>
          </p:cNvSpPr>
          <p:nvPr>
            <p:ph type="sldNum" sz="quarter" idx="12"/>
          </p:nvPr>
        </p:nvSpPr>
        <p:spPr/>
        <p:txBody>
          <a:bodyPr/>
          <a:lstStyle/>
          <a:p>
            <a:fld id="{264B5D8C-DCF3-4706-B695-4F73B634C15B}" type="slidenum">
              <a:rPr lang="fr-FR" smtClean="0"/>
              <a:t>‹N°›</a:t>
            </a:fld>
            <a:endParaRPr lang="fr-FR"/>
          </a:p>
        </p:txBody>
      </p:sp>
    </p:spTree>
    <p:extLst>
      <p:ext uri="{BB962C8B-B14F-4D97-AF65-F5344CB8AC3E}">
        <p14:creationId xmlns:p14="http://schemas.microsoft.com/office/powerpoint/2010/main" val="26495786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2D19A2C-AAF4-E8C4-0DC1-94B27BE4962B}"/>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7275E951-3096-1C99-CB8A-9707639F4A2F}"/>
              </a:ext>
            </a:extLst>
          </p:cNvPr>
          <p:cNvSpPr>
            <a:spLocks noGrp="1"/>
          </p:cNvSpPr>
          <p:nvPr>
            <p:ph type="dt" sz="half" idx="10"/>
          </p:nvPr>
        </p:nvSpPr>
        <p:spPr/>
        <p:txBody>
          <a:bodyPr/>
          <a:lstStyle/>
          <a:p>
            <a:fld id="{EC265975-A7B1-4F60-8FA7-6F789082CF78}" type="datetime1">
              <a:rPr lang="fr-FR" smtClean="0"/>
              <a:t>22/09/2022</a:t>
            </a:fld>
            <a:endParaRPr lang="fr-FR"/>
          </a:p>
        </p:txBody>
      </p:sp>
      <p:sp>
        <p:nvSpPr>
          <p:cNvPr id="4" name="Espace réservé du pied de page 3">
            <a:extLst>
              <a:ext uri="{FF2B5EF4-FFF2-40B4-BE49-F238E27FC236}">
                <a16:creationId xmlns:a16="http://schemas.microsoft.com/office/drawing/2014/main" id="{74B23B39-8973-E2E1-2B2D-75A2FFFA6A0E}"/>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F0E2E699-F5C4-119E-8489-5A8F7512C02D}"/>
              </a:ext>
            </a:extLst>
          </p:cNvPr>
          <p:cNvSpPr>
            <a:spLocks noGrp="1"/>
          </p:cNvSpPr>
          <p:nvPr>
            <p:ph type="sldNum" sz="quarter" idx="12"/>
          </p:nvPr>
        </p:nvSpPr>
        <p:spPr/>
        <p:txBody>
          <a:bodyPr/>
          <a:lstStyle/>
          <a:p>
            <a:fld id="{264B5D8C-DCF3-4706-B695-4F73B634C15B}" type="slidenum">
              <a:rPr lang="fr-FR" smtClean="0"/>
              <a:t>‹N°›</a:t>
            </a:fld>
            <a:endParaRPr lang="fr-FR"/>
          </a:p>
        </p:txBody>
      </p:sp>
    </p:spTree>
    <p:extLst>
      <p:ext uri="{BB962C8B-B14F-4D97-AF65-F5344CB8AC3E}">
        <p14:creationId xmlns:p14="http://schemas.microsoft.com/office/powerpoint/2010/main" val="13568702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41AA750D-47EB-E48F-3F7B-C0EDA2E977FD}"/>
              </a:ext>
            </a:extLst>
          </p:cNvPr>
          <p:cNvSpPr>
            <a:spLocks noGrp="1"/>
          </p:cNvSpPr>
          <p:nvPr>
            <p:ph type="dt" sz="half" idx="10"/>
          </p:nvPr>
        </p:nvSpPr>
        <p:spPr/>
        <p:txBody>
          <a:bodyPr/>
          <a:lstStyle/>
          <a:p>
            <a:fld id="{59B3C311-1C16-4886-AAED-E6FC8E009CB0}" type="datetime1">
              <a:rPr lang="fr-FR" smtClean="0"/>
              <a:t>22/09/2022</a:t>
            </a:fld>
            <a:endParaRPr lang="fr-FR"/>
          </a:p>
        </p:txBody>
      </p:sp>
      <p:sp>
        <p:nvSpPr>
          <p:cNvPr id="3" name="Espace réservé du pied de page 2">
            <a:extLst>
              <a:ext uri="{FF2B5EF4-FFF2-40B4-BE49-F238E27FC236}">
                <a16:creationId xmlns:a16="http://schemas.microsoft.com/office/drawing/2014/main" id="{AC99CAAF-A7F4-8E90-376F-68D2738DCE86}"/>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285667DA-2EEB-3785-573E-91E1027B2562}"/>
              </a:ext>
            </a:extLst>
          </p:cNvPr>
          <p:cNvSpPr>
            <a:spLocks noGrp="1"/>
          </p:cNvSpPr>
          <p:nvPr>
            <p:ph type="sldNum" sz="quarter" idx="12"/>
          </p:nvPr>
        </p:nvSpPr>
        <p:spPr/>
        <p:txBody>
          <a:bodyPr/>
          <a:lstStyle/>
          <a:p>
            <a:fld id="{264B5D8C-DCF3-4706-B695-4F73B634C15B}" type="slidenum">
              <a:rPr lang="fr-FR" smtClean="0"/>
              <a:t>‹N°›</a:t>
            </a:fld>
            <a:endParaRPr lang="fr-FR"/>
          </a:p>
        </p:txBody>
      </p:sp>
    </p:spTree>
    <p:extLst>
      <p:ext uri="{BB962C8B-B14F-4D97-AF65-F5344CB8AC3E}">
        <p14:creationId xmlns:p14="http://schemas.microsoft.com/office/powerpoint/2010/main" val="42534423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121E89E-1EBF-455F-AE3C-35CF4573C644}"/>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2B0EFE3E-D1D3-4510-A1EB-E14B8BAB15E5}"/>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810616BA-28AD-40C8-89D7-81ECE1FA321E}"/>
              </a:ext>
            </a:extLst>
          </p:cNvPr>
          <p:cNvSpPr>
            <a:spLocks noGrp="1"/>
          </p:cNvSpPr>
          <p:nvPr>
            <p:ph type="dt" sz="half" idx="10"/>
          </p:nvPr>
        </p:nvSpPr>
        <p:spPr/>
        <p:txBody>
          <a:bodyPr/>
          <a:lstStyle/>
          <a:p>
            <a:fld id="{7B69B50C-C0E3-4017-AB13-01994BF07387}" type="datetime1">
              <a:rPr lang="fr-FR" smtClean="0"/>
              <a:t>22/09/2022</a:t>
            </a:fld>
            <a:endParaRPr lang="fr-FR"/>
          </a:p>
        </p:txBody>
      </p:sp>
      <p:sp>
        <p:nvSpPr>
          <p:cNvPr id="5" name="Espace réservé du pied de page 4">
            <a:extLst>
              <a:ext uri="{FF2B5EF4-FFF2-40B4-BE49-F238E27FC236}">
                <a16:creationId xmlns:a16="http://schemas.microsoft.com/office/drawing/2014/main" id="{EE3FE254-82AB-4E22-BF2F-7DC07F127B5F}"/>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C6AC2FDD-AD55-41E6-8E3E-50A6B5EDC548}"/>
              </a:ext>
            </a:extLst>
          </p:cNvPr>
          <p:cNvSpPr>
            <a:spLocks noGrp="1"/>
          </p:cNvSpPr>
          <p:nvPr>
            <p:ph type="sldNum" sz="quarter" idx="12"/>
          </p:nvPr>
        </p:nvSpPr>
        <p:spPr/>
        <p:txBody>
          <a:bodyPr/>
          <a:lstStyle/>
          <a:p>
            <a:fld id="{264B5D8C-DCF3-4706-B695-4F73B634C15B}" type="slidenum">
              <a:rPr lang="fr-FR" smtClean="0"/>
              <a:t>‹N°›</a:t>
            </a:fld>
            <a:endParaRPr lang="fr-FR"/>
          </a:p>
        </p:txBody>
      </p:sp>
    </p:spTree>
    <p:extLst>
      <p:ext uri="{BB962C8B-B14F-4D97-AF65-F5344CB8AC3E}">
        <p14:creationId xmlns:p14="http://schemas.microsoft.com/office/powerpoint/2010/main" val="331023914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C0E72A4-F04E-2145-977A-5413431770E3}"/>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87057755-676C-3779-1EBB-F1DA34C3080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49104581-4FD1-FD55-5982-39AB12EBE9F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B1B481DF-DAB5-E623-1B26-1F92886D2CF0}"/>
              </a:ext>
            </a:extLst>
          </p:cNvPr>
          <p:cNvSpPr>
            <a:spLocks noGrp="1"/>
          </p:cNvSpPr>
          <p:nvPr>
            <p:ph type="dt" sz="half" idx="10"/>
          </p:nvPr>
        </p:nvSpPr>
        <p:spPr/>
        <p:txBody>
          <a:bodyPr/>
          <a:lstStyle/>
          <a:p>
            <a:fld id="{1DE3D3E4-49DC-4D0F-A010-E55E8C21E0A5}" type="datetime1">
              <a:rPr lang="fr-FR" smtClean="0"/>
              <a:t>22/09/2022</a:t>
            </a:fld>
            <a:endParaRPr lang="fr-FR"/>
          </a:p>
        </p:txBody>
      </p:sp>
      <p:sp>
        <p:nvSpPr>
          <p:cNvPr id="6" name="Espace réservé du pied de page 5">
            <a:extLst>
              <a:ext uri="{FF2B5EF4-FFF2-40B4-BE49-F238E27FC236}">
                <a16:creationId xmlns:a16="http://schemas.microsoft.com/office/drawing/2014/main" id="{3CED201B-A4B9-7175-78E9-15B08C52B1CC}"/>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BE988E5D-349C-0E40-BD89-DA9AC64AEB5D}"/>
              </a:ext>
            </a:extLst>
          </p:cNvPr>
          <p:cNvSpPr>
            <a:spLocks noGrp="1"/>
          </p:cNvSpPr>
          <p:nvPr>
            <p:ph type="sldNum" sz="quarter" idx="12"/>
          </p:nvPr>
        </p:nvSpPr>
        <p:spPr/>
        <p:txBody>
          <a:bodyPr/>
          <a:lstStyle/>
          <a:p>
            <a:fld id="{264B5D8C-DCF3-4706-B695-4F73B634C15B}" type="slidenum">
              <a:rPr lang="fr-FR" smtClean="0"/>
              <a:t>‹N°›</a:t>
            </a:fld>
            <a:endParaRPr lang="fr-FR"/>
          </a:p>
        </p:txBody>
      </p:sp>
    </p:spTree>
    <p:extLst>
      <p:ext uri="{BB962C8B-B14F-4D97-AF65-F5344CB8AC3E}">
        <p14:creationId xmlns:p14="http://schemas.microsoft.com/office/powerpoint/2010/main" val="2840853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50BE2CA-8A6D-878D-509B-7294821F21CA}"/>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B7C87786-B371-0973-16A6-CFE0B690664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E304C51B-545D-2B19-A2B6-58F7985976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986F58CD-A47D-E214-10D8-3B59996C985D}"/>
              </a:ext>
            </a:extLst>
          </p:cNvPr>
          <p:cNvSpPr>
            <a:spLocks noGrp="1"/>
          </p:cNvSpPr>
          <p:nvPr>
            <p:ph type="dt" sz="half" idx="10"/>
          </p:nvPr>
        </p:nvSpPr>
        <p:spPr/>
        <p:txBody>
          <a:bodyPr/>
          <a:lstStyle/>
          <a:p>
            <a:fld id="{2C74DAC3-60C2-4DEC-B2E8-704DE695D46C}" type="datetime1">
              <a:rPr lang="fr-FR" smtClean="0"/>
              <a:t>22/09/2022</a:t>
            </a:fld>
            <a:endParaRPr lang="fr-FR"/>
          </a:p>
        </p:txBody>
      </p:sp>
      <p:sp>
        <p:nvSpPr>
          <p:cNvPr id="6" name="Espace réservé du pied de page 5">
            <a:extLst>
              <a:ext uri="{FF2B5EF4-FFF2-40B4-BE49-F238E27FC236}">
                <a16:creationId xmlns:a16="http://schemas.microsoft.com/office/drawing/2014/main" id="{EBAB0318-A6C8-2CFB-B94A-FA1F6CD5AAD0}"/>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88A6E125-DC49-59AD-55FA-8C0960115980}"/>
              </a:ext>
            </a:extLst>
          </p:cNvPr>
          <p:cNvSpPr>
            <a:spLocks noGrp="1"/>
          </p:cNvSpPr>
          <p:nvPr>
            <p:ph type="sldNum" sz="quarter" idx="12"/>
          </p:nvPr>
        </p:nvSpPr>
        <p:spPr/>
        <p:txBody>
          <a:bodyPr/>
          <a:lstStyle/>
          <a:p>
            <a:fld id="{264B5D8C-DCF3-4706-B695-4F73B634C15B}" type="slidenum">
              <a:rPr lang="fr-FR" smtClean="0"/>
              <a:t>‹N°›</a:t>
            </a:fld>
            <a:endParaRPr lang="fr-FR"/>
          </a:p>
        </p:txBody>
      </p:sp>
    </p:spTree>
    <p:extLst>
      <p:ext uri="{BB962C8B-B14F-4D97-AF65-F5344CB8AC3E}">
        <p14:creationId xmlns:p14="http://schemas.microsoft.com/office/powerpoint/2010/main" val="16741788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30BF122-AFF1-9A25-9464-068DDD2CBC9A}"/>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17018A3C-44B2-8F75-C2CF-F7C5D4A1ECD4}"/>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3D747737-984E-B829-2386-A175B69A4067}"/>
              </a:ext>
            </a:extLst>
          </p:cNvPr>
          <p:cNvSpPr>
            <a:spLocks noGrp="1"/>
          </p:cNvSpPr>
          <p:nvPr>
            <p:ph type="dt" sz="half" idx="10"/>
          </p:nvPr>
        </p:nvSpPr>
        <p:spPr/>
        <p:txBody>
          <a:bodyPr/>
          <a:lstStyle/>
          <a:p>
            <a:fld id="{DCC4F50B-E0F7-402F-A70A-A9A0CD49591E}" type="datetime1">
              <a:rPr lang="fr-FR" smtClean="0"/>
              <a:t>22/09/2022</a:t>
            </a:fld>
            <a:endParaRPr lang="fr-FR"/>
          </a:p>
        </p:txBody>
      </p:sp>
      <p:sp>
        <p:nvSpPr>
          <p:cNvPr id="5" name="Espace réservé du pied de page 4">
            <a:extLst>
              <a:ext uri="{FF2B5EF4-FFF2-40B4-BE49-F238E27FC236}">
                <a16:creationId xmlns:a16="http://schemas.microsoft.com/office/drawing/2014/main" id="{C45B7D6E-1DD5-989B-4796-C6034E362B59}"/>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FD314347-A3E6-DC89-4357-2286DAB20CB7}"/>
              </a:ext>
            </a:extLst>
          </p:cNvPr>
          <p:cNvSpPr>
            <a:spLocks noGrp="1"/>
          </p:cNvSpPr>
          <p:nvPr>
            <p:ph type="sldNum" sz="quarter" idx="12"/>
          </p:nvPr>
        </p:nvSpPr>
        <p:spPr/>
        <p:txBody>
          <a:bodyPr/>
          <a:lstStyle/>
          <a:p>
            <a:fld id="{264B5D8C-DCF3-4706-B695-4F73B634C15B}" type="slidenum">
              <a:rPr lang="fr-FR" smtClean="0"/>
              <a:t>‹N°›</a:t>
            </a:fld>
            <a:endParaRPr lang="fr-FR"/>
          </a:p>
        </p:txBody>
      </p:sp>
    </p:spTree>
    <p:extLst>
      <p:ext uri="{BB962C8B-B14F-4D97-AF65-F5344CB8AC3E}">
        <p14:creationId xmlns:p14="http://schemas.microsoft.com/office/powerpoint/2010/main" val="120172003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5EEBCBB3-FBCA-C9A7-52C6-BCE6638963AE}"/>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89EF862C-C107-FB35-1D0F-AA149EF95921}"/>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AF2A4C14-AA43-C67A-2CF1-E0170518B672}"/>
              </a:ext>
            </a:extLst>
          </p:cNvPr>
          <p:cNvSpPr>
            <a:spLocks noGrp="1"/>
          </p:cNvSpPr>
          <p:nvPr>
            <p:ph type="dt" sz="half" idx="10"/>
          </p:nvPr>
        </p:nvSpPr>
        <p:spPr/>
        <p:txBody>
          <a:bodyPr/>
          <a:lstStyle/>
          <a:p>
            <a:fld id="{6856152F-CEB7-47A1-B389-A21522B78CBD}" type="datetime1">
              <a:rPr lang="fr-FR" smtClean="0"/>
              <a:t>22/09/2022</a:t>
            </a:fld>
            <a:endParaRPr lang="fr-FR"/>
          </a:p>
        </p:txBody>
      </p:sp>
      <p:sp>
        <p:nvSpPr>
          <p:cNvPr id="5" name="Espace réservé du pied de page 4">
            <a:extLst>
              <a:ext uri="{FF2B5EF4-FFF2-40B4-BE49-F238E27FC236}">
                <a16:creationId xmlns:a16="http://schemas.microsoft.com/office/drawing/2014/main" id="{00F67CA1-9ECA-1798-D590-89D9ACE1FDCC}"/>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A9E5E288-31E9-D444-85DB-5A24B44B85F2}"/>
              </a:ext>
            </a:extLst>
          </p:cNvPr>
          <p:cNvSpPr>
            <a:spLocks noGrp="1"/>
          </p:cNvSpPr>
          <p:nvPr>
            <p:ph type="sldNum" sz="quarter" idx="12"/>
          </p:nvPr>
        </p:nvSpPr>
        <p:spPr/>
        <p:txBody>
          <a:bodyPr/>
          <a:lstStyle/>
          <a:p>
            <a:fld id="{264B5D8C-DCF3-4706-B695-4F73B634C15B}" type="slidenum">
              <a:rPr lang="fr-FR" smtClean="0"/>
              <a:t>‹N°›</a:t>
            </a:fld>
            <a:endParaRPr lang="fr-FR"/>
          </a:p>
        </p:txBody>
      </p:sp>
    </p:spTree>
    <p:extLst>
      <p:ext uri="{BB962C8B-B14F-4D97-AF65-F5344CB8AC3E}">
        <p14:creationId xmlns:p14="http://schemas.microsoft.com/office/powerpoint/2010/main" val="18403309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4ED3ADB-269A-4002-BD9B-E3EF11B6C7E0}"/>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D3B6A17E-F9FB-403B-A668-7FEA986C1B5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ACD33BCE-C96B-4C29-AEF9-5C51C0ABC9E5}"/>
              </a:ext>
            </a:extLst>
          </p:cNvPr>
          <p:cNvSpPr>
            <a:spLocks noGrp="1"/>
          </p:cNvSpPr>
          <p:nvPr>
            <p:ph type="dt" sz="half" idx="10"/>
          </p:nvPr>
        </p:nvSpPr>
        <p:spPr/>
        <p:txBody>
          <a:bodyPr/>
          <a:lstStyle/>
          <a:p>
            <a:fld id="{6B687EE0-17D5-457C-8620-4A097DF6D643}" type="datetime1">
              <a:rPr lang="fr-FR" smtClean="0"/>
              <a:t>22/09/2022</a:t>
            </a:fld>
            <a:endParaRPr lang="fr-FR"/>
          </a:p>
        </p:txBody>
      </p:sp>
      <p:sp>
        <p:nvSpPr>
          <p:cNvPr id="5" name="Espace réservé du pied de page 4">
            <a:extLst>
              <a:ext uri="{FF2B5EF4-FFF2-40B4-BE49-F238E27FC236}">
                <a16:creationId xmlns:a16="http://schemas.microsoft.com/office/drawing/2014/main" id="{26453114-942F-42D9-8551-5B0CAD9668D8}"/>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0BE2038C-9B3A-4E37-A051-2509A7307704}"/>
              </a:ext>
            </a:extLst>
          </p:cNvPr>
          <p:cNvSpPr>
            <a:spLocks noGrp="1"/>
          </p:cNvSpPr>
          <p:nvPr>
            <p:ph type="sldNum" sz="quarter" idx="12"/>
          </p:nvPr>
        </p:nvSpPr>
        <p:spPr/>
        <p:txBody>
          <a:bodyPr/>
          <a:lstStyle/>
          <a:p>
            <a:fld id="{264B5D8C-DCF3-4706-B695-4F73B634C15B}" type="slidenum">
              <a:rPr lang="fr-FR" smtClean="0"/>
              <a:t>‹N°›</a:t>
            </a:fld>
            <a:endParaRPr lang="fr-FR"/>
          </a:p>
        </p:txBody>
      </p:sp>
    </p:spTree>
    <p:extLst>
      <p:ext uri="{BB962C8B-B14F-4D97-AF65-F5344CB8AC3E}">
        <p14:creationId xmlns:p14="http://schemas.microsoft.com/office/powerpoint/2010/main" val="35236256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F0AADC2-C1C6-4F02-8E89-6E4DC48CC659}"/>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613B7B57-478D-4F03-9C55-84BE76765446}"/>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0D24FD3C-16CB-4CB3-A2BE-0CBB6BE789FD}"/>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36B70FEA-5B38-44B9-86E2-52398D4ED558}"/>
              </a:ext>
            </a:extLst>
          </p:cNvPr>
          <p:cNvSpPr>
            <a:spLocks noGrp="1"/>
          </p:cNvSpPr>
          <p:nvPr>
            <p:ph type="dt" sz="half" idx="10"/>
          </p:nvPr>
        </p:nvSpPr>
        <p:spPr/>
        <p:txBody>
          <a:bodyPr/>
          <a:lstStyle/>
          <a:p>
            <a:fld id="{714BDBD0-7954-45EC-98D8-D7D823DC697F}" type="datetime1">
              <a:rPr lang="fr-FR" smtClean="0"/>
              <a:t>22/09/2022</a:t>
            </a:fld>
            <a:endParaRPr lang="fr-FR"/>
          </a:p>
        </p:txBody>
      </p:sp>
      <p:sp>
        <p:nvSpPr>
          <p:cNvPr id="6" name="Espace réservé du pied de page 5">
            <a:extLst>
              <a:ext uri="{FF2B5EF4-FFF2-40B4-BE49-F238E27FC236}">
                <a16:creationId xmlns:a16="http://schemas.microsoft.com/office/drawing/2014/main" id="{60A168CE-5C81-4460-BE8D-2CBE4FAB993C}"/>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0445B7B6-EA4C-48E1-8EC2-595172EE61D0}"/>
              </a:ext>
            </a:extLst>
          </p:cNvPr>
          <p:cNvSpPr>
            <a:spLocks noGrp="1"/>
          </p:cNvSpPr>
          <p:nvPr>
            <p:ph type="sldNum" sz="quarter" idx="12"/>
          </p:nvPr>
        </p:nvSpPr>
        <p:spPr/>
        <p:txBody>
          <a:bodyPr/>
          <a:lstStyle/>
          <a:p>
            <a:fld id="{264B5D8C-DCF3-4706-B695-4F73B634C15B}" type="slidenum">
              <a:rPr lang="fr-FR" smtClean="0"/>
              <a:t>‹N°›</a:t>
            </a:fld>
            <a:endParaRPr lang="fr-FR"/>
          </a:p>
        </p:txBody>
      </p:sp>
    </p:spTree>
    <p:extLst>
      <p:ext uri="{BB962C8B-B14F-4D97-AF65-F5344CB8AC3E}">
        <p14:creationId xmlns:p14="http://schemas.microsoft.com/office/powerpoint/2010/main" val="30059202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70C27CE-C102-4AB3-8C90-A01F0357045C}"/>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A3640C4C-D422-4D6A-960C-7F4AB93C5C9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C00B1E9E-3D84-4223-816B-189109D93775}"/>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F809791D-C643-46EA-9FE3-6DC95AF764C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DAC0285E-E4E8-4C43-9C39-3146D74AC999}"/>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049E5F80-2325-4756-9C09-7E0DED8DDCE9}"/>
              </a:ext>
            </a:extLst>
          </p:cNvPr>
          <p:cNvSpPr>
            <a:spLocks noGrp="1"/>
          </p:cNvSpPr>
          <p:nvPr>
            <p:ph type="dt" sz="half" idx="10"/>
          </p:nvPr>
        </p:nvSpPr>
        <p:spPr/>
        <p:txBody>
          <a:bodyPr/>
          <a:lstStyle/>
          <a:p>
            <a:fld id="{18E6CC7A-548E-4EED-A199-0986AD660BF2}" type="datetime1">
              <a:rPr lang="fr-FR" smtClean="0"/>
              <a:t>22/09/2022</a:t>
            </a:fld>
            <a:endParaRPr lang="fr-FR"/>
          </a:p>
        </p:txBody>
      </p:sp>
      <p:sp>
        <p:nvSpPr>
          <p:cNvPr id="8" name="Espace réservé du pied de page 7">
            <a:extLst>
              <a:ext uri="{FF2B5EF4-FFF2-40B4-BE49-F238E27FC236}">
                <a16:creationId xmlns:a16="http://schemas.microsoft.com/office/drawing/2014/main" id="{4C742647-285D-4741-B179-C8D7F90AEC2D}"/>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D27C5E68-22C3-4465-8D35-7A2F07E167D6}"/>
              </a:ext>
            </a:extLst>
          </p:cNvPr>
          <p:cNvSpPr>
            <a:spLocks noGrp="1"/>
          </p:cNvSpPr>
          <p:nvPr>
            <p:ph type="sldNum" sz="quarter" idx="12"/>
          </p:nvPr>
        </p:nvSpPr>
        <p:spPr/>
        <p:txBody>
          <a:bodyPr/>
          <a:lstStyle/>
          <a:p>
            <a:fld id="{264B5D8C-DCF3-4706-B695-4F73B634C15B}" type="slidenum">
              <a:rPr lang="fr-FR" smtClean="0"/>
              <a:t>‹N°›</a:t>
            </a:fld>
            <a:endParaRPr lang="fr-FR"/>
          </a:p>
        </p:txBody>
      </p:sp>
    </p:spTree>
    <p:extLst>
      <p:ext uri="{BB962C8B-B14F-4D97-AF65-F5344CB8AC3E}">
        <p14:creationId xmlns:p14="http://schemas.microsoft.com/office/powerpoint/2010/main" val="8549637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3FFB9B5-D07C-4E90-980B-8EBF9C07A820}"/>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7D521667-E299-4C7C-A592-C51B3E34E6B5}"/>
              </a:ext>
            </a:extLst>
          </p:cNvPr>
          <p:cNvSpPr>
            <a:spLocks noGrp="1"/>
          </p:cNvSpPr>
          <p:nvPr>
            <p:ph type="dt" sz="half" idx="10"/>
          </p:nvPr>
        </p:nvSpPr>
        <p:spPr/>
        <p:txBody>
          <a:bodyPr/>
          <a:lstStyle/>
          <a:p>
            <a:fld id="{EC265975-A7B1-4F60-8FA7-6F789082CF78}" type="datetime1">
              <a:rPr lang="fr-FR" smtClean="0"/>
              <a:t>22/09/2022</a:t>
            </a:fld>
            <a:endParaRPr lang="fr-FR"/>
          </a:p>
        </p:txBody>
      </p:sp>
      <p:sp>
        <p:nvSpPr>
          <p:cNvPr id="4" name="Espace réservé du pied de page 3">
            <a:extLst>
              <a:ext uri="{FF2B5EF4-FFF2-40B4-BE49-F238E27FC236}">
                <a16:creationId xmlns:a16="http://schemas.microsoft.com/office/drawing/2014/main" id="{098734CD-91F4-4821-8389-14441398A388}"/>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C1795301-1855-4730-9118-BEF9104E4848}"/>
              </a:ext>
            </a:extLst>
          </p:cNvPr>
          <p:cNvSpPr>
            <a:spLocks noGrp="1"/>
          </p:cNvSpPr>
          <p:nvPr>
            <p:ph type="sldNum" sz="quarter" idx="12"/>
          </p:nvPr>
        </p:nvSpPr>
        <p:spPr/>
        <p:txBody>
          <a:bodyPr/>
          <a:lstStyle/>
          <a:p>
            <a:fld id="{264B5D8C-DCF3-4706-B695-4F73B634C15B}" type="slidenum">
              <a:rPr lang="fr-FR" smtClean="0"/>
              <a:t>‹N°›</a:t>
            </a:fld>
            <a:endParaRPr lang="fr-FR"/>
          </a:p>
        </p:txBody>
      </p:sp>
    </p:spTree>
    <p:extLst>
      <p:ext uri="{BB962C8B-B14F-4D97-AF65-F5344CB8AC3E}">
        <p14:creationId xmlns:p14="http://schemas.microsoft.com/office/powerpoint/2010/main" val="23221936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F5AE7E24-3E4D-493B-9A9C-81FC5AFE48AC}"/>
              </a:ext>
            </a:extLst>
          </p:cNvPr>
          <p:cNvSpPr>
            <a:spLocks noGrp="1"/>
          </p:cNvSpPr>
          <p:nvPr>
            <p:ph type="dt" sz="half" idx="10"/>
          </p:nvPr>
        </p:nvSpPr>
        <p:spPr/>
        <p:txBody>
          <a:bodyPr/>
          <a:lstStyle/>
          <a:p>
            <a:fld id="{59B3C311-1C16-4886-AAED-E6FC8E009CB0}" type="datetime1">
              <a:rPr lang="fr-FR" smtClean="0"/>
              <a:t>22/09/2022</a:t>
            </a:fld>
            <a:endParaRPr lang="fr-FR"/>
          </a:p>
        </p:txBody>
      </p:sp>
      <p:sp>
        <p:nvSpPr>
          <p:cNvPr id="3" name="Espace réservé du pied de page 2">
            <a:extLst>
              <a:ext uri="{FF2B5EF4-FFF2-40B4-BE49-F238E27FC236}">
                <a16:creationId xmlns:a16="http://schemas.microsoft.com/office/drawing/2014/main" id="{B9807F92-7D33-4690-BA33-41F3BCA0DE0B}"/>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0FBD06FC-3461-41ED-A01C-CAF2E6923A1C}"/>
              </a:ext>
            </a:extLst>
          </p:cNvPr>
          <p:cNvSpPr>
            <a:spLocks noGrp="1"/>
          </p:cNvSpPr>
          <p:nvPr>
            <p:ph type="sldNum" sz="quarter" idx="12"/>
          </p:nvPr>
        </p:nvSpPr>
        <p:spPr/>
        <p:txBody>
          <a:bodyPr/>
          <a:lstStyle/>
          <a:p>
            <a:fld id="{264B5D8C-DCF3-4706-B695-4F73B634C15B}" type="slidenum">
              <a:rPr lang="fr-FR" smtClean="0"/>
              <a:t>‹N°›</a:t>
            </a:fld>
            <a:endParaRPr lang="fr-FR"/>
          </a:p>
        </p:txBody>
      </p:sp>
    </p:spTree>
    <p:extLst>
      <p:ext uri="{BB962C8B-B14F-4D97-AF65-F5344CB8AC3E}">
        <p14:creationId xmlns:p14="http://schemas.microsoft.com/office/powerpoint/2010/main" val="27397871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9B7264C-A4E1-411E-AC0A-CE6D1BDFD991}"/>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962FE75F-9A9D-45D0-B7B5-FC5024A5970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0240EA3F-9202-4631-98B8-244ED82BF53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F36E5A12-8A20-4651-AE54-14D96201BA0E}"/>
              </a:ext>
            </a:extLst>
          </p:cNvPr>
          <p:cNvSpPr>
            <a:spLocks noGrp="1"/>
          </p:cNvSpPr>
          <p:nvPr>
            <p:ph type="dt" sz="half" idx="10"/>
          </p:nvPr>
        </p:nvSpPr>
        <p:spPr/>
        <p:txBody>
          <a:bodyPr/>
          <a:lstStyle/>
          <a:p>
            <a:fld id="{1DE3D3E4-49DC-4D0F-A010-E55E8C21E0A5}" type="datetime1">
              <a:rPr lang="fr-FR" smtClean="0"/>
              <a:t>22/09/2022</a:t>
            </a:fld>
            <a:endParaRPr lang="fr-FR"/>
          </a:p>
        </p:txBody>
      </p:sp>
      <p:sp>
        <p:nvSpPr>
          <p:cNvPr id="6" name="Espace réservé du pied de page 5">
            <a:extLst>
              <a:ext uri="{FF2B5EF4-FFF2-40B4-BE49-F238E27FC236}">
                <a16:creationId xmlns:a16="http://schemas.microsoft.com/office/drawing/2014/main" id="{A03E5CA6-A2CE-43FE-A95A-C1202063A071}"/>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1A256241-1CD7-45A1-8043-FC6F71C1F8F2}"/>
              </a:ext>
            </a:extLst>
          </p:cNvPr>
          <p:cNvSpPr>
            <a:spLocks noGrp="1"/>
          </p:cNvSpPr>
          <p:nvPr>
            <p:ph type="sldNum" sz="quarter" idx="12"/>
          </p:nvPr>
        </p:nvSpPr>
        <p:spPr/>
        <p:txBody>
          <a:bodyPr/>
          <a:lstStyle/>
          <a:p>
            <a:fld id="{264B5D8C-DCF3-4706-B695-4F73B634C15B}" type="slidenum">
              <a:rPr lang="fr-FR" smtClean="0"/>
              <a:t>‹N°›</a:t>
            </a:fld>
            <a:endParaRPr lang="fr-FR"/>
          </a:p>
        </p:txBody>
      </p:sp>
    </p:spTree>
    <p:extLst>
      <p:ext uri="{BB962C8B-B14F-4D97-AF65-F5344CB8AC3E}">
        <p14:creationId xmlns:p14="http://schemas.microsoft.com/office/powerpoint/2010/main" val="17664342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091AB25-9D61-4541-AF22-88C394938C43}"/>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790F259F-D841-4D59-8389-D07BF3F0E3D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8176B2A5-229D-424B-A5F5-B23DC8268A5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742F1859-D263-4588-B662-4DAABF8798A9}"/>
              </a:ext>
            </a:extLst>
          </p:cNvPr>
          <p:cNvSpPr>
            <a:spLocks noGrp="1"/>
          </p:cNvSpPr>
          <p:nvPr>
            <p:ph type="dt" sz="half" idx="10"/>
          </p:nvPr>
        </p:nvSpPr>
        <p:spPr/>
        <p:txBody>
          <a:bodyPr/>
          <a:lstStyle/>
          <a:p>
            <a:fld id="{2C74DAC3-60C2-4DEC-B2E8-704DE695D46C}" type="datetime1">
              <a:rPr lang="fr-FR" smtClean="0"/>
              <a:t>22/09/2022</a:t>
            </a:fld>
            <a:endParaRPr lang="fr-FR"/>
          </a:p>
        </p:txBody>
      </p:sp>
      <p:sp>
        <p:nvSpPr>
          <p:cNvPr id="6" name="Espace réservé du pied de page 5">
            <a:extLst>
              <a:ext uri="{FF2B5EF4-FFF2-40B4-BE49-F238E27FC236}">
                <a16:creationId xmlns:a16="http://schemas.microsoft.com/office/drawing/2014/main" id="{42A873FD-EE96-41D6-A6CF-A21366E8B15A}"/>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11A19F3E-679E-4ED8-823C-5385EAAB7FD4}"/>
              </a:ext>
            </a:extLst>
          </p:cNvPr>
          <p:cNvSpPr>
            <a:spLocks noGrp="1"/>
          </p:cNvSpPr>
          <p:nvPr>
            <p:ph type="sldNum" sz="quarter" idx="12"/>
          </p:nvPr>
        </p:nvSpPr>
        <p:spPr/>
        <p:txBody>
          <a:bodyPr/>
          <a:lstStyle/>
          <a:p>
            <a:fld id="{264B5D8C-DCF3-4706-B695-4F73B634C15B}" type="slidenum">
              <a:rPr lang="fr-FR" smtClean="0"/>
              <a:t>‹N°›</a:t>
            </a:fld>
            <a:endParaRPr lang="fr-FR"/>
          </a:p>
        </p:txBody>
      </p:sp>
    </p:spTree>
    <p:extLst>
      <p:ext uri="{BB962C8B-B14F-4D97-AF65-F5344CB8AC3E}">
        <p14:creationId xmlns:p14="http://schemas.microsoft.com/office/powerpoint/2010/main" val="3092770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258BB1-0E5C-4CFE-92B9-C0F37B690174}"/>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Espace réservé du titre 1">
            <a:extLst>
              <a:ext uri="{FF2B5EF4-FFF2-40B4-BE49-F238E27FC236}">
                <a16:creationId xmlns:a16="http://schemas.microsoft.com/office/drawing/2014/main" id="{C649BA8F-84EC-409F-8889-F77877950A9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87533217-EA18-4433-B6AA-CC169F32782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5CC7EAFB-25F2-4F4D-9C2E-F670B5FAF23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D0AF8D3-EA9B-4085-8221-0118EAB91016}" type="datetime1">
              <a:rPr lang="fr-FR" smtClean="0"/>
              <a:t>22/09/2022</a:t>
            </a:fld>
            <a:endParaRPr lang="fr-FR"/>
          </a:p>
        </p:txBody>
      </p:sp>
      <p:sp>
        <p:nvSpPr>
          <p:cNvPr id="5" name="Espace réservé du pied de page 4">
            <a:extLst>
              <a:ext uri="{FF2B5EF4-FFF2-40B4-BE49-F238E27FC236}">
                <a16:creationId xmlns:a16="http://schemas.microsoft.com/office/drawing/2014/main" id="{9A68D236-466E-45F9-98AA-54FF248A60C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55BA5A20-9B72-45B5-9482-213D05FE754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64B5D8C-DCF3-4706-B695-4F73B634C15B}" type="slidenum">
              <a:rPr lang="fr-FR" smtClean="0"/>
              <a:t>‹N°›</a:t>
            </a:fld>
            <a:endParaRPr lang="fr-FR"/>
          </a:p>
        </p:txBody>
      </p:sp>
    </p:spTree>
    <p:extLst>
      <p:ext uri="{BB962C8B-B14F-4D97-AF65-F5344CB8AC3E}">
        <p14:creationId xmlns:p14="http://schemas.microsoft.com/office/powerpoint/2010/main" val="533120025"/>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60" r:id="rId12"/>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2E4B0C62-AF9A-DAE0-D2C2-19B16AC5B0C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3F2104F1-7083-1A20-6A3E-7A54ED857D4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21A3F63D-A6CC-6D78-C787-745AE2D2EE1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D0AF8D3-EA9B-4085-8221-0118EAB91016}" type="datetime1">
              <a:rPr lang="fr-FR" smtClean="0"/>
              <a:t>22/09/2022</a:t>
            </a:fld>
            <a:endParaRPr lang="fr-FR"/>
          </a:p>
        </p:txBody>
      </p:sp>
      <p:sp>
        <p:nvSpPr>
          <p:cNvPr id="5" name="Espace réservé du pied de page 4">
            <a:extLst>
              <a:ext uri="{FF2B5EF4-FFF2-40B4-BE49-F238E27FC236}">
                <a16:creationId xmlns:a16="http://schemas.microsoft.com/office/drawing/2014/main" id="{E5E7BF44-C496-95C1-B3CF-A5ACD1EFFDE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2ACB0531-142E-8771-E4E7-7A6BEDFB784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64B5D8C-DCF3-4706-B695-4F73B634C15B}" type="slidenum">
              <a:rPr lang="fr-FR" smtClean="0"/>
              <a:t>‹N°›</a:t>
            </a:fld>
            <a:endParaRPr lang="fr-FR"/>
          </a:p>
        </p:txBody>
      </p:sp>
    </p:spTree>
    <p:extLst>
      <p:ext uri="{BB962C8B-B14F-4D97-AF65-F5344CB8AC3E}">
        <p14:creationId xmlns:p14="http://schemas.microsoft.com/office/powerpoint/2010/main" val="3725010643"/>
      </p:ext>
    </p:extLst>
  </p:cSld>
  <p:clrMap bg1="lt1" tx1="dk1" bg2="lt2" tx2="dk2" accent1="accent1" accent2="accent2" accent3="accent3" accent4="accent4" accent5="accent5" accent6="accent6" hlink="hlink" folHlink="folHlink"/>
  <p:sldLayoutIdLst>
    <p:sldLayoutId id="2147483878" r:id="rId1"/>
    <p:sldLayoutId id="2147483879" r:id="rId2"/>
    <p:sldLayoutId id="2147483880" r:id="rId3"/>
    <p:sldLayoutId id="2147483881" r:id="rId4"/>
    <p:sldLayoutId id="2147483882" r:id="rId5"/>
    <p:sldLayoutId id="2147483883" r:id="rId6"/>
    <p:sldLayoutId id="2147483884" r:id="rId7"/>
    <p:sldLayoutId id="2147483885" r:id="rId8"/>
    <p:sldLayoutId id="2147483886" r:id="rId9"/>
    <p:sldLayoutId id="2147483887" r:id="rId10"/>
    <p:sldLayoutId id="2147483888"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14.xml"/><Relationship Id="rId6" Type="http://schemas.openxmlformats.org/officeDocument/2006/relationships/image" Target="../media/image17.png"/><Relationship Id="rId5" Type="http://schemas.openxmlformats.org/officeDocument/2006/relationships/image" Target="../media/image16.jpeg"/><Relationship Id="rId4" Type="http://schemas.openxmlformats.org/officeDocument/2006/relationships/image" Target="../media/image15.jpe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1.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notesSlide" Target="../notesSlides/notesSlide34.xml"/><Relationship Id="rId1" Type="http://schemas.openxmlformats.org/officeDocument/2006/relationships/slideLayout" Target="../slideLayouts/slideLayout14.xml"/></Relationships>
</file>

<file path=ppt/slides/_rels/slide102.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notesSlide" Target="../notesSlides/notesSlide35.xml"/><Relationship Id="rId1" Type="http://schemas.openxmlformats.org/officeDocument/2006/relationships/slideLayout" Target="../slideLayouts/slideLayout14.xml"/><Relationship Id="rId5" Type="http://schemas.openxmlformats.org/officeDocument/2006/relationships/image" Target="../media/image192.png"/><Relationship Id="rId4" Type="http://schemas.openxmlformats.org/officeDocument/2006/relationships/image" Target="../media/image191.png"/></Relationships>
</file>

<file path=ppt/slides/_rels/slide103.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notesSlide" Target="../notesSlides/notesSlide36.xml"/><Relationship Id="rId1" Type="http://schemas.openxmlformats.org/officeDocument/2006/relationships/slideLayout" Target="../slideLayouts/slideLayout14.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4.xml"/></Relationships>
</file>

<file path=ppt/slides/_rels/slide105.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notesSlide" Target="../notesSlides/notesSlide38.xml"/><Relationship Id="rId1" Type="http://schemas.openxmlformats.org/officeDocument/2006/relationships/slideLayout" Target="../slideLayouts/slideLayout14.xml"/></Relationships>
</file>

<file path=ppt/slides/_rels/slide106.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notesSlide" Target="../notesSlides/notesSlide39.xml"/><Relationship Id="rId1" Type="http://schemas.openxmlformats.org/officeDocument/2006/relationships/slideLayout" Target="../slideLayouts/slideLayout14.xml"/></Relationships>
</file>

<file path=ppt/slides/_rels/slide107.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notesSlide" Target="../notesSlides/notesSlide40.xml"/><Relationship Id="rId1" Type="http://schemas.openxmlformats.org/officeDocument/2006/relationships/slideLayout" Target="../slideLayouts/slideLayout14.xml"/></Relationships>
</file>

<file path=ppt/slides/_rels/slide108.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hyperlink" Target="http://www.clinicalmedicinecr.com/" TargetMode="External"/><Relationship Id="rId1" Type="http://schemas.openxmlformats.org/officeDocument/2006/relationships/slideLayout" Target="../slideLayouts/slideLayout14.xml"/><Relationship Id="rId4" Type="http://schemas.openxmlformats.org/officeDocument/2006/relationships/image" Target="../media/image17.png"/></Relationships>
</file>

<file path=ppt/slides/_rels/slide109.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image" Target="../media/image198.png"/><Relationship Id="rId1" Type="http://schemas.openxmlformats.org/officeDocument/2006/relationships/slideLayout" Target="../slideLayouts/slideLayout14.xml"/><Relationship Id="rId6" Type="http://schemas.openxmlformats.org/officeDocument/2006/relationships/image" Target="../media/image202.png"/><Relationship Id="rId5" Type="http://schemas.openxmlformats.org/officeDocument/2006/relationships/image" Target="../media/image201.png"/><Relationship Id="rId4" Type="http://schemas.openxmlformats.org/officeDocument/2006/relationships/image" Target="../media/image20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0.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notesSlide" Target="../notesSlides/notesSlide41.xml"/><Relationship Id="rId1" Type="http://schemas.openxmlformats.org/officeDocument/2006/relationships/slideLayout" Target="../slideLayouts/slideLayout14.xml"/></Relationships>
</file>

<file path=ppt/slides/_rels/slide111.xml.rels><?xml version="1.0" encoding="UTF-8" standalone="yes"?>
<Relationships xmlns="http://schemas.openxmlformats.org/package/2006/relationships"><Relationship Id="rId3" Type="http://schemas.openxmlformats.org/officeDocument/2006/relationships/image" Target="../media/image205.png"/><Relationship Id="rId2" Type="http://schemas.openxmlformats.org/officeDocument/2006/relationships/image" Target="../media/image204.png"/><Relationship Id="rId1" Type="http://schemas.openxmlformats.org/officeDocument/2006/relationships/slideLayout" Target="../slideLayouts/slideLayout14.xml"/></Relationships>
</file>

<file path=ppt/slides/_rels/slide112.xml.rels><?xml version="1.0" encoding="UTF-8" standalone="yes"?>
<Relationships xmlns="http://schemas.openxmlformats.org/package/2006/relationships"><Relationship Id="rId2" Type="http://schemas.openxmlformats.org/officeDocument/2006/relationships/image" Target="../media/image206.png"/><Relationship Id="rId1" Type="http://schemas.openxmlformats.org/officeDocument/2006/relationships/slideLayout" Target="../slideLayouts/slideLayout14.xml"/></Relationships>
</file>

<file path=ppt/slides/_rels/slide113.xml.rels><?xml version="1.0" encoding="UTF-8" standalone="yes"?>
<Relationships xmlns="http://schemas.openxmlformats.org/package/2006/relationships"><Relationship Id="rId2" Type="http://schemas.openxmlformats.org/officeDocument/2006/relationships/image" Target="../media/image207.png"/><Relationship Id="rId1" Type="http://schemas.openxmlformats.org/officeDocument/2006/relationships/slideLayout" Target="../slideLayouts/slideLayout14.xml"/></Relationships>
</file>

<file path=ppt/slides/_rels/slide114.xml.rels><?xml version="1.0" encoding="UTF-8" standalone="yes"?>
<Relationships xmlns="http://schemas.openxmlformats.org/package/2006/relationships"><Relationship Id="rId2" Type="http://schemas.openxmlformats.org/officeDocument/2006/relationships/image" Target="../media/image208.png"/><Relationship Id="rId1" Type="http://schemas.openxmlformats.org/officeDocument/2006/relationships/slideLayout" Target="../slideLayouts/slideLayout14.xml"/></Relationships>
</file>

<file path=ppt/slides/_rels/slide115.xml.rels><?xml version="1.0" encoding="UTF-8" standalone="yes"?>
<Relationships xmlns="http://schemas.openxmlformats.org/package/2006/relationships"><Relationship Id="rId2" Type="http://schemas.openxmlformats.org/officeDocument/2006/relationships/image" Target="../media/image209.png"/><Relationship Id="rId1" Type="http://schemas.openxmlformats.org/officeDocument/2006/relationships/slideLayout" Target="../slideLayouts/slideLayout14.xml"/></Relationships>
</file>

<file path=ppt/slides/_rels/slide116.xml.rels><?xml version="1.0" encoding="UTF-8" standalone="yes"?>
<Relationships xmlns="http://schemas.openxmlformats.org/package/2006/relationships"><Relationship Id="rId2" Type="http://schemas.openxmlformats.org/officeDocument/2006/relationships/image" Target="../media/image210.png"/><Relationship Id="rId1" Type="http://schemas.openxmlformats.org/officeDocument/2006/relationships/slideLayout" Target="../slideLayouts/slideLayout14.xml"/></Relationships>
</file>

<file path=ppt/slides/_rels/slide117.xml.rels><?xml version="1.0" encoding="UTF-8" standalone="yes"?>
<Relationships xmlns="http://schemas.openxmlformats.org/package/2006/relationships"><Relationship Id="rId2" Type="http://schemas.openxmlformats.org/officeDocument/2006/relationships/image" Target="../media/image211.png"/><Relationship Id="rId1" Type="http://schemas.openxmlformats.org/officeDocument/2006/relationships/slideLayout" Target="../slideLayouts/slideLayout14.xml"/></Relationships>
</file>

<file path=ppt/slides/_rels/slide118.xml.rels><?xml version="1.0" encoding="UTF-8" standalone="yes"?>
<Relationships xmlns="http://schemas.openxmlformats.org/package/2006/relationships"><Relationship Id="rId2" Type="http://schemas.openxmlformats.org/officeDocument/2006/relationships/image" Target="../media/image212.png"/><Relationship Id="rId1" Type="http://schemas.openxmlformats.org/officeDocument/2006/relationships/slideLayout" Target="../slideLayouts/slideLayout14.xml"/></Relationships>
</file>

<file path=ppt/slides/_rels/slide119.xml.rels><?xml version="1.0" encoding="UTF-8" standalone="yes"?>
<Relationships xmlns="http://schemas.openxmlformats.org/package/2006/relationships"><Relationship Id="rId2" Type="http://schemas.openxmlformats.org/officeDocument/2006/relationships/image" Target="../media/image213.pn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14.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jpeg"/></Relationships>
</file>

<file path=ppt/slides/_rels/slide120.xml.rels><?xml version="1.0" encoding="UTF-8" standalone="yes"?>
<Relationships xmlns="http://schemas.openxmlformats.org/package/2006/relationships"><Relationship Id="rId2" Type="http://schemas.openxmlformats.org/officeDocument/2006/relationships/image" Target="../media/image214.png"/><Relationship Id="rId1" Type="http://schemas.openxmlformats.org/officeDocument/2006/relationships/slideLayout" Target="../slideLayouts/slideLayout14.xml"/></Relationships>
</file>

<file path=ppt/slides/_rels/slide121.xml.rels><?xml version="1.0" encoding="UTF-8" standalone="yes"?>
<Relationships xmlns="http://schemas.openxmlformats.org/package/2006/relationships"><Relationship Id="rId2" Type="http://schemas.openxmlformats.org/officeDocument/2006/relationships/image" Target="../media/image215.png"/><Relationship Id="rId1" Type="http://schemas.openxmlformats.org/officeDocument/2006/relationships/slideLayout" Target="../slideLayouts/slideLayout14.xml"/></Relationships>
</file>

<file path=ppt/slides/_rels/slide122.xml.rels><?xml version="1.0" encoding="UTF-8" standalone="yes"?>
<Relationships xmlns="http://schemas.openxmlformats.org/package/2006/relationships"><Relationship Id="rId2" Type="http://schemas.openxmlformats.org/officeDocument/2006/relationships/image" Target="../media/image216.png"/><Relationship Id="rId1" Type="http://schemas.openxmlformats.org/officeDocument/2006/relationships/slideLayout" Target="../slideLayouts/slideLayout14.xml"/></Relationships>
</file>

<file path=ppt/slides/_rels/slide123.xml.rels><?xml version="1.0" encoding="UTF-8" standalone="yes"?>
<Relationships xmlns="http://schemas.openxmlformats.org/package/2006/relationships"><Relationship Id="rId2" Type="http://schemas.openxmlformats.org/officeDocument/2006/relationships/image" Target="../media/image217.png"/><Relationship Id="rId1" Type="http://schemas.openxmlformats.org/officeDocument/2006/relationships/slideLayout" Target="../slideLayouts/slideLayout14.xml"/></Relationships>
</file>

<file path=ppt/slides/_rels/slide124.xml.rels><?xml version="1.0" encoding="UTF-8" standalone="yes"?>
<Relationships xmlns="http://schemas.openxmlformats.org/package/2006/relationships"><Relationship Id="rId2" Type="http://schemas.openxmlformats.org/officeDocument/2006/relationships/image" Target="../media/image218.png"/><Relationship Id="rId1" Type="http://schemas.openxmlformats.org/officeDocument/2006/relationships/slideLayout" Target="../slideLayouts/slideLayout14.xml"/></Relationships>
</file>

<file path=ppt/slides/_rels/slide1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19.png"/><Relationship Id="rId1" Type="http://schemas.openxmlformats.org/officeDocument/2006/relationships/slideLayout" Target="../slideLayouts/slideLayout14.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30.xml.rels><?xml version="1.0" encoding="UTF-8" standalone="yes"?>
<Relationships xmlns="http://schemas.openxmlformats.org/package/2006/relationships"><Relationship Id="rId3" Type="http://schemas.openxmlformats.org/officeDocument/2006/relationships/image" Target="../media/image221.png"/><Relationship Id="rId2" Type="http://schemas.openxmlformats.org/officeDocument/2006/relationships/image" Target="../media/image220.png"/><Relationship Id="rId1" Type="http://schemas.openxmlformats.org/officeDocument/2006/relationships/slideLayout" Target="../slideLayouts/slideLayout14.xml"/></Relationships>
</file>

<file path=ppt/slides/_rels/slide131.xml.rels><?xml version="1.0" encoding="UTF-8" standalone="yes"?>
<Relationships xmlns="http://schemas.openxmlformats.org/package/2006/relationships"><Relationship Id="rId3" Type="http://schemas.openxmlformats.org/officeDocument/2006/relationships/image" Target="../media/image222.jpeg"/><Relationship Id="rId2" Type="http://schemas.openxmlformats.org/officeDocument/2006/relationships/notesSlide" Target="../notesSlides/notesSlide42.xml"/><Relationship Id="rId1" Type="http://schemas.openxmlformats.org/officeDocument/2006/relationships/slideLayout" Target="../slideLayouts/slideLayout14.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3.xml.rels><?xml version="1.0" encoding="UTF-8" standalone="yes"?>
<Relationships xmlns="http://schemas.openxmlformats.org/package/2006/relationships"><Relationship Id="rId2" Type="http://schemas.openxmlformats.org/officeDocument/2006/relationships/image" Target="../media/image223.png"/><Relationship Id="rId1" Type="http://schemas.openxmlformats.org/officeDocument/2006/relationships/slideLayout" Target="../slideLayouts/slideLayout14.xml"/></Relationships>
</file>

<file path=ppt/slides/_rels/slide134.xml.rels><?xml version="1.0" encoding="UTF-8" standalone="yes"?>
<Relationships xmlns="http://schemas.openxmlformats.org/package/2006/relationships"><Relationship Id="rId3" Type="http://schemas.openxmlformats.org/officeDocument/2006/relationships/image" Target="../media/image225.png"/><Relationship Id="rId2" Type="http://schemas.openxmlformats.org/officeDocument/2006/relationships/image" Target="../media/image224.png"/><Relationship Id="rId1" Type="http://schemas.openxmlformats.org/officeDocument/2006/relationships/slideLayout" Target="../slideLayouts/slideLayout14.xml"/><Relationship Id="rId4" Type="http://schemas.openxmlformats.org/officeDocument/2006/relationships/image" Target="../media/image226.png"/></Relationships>
</file>

<file path=ppt/slides/_rels/slide135.xml.rels><?xml version="1.0" encoding="UTF-8" standalone="yes"?>
<Relationships xmlns="http://schemas.openxmlformats.org/package/2006/relationships"><Relationship Id="rId2" Type="http://schemas.openxmlformats.org/officeDocument/2006/relationships/image" Target="../media/image227.png"/><Relationship Id="rId1" Type="http://schemas.openxmlformats.org/officeDocument/2006/relationships/slideLayout" Target="../slideLayouts/slideLayout14.xml"/></Relationships>
</file>

<file path=ppt/slides/_rels/slide136.xml.rels><?xml version="1.0" encoding="UTF-8" standalone="yes"?>
<Relationships xmlns="http://schemas.openxmlformats.org/package/2006/relationships"><Relationship Id="rId3" Type="http://schemas.openxmlformats.org/officeDocument/2006/relationships/image" Target="../media/image229.png"/><Relationship Id="rId2" Type="http://schemas.openxmlformats.org/officeDocument/2006/relationships/image" Target="../media/image228.png"/><Relationship Id="rId1" Type="http://schemas.openxmlformats.org/officeDocument/2006/relationships/slideLayout" Target="../slideLayouts/slideLayout14.xml"/></Relationships>
</file>

<file path=ppt/slides/_rels/slide137.xml.rels><?xml version="1.0" encoding="UTF-8" standalone="yes"?>
<Relationships xmlns="http://schemas.openxmlformats.org/package/2006/relationships"><Relationship Id="rId3" Type="http://schemas.openxmlformats.org/officeDocument/2006/relationships/image" Target="../media/image231.png"/><Relationship Id="rId2" Type="http://schemas.openxmlformats.org/officeDocument/2006/relationships/image" Target="../media/image230.png"/><Relationship Id="rId1" Type="http://schemas.openxmlformats.org/officeDocument/2006/relationships/slideLayout" Target="../slideLayouts/slideLayout14.xml"/><Relationship Id="rId5" Type="http://schemas.openxmlformats.org/officeDocument/2006/relationships/image" Target="../media/image233.png"/><Relationship Id="rId4" Type="http://schemas.openxmlformats.org/officeDocument/2006/relationships/image" Target="../media/image232.png"/></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4.xml"/><Relationship Id="rId5" Type="http://schemas.openxmlformats.org/officeDocument/2006/relationships/image" Target="../media/image28.pn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4.xml"/><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customXml" Target="../ink/ink1.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4.xml"/><Relationship Id="rId5" Type="http://schemas.openxmlformats.org/officeDocument/2006/relationships/image" Target="../media/image43.png"/><Relationship Id="rId4" Type="http://schemas.openxmlformats.org/officeDocument/2006/relationships/image" Target="../media/image42.png"/></Relationships>
</file>

<file path=ppt/slides/_rels/slide2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slideLayout" Target="../slideLayouts/slideLayout14.xml"/><Relationship Id="rId1" Type="http://schemas.openxmlformats.org/officeDocument/2006/relationships/tags" Target="../tags/tag1.xml"/></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g"/><Relationship Id="rId1" Type="http://schemas.openxmlformats.org/officeDocument/2006/relationships/slideLayout" Target="../slideLayouts/slideLayout14.xml"/><Relationship Id="rId5" Type="http://schemas.openxmlformats.org/officeDocument/2006/relationships/image" Target="../media/image48.jpg"/><Relationship Id="rId4" Type="http://schemas.openxmlformats.org/officeDocument/2006/relationships/image" Target="../media/image47.jpg"/></Relationships>
</file>

<file path=ppt/slides/_rels/slide2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4.xml"/><Relationship Id="rId4" Type="http://schemas.openxmlformats.org/officeDocument/2006/relationships/image" Target="../media/image17.png"/></Relationships>
</file>

<file path=ppt/slides/_rels/slide2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3.xml"/><Relationship Id="rId1" Type="http://schemas.openxmlformats.org/officeDocument/2006/relationships/slideLayout" Target="../slideLayouts/slideLayout14.xml"/><Relationship Id="rId5" Type="http://schemas.openxmlformats.org/officeDocument/2006/relationships/image" Target="../media/image52.png"/><Relationship Id="rId4" Type="http://schemas.openxmlformats.org/officeDocument/2006/relationships/image" Target="../media/image17.png"/></Relationships>
</file>

<file path=ppt/slides/_rels/slide29.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notesSlide" Target="../notesSlides/notesSlide14.xml"/><Relationship Id="rId1" Type="http://schemas.openxmlformats.org/officeDocument/2006/relationships/slideLayout" Target="../slideLayouts/slideLayout14.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4.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eg"/><Relationship Id="rId1" Type="http://schemas.openxmlformats.org/officeDocument/2006/relationships/slideLayout" Target="../slideLayouts/slideLayout14.xml"/><Relationship Id="rId5" Type="http://schemas.openxmlformats.org/officeDocument/2006/relationships/image" Target="../media/image2.png"/><Relationship Id="rId4" Type="http://schemas.openxmlformats.org/officeDocument/2006/relationships/image" Target="../media/image60.jpeg"/></Relationships>
</file>

<file path=ppt/slides/_rels/slide3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png"/><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8" Type="http://schemas.openxmlformats.org/officeDocument/2006/relationships/image" Target="../media/image72.jpeg"/><Relationship Id="rId3" Type="http://schemas.openxmlformats.org/officeDocument/2006/relationships/notesSlide" Target="../notesSlides/notesSlide16.xml"/><Relationship Id="rId7" Type="http://schemas.openxmlformats.org/officeDocument/2006/relationships/image" Target="../media/image71.jpeg"/><Relationship Id="rId2" Type="http://schemas.openxmlformats.org/officeDocument/2006/relationships/slideLayout" Target="../slideLayouts/slideLayout14.xml"/><Relationship Id="rId1" Type="http://schemas.openxmlformats.org/officeDocument/2006/relationships/tags" Target="../tags/tag2.xml"/><Relationship Id="rId6" Type="http://schemas.openxmlformats.org/officeDocument/2006/relationships/image" Target="../media/image70.png"/><Relationship Id="rId5" Type="http://schemas.openxmlformats.org/officeDocument/2006/relationships/image" Target="../media/image69.png"/><Relationship Id="rId10" Type="http://schemas.openxmlformats.org/officeDocument/2006/relationships/image" Target="../media/image74.jpeg"/><Relationship Id="rId4" Type="http://schemas.openxmlformats.org/officeDocument/2006/relationships/image" Target="../media/image68.png"/><Relationship Id="rId9" Type="http://schemas.openxmlformats.org/officeDocument/2006/relationships/image" Target="../media/image73.jpeg"/></Relationships>
</file>

<file path=ppt/slides/_rels/slide41.xml.rels><?xml version="1.0" encoding="UTF-8" standalone="yes"?>
<Relationships xmlns="http://schemas.openxmlformats.org/package/2006/relationships"><Relationship Id="rId8" Type="http://schemas.openxmlformats.org/officeDocument/2006/relationships/image" Target="../media/image80.svg"/><Relationship Id="rId13" Type="http://schemas.openxmlformats.org/officeDocument/2006/relationships/image" Target="../media/image85.svg"/><Relationship Id="rId3" Type="http://schemas.openxmlformats.org/officeDocument/2006/relationships/image" Target="../media/image75.png"/><Relationship Id="rId7" Type="http://schemas.openxmlformats.org/officeDocument/2006/relationships/image" Target="../media/image79.png"/><Relationship Id="rId12" Type="http://schemas.openxmlformats.org/officeDocument/2006/relationships/image" Target="../media/image84.png"/><Relationship Id="rId2" Type="http://schemas.openxmlformats.org/officeDocument/2006/relationships/notesSlide" Target="../notesSlides/notesSlide17.xml"/><Relationship Id="rId1" Type="http://schemas.openxmlformats.org/officeDocument/2006/relationships/slideLayout" Target="../slideLayouts/slideLayout14.xml"/><Relationship Id="rId6" Type="http://schemas.openxmlformats.org/officeDocument/2006/relationships/image" Target="../media/image78.svg"/><Relationship Id="rId11" Type="http://schemas.openxmlformats.org/officeDocument/2006/relationships/image" Target="../media/image83.svg"/><Relationship Id="rId5" Type="http://schemas.openxmlformats.org/officeDocument/2006/relationships/image" Target="../media/image77.png"/><Relationship Id="rId15" Type="http://schemas.openxmlformats.org/officeDocument/2006/relationships/image" Target="../media/image23.svg"/><Relationship Id="rId10" Type="http://schemas.openxmlformats.org/officeDocument/2006/relationships/image" Target="../media/image82.png"/><Relationship Id="rId4" Type="http://schemas.openxmlformats.org/officeDocument/2006/relationships/image" Target="../media/image76.svg"/><Relationship Id="rId9" Type="http://schemas.openxmlformats.org/officeDocument/2006/relationships/image" Target="../media/image81.png"/><Relationship Id="rId14" Type="http://schemas.openxmlformats.org/officeDocument/2006/relationships/image" Target="../media/image22.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3" Type="http://schemas.openxmlformats.org/officeDocument/2006/relationships/image" Target="../media/image87.svg"/><Relationship Id="rId2" Type="http://schemas.openxmlformats.org/officeDocument/2006/relationships/image" Target="../media/image86.png"/><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14.xml"/><Relationship Id="rId4" Type="http://schemas.openxmlformats.org/officeDocument/2006/relationships/image" Target="../media/image90.png"/></Relationships>
</file>

<file path=ppt/slides/_rels/slide45.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slideLayout" Target="../slideLayouts/slideLayout14.xml"/><Relationship Id="rId1" Type="http://schemas.openxmlformats.org/officeDocument/2006/relationships/tags" Target="../tags/tag3.xml"/><Relationship Id="rId4" Type="http://schemas.openxmlformats.org/officeDocument/2006/relationships/image" Target="../media/image94.png"/></Relationships>
</file>

<file path=ppt/slides/_rels/slide48.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14.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png"/></Relationships>
</file>

<file path=ppt/slides/_rels/slide49.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14.xml"/><Relationship Id="rId4" Type="http://schemas.openxmlformats.org/officeDocument/2006/relationships/image" Target="../media/image103.png"/></Relationships>
</file>

<file path=ppt/slides/_rels/slide51.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slideLayout" Target="../slideLayouts/slideLayout14.xml"/><Relationship Id="rId1" Type="http://schemas.openxmlformats.org/officeDocument/2006/relationships/tags" Target="../tags/tag4.xml"/><Relationship Id="rId5" Type="http://schemas.openxmlformats.org/officeDocument/2006/relationships/image" Target="../media/image106.png"/><Relationship Id="rId4" Type="http://schemas.openxmlformats.org/officeDocument/2006/relationships/image" Target="../media/image105.png"/></Relationships>
</file>

<file path=ppt/slides/_rels/slide52.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slideLayout" Target="../slideLayouts/slideLayout14.xml"/><Relationship Id="rId1" Type="http://schemas.openxmlformats.org/officeDocument/2006/relationships/tags" Target="../tags/tag5.xml"/></Relationships>
</file>

<file path=ppt/slides/_rels/slide53.xml.rels><?xml version="1.0" encoding="UTF-8" standalone="yes"?>
<Relationships xmlns="http://schemas.openxmlformats.org/package/2006/relationships"><Relationship Id="rId3" Type="http://schemas.openxmlformats.org/officeDocument/2006/relationships/hyperlink" Target="https://www.researchgate.net/publication/343671758_SARS-CoV-2_was_Unexpectedly_Deadlier_than_Push-scooters_Could_Hydroxychloroquine_be_the_Unique_Solution/related" TargetMode="External"/><Relationship Id="rId2" Type="http://schemas.openxmlformats.org/officeDocument/2006/relationships/hyperlink" Target="http://www.mimiryudo.com/blog/2020/08/le-meilleur-article-de-tous-les-temps/" TargetMode="External"/><Relationship Id="rId1" Type="http://schemas.openxmlformats.org/officeDocument/2006/relationships/slideLayout" Target="../slideLayouts/slideLayout14.xml"/><Relationship Id="rId4" Type="http://schemas.openxmlformats.org/officeDocument/2006/relationships/hyperlink" Target="https://www.researchgate.net/publication/343678745_Version_traduite_en_francais" TargetMode="External"/></Relationships>
</file>

<file path=ppt/slides/_rels/slide54.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1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6.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slideLayout" Target="../slideLayouts/slideLayout14.xml"/><Relationship Id="rId1" Type="http://schemas.openxmlformats.org/officeDocument/2006/relationships/tags" Target="../tags/tag6.xml"/><Relationship Id="rId4" Type="http://schemas.openxmlformats.org/officeDocument/2006/relationships/image" Target="../media/image110.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8.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14.xml"/></Relationships>
</file>

<file path=ppt/slides/_rels/slide59.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jpeg"/><Relationship Id="rId1" Type="http://schemas.openxmlformats.org/officeDocument/2006/relationships/slideLayout" Target="../slideLayouts/slideLayout14.xml"/><Relationship Id="rId5" Type="http://schemas.openxmlformats.org/officeDocument/2006/relationships/image" Target="../media/image115.png"/><Relationship Id="rId4" Type="http://schemas.openxmlformats.org/officeDocument/2006/relationships/image" Target="../media/image114.png"/></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60.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116.jpeg"/><Relationship Id="rId1" Type="http://schemas.openxmlformats.org/officeDocument/2006/relationships/slideLayout" Target="../slideLayouts/slideLayout14.xml"/></Relationships>
</file>

<file path=ppt/slides/_rels/slide61.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14.xml"/></Relationships>
</file>

<file path=ppt/slides/_rels/slide62.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14.xml"/></Relationships>
</file>

<file path=ppt/slides/_rels/slide63.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14.xml"/></Relationships>
</file>

<file path=ppt/slides/_rels/slide64.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image" Target="../media/image121.jpeg"/><Relationship Id="rId1" Type="http://schemas.openxmlformats.org/officeDocument/2006/relationships/slideLayout" Target="../slideLayouts/slideLayout14.xml"/></Relationships>
</file>

<file path=ppt/slides/_rels/slide65.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67.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14.xml"/><Relationship Id="rId5" Type="http://schemas.openxmlformats.org/officeDocument/2006/relationships/image" Target="../media/image127.png"/><Relationship Id="rId4" Type="http://schemas.openxmlformats.org/officeDocument/2006/relationships/image" Target="../media/image126.png"/></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69.xml.rels><?xml version="1.0" encoding="UTF-8" standalone="yes"?>
<Relationships xmlns="http://schemas.openxmlformats.org/package/2006/relationships"><Relationship Id="rId3" Type="http://schemas.openxmlformats.org/officeDocument/2006/relationships/hyperlink" Target="https://beallslist.net/" TargetMode="External"/><Relationship Id="rId2" Type="http://schemas.openxmlformats.org/officeDocument/2006/relationships/notesSlide" Target="../notesSlides/notesSlide21.xml"/><Relationship Id="rId1" Type="http://schemas.openxmlformats.org/officeDocument/2006/relationships/slideLayout" Target="../slideLayouts/slideLayout14.xml"/><Relationship Id="rId5" Type="http://schemas.openxmlformats.org/officeDocument/2006/relationships/image" Target="../media/image129.png"/><Relationship Id="rId4" Type="http://schemas.openxmlformats.org/officeDocument/2006/relationships/image" Target="../media/image128.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4.xml"/><Relationship Id="rId4" Type="http://schemas.openxmlformats.org/officeDocument/2006/relationships/image" Target="../media/image10.jpeg"/></Relationships>
</file>

<file path=ppt/slides/_rels/slide70.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14.xml"/></Relationships>
</file>

<file path=ppt/slides/_rels/slide71.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72.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slideLayout" Target="../slideLayouts/slideLayout14.xml"/></Relationships>
</file>

<file path=ppt/slides/_rels/slide73.xml.rels><?xml version="1.0" encoding="UTF-8" standalone="yes"?>
<Relationships xmlns="http://schemas.openxmlformats.org/package/2006/relationships"><Relationship Id="rId8" Type="http://schemas.openxmlformats.org/officeDocument/2006/relationships/image" Target="../media/image139.png"/><Relationship Id="rId3" Type="http://schemas.openxmlformats.org/officeDocument/2006/relationships/image" Target="../media/image134.png"/><Relationship Id="rId7" Type="http://schemas.openxmlformats.org/officeDocument/2006/relationships/image" Target="../media/image138.png"/><Relationship Id="rId2" Type="http://schemas.openxmlformats.org/officeDocument/2006/relationships/notesSlide" Target="../notesSlides/notesSlide23.xml"/><Relationship Id="rId1" Type="http://schemas.openxmlformats.org/officeDocument/2006/relationships/slideLayout" Target="../slideLayouts/slideLayout14.xml"/><Relationship Id="rId6" Type="http://schemas.openxmlformats.org/officeDocument/2006/relationships/image" Target="../media/image137.png"/><Relationship Id="rId11" Type="http://schemas.openxmlformats.org/officeDocument/2006/relationships/image" Target="../media/image142.png"/><Relationship Id="rId5" Type="http://schemas.openxmlformats.org/officeDocument/2006/relationships/image" Target="../media/image136.png"/><Relationship Id="rId10" Type="http://schemas.openxmlformats.org/officeDocument/2006/relationships/image" Target="../media/image141.png"/><Relationship Id="rId4" Type="http://schemas.openxmlformats.org/officeDocument/2006/relationships/image" Target="../media/image135.png"/><Relationship Id="rId9" Type="http://schemas.openxmlformats.org/officeDocument/2006/relationships/image" Target="../media/image140.png"/></Relationships>
</file>

<file path=ppt/slides/_rels/slide74.xml.rels><?xml version="1.0" encoding="UTF-8" standalone="yes"?>
<Relationships xmlns="http://schemas.openxmlformats.org/package/2006/relationships"><Relationship Id="rId3" Type="http://schemas.openxmlformats.org/officeDocument/2006/relationships/image" Target="../media/image143.png"/><Relationship Id="rId7" Type="http://schemas.openxmlformats.org/officeDocument/2006/relationships/image" Target="../media/image147.png"/><Relationship Id="rId2" Type="http://schemas.openxmlformats.org/officeDocument/2006/relationships/notesSlide" Target="../notesSlides/notesSlide24.xml"/><Relationship Id="rId1" Type="http://schemas.openxmlformats.org/officeDocument/2006/relationships/slideLayout" Target="../slideLayouts/slideLayout14.xml"/><Relationship Id="rId6" Type="http://schemas.openxmlformats.org/officeDocument/2006/relationships/image" Target="../media/image146.png"/><Relationship Id="rId5" Type="http://schemas.openxmlformats.org/officeDocument/2006/relationships/image" Target="../media/image145.png"/><Relationship Id="rId4" Type="http://schemas.openxmlformats.org/officeDocument/2006/relationships/image" Target="../media/image144.png"/></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4.xml"/></Relationships>
</file>

<file path=ppt/slides/_rels/slide78.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48.png"/><Relationship Id="rId1" Type="http://schemas.openxmlformats.org/officeDocument/2006/relationships/slideLayout" Target="../slideLayouts/slideLayout14.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4.xml"/><Relationship Id="rId4" Type="http://schemas.openxmlformats.org/officeDocument/2006/relationships/image" Target="../media/image12.jpeg"/></Relationships>
</file>

<file path=ppt/slides/_rels/slide80.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14.xml"/></Relationships>
</file>

<file path=ppt/slides/_rels/slide81.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28.xml"/><Relationship Id="rId1" Type="http://schemas.openxmlformats.org/officeDocument/2006/relationships/slideLayout" Target="../slideLayouts/slideLayout14.xml"/><Relationship Id="rId6" Type="http://schemas.openxmlformats.org/officeDocument/2006/relationships/image" Target="../media/image154.jpeg"/><Relationship Id="rId5" Type="http://schemas.openxmlformats.org/officeDocument/2006/relationships/image" Target="../media/image153.jpeg"/><Relationship Id="rId4" Type="http://schemas.openxmlformats.org/officeDocument/2006/relationships/image" Target="../media/image152.png"/></Relationships>
</file>

<file path=ppt/slides/_rels/slide82.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notesSlide" Target="../notesSlides/notesSlide29.xml"/><Relationship Id="rId1" Type="http://schemas.openxmlformats.org/officeDocument/2006/relationships/slideLayout" Target="../slideLayouts/slideLayout14.xml"/></Relationships>
</file>

<file path=ppt/slides/_rels/slide83.xml.rels><?xml version="1.0" encoding="UTF-8" standalone="yes"?>
<Relationships xmlns="http://schemas.openxmlformats.org/package/2006/relationships"><Relationship Id="rId8" Type="http://schemas.openxmlformats.org/officeDocument/2006/relationships/image" Target="../media/image161.png"/><Relationship Id="rId3" Type="http://schemas.openxmlformats.org/officeDocument/2006/relationships/image" Target="../media/image156.png"/><Relationship Id="rId7" Type="http://schemas.openxmlformats.org/officeDocument/2006/relationships/image" Target="../media/image160.png"/><Relationship Id="rId2" Type="http://schemas.openxmlformats.org/officeDocument/2006/relationships/notesSlide" Target="../notesSlides/notesSlide30.xml"/><Relationship Id="rId1" Type="http://schemas.openxmlformats.org/officeDocument/2006/relationships/slideLayout" Target="../slideLayouts/slideLayout14.xml"/><Relationship Id="rId6" Type="http://schemas.openxmlformats.org/officeDocument/2006/relationships/image" Target="../media/image159.png"/><Relationship Id="rId5" Type="http://schemas.openxmlformats.org/officeDocument/2006/relationships/image" Target="../media/image158.png"/><Relationship Id="rId4" Type="http://schemas.openxmlformats.org/officeDocument/2006/relationships/image" Target="../media/image157.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5.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31.xml"/><Relationship Id="rId1" Type="http://schemas.openxmlformats.org/officeDocument/2006/relationships/slideLayout" Target="../slideLayouts/slideLayout14.xml"/><Relationship Id="rId4" Type="http://schemas.openxmlformats.org/officeDocument/2006/relationships/image" Target="../media/image163.png"/></Relationships>
</file>

<file path=ppt/slides/_rels/slide86.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32.xml"/><Relationship Id="rId1" Type="http://schemas.openxmlformats.org/officeDocument/2006/relationships/slideLayout" Target="../slideLayouts/slideLayout14.xml"/><Relationship Id="rId6" Type="http://schemas.openxmlformats.org/officeDocument/2006/relationships/image" Target="../media/image166.png"/><Relationship Id="rId5" Type="http://schemas.openxmlformats.org/officeDocument/2006/relationships/image" Target="../media/image165.png"/><Relationship Id="rId4" Type="http://schemas.openxmlformats.org/officeDocument/2006/relationships/image" Target="../media/image17.png"/></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4.xml"/></Relationships>
</file>

<file path=ppt/slides/_rels/slide88.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image" Target="../media/image167.png"/><Relationship Id="rId1" Type="http://schemas.openxmlformats.org/officeDocument/2006/relationships/slideLayout" Target="../slideLayouts/slideLayout14.xml"/><Relationship Id="rId5" Type="http://schemas.openxmlformats.org/officeDocument/2006/relationships/image" Target="../media/image170.png"/><Relationship Id="rId4" Type="http://schemas.openxmlformats.org/officeDocument/2006/relationships/image" Target="../media/image169.png"/></Relationships>
</file>

<file path=ppt/slides/_rels/slide89.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image" Target="../media/image171.png"/><Relationship Id="rId1" Type="http://schemas.openxmlformats.org/officeDocument/2006/relationships/slideLayout" Target="../slideLayouts/slideLayout14.xml"/><Relationship Id="rId6" Type="http://schemas.openxmlformats.org/officeDocument/2006/relationships/image" Target="../media/image175.png"/><Relationship Id="rId5" Type="http://schemas.openxmlformats.org/officeDocument/2006/relationships/image" Target="../media/image174.png"/><Relationship Id="rId4" Type="http://schemas.openxmlformats.org/officeDocument/2006/relationships/image" Target="../media/image173.png"/></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4.xml"/></Relationships>
</file>

<file path=ppt/slides/_rels/slide90.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image" Target="../media/image176.png"/><Relationship Id="rId1" Type="http://schemas.openxmlformats.org/officeDocument/2006/relationships/slideLayout" Target="../slideLayouts/slideLayout14.xml"/><Relationship Id="rId4" Type="http://schemas.openxmlformats.org/officeDocument/2006/relationships/image" Target="../media/image178.png"/></Relationships>
</file>

<file path=ppt/slides/_rels/slide91.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image" Target="../media/image179.png"/><Relationship Id="rId1" Type="http://schemas.openxmlformats.org/officeDocument/2006/relationships/slideLayout" Target="../slideLayouts/slideLayout14.xml"/></Relationships>
</file>

<file path=ppt/slides/_rels/slide92.xml.rels><?xml version="1.0" encoding="UTF-8" standalone="yes"?>
<Relationships xmlns="http://schemas.openxmlformats.org/package/2006/relationships"><Relationship Id="rId2" Type="http://schemas.openxmlformats.org/officeDocument/2006/relationships/image" Target="../media/image181.png"/><Relationship Id="rId1" Type="http://schemas.openxmlformats.org/officeDocument/2006/relationships/slideLayout" Target="../slideLayouts/slideLayout14.xml"/></Relationships>
</file>

<file path=ppt/slides/_rels/slide93.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image" Target="../media/image182.png"/><Relationship Id="rId1" Type="http://schemas.openxmlformats.org/officeDocument/2006/relationships/slideLayout" Target="../slideLayouts/slideLayout14.xml"/></Relationships>
</file>

<file path=ppt/slides/_rels/slide94.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image" Target="../media/image184.png"/><Relationship Id="rId1" Type="http://schemas.openxmlformats.org/officeDocument/2006/relationships/slideLayout" Target="../slideLayouts/slideLayout14.xml"/><Relationship Id="rId4" Type="http://schemas.openxmlformats.org/officeDocument/2006/relationships/image" Target="../media/image186.png"/></Relationships>
</file>

<file path=ppt/slides/_rels/slide95.xml.rels><?xml version="1.0" encoding="UTF-8" standalone="yes"?>
<Relationships xmlns="http://schemas.openxmlformats.org/package/2006/relationships"><Relationship Id="rId2" Type="http://schemas.openxmlformats.org/officeDocument/2006/relationships/image" Target="../media/image187.png"/><Relationship Id="rId1" Type="http://schemas.openxmlformats.org/officeDocument/2006/relationships/slideLayout" Target="../slideLayouts/slideLayout14.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4.xml"/></Relationships>
</file>

<file path=ppt/slides/_rels/slide99.xml.rels><?xml version="1.0" encoding="UTF-8" standalone="yes"?>
<Relationships xmlns="http://schemas.openxmlformats.org/package/2006/relationships"><Relationship Id="rId2" Type="http://schemas.openxmlformats.org/officeDocument/2006/relationships/image" Target="../media/image188.pn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E0C61F2-D420-454E-AE3F-B05E80F7DB70}"/>
              </a:ext>
            </a:extLst>
          </p:cNvPr>
          <p:cNvSpPr>
            <a:spLocks noGrp="1"/>
          </p:cNvSpPr>
          <p:nvPr>
            <p:ph type="ctrTitle"/>
          </p:nvPr>
        </p:nvSpPr>
        <p:spPr>
          <a:xfrm>
            <a:off x="1419069" y="3835072"/>
            <a:ext cx="9144000" cy="1491592"/>
          </a:xfrm>
        </p:spPr>
        <p:txBody>
          <a:bodyPr>
            <a:noAutofit/>
          </a:bodyPr>
          <a:lstStyle/>
          <a:p>
            <a:r>
              <a:rPr lang="fr-FR" sz="3600" b="1" dirty="0" err="1">
                <a:solidFill>
                  <a:srgbClr val="B20A39"/>
                </a:solidFill>
              </a:rPr>
              <a:t>Analytical</a:t>
            </a:r>
            <a:r>
              <a:rPr lang="fr-FR" sz="3600" b="1" dirty="0">
                <a:solidFill>
                  <a:srgbClr val="B20A39"/>
                </a:solidFill>
              </a:rPr>
              <a:t> and comparative </a:t>
            </a:r>
            <a:r>
              <a:rPr lang="fr-FR" sz="3600" b="1" dirty="0" err="1">
                <a:solidFill>
                  <a:srgbClr val="B20A39"/>
                </a:solidFill>
              </a:rPr>
              <a:t>study</a:t>
            </a:r>
            <a:r>
              <a:rPr lang="fr-FR" sz="3600" b="1" dirty="0">
                <a:solidFill>
                  <a:srgbClr val="B20A39"/>
                </a:solidFill>
              </a:rPr>
              <a:t> of </a:t>
            </a:r>
            <a:r>
              <a:rPr lang="fr-FR" sz="3600" b="1" dirty="0" err="1">
                <a:solidFill>
                  <a:srgbClr val="B20A39"/>
                </a:solidFill>
              </a:rPr>
              <a:t>harmonic</a:t>
            </a:r>
            <a:r>
              <a:rPr lang="fr-FR" sz="3600" b="1" dirty="0">
                <a:solidFill>
                  <a:srgbClr val="B20A39"/>
                </a:solidFill>
              </a:rPr>
              <a:t> matrices in Super Mario Bros</a:t>
            </a:r>
            <a:br>
              <a:rPr lang="fr-FR" sz="3600" dirty="0">
                <a:solidFill>
                  <a:srgbClr val="B20A39"/>
                </a:solidFill>
              </a:rPr>
            </a:br>
            <a:r>
              <a:rPr lang="fr-FR" sz="3600" dirty="0">
                <a:solidFill>
                  <a:srgbClr val="B20A39"/>
                </a:solidFill>
              </a:rPr>
              <a:t>-- </a:t>
            </a:r>
            <a:br>
              <a:rPr lang="fr-FR" sz="3600" dirty="0">
                <a:solidFill>
                  <a:srgbClr val="B20A39"/>
                </a:solidFill>
              </a:rPr>
            </a:br>
            <a:r>
              <a:rPr lang="fr-FR" sz="3600" dirty="0">
                <a:solidFill>
                  <a:srgbClr val="B20A39"/>
                </a:solidFill>
              </a:rPr>
              <a:t>Etude analytique et comparative des matrices harmoniques dans Super Mario Bros</a:t>
            </a:r>
            <a:br>
              <a:rPr lang="fr-FR" sz="3600" dirty="0">
                <a:solidFill>
                  <a:srgbClr val="B20A39"/>
                </a:solidFill>
              </a:rPr>
            </a:br>
            <a:endParaRPr lang="fr-FR" sz="3600" dirty="0">
              <a:solidFill>
                <a:srgbClr val="B20A39"/>
              </a:solidFill>
            </a:endParaRPr>
          </a:p>
        </p:txBody>
      </p:sp>
      <p:sp>
        <p:nvSpPr>
          <p:cNvPr id="7" name="Sous-titre 6">
            <a:extLst>
              <a:ext uri="{FF2B5EF4-FFF2-40B4-BE49-F238E27FC236}">
                <a16:creationId xmlns:a16="http://schemas.microsoft.com/office/drawing/2014/main" id="{96E73C0C-5C06-7345-9F65-0847FA1A145F}"/>
              </a:ext>
            </a:extLst>
          </p:cNvPr>
          <p:cNvSpPr>
            <a:spLocks noGrp="1"/>
          </p:cNvSpPr>
          <p:nvPr>
            <p:ph type="subTitle" idx="1"/>
          </p:nvPr>
        </p:nvSpPr>
        <p:spPr>
          <a:xfrm>
            <a:off x="973134" y="5326664"/>
            <a:ext cx="10035869" cy="877132"/>
          </a:xfrm>
        </p:spPr>
        <p:txBody>
          <a:bodyPr>
            <a:normAutofit fontScale="77500" lnSpcReduction="20000"/>
          </a:bodyPr>
          <a:lstStyle/>
          <a:p>
            <a:r>
              <a:rPr lang="fr-FR" sz="3600" b="1" dirty="0"/>
              <a:t>Michaël </a:t>
            </a:r>
            <a:r>
              <a:rPr lang="fr-FR" sz="3600" b="1" dirty="0" err="1"/>
              <a:t>Rochoy</a:t>
            </a:r>
            <a:r>
              <a:rPr lang="fr-FR" sz="3600" b="1" dirty="0"/>
              <a:t>, </a:t>
            </a:r>
            <a:r>
              <a:rPr lang="fr-FR" sz="3600" dirty="0"/>
              <a:t>MD-PhD, French GP </a:t>
            </a:r>
            <a:r>
              <a:rPr lang="fr-FR" sz="2600" dirty="0"/>
              <a:t>(</a:t>
            </a:r>
            <a:r>
              <a:rPr lang="fr-FR" sz="2600" dirty="0" err="1"/>
              <a:t>who</a:t>
            </a:r>
            <a:r>
              <a:rPr lang="fr-FR" sz="2600" dirty="0"/>
              <a:t> </a:t>
            </a:r>
            <a:r>
              <a:rPr lang="fr-FR" sz="2600" dirty="0" err="1"/>
              <a:t>speaks</a:t>
            </a:r>
            <a:r>
              <a:rPr lang="fr-FR" sz="2600" dirty="0"/>
              <a:t> </a:t>
            </a:r>
            <a:r>
              <a:rPr lang="fr-FR" sz="2600" dirty="0" err="1"/>
              <a:t>too</a:t>
            </a:r>
            <a:r>
              <a:rPr lang="fr-FR" sz="2600" dirty="0"/>
              <a:t> fast)</a:t>
            </a:r>
            <a:endParaRPr lang="fr-FR" sz="3600" dirty="0"/>
          </a:p>
          <a:p>
            <a:r>
              <a:rPr lang="fr-FR" sz="3600" dirty="0"/>
              <a:t>Associate </a:t>
            </a:r>
            <a:r>
              <a:rPr lang="fr-FR" sz="3600" dirty="0" err="1"/>
              <a:t>researcher</a:t>
            </a:r>
            <a:r>
              <a:rPr lang="fr-FR" sz="3600" dirty="0"/>
              <a:t> at the </a:t>
            </a:r>
            <a:r>
              <a:rPr lang="fr-FR" sz="3600" dirty="0" err="1"/>
              <a:t>University</a:t>
            </a:r>
            <a:r>
              <a:rPr lang="fr-FR" sz="3600" dirty="0"/>
              <a:t> of Lille</a:t>
            </a:r>
          </a:p>
        </p:txBody>
      </p:sp>
      <p:sp>
        <p:nvSpPr>
          <p:cNvPr id="5" name="Espace réservé du pied de page 4">
            <a:extLst>
              <a:ext uri="{FF2B5EF4-FFF2-40B4-BE49-F238E27FC236}">
                <a16:creationId xmlns:a16="http://schemas.microsoft.com/office/drawing/2014/main" id="{B571B421-7CB5-4DDC-B595-4E1B97BD1E7C}"/>
              </a:ext>
            </a:extLst>
          </p:cNvPr>
          <p:cNvSpPr>
            <a:spLocks noGrp="1"/>
          </p:cNvSpPr>
          <p:nvPr>
            <p:ph type="ftr" sz="quarter" idx="11"/>
          </p:nvPr>
        </p:nvSpPr>
        <p:spPr/>
        <p:txBody>
          <a:bodyPr/>
          <a:lstStyle/>
          <a:p>
            <a:r>
              <a:rPr lang="fr-FR" dirty="0">
                <a:solidFill>
                  <a:srgbClr val="B20A39"/>
                </a:solidFill>
              </a:rPr>
              <a:t>Etude analytique et comparative des matrices harmoniques dans Mario Bros et Zelda III</a:t>
            </a:r>
            <a:endParaRPr lang="fr-FR" dirty="0"/>
          </a:p>
        </p:txBody>
      </p:sp>
      <p:sp>
        <p:nvSpPr>
          <p:cNvPr id="6" name="Espace réservé du numéro de diapositive 5">
            <a:extLst>
              <a:ext uri="{FF2B5EF4-FFF2-40B4-BE49-F238E27FC236}">
                <a16:creationId xmlns:a16="http://schemas.microsoft.com/office/drawing/2014/main" id="{9C566401-B91A-4CD9-8FE4-6981868E5DA5}"/>
              </a:ext>
            </a:extLst>
          </p:cNvPr>
          <p:cNvSpPr>
            <a:spLocks noGrp="1"/>
          </p:cNvSpPr>
          <p:nvPr>
            <p:ph type="sldNum" sz="quarter" idx="12"/>
          </p:nvPr>
        </p:nvSpPr>
        <p:spPr>
          <a:xfrm>
            <a:off x="-1955800" y="6492875"/>
            <a:ext cx="2743200" cy="365125"/>
          </a:xfrm>
        </p:spPr>
        <p:txBody>
          <a:bodyPr/>
          <a:lstStyle/>
          <a:p>
            <a:fld id="{A5619DBA-0A4A-4680-92F8-7904BB7DFE3E}" type="slidenum">
              <a:rPr lang="fr-FR" smtClean="0"/>
              <a:pPr/>
              <a:t>1</a:t>
            </a:fld>
            <a:r>
              <a:rPr lang="fr-FR" dirty="0"/>
              <a:t>/</a:t>
            </a:r>
            <a:r>
              <a:rPr lang="fr-FR" b="1" dirty="0">
                <a:solidFill>
                  <a:srgbClr val="FF0000"/>
                </a:solidFill>
              </a:rPr>
              <a:t>623</a:t>
            </a:r>
          </a:p>
        </p:txBody>
      </p:sp>
      <p:sp>
        <p:nvSpPr>
          <p:cNvPr id="3" name="ZoneTexte 2">
            <a:extLst>
              <a:ext uri="{FF2B5EF4-FFF2-40B4-BE49-F238E27FC236}">
                <a16:creationId xmlns:a16="http://schemas.microsoft.com/office/drawing/2014/main" id="{A8B3DFEB-624D-32AA-E3F5-9AAEABE12F0B}"/>
              </a:ext>
            </a:extLst>
          </p:cNvPr>
          <p:cNvSpPr txBox="1"/>
          <p:nvPr/>
        </p:nvSpPr>
        <p:spPr>
          <a:xfrm>
            <a:off x="9893509" y="6306105"/>
            <a:ext cx="2008682" cy="369332"/>
          </a:xfrm>
          <a:prstGeom prst="rect">
            <a:avLst/>
          </a:prstGeom>
          <a:noFill/>
        </p:spPr>
        <p:txBody>
          <a:bodyPr wrap="square" rtlCol="0">
            <a:spAutoFit/>
          </a:bodyPr>
          <a:lstStyle/>
          <a:p>
            <a:r>
              <a:rPr lang="fr-FR" dirty="0"/>
              <a:t>22 septembre 2022</a:t>
            </a:r>
          </a:p>
        </p:txBody>
      </p:sp>
      <p:pic>
        <p:nvPicPr>
          <p:cNvPr id="8" name="Image 7">
            <a:extLst>
              <a:ext uri="{FF2B5EF4-FFF2-40B4-BE49-F238E27FC236}">
                <a16:creationId xmlns:a16="http://schemas.microsoft.com/office/drawing/2014/main" id="{718473C2-B5B8-F262-0F3E-98FC687F73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65773" y="298778"/>
            <a:ext cx="6502400" cy="1816100"/>
          </a:xfrm>
          <a:prstGeom prst="rect">
            <a:avLst/>
          </a:prstGeom>
        </p:spPr>
      </p:pic>
    </p:spTree>
    <p:extLst>
      <p:ext uri="{BB962C8B-B14F-4D97-AF65-F5344CB8AC3E}">
        <p14:creationId xmlns:p14="http://schemas.microsoft.com/office/powerpoint/2010/main" val="21081135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Schweppes — Wikipédia">
            <a:extLst>
              <a:ext uri="{FF2B5EF4-FFF2-40B4-BE49-F238E27FC236}">
                <a16:creationId xmlns:a16="http://schemas.microsoft.com/office/drawing/2014/main" id="{8A6BA6CF-3F1C-4D88-B58F-BB85F9D8A9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53400" y="2448033"/>
            <a:ext cx="2449547" cy="2415440"/>
          </a:xfrm>
          <a:prstGeom prst="rect">
            <a:avLst/>
          </a:prstGeom>
          <a:noFill/>
          <a:extLst>
            <a:ext uri="{909E8E84-426E-40DD-AFC4-6F175D3DCCD1}">
              <a14:hiddenFill xmlns:a14="http://schemas.microsoft.com/office/drawing/2010/main">
                <a:solidFill>
                  <a:srgbClr val="FFFFFF"/>
                </a:solidFill>
              </a14:hiddenFill>
            </a:ext>
          </a:extLst>
        </p:spPr>
      </p:pic>
      <p:sp>
        <p:nvSpPr>
          <p:cNvPr id="2" name="Titre 1">
            <a:extLst>
              <a:ext uri="{FF2B5EF4-FFF2-40B4-BE49-F238E27FC236}">
                <a16:creationId xmlns:a16="http://schemas.microsoft.com/office/drawing/2014/main" id="{77FC5101-24FB-4F64-2D7F-931BEFF352D3}"/>
              </a:ext>
            </a:extLst>
          </p:cNvPr>
          <p:cNvSpPr>
            <a:spLocks noGrp="1"/>
          </p:cNvSpPr>
          <p:nvPr>
            <p:ph type="title"/>
          </p:nvPr>
        </p:nvSpPr>
        <p:spPr/>
        <p:txBody>
          <a:bodyPr/>
          <a:lstStyle/>
          <a:p>
            <a:pPr algn="ctr"/>
            <a:r>
              <a:rPr lang="fr-FR" dirty="0">
                <a:solidFill>
                  <a:srgbClr val="002060"/>
                </a:solidFill>
              </a:rPr>
              <a:t>He </a:t>
            </a:r>
            <a:r>
              <a:rPr lang="fr-FR" dirty="0" err="1">
                <a:solidFill>
                  <a:srgbClr val="002060"/>
                </a:solidFill>
              </a:rPr>
              <a:t>received</a:t>
            </a:r>
            <a:r>
              <a:rPr lang="fr-FR" dirty="0">
                <a:solidFill>
                  <a:srgbClr val="002060"/>
                </a:solidFill>
              </a:rPr>
              <a:t> </a:t>
            </a:r>
            <a:r>
              <a:rPr lang="fr-FR" dirty="0" err="1">
                <a:solidFill>
                  <a:srgbClr val="002060"/>
                </a:solidFill>
              </a:rPr>
              <a:t>wide</a:t>
            </a:r>
            <a:r>
              <a:rPr lang="fr-FR" dirty="0">
                <a:solidFill>
                  <a:srgbClr val="002060"/>
                </a:solidFill>
              </a:rPr>
              <a:t> media </a:t>
            </a:r>
            <a:r>
              <a:rPr lang="fr-FR" dirty="0" err="1">
                <a:solidFill>
                  <a:srgbClr val="002060"/>
                </a:solidFill>
              </a:rPr>
              <a:t>coverage</a:t>
            </a:r>
            <a:r>
              <a:rPr lang="fr-FR" dirty="0">
                <a:solidFill>
                  <a:srgbClr val="002060"/>
                </a:solidFill>
              </a:rPr>
              <a:t>… </a:t>
            </a:r>
          </a:p>
        </p:txBody>
      </p:sp>
      <p:sp>
        <p:nvSpPr>
          <p:cNvPr id="4" name="Espace réservé du pied de page 3">
            <a:extLst>
              <a:ext uri="{FF2B5EF4-FFF2-40B4-BE49-F238E27FC236}">
                <a16:creationId xmlns:a16="http://schemas.microsoft.com/office/drawing/2014/main" id="{7DCEFFA7-4E2F-2DE8-6C7C-B1AD0EE691B6}"/>
              </a:ext>
            </a:extLst>
          </p:cNvPr>
          <p:cNvSpPr>
            <a:spLocks noGrp="1"/>
          </p:cNvSpPr>
          <p:nvPr>
            <p:ph type="ftr" sz="quarter" idx="11"/>
          </p:nvPr>
        </p:nvSpPr>
        <p:spPr/>
        <p:txBody>
          <a:bodyPr/>
          <a:lstStyle/>
          <a:p>
            <a:r>
              <a:rPr lang="fr-FR" dirty="0"/>
              <a:t>Quand on consulte tout le monde, on légitime tous les avis</a:t>
            </a:r>
          </a:p>
        </p:txBody>
      </p:sp>
      <p:sp>
        <p:nvSpPr>
          <p:cNvPr id="5" name="Espace réservé du numéro de diapositive 4">
            <a:extLst>
              <a:ext uri="{FF2B5EF4-FFF2-40B4-BE49-F238E27FC236}">
                <a16:creationId xmlns:a16="http://schemas.microsoft.com/office/drawing/2014/main" id="{055A5DAC-D03E-A850-822B-91CD96DB07DC}"/>
              </a:ext>
            </a:extLst>
          </p:cNvPr>
          <p:cNvSpPr>
            <a:spLocks noGrp="1"/>
          </p:cNvSpPr>
          <p:nvPr>
            <p:ph type="sldNum" sz="quarter" idx="12"/>
          </p:nvPr>
        </p:nvSpPr>
        <p:spPr/>
        <p:txBody>
          <a:bodyPr/>
          <a:lstStyle/>
          <a:p>
            <a:fld id="{264B5D8C-DCF3-4706-B695-4F73B634C15B}" type="slidenum">
              <a:rPr lang="fr-FR" smtClean="0"/>
              <a:t>10</a:t>
            </a:fld>
            <a:endParaRPr lang="fr-FR"/>
          </a:p>
        </p:txBody>
      </p:sp>
      <p:pic>
        <p:nvPicPr>
          <p:cNvPr id="5122" name="Picture 2" descr="Image">
            <a:extLst>
              <a:ext uri="{FF2B5EF4-FFF2-40B4-BE49-F238E27FC236}">
                <a16:creationId xmlns:a16="http://schemas.microsoft.com/office/drawing/2014/main" id="{1F2C1B9D-1C46-3539-2D88-31A1FA2F211D}"/>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526288" y="1633223"/>
            <a:ext cx="5569712" cy="4351338"/>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La longue visite surprise d'Emmanuel Macron à l'IHU de Didier Raoult -  Gomet'">
            <a:extLst>
              <a:ext uri="{FF2B5EF4-FFF2-40B4-BE49-F238E27FC236}">
                <a16:creationId xmlns:a16="http://schemas.microsoft.com/office/drawing/2014/main" id="{1E11BC6A-EB56-A06E-69EE-95A2EE5CC6C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54272" y="2167063"/>
            <a:ext cx="5337465" cy="3283658"/>
          </a:xfrm>
          <a:prstGeom prst="rect">
            <a:avLst/>
          </a:prstGeom>
          <a:noFill/>
          <a:extLst>
            <a:ext uri="{909E8E84-426E-40DD-AFC4-6F175D3DCCD1}">
              <a14:hiddenFill xmlns:a14="http://schemas.microsoft.com/office/drawing/2010/main">
                <a:solidFill>
                  <a:srgbClr val="FFFFFF"/>
                </a:solidFill>
              </a14:hiddenFill>
            </a:ext>
          </a:extLst>
        </p:spPr>
      </p:pic>
      <p:sp>
        <p:nvSpPr>
          <p:cNvPr id="3" name="Flèche courbée vers le bas 2">
            <a:extLst>
              <a:ext uri="{FF2B5EF4-FFF2-40B4-BE49-F238E27FC236}">
                <a16:creationId xmlns:a16="http://schemas.microsoft.com/office/drawing/2014/main" id="{A2FA9076-E7BE-2373-852D-03134612B059}"/>
              </a:ext>
            </a:extLst>
          </p:cNvPr>
          <p:cNvSpPr/>
          <p:nvPr/>
        </p:nvSpPr>
        <p:spPr>
          <a:xfrm>
            <a:off x="2933204" y="1407279"/>
            <a:ext cx="6697683" cy="647152"/>
          </a:xfrm>
          <a:prstGeom prst="curvedDownArrow">
            <a:avLst>
              <a:gd name="adj1" fmla="val 61223"/>
              <a:gd name="adj2" fmla="val 110275"/>
              <a:gd name="adj3" fmla="val 25000"/>
            </a:avLst>
          </a:prstGeom>
          <a:blipFill>
            <a:blip r:embed="rId6"/>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7" name="ZoneTexte 6">
            <a:extLst>
              <a:ext uri="{FF2B5EF4-FFF2-40B4-BE49-F238E27FC236}">
                <a16:creationId xmlns:a16="http://schemas.microsoft.com/office/drawing/2014/main" id="{C386F8A6-5A9A-3618-DECF-0E0B1C677054}"/>
              </a:ext>
            </a:extLst>
          </p:cNvPr>
          <p:cNvSpPr txBox="1"/>
          <p:nvPr/>
        </p:nvSpPr>
        <p:spPr>
          <a:xfrm>
            <a:off x="414581" y="5984561"/>
            <a:ext cx="6098582" cy="523220"/>
          </a:xfrm>
          <a:prstGeom prst="rect">
            <a:avLst/>
          </a:prstGeom>
          <a:noFill/>
        </p:spPr>
        <p:txBody>
          <a:bodyPr wrap="square">
            <a:spAutoFit/>
          </a:bodyPr>
          <a:lstStyle/>
          <a:p>
            <a:r>
              <a:rPr lang="fr-FR" sz="1400" b="0" i="0" dirty="0">
                <a:effectLst/>
                <a:latin typeface="TwitterChirp"/>
              </a:rPr>
              <a:t>Nicolas Hervé. Les cahiers du journalisme : "Étude quantitative de l’intensité médiatique des 6 premiers mois de la pandémie du Covid-19"</a:t>
            </a:r>
            <a:endParaRPr lang="fr-FR" sz="1400" dirty="0"/>
          </a:p>
        </p:txBody>
      </p:sp>
    </p:spTree>
    <p:extLst>
      <p:ext uri="{BB962C8B-B14F-4D97-AF65-F5344CB8AC3E}">
        <p14:creationId xmlns:p14="http://schemas.microsoft.com/office/powerpoint/2010/main" val="3663363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0277D5D-014C-D075-0AD4-F7E859773C07}"/>
              </a:ext>
            </a:extLst>
          </p:cNvPr>
          <p:cNvSpPr>
            <a:spLocks noGrp="1"/>
          </p:cNvSpPr>
          <p:nvPr>
            <p:ph type="title"/>
          </p:nvPr>
        </p:nvSpPr>
        <p:spPr>
          <a:xfrm>
            <a:off x="244929" y="2204358"/>
            <a:ext cx="11658600" cy="1763486"/>
          </a:xfrm>
        </p:spPr>
        <p:txBody>
          <a:bodyPr>
            <a:normAutofit fontScale="90000"/>
          </a:bodyPr>
          <a:lstStyle/>
          <a:p>
            <a:pPr algn="ctr"/>
            <a:r>
              <a:rPr lang="fr-FR" dirty="0" err="1">
                <a:solidFill>
                  <a:srgbClr val="002060"/>
                </a:solidFill>
              </a:rPr>
              <a:t>Then</a:t>
            </a:r>
            <a:r>
              <a:rPr lang="fr-FR" dirty="0">
                <a:solidFill>
                  <a:srgbClr val="002060"/>
                </a:solidFill>
              </a:rPr>
              <a:t>, </a:t>
            </a:r>
            <a:r>
              <a:rPr lang="fr-FR" dirty="0" err="1">
                <a:solidFill>
                  <a:srgbClr val="002060"/>
                </a:solidFill>
              </a:rPr>
              <a:t>when</a:t>
            </a:r>
            <a:r>
              <a:rPr lang="fr-FR" dirty="0">
                <a:solidFill>
                  <a:srgbClr val="002060"/>
                </a:solidFill>
              </a:rPr>
              <a:t> I </a:t>
            </a:r>
            <a:r>
              <a:rPr lang="fr-FR" dirty="0" err="1">
                <a:solidFill>
                  <a:srgbClr val="002060"/>
                </a:solidFill>
              </a:rPr>
              <a:t>learned</a:t>
            </a:r>
            <a:r>
              <a:rPr lang="fr-FR" dirty="0">
                <a:solidFill>
                  <a:srgbClr val="002060"/>
                </a:solidFill>
              </a:rPr>
              <a:t> </a:t>
            </a:r>
            <a:r>
              <a:rPr lang="fr-FR" dirty="0" err="1">
                <a:solidFill>
                  <a:srgbClr val="002060"/>
                </a:solidFill>
              </a:rPr>
              <a:t>that</a:t>
            </a:r>
            <a:r>
              <a:rPr lang="fr-FR" dirty="0">
                <a:solidFill>
                  <a:srgbClr val="002060"/>
                </a:solidFill>
              </a:rPr>
              <a:t> I </a:t>
            </a:r>
            <a:r>
              <a:rPr lang="fr-FR" dirty="0" err="1">
                <a:solidFill>
                  <a:srgbClr val="002060"/>
                </a:solidFill>
              </a:rPr>
              <a:t>had</a:t>
            </a:r>
            <a:r>
              <a:rPr lang="fr-FR" dirty="0">
                <a:solidFill>
                  <a:srgbClr val="002060"/>
                </a:solidFill>
              </a:rPr>
              <a:t> an </a:t>
            </a:r>
            <a:r>
              <a:rPr lang="fr-FR" dirty="0" err="1">
                <a:solidFill>
                  <a:srgbClr val="002060"/>
                </a:solidFill>
              </a:rPr>
              <a:t>hour</a:t>
            </a:r>
            <a:r>
              <a:rPr lang="fr-FR" dirty="0">
                <a:solidFill>
                  <a:srgbClr val="002060"/>
                </a:solidFill>
              </a:rPr>
              <a:t>... I </a:t>
            </a:r>
            <a:r>
              <a:rPr lang="fr-FR" dirty="0" err="1">
                <a:solidFill>
                  <a:srgbClr val="002060"/>
                </a:solidFill>
              </a:rPr>
              <a:t>asked</a:t>
            </a:r>
            <a:r>
              <a:rPr lang="fr-FR" dirty="0">
                <a:solidFill>
                  <a:srgbClr val="002060"/>
                </a:solidFill>
              </a:rPr>
              <a:t> </a:t>
            </a:r>
            <a:r>
              <a:rPr lang="fr-FR" dirty="0" err="1">
                <a:solidFill>
                  <a:srgbClr val="002060"/>
                </a:solidFill>
              </a:rPr>
              <a:t>myself</a:t>
            </a:r>
            <a:r>
              <a:rPr lang="fr-FR" dirty="0">
                <a:solidFill>
                  <a:srgbClr val="002060"/>
                </a:solidFill>
              </a:rPr>
              <a:t> </a:t>
            </a:r>
            <a:r>
              <a:rPr lang="fr-FR" dirty="0" err="1">
                <a:solidFill>
                  <a:srgbClr val="002060"/>
                </a:solidFill>
              </a:rPr>
              <a:t>many</a:t>
            </a:r>
            <a:r>
              <a:rPr lang="fr-FR" dirty="0">
                <a:solidFill>
                  <a:srgbClr val="002060"/>
                </a:solidFill>
              </a:rPr>
              <a:t> </a:t>
            </a:r>
            <a:r>
              <a:rPr lang="fr-FR" dirty="0" err="1">
                <a:solidFill>
                  <a:srgbClr val="002060"/>
                </a:solidFill>
              </a:rPr>
              <a:t>other</a:t>
            </a:r>
            <a:r>
              <a:rPr lang="fr-FR" dirty="0">
                <a:solidFill>
                  <a:srgbClr val="002060"/>
                </a:solidFill>
              </a:rPr>
              <a:t> questions. </a:t>
            </a:r>
            <a:br>
              <a:rPr lang="fr-FR" dirty="0">
                <a:solidFill>
                  <a:srgbClr val="002060"/>
                </a:solidFill>
              </a:rPr>
            </a:br>
            <a:br>
              <a:rPr lang="fr-FR" dirty="0">
                <a:solidFill>
                  <a:srgbClr val="002060"/>
                </a:solidFill>
              </a:rPr>
            </a:br>
            <a:r>
              <a:rPr lang="fr-FR" b="1" dirty="0">
                <a:solidFill>
                  <a:srgbClr val="002060"/>
                </a:solidFill>
              </a:rPr>
              <a:t>Is </a:t>
            </a:r>
            <a:r>
              <a:rPr lang="fr-FR" b="1" dirty="0" err="1">
                <a:solidFill>
                  <a:srgbClr val="002060"/>
                </a:solidFill>
              </a:rPr>
              <a:t>it</a:t>
            </a:r>
            <a:r>
              <a:rPr lang="fr-FR" b="1" dirty="0">
                <a:solidFill>
                  <a:srgbClr val="002060"/>
                </a:solidFill>
              </a:rPr>
              <a:t> </a:t>
            </a:r>
            <a:r>
              <a:rPr lang="fr-FR" b="1" dirty="0" err="1">
                <a:solidFill>
                  <a:srgbClr val="002060"/>
                </a:solidFill>
              </a:rPr>
              <a:t>still</a:t>
            </a:r>
            <a:r>
              <a:rPr lang="fr-FR" b="1" dirty="0">
                <a:solidFill>
                  <a:srgbClr val="002060"/>
                </a:solidFill>
              </a:rPr>
              <a:t> </a:t>
            </a:r>
            <a:r>
              <a:rPr lang="fr-FR" b="1" dirty="0" err="1">
                <a:solidFill>
                  <a:srgbClr val="002060"/>
                </a:solidFill>
              </a:rPr>
              <a:t>easy</a:t>
            </a:r>
            <a:r>
              <a:rPr lang="fr-FR" b="1" dirty="0">
                <a:solidFill>
                  <a:srgbClr val="002060"/>
                </a:solidFill>
              </a:rPr>
              <a:t> to </a:t>
            </a:r>
            <a:r>
              <a:rPr lang="fr-FR" b="1" dirty="0" err="1">
                <a:solidFill>
                  <a:srgbClr val="002060"/>
                </a:solidFill>
              </a:rPr>
              <a:t>publish</a:t>
            </a:r>
            <a:r>
              <a:rPr lang="fr-FR" b="1" dirty="0">
                <a:solidFill>
                  <a:srgbClr val="002060"/>
                </a:solidFill>
              </a:rPr>
              <a:t> in a </a:t>
            </a:r>
            <a:r>
              <a:rPr lang="fr-FR" b="1" dirty="0" err="1">
                <a:solidFill>
                  <a:srgbClr val="002060"/>
                </a:solidFill>
              </a:rPr>
              <a:t>predatory</a:t>
            </a:r>
            <a:r>
              <a:rPr lang="fr-FR" b="1" dirty="0">
                <a:solidFill>
                  <a:srgbClr val="002060"/>
                </a:solidFill>
              </a:rPr>
              <a:t> journal in 2022? </a:t>
            </a:r>
            <a:br>
              <a:rPr lang="fr-FR" b="1" dirty="0">
                <a:solidFill>
                  <a:srgbClr val="002060"/>
                </a:solidFill>
              </a:rPr>
            </a:br>
            <a:br>
              <a:rPr lang="fr-FR" dirty="0">
                <a:solidFill>
                  <a:srgbClr val="002060"/>
                </a:solidFill>
              </a:rPr>
            </a:br>
            <a:r>
              <a:rPr lang="fr-FR" b="1" dirty="0">
                <a:solidFill>
                  <a:srgbClr val="002060"/>
                </a:solidFill>
              </a:rPr>
              <a:t>How </a:t>
            </a:r>
            <a:r>
              <a:rPr lang="fr-FR" b="1" dirty="0" err="1">
                <a:solidFill>
                  <a:srgbClr val="002060"/>
                </a:solidFill>
              </a:rPr>
              <a:t>much</a:t>
            </a:r>
            <a:r>
              <a:rPr lang="fr-FR" b="1" dirty="0">
                <a:solidFill>
                  <a:srgbClr val="002060"/>
                </a:solidFill>
              </a:rPr>
              <a:t> can </a:t>
            </a:r>
            <a:r>
              <a:rPr lang="fr-FR" b="1" dirty="0" err="1">
                <a:solidFill>
                  <a:srgbClr val="002060"/>
                </a:solidFill>
              </a:rPr>
              <a:t>you</a:t>
            </a:r>
            <a:r>
              <a:rPr lang="fr-FR" b="1" dirty="0">
                <a:solidFill>
                  <a:srgbClr val="002060"/>
                </a:solidFill>
              </a:rPr>
              <a:t> </a:t>
            </a:r>
            <a:r>
              <a:rPr lang="fr-FR" b="1" dirty="0" err="1">
                <a:solidFill>
                  <a:srgbClr val="002060"/>
                </a:solidFill>
              </a:rPr>
              <a:t>negotiate</a:t>
            </a:r>
            <a:r>
              <a:rPr lang="fr-FR" b="1" dirty="0">
                <a:solidFill>
                  <a:srgbClr val="002060"/>
                </a:solidFill>
              </a:rPr>
              <a:t> the rates of a </a:t>
            </a:r>
            <a:r>
              <a:rPr lang="fr-FR" b="1" dirty="0" err="1">
                <a:solidFill>
                  <a:srgbClr val="002060"/>
                </a:solidFill>
              </a:rPr>
              <a:t>predatory</a:t>
            </a:r>
            <a:r>
              <a:rPr lang="fr-FR" b="1" dirty="0">
                <a:solidFill>
                  <a:srgbClr val="002060"/>
                </a:solidFill>
              </a:rPr>
              <a:t> journal? </a:t>
            </a:r>
            <a:r>
              <a:rPr lang="fr-FR" i="1" dirty="0">
                <a:solidFill>
                  <a:srgbClr val="002060"/>
                </a:solidFill>
              </a:rPr>
              <a:t>(</a:t>
            </a:r>
            <a:r>
              <a:rPr lang="fr-FR" i="1" dirty="0" err="1">
                <a:solidFill>
                  <a:srgbClr val="002060"/>
                </a:solidFill>
              </a:rPr>
              <a:t>some</a:t>
            </a:r>
            <a:r>
              <a:rPr lang="fr-FR" i="1" dirty="0">
                <a:solidFill>
                  <a:srgbClr val="002060"/>
                </a:solidFill>
              </a:rPr>
              <a:t> </a:t>
            </a:r>
            <a:r>
              <a:rPr lang="fr-FR" i="1" dirty="0" err="1">
                <a:solidFill>
                  <a:srgbClr val="002060"/>
                </a:solidFill>
              </a:rPr>
              <a:t>hoaxes</a:t>
            </a:r>
            <a:r>
              <a:rPr lang="fr-FR" i="1" dirty="0">
                <a:solidFill>
                  <a:srgbClr val="002060"/>
                </a:solidFill>
              </a:rPr>
              <a:t> </a:t>
            </a:r>
            <a:r>
              <a:rPr lang="fr-FR" i="1" dirty="0" err="1">
                <a:solidFill>
                  <a:srgbClr val="002060"/>
                </a:solidFill>
              </a:rPr>
              <a:t>did</a:t>
            </a:r>
            <a:r>
              <a:rPr lang="fr-FR" i="1" dirty="0">
                <a:solidFill>
                  <a:srgbClr val="002060"/>
                </a:solidFill>
              </a:rPr>
              <a:t> not go </a:t>
            </a:r>
            <a:r>
              <a:rPr lang="fr-FR" i="1" dirty="0" err="1">
                <a:solidFill>
                  <a:srgbClr val="002060"/>
                </a:solidFill>
              </a:rPr>
              <a:t>through</a:t>
            </a:r>
            <a:r>
              <a:rPr lang="fr-FR" i="1" dirty="0">
                <a:solidFill>
                  <a:srgbClr val="002060"/>
                </a:solidFill>
              </a:rPr>
              <a:t> </a:t>
            </a:r>
            <a:r>
              <a:rPr lang="fr-FR" i="1" dirty="0" err="1">
                <a:solidFill>
                  <a:srgbClr val="002060"/>
                </a:solidFill>
              </a:rPr>
              <a:t>with</a:t>
            </a:r>
            <a:r>
              <a:rPr lang="fr-FR" i="1" dirty="0">
                <a:solidFill>
                  <a:srgbClr val="002060"/>
                </a:solidFill>
              </a:rPr>
              <a:t> the process </a:t>
            </a:r>
            <a:r>
              <a:rPr lang="fr-FR" i="1" dirty="0" err="1">
                <a:solidFill>
                  <a:srgbClr val="002060"/>
                </a:solidFill>
              </a:rPr>
              <a:t>because</a:t>
            </a:r>
            <a:r>
              <a:rPr lang="fr-FR" i="1" dirty="0">
                <a:solidFill>
                  <a:srgbClr val="002060"/>
                </a:solidFill>
              </a:rPr>
              <a:t> of the </a:t>
            </a:r>
            <a:r>
              <a:rPr lang="fr-FR" i="1" dirty="0" err="1">
                <a:solidFill>
                  <a:srgbClr val="002060"/>
                </a:solidFill>
              </a:rPr>
              <a:t>amount</a:t>
            </a:r>
            <a:r>
              <a:rPr lang="fr-FR" i="1" dirty="0">
                <a:solidFill>
                  <a:srgbClr val="002060"/>
                </a:solidFill>
              </a:rPr>
              <a:t> of money </a:t>
            </a:r>
            <a:r>
              <a:rPr lang="fr-FR" i="1" dirty="0" err="1">
                <a:solidFill>
                  <a:srgbClr val="002060"/>
                </a:solidFill>
              </a:rPr>
              <a:t>involved</a:t>
            </a:r>
            <a:r>
              <a:rPr lang="fr-FR" i="1" dirty="0">
                <a:solidFill>
                  <a:srgbClr val="002060"/>
                </a:solidFill>
              </a:rPr>
              <a:t>)</a:t>
            </a:r>
          </a:p>
        </p:txBody>
      </p:sp>
      <p:sp>
        <p:nvSpPr>
          <p:cNvPr id="4" name="Espace réservé du pied de page 3">
            <a:extLst>
              <a:ext uri="{FF2B5EF4-FFF2-40B4-BE49-F238E27FC236}">
                <a16:creationId xmlns:a16="http://schemas.microsoft.com/office/drawing/2014/main" id="{E26F5F1E-989E-E022-3D26-7684B75AEF79}"/>
              </a:ext>
            </a:extLst>
          </p:cNvPr>
          <p:cNvSpPr>
            <a:spLocks noGrp="1"/>
          </p:cNvSpPr>
          <p:nvPr>
            <p:ph type="ftr" sz="quarter" idx="11"/>
          </p:nvPr>
        </p:nvSpPr>
        <p:spPr/>
        <p:txBody>
          <a:bodyPr/>
          <a:lstStyle/>
          <a:p>
            <a:r>
              <a:rPr lang="fr-FR" dirty="0" err="1"/>
              <a:t>Featuring</a:t>
            </a:r>
            <a:r>
              <a:rPr lang="fr-FR" dirty="0"/>
              <a:t> Mickey</a:t>
            </a:r>
          </a:p>
        </p:txBody>
      </p:sp>
      <p:sp>
        <p:nvSpPr>
          <p:cNvPr id="5" name="Espace réservé du numéro de diapositive 4">
            <a:extLst>
              <a:ext uri="{FF2B5EF4-FFF2-40B4-BE49-F238E27FC236}">
                <a16:creationId xmlns:a16="http://schemas.microsoft.com/office/drawing/2014/main" id="{3493D61D-4DA5-D3B9-CE46-066361CAEA2E}"/>
              </a:ext>
            </a:extLst>
          </p:cNvPr>
          <p:cNvSpPr>
            <a:spLocks noGrp="1"/>
          </p:cNvSpPr>
          <p:nvPr>
            <p:ph type="sldNum" sz="quarter" idx="12"/>
          </p:nvPr>
        </p:nvSpPr>
        <p:spPr/>
        <p:txBody>
          <a:bodyPr/>
          <a:lstStyle/>
          <a:p>
            <a:fld id="{264B5D8C-DCF3-4706-B695-4F73B634C15B}" type="slidenum">
              <a:rPr lang="fr-FR" smtClean="0"/>
              <a:t>100</a:t>
            </a:fld>
            <a:endParaRPr lang="fr-FR"/>
          </a:p>
        </p:txBody>
      </p:sp>
    </p:spTree>
    <p:extLst>
      <p:ext uri="{BB962C8B-B14F-4D97-AF65-F5344CB8AC3E}">
        <p14:creationId xmlns:p14="http://schemas.microsoft.com/office/powerpoint/2010/main" val="338159085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6847075-A65D-6C14-85AC-B6198BD0E06D}"/>
              </a:ext>
            </a:extLst>
          </p:cNvPr>
          <p:cNvSpPr>
            <a:spLocks noGrp="1"/>
          </p:cNvSpPr>
          <p:nvPr>
            <p:ph type="title"/>
          </p:nvPr>
        </p:nvSpPr>
        <p:spPr/>
        <p:txBody>
          <a:bodyPr/>
          <a:lstStyle/>
          <a:p>
            <a:r>
              <a:rPr lang="fr-FR" dirty="0">
                <a:solidFill>
                  <a:srgbClr val="002060"/>
                </a:solidFill>
              </a:rPr>
              <a:t>A journal </a:t>
            </a:r>
            <a:r>
              <a:rPr lang="fr-FR" dirty="0" err="1">
                <a:solidFill>
                  <a:srgbClr val="002060"/>
                </a:solidFill>
              </a:rPr>
              <a:t>wanted</a:t>
            </a:r>
            <a:r>
              <a:rPr lang="fr-FR" dirty="0">
                <a:solidFill>
                  <a:srgbClr val="002060"/>
                </a:solidFill>
              </a:rPr>
              <a:t> a comment on </a:t>
            </a:r>
            <a:r>
              <a:rPr lang="fr-FR" dirty="0" err="1">
                <a:solidFill>
                  <a:srgbClr val="002060"/>
                </a:solidFill>
              </a:rPr>
              <a:t>my</a:t>
            </a:r>
            <a:r>
              <a:rPr lang="fr-FR" dirty="0">
                <a:solidFill>
                  <a:srgbClr val="002060"/>
                </a:solidFill>
              </a:rPr>
              <a:t> article about doping in bodybuilders (24 </a:t>
            </a:r>
            <a:r>
              <a:rPr lang="fr-FR" dirty="0" err="1">
                <a:solidFill>
                  <a:srgbClr val="002060"/>
                </a:solidFill>
              </a:rPr>
              <a:t>june</a:t>
            </a:r>
            <a:r>
              <a:rPr lang="fr-FR" dirty="0">
                <a:solidFill>
                  <a:srgbClr val="002060"/>
                </a:solidFill>
              </a:rPr>
              <a:t> 2022)</a:t>
            </a:r>
          </a:p>
        </p:txBody>
      </p:sp>
      <p:pic>
        <p:nvPicPr>
          <p:cNvPr id="7" name="Espace réservé du contenu 6">
            <a:extLst>
              <a:ext uri="{FF2B5EF4-FFF2-40B4-BE49-F238E27FC236}">
                <a16:creationId xmlns:a16="http://schemas.microsoft.com/office/drawing/2014/main" id="{A9E9CAF4-D0DF-A2BA-0318-29C166941FC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187926" y="1690688"/>
            <a:ext cx="7421586" cy="4978921"/>
          </a:xfrm>
        </p:spPr>
      </p:pic>
      <p:sp>
        <p:nvSpPr>
          <p:cNvPr id="4" name="Espace réservé du pied de page 3">
            <a:extLst>
              <a:ext uri="{FF2B5EF4-FFF2-40B4-BE49-F238E27FC236}">
                <a16:creationId xmlns:a16="http://schemas.microsoft.com/office/drawing/2014/main" id="{057EB4C3-2AA4-8600-5222-6A1D2CE5B568}"/>
              </a:ext>
            </a:extLst>
          </p:cNvPr>
          <p:cNvSpPr>
            <a:spLocks noGrp="1"/>
          </p:cNvSpPr>
          <p:nvPr>
            <p:ph type="ftr" sz="quarter" idx="11"/>
          </p:nvPr>
        </p:nvSpPr>
        <p:spPr/>
        <p:txBody>
          <a:bodyPr/>
          <a:lstStyle/>
          <a:p>
            <a:r>
              <a:rPr lang="fr-FR" dirty="0"/>
              <a:t>Ca m’avait manqué…</a:t>
            </a:r>
          </a:p>
        </p:txBody>
      </p:sp>
      <p:sp>
        <p:nvSpPr>
          <p:cNvPr id="5" name="Espace réservé du numéro de diapositive 4">
            <a:extLst>
              <a:ext uri="{FF2B5EF4-FFF2-40B4-BE49-F238E27FC236}">
                <a16:creationId xmlns:a16="http://schemas.microsoft.com/office/drawing/2014/main" id="{9B42C8F2-3AC2-05B3-EE9C-3A28E1792E26}"/>
              </a:ext>
            </a:extLst>
          </p:cNvPr>
          <p:cNvSpPr>
            <a:spLocks noGrp="1"/>
          </p:cNvSpPr>
          <p:nvPr>
            <p:ph type="sldNum" sz="quarter" idx="12"/>
          </p:nvPr>
        </p:nvSpPr>
        <p:spPr/>
        <p:txBody>
          <a:bodyPr/>
          <a:lstStyle/>
          <a:p>
            <a:fld id="{264B5D8C-DCF3-4706-B695-4F73B634C15B}" type="slidenum">
              <a:rPr lang="fr-FR" smtClean="0"/>
              <a:t>101</a:t>
            </a:fld>
            <a:endParaRPr lang="fr-FR"/>
          </a:p>
        </p:txBody>
      </p:sp>
    </p:spTree>
    <p:extLst>
      <p:ext uri="{BB962C8B-B14F-4D97-AF65-F5344CB8AC3E}">
        <p14:creationId xmlns:p14="http://schemas.microsoft.com/office/powerpoint/2010/main" val="23044558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6847075-A65D-6C14-85AC-B6198BD0E06D}"/>
              </a:ext>
            </a:extLst>
          </p:cNvPr>
          <p:cNvSpPr>
            <a:spLocks noGrp="1"/>
          </p:cNvSpPr>
          <p:nvPr>
            <p:ph type="title"/>
          </p:nvPr>
        </p:nvSpPr>
        <p:spPr/>
        <p:txBody>
          <a:bodyPr>
            <a:normAutofit fontScale="90000"/>
          </a:bodyPr>
          <a:lstStyle/>
          <a:p>
            <a:r>
              <a:rPr lang="fr-FR" dirty="0">
                <a:solidFill>
                  <a:srgbClr val="002060"/>
                </a:solidFill>
              </a:rPr>
              <a:t>I sent </a:t>
            </a:r>
            <a:r>
              <a:rPr lang="fr-FR" dirty="0" err="1">
                <a:solidFill>
                  <a:srgbClr val="002060"/>
                </a:solidFill>
              </a:rPr>
              <a:t>them</a:t>
            </a:r>
            <a:r>
              <a:rPr lang="fr-FR" dirty="0">
                <a:solidFill>
                  <a:srgbClr val="002060"/>
                </a:solidFill>
              </a:rPr>
              <a:t> an article </a:t>
            </a:r>
            <a:r>
              <a:rPr lang="fr-FR" dirty="0" err="1">
                <a:solidFill>
                  <a:srgbClr val="002060"/>
                </a:solidFill>
              </a:rPr>
              <a:t>with</a:t>
            </a:r>
            <a:r>
              <a:rPr lang="fr-FR" dirty="0">
                <a:solidFill>
                  <a:srgbClr val="002060"/>
                </a:solidFill>
              </a:rPr>
              <a:t> a "start-up" </a:t>
            </a:r>
            <a:r>
              <a:rPr lang="fr-FR" dirty="0" err="1">
                <a:solidFill>
                  <a:srgbClr val="002060"/>
                </a:solidFill>
              </a:rPr>
              <a:t>lorem</a:t>
            </a:r>
            <a:r>
              <a:rPr lang="fr-FR" dirty="0">
                <a:solidFill>
                  <a:srgbClr val="002060"/>
                </a:solidFill>
              </a:rPr>
              <a:t> ipsum (</a:t>
            </a:r>
            <a:r>
              <a:rPr lang="fr-FR" dirty="0" err="1">
                <a:solidFill>
                  <a:srgbClr val="002060"/>
                </a:solidFill>
              </a:rPr>
              <a:t>Corporate</a:t>
            </a:r>
            <a:r>
              <a:rPr lang="fr-FR" dirty="0">
                <a:solidFill>
                  <a:srgbClr val="002060"/>
                </a:solidFill>
              </a:rPr>
              <a:t> Ipsum) on 7 July, </a:t>
            </a:r>
            <a:r>
              <a:rPr lang="fr-FR" dirty="0" err="1">
                <a:solidFill>
                  <a:srgbClr val="002060"/>
                </a:solidFill>
              </a:rPr>
              <a:t>accepted</a:t>
            </a:r>
            <a:r>
              <a:rPr lang="fr-FR" dirty="0">
                <a:solidFill>
                  <a:srgbClr val="002060"/>
                </a:solidFill>
              </a:rPr>
              <a:t> the 11 (</a:t>
            </a:r>
            <a:r>
              <a:rPr lang="fr-FR" dirty="0" err="1">
                <a:solidFill>
                  <a:srgbClr val="002060"/>
                </a:solidFill>
              </a:rPr>
              <a:t>so</a:t>
            </a:r>
            <a:r>
              <a:rPr lang="fr-FR" dirty="0">
                <a:solidFill>
                  <a:srgbClr val="002060"/>
                </a:solidFill>
              </a:rPr>
              <a:t> fast!) </a:t>
            </a:r>
          </a:p>
        </p:txBody>
      </p:sp>
      <p:sp>
        <p:nvSpPr>
          <p:cNvPr id="4" name="Espace réservé du pied de page 3">
            <a:extLst>
              <a:ext uri="{FF2B5EF4-FFF2-40B4-BE49-F238E27FC236}">
                <a16:creationId xmlns:a16="http://schemas.microsoft.com/office/drawing/2014/main" id="{057EB4C3-2AA4-8600-5222-6A1D2CE5B568}"/>
              </a:ext>
            </a:extLst>
          </p:cNvPr>
          <p:cNvSpPr>
            <a:spLocks noGrp="1"/>
          </p:cNvSpPr>
          <p:nvPr>
            <p:ph type="ftr" sz="quarter" idx="11"/>
          </p:nvPr>
        </p:nvSpPr>
        <p:spPr>
          <a:xfrm>
            <a:off x="3042459" y="6356350"/>
            <a:ext cx="5769032" cy="365125"/>
          </a:xfrm>
        </p:spPr>
        <p:txBody>
          <a:bodyPr/>
          <a:lstStyle/>
          <a:p>
            <a:r>
              <a:rPr lang="fr-FR" dirty="0"/>
              <a:t>Merci à Cameron </a:t>
            </a:r>
            <a:r>
              <a:rPr lang="fr-FR" dirty="0" err="1"/>
              <a:t>Brister</a:t>
            </a:r>
            <a:r>
              <a:rPr lang="fr-FR" dirty="0"/>
              <a:t> (que j’ai contacté par mail, mais il ne m’a pas répondu)</a:t>
            </a:r>
          </a:p>
        </p:txBody>
      </p:sp>
      <p:sp>
        <p:nvSpPr>
          <p:cNvPr id="5" name="Espace réservé du numéro de diapositive 4">
            <a:extLst>
              <a:ext uri="{FF2B5EF4-FFF2-40B4-BE49-F238E27FC236}">
                <a16:creationId xmlns:a16="http://schemas.microsoft.com/office/drawing/2014/main" id="{9B42C8F2-3AC2-05B3-EE9C-3A28E1792E26}"/>
              </a:ext>
            </a:extLst>
          </p:cNvPr>
          <p:cNvSpPr>
            <a:spLocks noGrp="1"/>
          </p:cNvSpPr>
          <p:nvPr>
            <p:ph type="sldNum" sz="quarter" idx="12"/>
          </p:nvPr>
        </p:nvSpPr>
        <p:spPr/>
        <p:txBody>
          <a:bodyPr/>
          <a:lstStyle/>
          <a:p>
            <a:fld id="{264B5D8C-DCF3-4706-B695-4F73B634C15B}" type="slidenum">
              <a:rPr lang="fr-FR" smtClean="0"/>
              <a:t>102</a:t>
            </a:fld>
            <a:endParaRPr lang="fr-FR"/>
          </a:p>
        </p:txBody>
      </p:sp>
      <p:pic>
        <p:nvPicPr>
          <p:cNvPr id="9" name="Espace réservé du contenu 8">
            <a:extLst>
              <a:ext uri="{FF2B5EF4-FFF2-40B4-BE49-F238E27FC236}">
                <a16:creationId xmlns:a16="http://schemas.microsoft.com/office/drawing/2014/main" id="{92C57F42-F8E0-38F3-A6D9-F47721357ED4}"/>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08741" y="2139572"/>
            <a:ext cx="4341034" cy="3446975"/>
          </a:xfrm>
        </p:spPr>
      </p:pic>
      <p:pic>
        <p:nvPicPr>
          <p:cNvPr id="13" name="Image 12">
            <a:extLst>
              <a:ext uri="{FF2B5EF4-FFF2-40B4-BE49-F238E27FC236}">
                <a16:creationId xmlns:a16="http://schemas.microsoft.com/office/drawing/2014/main" id="{99849D70-D918-0339-F63B-7956D50F80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49775" y="2139573"/>
            <a:ext cx="3646938" cy="3446975"/>
          </a:xfrm>
          <a:prstGeom prst="rect">
            <a:avLst/>
          </a:prstGeom>
        </p:spPr>
      </p:pic>
      <p:pic>
        <p:nvPicPr>
          <p:cNvPr id="17" name="Image 16">
            <a:extLst>
              <a:ext uri="{FF2B5EF4-FFF2-40B4-BE49-F238E27FC236}">
                <a16:creationId xmlns:a16="http://schemas.microsoft.com/office/drawing/2014/main" id="{06ACC583-9935-63BD-7C38-BCC3779C0097}"/>
              </a:ext>
            </a:extLst>
          </p:cNvPr>
          <p:cNvPicPr>
            <a:picLocks noChangeAspect="1"/>
          </p:cNvPicPr>
          <p:nvPr/>
        </p:nvPicPr>
        <p:blipFill rotWithShape="1">
          <a:blip r:embed="rId5">
            <a:extLst>
              <a:ext uri="{28A0092B-C50C-407E-A947-70E740481C1C}">
                <a14:useLocalDpi xmlns:a14="http://schemas.microsoft.com/office/drawing/2010/main" val="0"/>
              </a:ext>
            </a:extLst>
          </a:blip>
          <a:srcRect b="15762"/>
          <a:stretch/>
        </p:blipFill>
        <p:spPr>
          <a:xfrm>
            <a:off x="8455097" y="2139573"/>
            <a:ext cx="3528162" cy="3446975"/>
          </a:xfrm>
          <a:prstGeom prst="rect">
            <a:avLst/>
          </a:prstGeom>
        </p:spPr>
      </p:pic>
    </p:spTree>
    <p:extLst>
      <p:ext uri="{BB962C8B-B14F-4D97-AF65-F5344CB8AC3E}">
        <p14:creationId xmlns:p14="http://schemas.microsoft.com/office/powerpoint/2010/main" val="226419216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6847075-A65D-6C14-85AC-B6198BD0E06D}"/>
              </a:ext>
            </a:extLst>
          </p:cNvPr>
          <p:cNvSpPr>
            <a:spLocks noGrp="1"/>
          </p:cNvSpPr>
          <p:nvPr>
            <p:ph type="title"/>
          </p:nvPr>
        </p:nvSpPr>
        <p:spPr/>
        <p:txBody>
          <a:bodyPr>
            <a:normAutofit/>
          </a:bodyPr>
          <a:lstStyle/>
          <a:p>
            <a:r>
              <a:rPr lang="fr-FR" dirty="0">
                <a:solidFill>
                  <a:srgbClr val="002060"/>
                </a:solidFill>
              </a:rPr>
              <a:t>Article </a:t>
            </a:r>
            <a:r>
              <a:rPr lang="fr-FR" dirty="0" err="1">
                <a:solidFill>
                  <a:srgbClr val="002060"/>
                </a:solidFill>
              </a:rPr>
              <a:t>was</a:t>
            </a:r>
            <a:r>
              <a:rPr lang="fr-FR" dirty="0">
                <a:solidFill>
                  <a:srgbClr val="002060"/>
                </a:solidFill>
              </a:rPr>
              <a:t> </a:t>
            </a:r>
            <a:r>
              <a:rPr lang="fr-FR" dirty="0" err="1">
                <a:solidFill>
                  <a:srgbClr val="002060"/>
                </a:solidFill>
              </a:rPr>
              <a:t>accepted</a:t>
            </a:r>
            <a:r>
              <a:rPr lang="fr-FR" dirty="0">
                <a:solidFill>
                  <a:srgbClr val="002060"/>
                </a:solidFill>
              </a:rPr>
              <a:t> the 11 July (</a:t>
            </a:r>
            <a:r>
              <a:rPr lang="fr-FR" dirty="0" err="1">
                <a:solidFill>
                  <a:srgbClr val="002060"/>
                </a:solidFill>
              </a:rPr>
              <a:t>so</a:t>
            </a:r>
            <a:r>
              <a:rPr lang="fr-FR" dirty="0">
                <a:solidFill>
                  <a:srgbClr val="002060"/>
                </a:solidFill>
              </a:rPr>
              <a:t> fast!) « </a:t>
            </a:r>
            <a:r>
              <a:rPr lang="fr-FR" dirty="0" err="1">
                <a:solidFill>
                  <a:srgbClr val="002060"/>
                </a:solidFill>
              </a:rPr>
              <a:t>without</a:t>
            </a:r>
            <a:r>
              <a:rPr lang="fr-FR" dirty="0">
                <a:solidFill>
                  <a:srgbClr val="002060"/>
                </a:solidFill>
              </a:rPr>
              <a:t> </a:t>
            </a:r>
            <a:r>
              <a:rPr lang="fr-FR" dirty="0" err="1">
                <a:solidFill>
                  <a:srgbClr val="002060"/>
                </a:solidFill>
              </a:rPr>
              <a:t>any</a:t>
            </a:r>
            <a:r>
              <a:rPr lang="fr-FR" dirty="0">
                <a:solidFill>
                  <a:srgbClr val="002060"/>
                </a:solidFill>
              </a:rPr>
              <a:t> changes for publication »</a:t>
            </a:r>
          </a:p>
        </p:txBody>
      </p:sp>
      <p:sp>
        <p:nvSpPr>
          <p:cNvPr id="4" name="Espace réservé du pied de page 3">
            <a:extLst>
              <a:ext uri="{FF2B5EF4-FFF2-40B4-BE49-F238E27FC236}">
                <a16:creationId xmlns:a16="http://schemas.microsoft.com/office/drawing/2014/main" id="{057EB4C3-2AA4-8600-5222-6A1D2CE5B568}"/>
              </a:ext>
            </a:extLst>
          </p:cNvPr>
          <p:cNvSpPr>
            <a:spLocks noGrp="1"/>
          </p:cNvSpPr>
          <p:nvPr>
            <p:ph type="ftr" sz="quarter" idx="11"/>
          </p:nvPr>
        </p:nvSpPr>
        <p:spPr/>
        <p:txBody>
          <a:bodyPr/>
          <a:lstStyle/>
          <a:p>
            <a:r>
              <a:rPr lang="fr-FR" dirty="0"/>
              <a:t>Bonne nouvelle ! </a:t>
            </a:r>
          </a:p>
        </p:txBody>
      </p:sp>
      <p:sp>
        <p:nvSpPr>
          <p:cNvPr id="5" name="Espace réservé du numéro de diapositive 4">
            <a:extLst>
              <a:ext uri="{FF2B5EF4-FFF2-40B4-BE49-F238E27FC236}">
                <a16:creationId xmlns:a16="http://schemas.microsoft.com/office/drawing/2014/main" id="{9B42C8F2-3AC2-05B3-EE9C-3A28E1792E26}"/>
              </a:ext>
            </a:extLst>
          </p:cNvPr>
          <p:cNvSpPr>
            <a:spLocks noGrp="1"/>
          </p:cNvSpPr>
          <p:nvPr>
            <p:ph type="sldNum" sz="quarter" idx="12"/>
          </p:nvPr>
        </p:nvSpPr>
        <p:spPr/>
        <p:txBody>
          <a:bodyPr/>
          <a:lstStyle/>
          <a:p>
            <a:fld id="{264B5D8C-DCF3-4706-B695-4F73B634C15B}" type="slidenum">
              <a:rPr lang="fr-FR" smtClean="0"/>
              <a:t>103</a:t>
            </a:fld>
            <a:endParaRPr lang="fr-FR"/>
          </a:p>
        </p:txBody>
      </p:sp>
      <p:pic>
        <p:nvPicPr>
          <p:cNvPr id="11" name="Image 10">
            <a:extLst>
              <a:ext uri="{FF2B5EF4-FFF2-40B4-BE49-F238E27FC236}">
                <a16:creationId xmlns:a16="http://schemas.microsoft.com/office/drawing/2014/main" id="{722258A5-3EA8-74E4-5E20-92EFC97B54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10846" y="2100146"/>
            <a:ext cx="7584593" cy="4001395"/>
          </a:xfrm>
          <a:prstGeom prst="rect">
            <a:avLst/>
          </a:prstGeom>
        </p:spPr>
      </p:pic>
    </p:spTree>
    <p:extLst>
      <p:ext uri="{BB962C8B-B14F-4D97-AF65-F5344CB8AC3E}">
        <p14:creationId xmlns:p14="http://schemas.microsoft.com/office/powerpoint/2010/main" val="5324785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6847075-A65D-6C14-85AC-B6198BD0E06D}"/>
              </a:ext>
            </a:extLst>
          </p:cNvPr>
          <p:cNvSpPr>
            <a:spLocks noGrp="1"/>
          </p:cNvSpPr>
          <p:nvPr>
            <p:ph type="title"/>
          </p:nvPr>
        </p:nvSpPr>
        <p:spPr/>
        <p:txBody>
          <a:bodyPr>
            <a:normAutofit/>
          </a:bodyPr>
          <a:lstStyle/>
          <a:p>
            <a:r>
              <a:rPr lang="fr-FR" dirty="0">
                <a:solidFill>
                  <a:srgbClr val="002060"/>
                </a:solidFill>
              </a:rPr>
              <a:t>But publications charges </a:t>
            </a:r>
            <a:r>
              <a:rPr lang="fr-FR" dirty="0" err="1">
                <a:solidFill>
                  <a:srgbClr val="002060"/>
                </a:solidFill>
              </a:rPr>
              <a:t>were</a:t>
            </a:r>
            <a:r>
              <a:rPr lang="fr-FR" dirty="0">
                <a:solidFill>
                  <a:srgbClr val="002060"/>
                </a:solidFill>
              </a:rPr>
              <a:t> 919$...</a:t>
            </a:r>
          </a:p>
        </p:txBody>
      </p:sp>
      <p:sp>
        <p:nvSpPr>
          <p:cNvPr id="4" name="Espace réservé du pied de page 3">
            <a:extLst>
              <a:ext uri="{FF2B5EF4-FFF2-40B4-BE49-F238E27FC236}">
                <a16:creationId xmlns:a16="http://schemas.microsoft.com/office/drawing/2014/main" id="{057EB4C3-2AA4-8600-5222-6A1D2CE5B568}"/>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9B42C8F2-3AC2-05B3-EE9C-3A28E1792E26}"/>
              </a:ext>
            </a:extLst>
          </p:cNvPr>
          <p:cNvSpPr>
            <a:spLocks noGrp="1"/>
          </p:cNvSpPr>
          <p:nvPr>
            <p:ph type="sldNum" sz="quarter" idx="12"/>
          </p:nvPr>
        </p:nvSpPr>
        <p:spPr/>
        <p:txBody>
          <a:bodyPr/>
          <a:lstStyle/>
          <a:p>
            <a:fld id="{264B5D8C-DCF3-4706-B695-4F73B634C15B}" type="slidenum">
              <a:rPr lang="fr-FR" smtClean="0"/>
              <a:t>104</a:t>
            </a:fld>
            <a:endParaRPr lang="fr-FR"/>
          </a:p>
        </p:txBody>
      </p:sp>
      <p:sp>
        <p:nvSpPr>
          <p:cNvPr id="6" name="Espace réservé du contenu 5">
            <a:extLst>
              <a:ext uri="{FF2B5EF4-FFF2-40B4-BE49-F238E27FC236}">
                <a16:creationId xmlns:a16="http://schemas.microsoft.com/office/drawing/2014/main" id="{E991EA27-7B19-08BD-C3C8-8BC4F4AB4649}"/>
              </a:ext>
            </a:extLst>
          </p:cNvPr>
          <p:cNvSpPr>
            <a:spLocks noGrp="1"/>
          </p:cNvSpPr>
          <p:nvPr>
            <p:ph idx="1"/>
          </p:nvPr>
        </p:nvSpPr>
        <p:spPr/>
        <p:txBody>
          <a:bodyPr>
            <a:normAutofit fontScale="77500" lnSpcReduction="20000"/>
          </a:bodyPr>
          <a:lstStyle/>
          <a:p>
            <a:pPr marL="0" indent="0">
              <a:buNone/>
            </a:pPr>
            <a:r>
              <a:rPr lang="fr-FR" dirty="0" err="1"/>
              <a:t>Dear</a:t>
            </a:r>
            <a:r>
              <a:rPr lang="fr-FR" dirty="0"/>
              <a:t> Lucy, </a:t>
            </a:r>
            <a:br>
              <a:rPr lang="fr-FR" dirty="0"/>
            </a:br>
            <a:endParaRPr lang="fr-FR" dirty="0"/>
          </a:p>
          <a:p>
            <a:pPr marL="0" indent="0">
              <a:buNone/>
            </a:pPr>
            <a:r>
              <a:rPr lang="fr-FR" dirty="0" err="1"/>
              <a:t>What</a:t>
            </a:r>
            <a:r>
              <a:rPr lang="fr-FR" dirty="0"/>
              <a:t> </a:t>
            </a:r>
            <a:r>
              <a:rPr lang="fr-FR" dirty="0" err="1"/>
              <a:t>great</a:t>
            </a:r>
            <a:r>
              <a:rPr lang="fr-FR" dirty="0"/>
              <a:t> news! </a:t>
            </a:r>
          </a:p>
          <a:p>
            <a:pPr marL="0" indent="0">
              <a:buNone/>
            </a:pPr>
            <a:r>
              <a:rPr lang="fr-FR" dirty="0"/>
              <a:t>But I </a:t>
            </a:r>
            <a:r>
              <a:rPr lang="fr-FR" dirty="0" err="1"/>
              <a:t>thought</a:t>
            </a:r>
            <a:r>
              <a:rPr lang="fr-FR" dirty="0"/>
              <a:t> </a:t>
            </a:r>
            <a:r>
              <a:rPr lang="fr-FR" dirty="0" err="1"/>
              <a:t>you</a:t>
            </a:r>
            <a:r>
              <a:rPr lang="fr-FR" dirty="0"/>
              <a:t> </a:t>
            </a:r>
            <a:r>
              <a:rPr lang="fr-FR" dirty="0" err="1"/>
              <a:t>were</a:t>
            </a:r>
            <a:r>
              <a:rPr lang="fr-FR" dirty="0"/>
              <a:t> a free charge journal, </a:t>
            </a:r>
            <a:r>
              <a:rPr lang="fr-FR" dirty="0" err="1"/>
              <a:t>it</a:t>
            </a:r>
            <a:r>
              <a:rPr lang="fr-FR" dirty="0"/>
              <a:t> </a:t>
            </a:r>
            <a:r>
              <a:rPr lang="fr-FR" dirty="0" err="1"/>
              <a:t>was</a:t>
            </a:r>
            <a:r>
              <a:rPr lang="fr-FR" dirty="0"/>
              <a:t> not </a:t>
            </a:r>
            <a:r>
              <a:rPr lang="fr-FR" dirty="0" err="1"/>
              <a:t>clear</a:t>
            </a:r>
            <a:r>
              <a:rPr lang="fr-FR" dirty="0"/>
              <a:t> </a:t>
            </a:r>
            <a:r>
              <a:rPr lang="fr-FR" dirty="0" err="1"/>
              <a:t>when</a:t>
            </a:r>
            <a:r>
              <a:rPr lang="fr-FR" dirty="0"/>
              <a:t> </a:t>
            </a:r>
            <a:r>
              <a:rPr lang="fr-FR" dirty="0" err="1"/>
              <a:t>you</a:t>
            </a:r>
            <a:r>
              <a:rPr lang="fr-FR" dirty="0"/>
              <a:t> </a:t>
            </a:r>
            <a:r>
              <a:rPr lang="fr-FR" dirty="0" err="1"/>
              <a:t>were</a:t>
            </a:r>
            <a:r>
              <a:rPr lang="fr-FR" dirty="0"/>
              <a:t> </a:t>
            </a:r>
            <a:r>
              <a:rPr lang="fr-FR" dirty="0" err="1"/>
              <a:t>invited</a:t>
            </a:r>
            <a:r>
              <a:rPr lang="fr-FR" dirty="0"/>
              <a:t>... In France, </a:t>
            </a:r>
            <a:r>
              <a:rPr lang="fr-FR" dirty="0" err="1"/>
              <a:t>when</a:t>
            </a:r>
            <a:r>
              <a:rPr lang="fr-FR" dirty="0"/>
              <a:t> </a:t>
            </a:r>
            <a:r>
              <a:rPr lang="fr-FR" dirty="0" err="1"/>
              <a:t>we</a:t>
            </a:r>
            <a:r>
              <a:rPr lang="fr-FR" dirty="0"/>
              <a:t> are </a:t>
            </a:r>
            <a:r>
              <a:rPr lang="fr-FR" dirty="0" err="1"/>
              <a:t>invited</a:t>
            </a:r>
            <a:r>
              <a:rPr lang="fr-FR" dirty="0"/>
              <a:t> to </a:t>
            </a:r>
            <a:r>
              <a:rPr lang="fr-FR" dirty="0" err="1"/>
              <a:t>write</a:t>
            </a:r>
            <a:r>
              <a:rPr lang="fr-FR" dirty="0"/>
              <a:t> an </a:t>
            </a:r>
            <a:r>
              <a:rPr lang="fr-FR" dirty="0" err="1"/>
              <a:t>editorial</a:t>
            </a:r>
            <a:r>
              <a:rPr lang="fr-FR" dirty="0"/>
              <a:t>, </a:t>
            </a:r>
            <a:r>
              <a:rPr lang="fr-FR" dirty="0" err="1"/>
              <a:t>it</a:t>
            </a:r>
            <a:r>
              <a:rPr lang="fr-FR" dirty="0"/>
              <a:t> </a:t>
            </a:r>
            <a:r>
              <a:rPr lang="fr-FR" dirty="0" err="1"/>
              <a:t>is</a:t>
            </a:r>
            <a:r>
              <a:rPr lang="fr-FR" dirty="0"/>
              <a:t> the opposite: </a:t>
            </a:r>
            <a:r>
              <a:rPr lang="fr-FR" dirty="0" err="1"/>
              <a:t>we</a:t>
            </a:r>
            <a:r>
              <a:rPr lang="fr-FR" dirty="0"/>
              <a:t> are </a:t>
            </a:r>
            <a:r>
              <a:rPr lang="fr-FR" dirty="0" err="1"/>
              <a:t>paid</a:t>
            </a:r>
            <a:r>
              <a:rPr lang="fr-FR" dirty="0"/>
              <a:t> for </a:t>
            </a:r>
            <a:r>
              <a:rPr lang="fr-FR" dirty="0" err="1"/>
              <a:t>it!</a:t>
            </a:r>
            <a:r>
              <a:rPr lang="fr-FR" dirty="0"/>
              <a:t> </a:t>
            </a:r>
          </a:p>
          <a:p>
            <a:pPr marL="0" indent="0">
              <a:buNone/>
            </a:pPr>
            <a:r>
              <a:rPr lang="fr-FR" dirty="0" err="1"/>
              <a:t>However</a:t>
            </a:r>
            <a:r>
              <a:rPr lang="fr-FR" dirty="0"/>
              <a:t>, </a:t>
            </a:r>
            <a:r>
              <a:rPr lang="fr-FR" dirty="0" err="1"/>
              <a:t>this</a:t>
            </a:r>
            <a:r>
              <a:rPr lang="fr-FR" dirty="0"/>
              <a:t> publication </a:t>
            </a:r>
            <a:r>
              <a:rPr lang="fr-FR" dirty="0" err="1"/>
              <a:t>seems</a:t>
            </a:r>
            <a:r>
              <a:rPr lang="fr-FR" dirty="0"/>
              <a:t> to me </a:t>
            </a:r>
            <a:r>
              <a:rPr lang="fr-FR" dirty="0" err="1"/>
              <a:t>strong</a:t>
            </a:r>
            <a:r>
              <a:rPr lang="fr-FR" dirty="0"/>
              <a:t> and </a:t>
            </a:r>
            <a:r>
              <a:rPr lang="fr-FR" dirty="0" err="1"/>
              <a:t>interesting</a:t>
            </a:r>
            <a:r>
              <a:rPr lang="fr-FR" dirty="0"/>
              <a:t> for the discipline. I must </a:t>
            </a:r>
            <a:r>
              <a:rPr lang="fr-FR" dirty="0" err="1"/>
              <a:t>inform</a:t>
            </a:r>
            <a:r>
              <a:rPr lang="fr-FR" dirty="0"/>
              <a:t> </a:t>
            </a:r>
            <a:r>
              <a:rPr lang="fr-FR" dirty="0" err="1"/>
              <a:t>you</a:t>
            </a:r>
            <a:r>
              <a:rPr lang="fr-FR" dirty="0"/>
              <a:t>, </a:t>
            </a:r>
            <a:r>
              <a:rPr lang="fr-FR" dirty="0" err="1"/>
              <a:t>however</a:t>
            </a:r>
            <a:r>
              <a:rPr lang="fr-FR" dirty="0"/>
              <a:t>, </a:t>
            </a:r>
            <a:r>
              <a:rPr lang="fr-FR" dirty="0" err="1"/>
              <a:t>that</a:t>
            </a:r>
            <a:r>
              <a:rPr lang="fr-FR" dirty="0"/>
              <a:t> I </a:t>
            </a:r>
            <a:r>
              <a:rPr lang="fr-FR" dirty="0" err="1"/>
              <a:t>am</a:t>
            </a:r>
            <a:r>
              <a:rPr lang="fr-FR" dirty="0"/>
              <a:t> an </a:t>
            </a:r>
            <a:r>
              <a:rPr lang="fr-FR" dirty="0" err="1"/>
              <a:t>independent</a:t>
            </a:r>
            <a:r>
              <a:rPr lang="fr-FR" dirty="0"/>
              <a:t> </a:t>
            </a:r>
            <a:r>
              <a:rPr lang="fr-FR" dirty="0" err="1"/>
              <a:t>researcher</a:t>
            </a:r>
            <a:r>
              <a:rPr lang="fr-FR" dirty="0"/>
              <a:t> in </a:t>
            </a:r>
            <a:r>
              <a:rPr lang="fr-FR" dirty="0" err="1"/>
              <a:t>general</a:t>
            </a:r>
            <a:r>
              <a:rPr lang="fr-FR" dirty="0"/>
              <a:t> </a:t>
            </a:r>
            <a:r>
              <a:rPr lang="fr-FR" dirty="0" err="1"/>
              <a:t>medicine</a:t>
            </a:r>
            <a:r>
              <a:rPr lang="fr-FR" dirty="0"/>
              <a:t>, </a:t>
            </a:r>
            <a:r>
              <a:rPr lang="fr-FR" dirty="0" err="1"/>
              <a:t>with</a:t>
            </a:r>
            <a:r>
              <a:rPr lang="fr-FR" dirty="0"/>
              <a:t> no budget </a:t>
            </a:r>
            <a:r>
              <a:rPr lang="fr-FR" dirty="0" err="1"/>
              <a:t>dedicated</a:t>
            </a:r>
            <a:r>
              <a:rPr lang="fr-FR" dirty="0"/>
              <a:t> to </a:t>
            </a:r>
            <a:r>
              <a:rPr lang="fr-FR" dirty="0" err="1"/>
              <a:t>research</a:t>
            </a:r>
            <a:r>
              <a:rPr lang="fr-FR" dirty="0"/>
              <a:t>. </a:t>
            </a:r>
          </a:p>
          <a:p>
            <a:pPr marL="0" indent="0">
              <a:buNone/>
            </a:pPr>
            <a:r>
              <a:rPr lang="fr-FR" b="1" dirty="0"/>
              <a:t>I </a:t>
            </a:r>
            <a:r>
              <a:rPr lang="fr-FR" b="1" dirty="0" err="1"/>
              <a:t>asked</a:t>
            </a:r>
            <a:r>
              <a:rPr lang="fr-FR" b="1" dirty="0"/>
              <a:t> </a:t>
            </a:r>
            <a:r>
              <a:rPr lang="fr-FR" b="1" dirty="0" err="1"/>
              <a:t>my</a:t>
            </a:r>
            <a:r>
              <a:rPr lang="fr-FR" b="1" dirty="0"/>
              <a:t> </a:t>
            </a:r>
            <a:r>
              <a:rPr lang="fr-FR" b="1" dirty="0" err="1"/>
              <a:t>accounting</a:t>
            </a:r>
            <a:r>
              <a:rPr lang="fr-FR" b="1" dirty="0"/>
              <a:t> </a:t>
            </a:r>
            <a:r>
              <a:rPr lang="fr-FR" b="1" dirty="0" err="1"/>
              <a:t>department</a:t>
            </a:r>
            <a:r>
              <a:rPr lang="fr-FR" b="1" dirty="0"/>
              <a:t> and </a:t>
            </a:r>
            <a:r>
              <a:rPr lang="fr-FR" b="1" dirty="0" err="1"/>
              <a:t>they</a:t>
            </a:r>
            <a:r>
              <a:rPr lang="fr-FR" b="1" dirty="0"/>
              <a:t> </a:t>
            </a:r>
            <a:r>
              <a:rPr lang="fr-FR" b="1" dirty="0" err="1"/>
              <a:t>told</a:t>
            </a:r>
            <a:r>
              <a:rPr lang="fr-FR" b="1" dirty="0"/>
              <a:t> me </a:t>
            </a:r>
            <a:r>
              <a:rPr lang="fr-FR" b="1" dirty="0" err="1"/>
              <a:t>that</a:t>
            </a:r>
            <a:r>
              <a:rPr lang="fr-FR" b="1" dirty="0"/>
              <a:t> </a:t>
            </a:r>
            <a:r>
              <a:rPr lang="fr-FR" b="1" dirty="0" err="1"/>
              <a:t>we</a:t>
            </a:r>
            <a:r>
              <a:rPr lang="fr-FR" b="1" dirty="0"/>
              <a:t> </a:t>
            </a:r>
            <a:r>
              <a:rPr lang="fr-FR" b="1" dirty="0" err="1"/>
              <a:t>could</a:t>
            </a:r>
            <a:r>
              <a:rPr lang="fr-FR" b="1" dirty="0"/>
              <a:t> have $25 for a one page article (</a:t>
            </a:r>
            <a:r>
              <a:rPr lang="fr-FR" b="1" dirty="0" err="1"/>
              <a:t>editorial</a:t>
            </a:r>
            <a:r>
              <a:rPr lang="fr-FR" b="1" dirty="0"/>
              <a:t>) like </a:t>
            </a:r>
            <a:r>
              <a:rPr lang="fr-FR" b="1" dirty="0" err="1"/>
              <a:t>this</a:t>
            </a:r>
            <a:r>
              <a:rPr lang="fr-FR" b="1" dirty="0"/>
              <a:t>. </a:t>
            </a:r>
          </a:p>
          <a:p>
            <a:pPr marL="0" indent="0">
              <a:buNone/>
            </a:pPr>
            <a:r>
              <a:rPr lang="fr-FR" dirty="0"/>
              <a:t>If </a:t>
            </a:r>
            <a:r>
              <a:rPr lang="fr-FR" dirty="0" err="1"/>
              <a:t>this</a:t>
            </a:r>
            <a:r>
              <a:rPr lang="fr-FR" dirty="0"/>
              <a:t> </a:t>
            </a:r>
            <a:r>
              <a:rPr lang="fr-FR" dirty="0" err="1"/>
              <a:t>does</a:t>
            </a:r>
            <a:r>
              <a:rPr lang="fr-FR" dirty="0"/>
              <a:t> not cover the </a:t>
            </a:r>
            <a:r>
              <a:rPr lang="fr-FR" dirty="0" err="1"/>
              <a:t>cost</a:t>
            </a:r>
            <a:r>
              <a:rPr lang="fr-FR" dirty="0"/>
              <a:t> of </a:t>
            </a:r>
            <a:r>
              <a:rPr lang="fr-FR" dirty="0" err="1"/>
              <a:t>editing</a:t>
            </a:r>
            <a:r>
              <a:rPr lang="fr-FR" dirty="0"/>
              <a:t>, I </a:t>
            </a:r>
            <a:r>
              <a:rPr lang="fr-FR" dirty="0" err="1"/>
              <a:t>would</a:t>
            </a:r>
            <a:r>
              <a:rPr lang="fr-FR" dirty="0"/>
              <a:t> </a:t>
            </a:r>
            <a:r>
              <a:rPr lang="fr-FR" dirty="0" err="1"/>
              <a:t>unfortunately</a:t>
            </a:r>
            <a:r>
              <a:rPr lang="fr-FR" dirty="0"/>
              <a:t> not </a:t>
            </a:r>
            <a:r>
              <a:rPr lang="fr-FR" dirty="0" err="1"/>
              <a:t>be</a:t>
            </a:r>
            <a:r>
              <a:rPr lang="fr-FR" dirty="0"/>
              <a:t> able to </a:t>
            </a:r>
            <a:r>
              <a:rPr lang="fr-FR" dirty="0" err="1"/>
              <a:t>conclude</a:t>
            </a:r>
            <a:r>
              <a:rPr lang="fr-FR" dirty="0"/>
              <a:t> </a:t>
            </a:r>
            <a:r>
              <a:rPr lang="fr-FR" dirty="0" err="1"/>
              <a:t>this</a:t>
            </a:r>
            <a:r>
              <a:rPr lang="fr-FR" dirty="0"/>
              <a:t> </a:t>
            </a:r>
            <a:r>
              <a:rPr lang="fr-FR" dirty="0" err="1"/>
              <a:t>contract</a:t>
            </a:r>
            <a:r>
              <a:rPr lang="fr-FR" dirty="0"/>
              <a:t>.</a:t>
            </a:r>
            <a:br>
              <a:rPr lang="fr-FR" dirty="0"/>
            </a:br>
            <a:r>
              <a:rPr lang="fr-FR" dirty="0"/>
              <a:t>Kind regards, </a:t>
            </a:r>
          </a:p>
          <a:p>
            <a:pPr marL="0" indent="0">
              <a:buNone/>
            </a:pPr>
            <a:r>
              <a:rPr lang="fr-FR" dirty="0"/>
              <a:t>Michaël </a:t>
            </a:r>
            <a:r>
              <a:rPr lang="fr-FR" dirty="0" err="1"/>
              <a:t>Rochoy</a:t>
            </a:r>
            <a:r>
              <a:rPr lang="fr-FR" dirty="0"/>
              <a:t>, MD, PhD</a:t>
            </a:r>
          </a:p>
          <a:p>
            <a:endParaRPr lang="fr-FR" dirty="0"/>
          </a:p>
        </p:txBody>
      </p:sp>
    </p:spTree>
    <p:extLst>
      <p:ext uri="{BB962C8B-B14F-4D97-AF65-F5344CB8AC3E}">
        <p14:creationId xmlns:p14="http://schemas.microsoft.com/office/powerpoint/2010/main" val="4287233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6847075-A65D-6C14-85AC-B6198BD0E06D}"/>
              </a:ext>
            </a:extLst>
          </p:cNvPr>
          <p:cNvSpPr>
            <a:spLocks noGrp="1"/>
          </p:cNvSpPr>
          <p:nvPr>
            <p:ph type="title"/>
          </p:nvPr>
        </p:nvSpPr>
        <p:spPr/>
        <p:txBody>
          <a:bodyPr>
            <a:normAutofit/>
          </a:bodyPr>
          <a:lstStyle/>
          <a:p>
            <a:r>
              <a:rPr lang="fr-FR" dirty="0">
                <a:solidFill>
                  <a:srgbClr val="002060"/>
                </a:solidFill>
              </a:rPr>
              <a:t>The </a:t>
            </a:r>
            <a:r>
              <a:rPr lang="fr-FR" dirty="0" err="1">
                <a:solidFill>
                  <a:srgbClr val="002060"/>
                </a:solidFill>
              </a:rPr>
              <a:t>negotiations</a:t>
            </a:r>
            <a:r>
              <a:rPr lang="fr-FR" dirty="0">
                <a:solidFill>
                  <a:srgbClr val="002060"/>
                </a:solidFill>
              </a:rPr>
              <a:t> </a:t>
            </a:r>
            <a:r>
              <a:rPr lang="fr-FR" dirty="0" err="1">
                <a:solidFill>
                  <a:srgbClr val="002060"/>
                </a:solidFill>
              </a:rPr>
              <a:t>begin</a:t>
            </a:r>
            <a:r>
              <a:rPr lang="fr-FR" dirty="0">
                <a:solidFill>
                  <a:srgbClr val="002060"/>
                </a:solidFill>
              </a:rPr>
              <a:t>: 619$...</a:t>
            </a:r>
          </a:p>
        </p:txBody>
      </p:sp>
      <p:sp>
        <p:nvSpPr>
          <p:cNvPr id="4" name="Espace réservé du pied de page 3">
            <a:extLst>
              <a:ext uri="{FF2B5EF4-FFF2-40B4-BE49-F238E27FC236}">
                <a16:creationId xmlns:a16="http://schemas.microsoft.com/office/drawing/2014/main" id="{057EB4C3-2AA4-8600-5222-6A1D2CE5B568}"/>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9B42C8F2-3AC2-05B3-EE9C-3A28E1792E26}"/>
              </a:ext>
            </a:extLst>
          </p:cNvPr>
          <p:cNvSpPr>
            <a:spLocks noGrp="1"/>
          </p:cNvSpPr>
          <p:nvPr>
            <p:ph type="sldNum" sz="quarter" idx="12"/>
          </p:nvPr>
        </p:nvSpPr>
        <p:spPr/>
        <p:txBody>
          <a:bodyPr/>
          <a:lstStyle/>
          <a:p>
            <a:fld id="{264B5D8C-DCF3-4706-B695-4F73B634C15B}" type="slidenum">
              <a:rPr lang="fr-FR" smtClean="0"/>
              <a:t>105</a:t>
            </a:fld>
            <a:endParaRPr lang="fr-FR"/>
          </a:p>
        </p:txBody>
      </p:sp>
      <p:pic>
        <p:nvPicPr>
          <p:cNvPr id="7" name="Image 6">
            <a:extLst>
              <a:ext uri="{FF2B5EF4-FFF2-40B4-BE49-F238E27FC236}">
                <a16:creationId xmlns:a16="http://schemas.microsoft.com/office/drawing/2014/main" id="{255B2B7C-FB61-F72E-2941-0C8DC88C1D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2015" y="1690688"/>
            <a:ext cx="10665461" cy="3878349"/>
          </a:xfrm>
          <a:prstGeom prst="rect">
            <a:avLst/>
          </a:prstGeom>
        </p:spPr>
      </p:pic>
    </p:spTree>
    <p:extLst>
      <p:ext uri="{BB962C8B-B14F-4D97-AF65-F5344CB8AC3E}">
        <p14:creationId xmlns:p14="http://schemas.microsoft.com/office/powerpoint/2010/main" val="409398179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6847075-A65D-6C14-85AC-B6198BD0E06D}"/>
              </a:ext>
            </a:extLst>
          </p:cNvPr>
          <p:cNvSpPr>
            <a:spLocks noGrp="1"/>
          </p:cNvSpPr>
          <p:nvPr>
            <p:ph type="title"/>
          </p:nvPr>
        </p:nvSpPr>
        <p:spPr>
          <a:xfrm>
            <a:off x="838200" y="365125"/>
            <a:ext cx="10816244" cy="1325563"/>
          </a:xfrm>
        </p:spPr>
        <p:txBody>
          <a:bodyPr>
            <a:normAutofit/>
          </a:bodyPr>
          <a:lstStyle/>
          <a:p>
            <a:r>
              <a:rPr lang="fr-FR" dirty="0" err="1">
                <a:solidFill>
                  <a:srgbClr val="002060"/>
                </a:solidFill>
              </a:rPr>
              <a:t>From</a:t>
            </a:r>
            <a:r>
              <a:rPr lang="fr-FR" dirty="0">
                <a:solidFill>
                  <a:srgbClr val="002060"/>
                </a:solidFill>
              </a:rPr>
              <a:t> 919$ to 39$ in 5 </a:t>
            </a:r>
            <a:r>
              <a:rPr lang="fr-FR" dirty="0" err="1">
                <a:solidFill>
                  <a:srgbClr val="002060"/>
                </a:solidFill>
              </a:rPr>
              <a:t>days</a:t>
            </a:r>
            <a:r>
              <a:rPr lang="fr-FR" dirty="0">
                <a:solidFill>
                  <a:srgbClr val="002060"/>
                </a:solidFill>
              </a:rPr>
              <a:t>: </a:t>
            </a:r>
            <a:r>
              <a:rPr lang="fr-FR" dirty="0" err="1">
                <a:solidFill>
                  <a:srgbClr val="002060"/>
                </a:solidFill>
              </a:rPr>
              <a:t>what</a:t>
            </a:r>
            <a:r>
              <a:rPr lang="fr-FR" dirty="0">
                <a:solidFill>
                  <a:srgbClr val="002060"/>
                </a:solidFill>
              </a:rPr>
              <a:t> a good deal!</a:t>
            </a:r>
          </a:p>
        </p:txBody>
      </p:sp>
      <p:sp>
        <p:nvSpPr>
          <p:cNvPr id="4" name="Espace réservé du pied de page 3">
            <a:extLst>
              <a:ext uri="{FF2B5EF4-FFF2-40B4-BE49-F238E27FC236}">
                <a16:creationId xmlns:a16="http://schemas.microsoft.com/office/drawing/2014/main" id="{057EB4C3-2AA4-8600-5222-6A1D2CE5B568}"/>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9B42C8F2-3AC2-05B3-EE9C-3A28E1792E26}"/>
              </a:ext>
            </a:extLst>
          </p:cNvPr>
          <p:cNvSpPr>
            <a:spLocks noGrp="1"/>
          </p:cNvSpPr>
          <p:nvPr>
            <p:ph type="sldNum" sz="quarter" idx="12"/>
          </p:nvPr>
        </p:nvSpPr>
        <p:spPr/>
        <p:txBody>
          <a:bodyPr/>
          <a:lstStyle/>
          <a:p>
            <a:fld id="{264B5D8C-DCF3-4706-B695-4F73B634C15B}" type="slidenum">
              <a:rPr lang="fr-FR" smtClean="0"/>
              <a:t>106</a:t>
            </a:fld>
            <a:endParaRPr lang="fr-FR"/>
          </a:p>
        </p:txBody>
      </p:sp>
      <p:pic>
        <p:nvPicPr>
          <p:cNvPr id="6" name="Image 5">
            <a:extLst>
              <a:ext uri="{FF2B5EF4-FFF2-40B4-BE49-F238E27FC236}">
                <a16:creationId xmlns:a16="http://schemas.microsoft.com/office/drawing/2014/main" id="{3F842C24-561B-3952-5518-1313A06D29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8691" y="1311275"/>
            <a:ext cx="7772400" cy="5181600"/>
          </a:xfrm>
          <a:prstGeom prst="rect">
            <a:avLst/>
          </a:prstGeom>
        </p:spPr>
      </p:pic>
    </p:spTree>
    <p:extLst>
      <p:ext uri="{BB962C8B-B14F-4D97-AF65-F5344CB8AC3E}">
        <p14:creationId xmlns:p14="http://schemas.microsoft.com/office/powerpoint/2010/main" val="51531462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a:extLst>
              <a:ext uri="{FF2B5EF4-FFF2-40B4-BE49-F238E27FC236}">
                <a16:creationId xmlns:a16="http://schemas.microsoft.com/office/drawing/2014/main" id="{057EB4C3-2AA4-8600-5222-6A1D2CE5B568}"/>
              </a:ext>
            </a:extLst>
          </p:cNvPr>
          <p:cNvSpPr>
            <a:spLocks noGrp="1"/>
          </p:cNvSpPr>
          <p:nvPr>
            <p:ph type="ftr" sz="quarter" idx="11"/>
          </p:nvPr>
        </p:nvSpPr>
        <p:spPr/>
        <p:txBody>
          <a:bodyPr/>
          <a:lstStyle/>
          <a:p>
            <a:r>
              <a:rPr lang="fr-FR" dirty="0"/>
              <a:t>La facture acquittée</a:t>
            </a:r>
          </a:p>
        </p:txBody>
      </p:sp>
      <p:sp>
        <p:nvSpPr>
          <p:cNvPr id="5" name="Espace réservé du numéro de diapositive 4">
            <a:extLst>
              <a:ext uri="{FF2B5EF4-FFF2-40B4-BE49-F238E27FC236}">
                <a16:creationId xmlns:a16="http://schemas.microsoft.com/office/drawing/2014/main" id="{9B42C8F2-3AC2-05B3-EE9C-3A28E1792E26}"/>
              </a:ext>
            </a:extLst>
          </p:cNvPr>
          <p:cNvSpPr>
            <a:spLocks noGrp="1"/>
          </p:cNvSpPr>
          <p:nvPr>
            <p:ph type="sldNum" sz="quarter" idx="12"/>
          </p:nvPr>
        </p:nvSpPr>
        <p:spPr/>
        <p:txBody>
          <a:bodyPr/>
          <a:lstStyle/>
          <a:p>
            <a:fld id="{264B5D8C-DCF3-4706-B695-4F73B634C15B}" type="slidenum">
              <a:rPr lang="fr-FR" smtClean="0"/>
              <a:t>107</a:t>
            </a:fld>
            <a:endParaRPr lang="fr-FR"/>
          </a:p>
        </p:txBody>
      </p:sp>
      <p:pic>
        <p:nvPicPr>
          <p:cNvPr id="7" name="Image 6">
            <a:extLst>
              <a:ext uri="{FF2B5EF4-FFF2-40B4-BE49-F238E27FC236}">
                <a16:creationId xmlns:a16="http://schemas.microsoft.com/office/drawing/2014/main" id="{13A59A2A-B086-F547-19CC-30AD98207B9D}"/>
              </a:ext>
            </a:extLst>
          </p:cNvPr>
          <p:cNvPicPr>
            <a:picLocks noChangeAspect="1"/>
          </p:cNvPicPr>
          <p:nvPr/>
        </p:nvPicPr>
        <p:blipFill rotWithShape="1">
          <a:blip r:embed="rId3">
            <a:extLst>
              <a:ext uri="{28A0092B-C50C-407E-A947-70E740481C1C}">
                <a14:useLocalDpi xmlns:a14="http://schemas.microsoft.com/office/drawing/2010/main" val="0"/>
              </a:ext>
            </a:extLst>
          </a:blip>
          <a:srcRect t="7611"/>
          <a:stretch/>
        </p:blipFill>
        <p:spPr>
          <a:xfrm>
            <a:off x="2209800" y="1027906"/>
            <a:ext cx="7772400" cy="4674813"/>
          </a:xfrm>
          <a:prstGeom prst="rect">
            <a:avLst/>
          </a:prstGeom>
        </p:spPr>
      </p:pic>
    </p:spTree>
    <p:extLst>
      <p:ext uri="{BB962C8B-B14F-4D97-AF65-F5344CB8AC3E}">
        <p14:creationId xmlns:p14="http://schemas.microsoft.com/office/powerpoint/2010/main" val="358453670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74EAA51-E103-6AA9-4E5D-B564EA35ABA7}"/>
              </a:ext>
            </a:extLst>
          </p:cNvPr>
          <p:cNvSpPr>
            <a:spLocks noGrp="1"/>
          </p:cNvSpPr>
          <p:nvPr>
            <p:ph type="title"/>
          </p:nvPr>
        </p:nvSpPr>
        <p:spPr>
          <a:xfrm>
            <a:off x="838200" y="365125"/>
            <a:ext cx="2237509" cy="3425479"/>
          </a:xfrm>
        </p:spPr>
        <p:txBody>
          <a:bodyPr>
            <a:normAutofit fontScale="90000"/>
          </a:bodyPr>
          <a:lstStyle/>
          <a:p>
            <a:r>
              <a:rPr lang="fr-FR" dirty="0">
                <a:solidFill>
                  <a:srgbClr val="002060"/>
                </a:solidFill>
              </a:rPr>
              <a:t>14 July 2022: </a:t>
            </a:r>
            <a:br>
              <a:rPr lang="fr-FR" dirty="0">
                <a:solidFill>
                  <a:srgbClr val="002060"/>
                </a:solidFill>
              </a:rPr>
            </a:br>
            <a:r>
              <a:rPr lang="fr-FR" dirty="0">
                <a:solidFill>
                  <a:srgbClr val="002060"/>
                </a:solidFill>
              </a:rPr>
              <a:t>A new Lancet article for me…</a:t>
            </a:r>
          </a:p>
        </p:txBody>
      </p:sp>
      <p:sp>
        <p:nvSpPr>
          <p:cNvPr id="3" name="Espace réservé du contenu 2">
            <a:extLst>
              <a:ext uri="{FF2B5EF4-FFF2-40B4-BE49-F238E27FC236}">
                <a16:creationId xmlns:a16="http://schemas.microsoft.com/office/drawing/2014/main" id="{5F908DF9-3F00-66DC-7592-77C6ED306ABE}"/>
              </a:ext>
            </a:extLst>
          </p:cNvPr>
          <p:cNvSpPr>
            <a:spLocks noGrp="1"/>
          </p:cNvSpPr>
          <p:nvPr>
            <p:ph idx="1"/>
          </p:nvPr>
        </p:nvSpPr>
        <p:spPr>
          <a:xfrm>
            <a:off x="4788130" y="2111433"/>
            <a:ext cx="6565669" cy="4065530"/>
          </a:xfrm>
        </p:spPr>
        <p:txBody>
          <a:bodyPr/>
          <a:lstStyle/>
          <a:p>
            <a:r>
              <a:rPr lang="fr-FR" dirty="0">
                <a:hlinkClick r:id="rId2"/>
              </a:rPr>
              <a:t>http://www.clinicalmedicinecr.com/</a:t>
            </a:r>
            <a:r>
              <a:rPr lang="fr-FR" dirty="0"/>
              <a:t> </a:t>
            </a:r>
          </a:p>
        </p:txBody>
      </p:sp>
      <p:sp>
        <p:nvSpPr>
          <p:cNvPr id="4" name="Espace réservé du pied de page 3">
            <a:extLst>
              <a:ext uri="{FF2B5EF4-FFF2-40B4-BE49-F238E27FC236}">
                <a16:creationId xmlns:a16="http://schemas.microsoft.com/office/drawing/2014/main" id="{2BBF891F-399E-7551-F178-496B66A8E0EF}"/>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F30ADE11-3796-D1BC-95CF-41DBC1EC9B76}"/>
              </a:ext>
            </a:extLst>
          </p:cNvPr>
          <p:cNvSpPr>
            <a:spLocks noGrp="1"/>
          </p:cNvSpPr>
          <p:nvPr>
            <p:ph type="sldNum" sz="quarter" idx="12"/>
          </p:nvPr>
        </p:nvSpPr>
        <p:spPr/>
        <p:txBody>
          <a:bodyPr/>
          <a:lstStyle/>
          <a:p>
            <a:fld id="{264B5D8C-DCF3-4706-B695-4F73B634C15B}" type="slidenum">
              <a:rPr lang="fr-FR" smtClean="0"/>
              <a:t>108</a:t>
            </a:fld>
            <a:endParaRPr lang="fr-FR"/>
          </a:p>
        </p:txBody>
      </p:sp>
      <p:pic>
        <p:nvPicPr>
          <p:cNvPr id="7" name="Image 6">
            <a:extLst>
              <a:ext uri="{FF2B5EF4-FFF2-40B4-BE49-F238E27FC236}">
                <a16:creationId xmlns:a16="http://schemas.microsoft.com/office/drawing/2014/main" id="{C9C04E28-72C9-604B-5CF1-7EF2E85C50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53189" y="365125"/>
            <a:ext cx="7772400" cy="5895712"/>
          </a:xfrm>
          <a:prstGeom prst="rect">
            <a:avLst/>
          </a:prstGeom>
        </p:spPr>
      </p:pic>
      <p:sp>
        <p:nvSpPr>
          <p:cNvPr id="8" name="Virage 7">
            <a:extLst>
              <a:ext uri="{FF2B5EF4-FFF2-40B4-BE49-F238E27FC236}">
                <a16:creationId xmlns:a16="http://schemas.microsoft.com/office/drawing/2014/main" id="{842A3F9B-50DE-568B-385B-263BDB10378D}"/>
              </a:ext>
            </a:extLst>
          </p:cNvPr>
          <p:cNvSpPr/>
          <p:nvPr/>
        </p:nvSpPr>
        <p:spPr>
          <a:xfrm rot="10800000" flipH="1">
            <a:off x="1393193" y="3790603"/>
            <a:ext cx="4309338" cy="2386358"/>
          </a:xfrm>
          <a:prstGeom prst="bentArrow">
            <a:avLst>
              <a:gd name="adj1" fmla="val 9270"/>
              <a:gd name="adj2" fmla="val 17135"/>
              <a:gd name="adj3" fmla="val 19555"/>
              <a:gd name="adj4" fmla="val 38305"/>
            </a:avLst>
          </a:prstGeom>
          <a:blipFill>
            <a:blip r:embed="rId4"/>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Tree>
    <p:extLst>
      <p:ext uri="{BB962C8B-B14F-4D97-AF65-F5344CB8AC3E}">
        <p14:creationId xmlns:p14="http://schemas.microsoft.com/office/powerpoint/2010/main" val="1831042790"/>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F30ADE11-3796-D1BC-95CF-41DBC1EC9B76}"/>
              </a:ext>
            </a:extLst>
          </p:cNvPr>
          <p:cNvSpPr>
            <a:spLocks noGrp="1"/>
          </p:cNvSpPr>
          <p:nvPr>
            <p:ph type="sldNum" sz="quarter" idx="12"/>
          </p:nvPr>
        </p:nvSpPr>
        <p:spPr/>
        <p:txBody>
          <a:bodyPr/>
          <a:lstStyle/>
          <a:p>
            <a:fld id="{264B5D8C-DCF3-4706-B695-4F73B634C15B}" type="slidenum">
              <a:rPr lang="fr-FR" smtClean="0"/>
              <a:t>109</a:t>
            </a:fld>
            <a:endParaRPr lang="fr-FR"/>
          </a:p>
        </p:txBody>
      </p:sp>
      <p:pic>
        <p:nvPicPr>
          <p:cNvPr id="9" name="Image 8">
            <a:extLst>
              <a:ext uri="{FF2B5EF4-FFF2-40B4-BE49-F238E27FC236}">
                <a16:creationId xmlns:a16="http://schemas.microsoft.com/office/drawing/2014/main" id="{95C0DFCE-30C9-15B6-3180-0063BD9532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6126" y="251619"/>
            <a:ext cx="6121400" cy="3771900"/>
          </a:xfrm>
          <a:prstGeom prst="rect">
            <a:avLst/>
          </a:prstGeom>
        </p:spPr>
      </p:pic>
      <p:pic>
        <p:nvPicPr>
          <p:cNvPr id="17" name="Image 16">
            <a:extLst>
              <a:ext uri="{FF2B5EF4-FFF2-40B4-BE49-F238E27FC236}">
                <a16:creationId xmlns:a16="http://schemas.microsoft.com/office/drawing/2014/main" id="{CD812A71-D804-6AA0-7B08-8DE08F16613A}"/>
              </a:ext>
            </a:extLst>
          </p:cNvPr>
          <p:cNvPicPr>
            <a:picLocks noChangeAspect="1"/>
          </p:cNvPicPr>
          <p:nvPr/>
        </p:nvPicPr>
        <p:blipFill rotWithShape="1">
          <a:blip r:embed="rId3">
            <a:extLst>
              <a:ext uri="{28A0092B-C50C-407E-A947-70E740481C1C}">
                <a14:useLocalDpi xmlns:a14="http://schemas.microsoft.com/office/drawing/2010/main" val="0"/>
              </a:ext>
            </a:extLst>
          </a:blip>
          <a:srcRect b="39148"/>
          <a:stretch/>
        </p:blipFill>
        <p:spPr>
          <a:xfrm>
            <a:off x="4462546" y="3973643"/>
            <a:ext cx="2933700" cy="2813050"/>
          </a:xfrm>
          <a:prstGeom prst="rect">
            <a:avLst/>
          </a:prstGeom>
        </p:spPr>
      </p:pic>
      <p:pic>
        <p:nvPicPr>
          <p:cNvPr id="21" name="Image 20">
            <a:extLst>
              <a:ext uri="{FF2B5EF4-FFF2-40B4-BE49-F238E27FC236}">
                <a16:creationId xmlns:a16="http://schemas.microsoft.com/office/drawing/2014/main" id="{95C2C132-C82B-38D2-C28C-C077575630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87637" y="1930789"/>
            <a:ext cx="2844800" cy="1778000"/>
          </a:xfrm>
          <a:prstGeom prst="rect">
            <a:avLst/>
          </a:prstGeom>
        </p:spPr>
      </p:pic>
      <p:pic>
        <p:nvPicPr>
          <p:cNvPr id="23" name="Image 22">
            <a:extLst>
              <a:ext uri="{FF2B5EF4-FFF2-40B4-BE49-F238E27FC236}">
                <a16:creationId xmlns:a16="http://schemas.microsoft.com/office/drawing/2014/main" id="{74E5CE4A-A0E3-638D-AA0C-9BB02C19FBD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53462" y="3619870"/>
            <a:ext cx="2895600" cy="1041400"/>
          </a:xfrm>
          <a:prstGeom prst="rect">
            <a:avLst/>
          </a:prstGeom>
        </p:spPr>
      </p:pic>
      <p:pic>
        <p:nvPicPr>
          <p:cNvPr id="25" name="Image 24">
            <a:extLst>
              <a:ext uri="{FF2B5EF4-FFF2-40B4-BE49-F238E27FC236}">
                <a16:creationId xmlns:a16="http://schemas.microsoft.com/office/drawing/2014/main" id="{1A0C455E-F125-7CF6-F3D4-298430A752B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62698" y="4624545"/>
            <a:ext cx="2857500" cy="1104900"/>
          </a:xfrm>
          <a:prstGeom prst="rect">
            <a:avLst/>
          </a:prstGeom>
        </p:spPr>
      </p:pic>
    </p:spTree>
    <p:extLst>
      <p:ext uri="{BB962C8B-B14F-4D97-AF65-F5344CB8AC3E}">
        <p14:creationId xmlns:p14="http://schemas.microsoft.com/office/powerpoint/2010/main" val="35235937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E877CA2-596E-9643-BA08-CF1912CFF9DA}"/>
              </a:ext>
            </a:extLst>
          </p:cNvPr>
          <p:cNvSpPr>
            <a:spLocks noGrp="1"/>
          </p:cNvSpPr>
          <p:nvPr>
            <p:ph type="title"/>
          </p:nvPr>
        </p:nvSpPr>
        <p:spPr>
          <a:xfrm>
            <a:off x="304873" y="743697"/>
            <a:ext cx="11678653" cy="703040"/>
          </a:xfrm>
        </p:spPr>
        <p:txBody>
          <a:bodyPr>
            <a:normAutofit/>
          </a:bodyPr>
          <a:lstStyle/>
          <a:p>
            <a:pPr algn="ctr"/>
            <a:r>
              <a:rPr lang="fr-FR" b="1" dirty="0">
                <a:solidFill>
                  <a:srgbClr val="002060"/>
                </a:solidFill>
              </a:rPr>
              <a:t>So, </a:t>
            </a:r>
            <a:r>
              <a:rPr lang="fr-FR" b="1" dirty="0" err="1">
                <a:solidFill>
                  <a:srgbClr val="002060"/>
                </a:solidFill>
              </a:rPr>
              <a:t>doctors</a:t>
            </a:r>
            <a:r>
              <a:rPr lang="fr-FR" b="1" dirty="0">
                <a:solidFill>
                  <a:srgbClr val="002060"/>
                </a:solidFill>
              </a:rPr>
              <a:t> </a:t>
            </a:r>
            <a:r>
              <a:rPr lang="fr-FR" b="1" dirty="0" err="1">
                <a:solidFill>
                  <a:srgbClr val="002060"/>
                </a:solidFill>
              </a:rPr>
              <a:t>wanted</a:t>
            </a:r>
            <a:r>
              <a:rPr lang="fr-FR" b="1" dirty="0">
                <a:solidFill>
                  <a:srgbClr val="002060"/>
                </a:solidFill>
              </a:rPr>
              <a:t> to </a:t>
            </a:r>
            <a:r>
              <a:rPr lang="fr-FR" b="1" dirty="0" err="1">
                <a:solidFill>
                  <a:srgbClr val="002060"/>
                </a:solidFill>
              </a:rPr>
              <a:t>be</a:t>
            </a:r>
            <a:r>
              <a:rPr lang="fr-FR" b="1" dirty="0">
                <a:solidFill>
                  <a:srgbClr val="002060"/>
                </a:solidFill>
              </a:rPr>
              <a:t> </a:t>
            </a:r>
            <a:r>
              <a:rPr lang="fr-FR" b="1" dirty="0" err="1">
                <a:solidFill>
                  <a:srgbClr val="002060"/>
                </a:solidFill>
              </a:rPr>
              <a:t>guinea</a:t>
            </a:r>
            <a:r>
              <a:rPr lang="fr-FR" b="1" dirty="0">
                <a:solidFill>
                  <a:srgbClr val="002060"/>
                </a:solidFill>
              </a:rPr>
              <a:t> </a:t>
            </a:r>
            <a:r>
              <a:rPr lang="fr-FR" b="1" dirty="0" err="1">
                <a:solidFill>
                  <a:srgbClr val="002060"/>
                </a:solidFill>
              </a:rPr>
              <a:t>pigs</a:t>
            </a:r>
            <a:endParaRPr lang="fr-FR" b="1" dirty="0">
              <a:solidFill>
                <a:srgbClr val="002060"/>
              </a:solidFill>
            </a:endParaRPr>
          </a:p>
        </p:txBody>
      </p:sp>
      <p:sp>
        <p:nvSpPr>
          <p:cNvPr id="8" name="Espace réservé du pied de page 3">
            <a:extLst>
              <a:ext uri="{FF2B5EF4-FFF2-40B4-BE49-F238E27FC236}">
                <a16:creationId xmlns:a16="http://schemas.microsoft.com/office/drawing/2014/main" id="{4DC5A643-736C-594E-8D43-4D4E283AFF7F}"/>
              </a:ext>
            </a:extLst>
          </p:cNvPr>
          <p:cNvSpPr>
            <a:spLocks noGrp="1"/>
          </p:cNvSpPr>
          <p:nvPr>
            <p:ph type="ftr" sz="quarter" idx="11"/>
          </p:nvPr>
        </p:nvSpPr>
        <p:spPr>
          <a:xfrm>
            <a:off x="4038600" y="6370418"/>
            <a:ext cx="4114800" cy="365125"/>
          </a:xfrm>
        </p:spPr>
        <p:txBody>
          <a:bodyPr/>
          <a:lstStyle/>
          <a:p>
            <a:r>
              <a:rPr lang="fr-FR" dirty="0"/>
              <a:t>Buvez du Schweppes.</a:t>
            </a:r>
          </a:p>
        </p:txBody>
      </p:sp>
      <p:sp>
        <p:nvSpPr>
          <p:cNvPr id="7" name="ZoneTexte 6">
            <a:extLst>
              <a:ext uri="{FF2B5EF4-FFF2-40B4-BE49-F238E27FC236}">
                <a16:creationId xmlns:a16="http://schemas.microsoft.com/office/drawing/2014/main" id="{88DC99A3-8390-474F-8179-6CF0426DA46C}"/>
              </a:ext>
            </a:extLst>
          </p:cNvPr>
          <p:cNvSpPr txBox="1"/>
          <p:nvPr/>
        </p:nvSpPr>
        <p:spPr>
          <a:xfrm>
            <a:off x="1520299" y="1435147"/>
            <a:ext cx="10270721" cy="1077218"/>
          </a:xfrm>
          <a:prstGeom prst="rect">
            <a:avLst/>
          </a:prstGeom>
          <a:noFill/>
        </p:spPr>
        <p:txBody>
          <a:bodyPr wrap="square" rtlCol="0">
            <a:spAutoFit/>
          </a:bodyPr>
          <a:lstStyle/>
          <a:p>
            <a:r>
              <a:rPr lang="fr-FR" sz="3200" dirty="0">
                <a:solidFill>
                  <a:srgbClr val="002060"/>
                </a:solidFill>
              </a:rPr>
              <a:t>... </a:t>
            </a:r>
            <a:r>
              <a:rPr lang="fr-FR" sz="3200" dirty="0" err="1">
                <a:solidFill>
                  <a:srgbClr val="002060"/>
                </a:solidFill>
              </a:rPr>
              <a:t>against</a:t>
            </a:r>
            <a:r>
              <a:rPr lang="fr-FR" sz="3200" dirty="0">
                <a:solidFill>
                  <a:srgbClr val="002060"/>
                </a:solidFill>
              </a:rPr>
              <a:t> the </a:t>
            </a:r>
            <a:r>
              <a:rPr lang="fr-FR" sz="3200" dirty="0" err="1">
                <a:solidFill>
                  <a:srgbClr val="002060"/>
                </a:solidFill>
              </a:rPr>
              <a:t>advice</a:t>
            </a:r>
            <a:r>
              <a:rPr lang="fr-FR" sz="3200" dirty="0">
                <a:solidFill>
                  <a:srgbClr val="002060"/>
                </a:solidFill>
              </a:rPr>
              <a:t> of pharmacovigilance, </a:t>
            </a:r>
            <a:r>
              <a:rPr lang="fr-FR" sz="3200" dirty="0" err="1">
                <a:solidFill>
                  <a:srgbClr val="002060"/>
                </a:solidFill>
              </a:rPr>
              <a:t>authorities</a:t>
            </a:r>
            <a:r>
              <a:rPr lang="fr-FR" sz="3200" dirty="0">
                <a:solidFill>
                  <a:srgbClr val="002060"/>
                </a:solidFill>
              </a:rPr>
              <a:t>...</a:t>
            </a:r>
          </a:p>
          <a:p>
            <a:pPr algn="ctr"/>
            <a:r>
              <a:rPr lang="fr-FR" sz="3200" i="1" dirty="0">
                <a:solidFill>
                  <a:srgbClr val="002060"/>
                </a:solidFill>
              </a:rPr>
              <a:t>(and </a:t>
            </a:r>
            <a:r>
              <a:rPr lang="fr-FR" sz="3200" i="1" dirty="0" err="1">
                <a:solidFill>
                  <a:srgbClr val="002060"/>
                </a:solidFill>
              </a:rPr>
              <a:t>obviously</a:t>
            </a:r>
            <a:r>
              <a:rPr lang="fr-FR" sz="3200" i="1" dirty="0">
                <a:solidFill>
                  <a:srgbClr val="002060"/>
                </a:solidFill>
              </a:rPr>
              <a:t> </a:t>
            </a:r>
            <a:r>
              <a:rPr lang="fr-FR" sz="3200" i="1" dirty="0" err="1">
                <a:solidFill>
                  <a:srgbClr val="002060"/>
                </a:solidFill>
              </a:rPr>
              <a:t>some</a:t>
            </a:r>
            <a:r>
              <a:rPr lang="fr-FR" sz="3200" i="1" dirty="0">
                <a:solidFill>
                  <a:srgbClr val="002060"/>
                </a:solidFill>
              </a:rPr>
              <a:t> local pet shops)</a:t>
            </a:r>
          </a:p>
        </p:txBody>
      </p:sp>
      <p:sp>
        <p:nvSpPr>
          <p:cNvPr id="9" name="Espace réservé du numéro de diapositive 5">
            <a:extLst>
              <a:ext uri="{FF2B5EF4-FFF2-40B4-BE49-F238E27FC236}">
                <a16:creationId xmlns:a16="http://schemas.microsoft.com/office/drawing/2014/main" id="{10E46E25-5E9E-2E42-9666-4A41A1820EFA}"/>
              </a:ext>
            </a:extLst>
          </p:cNvPr>
          <p:cNvSpPr txBox="1">
            <a:spLocks/>
          </p:cNvSpPr>
          <p:nvPr/>
        </p:nvSpPr>
        <p:spPr>
          <a:xfrm>
            <a:off x="-2126149" y="6492803"/>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64B5D8C-DCF3-4706-B695-4F73B634C15B}" type="slidenum">
              <a:rPr lang="fr-FR" smtClean="0"/>
              <a:pPr/>
              <a:t>11</a:t>
            </a:fld>
            <a:r>
              <a:rPr lang="fr-FR" b="1">
                <a:solidFill>
                  <a:srgbClr val="FF0000"/>
                </a:solidFill>
              </a:rPr>
              <a:t>/623</a:t>
            </a:r>
            <a:endParaRPr lang="fr-FR" b="1" dirty="0">
              <a:solidFill>
                <a:srgbClr val="FF0000"/>
              </a:solidFill>
            </a:endParaRPr>
          </a:p>
        </p:txBody>
      </p:sp>
      <p:sp>
        <p:nvSpPr>
          <p:cNvPr id="11" name="ZoneTexte 10">
            <a:extLst>
              <a:ext uri="{FF2B5EF4-FFF2-40B4-BE49-F238E27FC236}">
                <a16:creationId xmlns:a16="http://schemas.microsoft.com/office/drawing/2014/main" id="{72C836DE-EA26-B4F8-5A3E-5063717C2A0F}"/>
              </a:ext>
            </a:extLst>
          </p:cNvPr>
          <p:cNvSpPr txBox="1"/>
          <p:nvPr/>
        </p:nvSpPr>
        <p:spPr>
          <a:xfrm>
            <a:off x="1217267" y="3745471"/>
            <a:ext cx="9853863" cy="1200329"/>
          </a:xfrm>
          <a:prstGeom prst="rect">
            <a:avLst/>
          </a:prstGeom>
          <a:noFill/>
        </p:spPr>
        <p:txBody>
          <a:bodyPr wrap="square">
            <a:spAutoFit/>
          </a:bodyPr>
          <a:lstStyle/>
          <a:p>
            <a:r>
              <a:rPr lang="fr-FR" sz="3600" b="1" dirty="0"/>
              <a:t>"</a:t>
            </a:r>
            <a:r>
              <a:rPr lang="fr-FR" sz="3600" b="1" dirty="0" err="1"/>
              <a:t>We</a:t>
            </a:r>
            <a:r>
              <a:rPr lang="fr-FR" sz="3600" b="1" dirty="0"/>
              <a:t> </a:t>
            </a:r>
            <a:r>
              <a:rPr lang="fr-FR" sz="3600" b="1" dirty="0" err="1"/>
              <a:t>want</a:t>
            </a:r>
            <a:r>
              <a:rPr lang="fr-FR" sz="3600" b="1" dirty="0"/>
              <a:t> to self-</a:t>
            </a:r>
            <a:r>
              <a:rPr lang="fr-FR" sz="3600" b="1" dirty="0" err="1"/>
              <a:t>prescribe</a:t>
            </a:r>
            <a:r>
              <a:rPr lang="fr-FR" sz="3600" b="1" dirty="0"/>
              <a:t> chloroquine" </a:t>
            </a:r>
            <a:r>
              <a:rPr lang="fr-FR" sz="3600" dirty="0" err="1"/>
              <a:t>asks</a:t>
            </a:r>
            <a:r>
              <a:rPr lang="fr-FR" sz="3600" dirty="0"/>
              <a:t> the collective Let the </a:t>
            </a:r>
            <a:r>
              <a:rPr lang="fr-FR" sz="3600" dirty="0" err="1"/>
              <a:t>doctors</a:t>
            </a:r>
            <a:r>
              <a:rPr lang="fr-FR" sz="3600" dirty="0"/>
              <a:t> </a:t>
            </a:r>
            <a:r>
              <a:rPr lang="fr-FR" sz="3600" dirty="0" err="1"/>
              <a:t>prescribe</a:t>
            </a:r>
            <a:r>
              <a:rPr lang="fr-FR" sz="3600" dirty="0"/>
              <a:t> (29 March 2020)</a:t>
            </a:r>
          </a:p>
        </p:txBody>
      </p:sp>
    </p:spTree>
    <p:extLst>
      <p:ext uri="{BB962C8B-B14F-4D97-AF65-F5344CB8AC3E}">
        <p14:creationId xmlns:p14="http://schemas.microsoft.com/office/powerpoint/2010/main" val="201778009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278FAD7-D1DB-CEF1-AD72-E2457D494233}"/>
              </a:ext>
            </a:extLst>
          </p:cNvPr>
          <p:cNvSpPr>
            <a:spLocks noGrp="1"/>
          </p:cNvSpPr>
          <p:nvPr>
            <p:ph type="title"/>
          </p:nvPr>
        </p:nvSpPr>
        <p:spPr/>
        <p:txBody>
          <a:bodyPr>
            <a:normAutofit fontScale="90000"/>
          </a:bodyPr>
          <a:lstStyle/>
          <a:p>
            <a:r>
              <a:rPr lang="fr-FR" dirty="0">
                <a:solidFill>
                  <a:srgbClr val="002060"/>
                </a:solidFill>
              </a:rPr>
              <a:t>« </a:t>
            </a:r>
            <a:r>
              <a:rPr lang="fr-FR" dirty="0" err="1">
                <a:solidFill>
                  <a:srgbClr val="002060"/>
                </a:solidFill>
              </a:rPr>
              <a:t>Better</a:t>
            </a:r>
            <a:r>
              <a:rPr lang="fr-FR" dirty="0">
                <a:solidFill>
                  <a:srgbClr val="002060"/>
                </a:solidFill>
              </a:rPr>
              <a:t> </a:t>
            </a:r>
            <a:r>
              <a:rPr lang="fr-FR" dirty="0" err="1">
                <a:solidFill>
                  <a:srgbClr val="002060"/>
                </a:solidFill>
              </a:rPr>
              <a:t>inform</a:t>
            </a:r>
            <a:r>
              <a:rPr lang="fr-FR" dirty="0">
                <a:solidFill>
                  <a:srgbClr val="002060"/>
                </a:solidFill>
              </a:rPr>
              <a:t> about (…) </a:t>
            </a:r>
            <a:r>
              <a:rPr lang="fr-FR" dirty="0" err="1">
                <a:solidFill>
                  <a:srgbClr val="002060"/>
                </a:solidFill>
              </a:rPr>
              <a:t>predatory</a:t>
            </a:r>
            <a:r>
              <a:rPr lang="fr-FR" dirty="0">
                <a:solidFill>
                  <a:srgbClr val="002060"/>
                </a:solidFill>
              </a:rPr>
              <a:t> </a:t>
            </a:r>
            <a:r>
              <a:rPr lang="fr-FR" dirty="0" err="1">
                <a:solidFill>
                  <a:srgbClr val="002060"/>
                </a:solidFill>
              </a:rPr>
              <a:t>journals</a:t>
            </a:r>
            <a:r>
              <a:rPr lang="fr-FR" dirty="0">
                <a:solidFill>
                  <a:srgbClr val="002060"/>
                </a:solidFill>
              </a:rPr>
              <a:t> (like </a:t>
            </a:r>
            <a:r>
              <a:rPr lang="fr-FR" dirty="0" err="1">
                <a:solidFill>
                  <a:srgbClr val="002060"/>
                </a:solidFill>
              </a:rPr>
              <a:t>this</a:t>
            </a:r>
            <a:r>
              <a:rPr lang="fr-FR" dirty="0">
                <a:solidFill>
                  <a:srgbClr val="002060"/>
                </a:solidFill>
              </a:rPr>
              <a:t> one, </a:t>
            </a:r>
            <a:r>
              <a:rPr lang="fr-FR" dirty="0" err="1">
                <a:solidFill>
                  <a:srgbClr val="002060"/>
                </a:solidFill>
              </a:rPr>
              <a:t>where</a:t>
            </a:r>
            <a:r>
              <a:rPr lang="fr-FR" dirty="0">
                <a:solidFill>
                  <a:srgbClr val="002060"/>
                </a:solidFill>
              </a:rPr>
              <a:t> I </a:t>
            </a:r>
            <a:r>
              <a:rPr lang="fr-FR" dirty="0" err="1">
                <a:solidFill>
                  <a:srgbClr val="002060"/>
                </a:solidFill>
              </a:rPr>
              <a:t>paid</a:t>
            </a:r>
            <a:r>
              <a:rPr lang="fr-FR" dirty="0">
                <a:solidFill>
                  <a:srgbClr val="002060"/>
                </a:solidFill>
              </a:rPr>
              <a:t> $39 </a:t>
            </a:r>
            <a:r>
              <a:rPr lang="fr-FR" dirty="0" err="1">
                <a:solidFill>
                  <a:srgbClr val="002060"/>
                </a:solidFill>
              </a:rPr>
              <a:t>instead</a:t>
            </a:r>
            <a:r>
              <a:rPr lang="fr-FR" dirty="0">
                <a:solidFill>
                  <a:srgbClr val="002060"/>
                </a:solidFill>
              </a:rPr>
              <a:t> of $919 — </a:t>
            </a:r>
            <a:r>
              <a:rPr lang="fr-FR" dirty="0" err="1">
                <a:solidFill>
                  <a:srgbClr val="002060"/>
                </a:solidFill>
              </a:rPr>
              <a:t>always</a:t>
            </a:r>
            <a:r>
              <a:rPr lang="fr-FR" dirty="0">
                <a:solidFill>
                  <a:srgbClr val="002060"/>
                </a:solidFill>
              </a:rPr>
              <a:t> </a:t>
            </a:r>
            <a:r>
              <a:rPr lang="fr-FR" dirty="0" err="1">
                <a:solidFill>
                  <a:srgbClr val="002060"/>
                </a:solidFill>
              </a:rPr>
              <a:t>try</a:t>
            </a:r>
            <a:r>
              <a:rPr lang="fr-FR" dirty="0">
                <a:solidFill>
                  <a:srgbClr val="002060"/>
                </a:solidFill>
              </a:rPr>
              <a:t> to </a:t>
            </a:r>
            <a:r>
              <a:rPr lang="fr-FR" dirty="0" err="1">
                <a:solidFill>
                  <a:srgbClr val="002060"/>
                </a:solidFill>
              </a:rPr>
              <a:t>negotiate</a:t>
            </a:r>
            <a:r>
              <a:rPr lang="fr-FR" dirty="0">
                <a:solidFill>
                  <a:srgbClr val="002060"/>
                </a:solidFill>
              </a:rPr>
              <a:t>!)</a:t>
            </a:r>
          </a:p>
        </p:txBody>
      </p:sp>
      <p:sp>
        <p:nvSpPr>
          <p:cNvPr id="4" name="Espace réservé du pied de page 3">
            <a:extLst>
              <a:ext uri="{FF2B5EF4-FFF2-40B4-BE49-F238E27FC236}">
                <a16:creationId xmlns:a16="http://schemas.microsoft.com/office/drawing/2014/main" id="{5A3EE0D8-C916-A531-A87B-D9FE56B3DF04}"/>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08A18EAE-9CFA-8BF1-BE62-BB14067895D5}"/>
              </a:ext>
            </a:extLst>
          </p:cNvPr>
          <p:cNvSpPr>
            <a:spLocks noGrp="1"/>
          </p:cNvSpPr>
          <p:nvPr>
            <p:ph type="sldNum" sz="quarter" idx="12"/>
          </p:nvPr>
        </p:nvSpPr>
        <p:spPr/>
        <p:txBody>
          <a:bodyPr/>
          <a:lstStyle/>
          <a:p>
            <a:fld id="{264B5D8C-DCF3-4706-B695-4F73B634C15B}" type="slidenum">
              <a:rPr lang="fr-FR" smtClean="0"/>
              <a:t>110</a:t>
            </a:fld>
            <a:endParaRPr lang="fr-FR"/>
          </a:p>
        </p:txBody>
      </p:sp>
      <p:pic>
        <p:nvPicPr>
          <p:cNvPr id="6" name="Espace réservé du contenu 5">
            <a:extLst>
              <a:ext uri="{FF2B5EF4-FFF2-40B4-BE49-F238E27FC236}">
                <a16:creationId xmlns:a16="http://schemas.microsoft.com/office/drawing/2014/main" id="{F9B2C124-42CB-92F8-ED8C-5F6870643AA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308167" y="2097163"/>
            <a:ext cx="7575665" cy="4624312"/>
          </a:xfrm>
          <a:prstGeom prst="rect">
            <a:avLst/>
          </a:prstGeom>
        </p:spPr>
      </p:pic>
    </p:spTree>
    <p:extLst>
      <p:ext uri="{BB962C8B-B14F-4D97-AF65-F5344CB8AC3E}">
        <p14:creationId xmlns:p14="http://schemas.microsoft.com/office/powerpoint/2010/main" val="163381035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0277D5D-014C-D075-0AD4-F7E859773C07}"/>
              </a:ext>
            </a:extLst>
          </p:cNvPr>
          <p:cNvSpPr>
            <a:spLocks noGrp="1"/>
          </p:cNvSpPr>
          <p:nvPr>
            <p:ph type="title"/>
          </p:nvPr>
        </p:nvSpPr>
        <p:spPr>
          <a:xfrm>
            <a:off x="838200" y="207963"/>
            <a:ext cx="10515600" cy="1325563"/>
          </a:xfrm>
        </p:spPr>
        <p:txBody>
          <a:bodyPr>
            <a:normAutofit fontScale="90000"/>
          </a:bodyPr>
          <a:lstStyle/>
          <a:p>
            <a:r>
              <a:rPr lang="fr-FR" dirty="0" err="1">
                <a:solidFill>
                  <a:srgbClr val="002060"/>
                </a:solidFill>
              </a:rPr>
              <a:t>Well</a:t>
            </a:r>
            <a:r>
              <a:rPr lang="fr-FR" dirty="0">
                <a:solidFill>
                  <a:srgbClr val="002060"/>
                </a:solidFill>
              </a:rPr>
              <a:t>, 39$ </a:t>
            </a:r>
            <a:r>
              <a:rPr lang="fr-FR" dirty="0" err="1">
                <a:solidFill>
                  <a:srgbClr val="002060"/>
                </a:solidFill>
              </a:rPr>
              <a:t>is</a:t>
            </a:r>
            <a:r>
              <a:rPr lang="fr-FR" dirty="0">
                <a:solidFill>
                  <a:srgbClr val="002060"/>
                </a:solidFill>
              </a:rPr>
              <a:t> not </a:t>
            </a:r>
            <a:r>
              <a:rPr lang="fr-FR" dirty="0" err="1">
                <a:solidFill>
                  <a:srgbClr val="002060"/>
                </a:solidFill>
              </a:rPr>
              <a:t>bad</a:t>
            </a:r>
            <a:r>
              <a:rPr lang="fr-FR" dirty="0">
                <a:solidFill>
                  <a:srgbClr val="002060"/>
                </a:solidFill>
              </a:rPr>
              <a:t>... but can </a:t>
            </a:r>
            <a:r>
              <a:rPr lang="fr-FR" dirty="0" err="1">
                <a:solidFill>
                  <a:srgbClr val="002060"/>
                </a:solidFill>
              </a:rPr>
              <a:t>we</a:t>
            </a:r>
            <a:r>
              <a:rPr lang="fr-FR" dirty="0">
                <a:solidFill>
                  <a:srgbClr val="002060"/>
                </a:solidFill>
              </a:rPr>
              <a:t> do </a:t>
            </a:r>
            <a:r>
              <a:rPr lang="fr-FR" dirty="0" err="1">
                <a:solidFill>
                  <a:srgbClr val="002060"/>
                </a:solidFill>
              </a:rPr>
              <a:t>better</a:t>
            </a:r>
            <a:r>
              <a:rPr lang="fr-FR" dirty="0">
                <a:solidFill>
                  <a:srgbClr val="002060"/>
                </a:solidFill>
              </a:rPr>
              <a:t>? </a:t>
            </a:r>
            <a:br>
              <a:rPr lang="fr-FR" dirty="0">
                <a:solidFill>
                  <a:srgbClr val="002060"/>
                </a:solidFill>
              </a:rPr>
            </a:br>
            <a:r>
              <a:rPr lang="fr-FR" dirty="0">
                <a:solidFill>
                  <a:srgbClr val="002060"/>
                </a:solidFill>
              </a:rPr>
              <a:t>Try </a:t>
            </a:r>
            <a:r>
              <a:rPr lang="fr-FR" dirty="0" err="1">
                <a:solidFill>
                  <a:srgbClr val="002060"/>
                </a:solidFill>
              </a:rPr>
              <a:t>again</a:t>
            </a:r>
            <a:r>
              <a:rPr lang="fr-FR" dirty="0">
                <a:solidFill>
                  <a:srgbClr val="002060"/>
                </a:solidFill>
              </a:rPr>
              <a:t> </a:t>
            </a:r>
            <a:r>
              <a:rPr lang="fr-FR" dirty="0" err="1">
                <a:solidFill>
                  <a:srgbClr val="002060"/>
                </a:solidFill>
              </a:rPr>
              <a:t>with</a:t>
            </a:r>
            <a:r>
              <a:rPr lang="fr-FR" dirty="0">
                <a:solidFill>
                  <a:srgbClr val="002060"/>
                </a:solidFill>
              </a:rPr>
              <a:t> the </a:t>
            </a:r>
            <a:r>
              <a:rPr lang="fr-FR" dirty="0" err="1">
                <a:solidFill>
                  <a:srgbClr val="002060"/>
                </a:solidFill>
              </a:rPr>
              <a:t>same</a:t>
            </a:r>
            <a:r>
              <a:rPr lang="fr-FR" dirty="0">
                <a:solidFill>
                  <a:srgbClr val="002060"/>
                </a:solidFill>
              </a:rPr>
              <a:t> article in </a:t>
            </a:r>
            <a:r>
              <a:rPr lang="fr-FR" dirty="0" err="1">
                <a:solidFill>
                  <a:srgbClr val="002060"/>
                </a:solidFill>
              </a:rPr>
              <a:t>another</a:t>
            </a:r>
            <a:r>
              <a:rPr lang="fr-FR" dirty="0">
                <a:solidFill>
                  <a:srgbClr val="002060"/>
                </a:solidFill>
              </a:rPr>
              <a:t> journal (20 August 2022)</a:t>
            </a:r>
          </a:p>
        </p:txBody>
      </p:sp>
      <p:sp>
        <p:nvSpPr>
          <p:cNvPr id="4" name="Espace réservé du pied de page 3">
            <a:extLst>
              <a:ext uri="{FF2B5EF4-FFF2-40B4-BE49-F238E27FC236}">
                <a16:creationId xmlns:a16="http://schemas.microsoft.com/office/drawing/2014/main" id="{E26F5F1E-989E-E022-3D26-7684B75AEF79}"/>
              </a:ext>
            </a:extLst>
          </p:cNvPr>
          <p:cNvSpPr>
            <a:spLocks noGrp="1"/>
          </p:cNvSpPr>
          <p:nvPr>
            <p:ph type="ftr" sz="quarter" idx="11"/>
          </p:nvPr>
        </p:nvSpPr>
        <p:spPr/>
        <p:txBody>
          <a:bodyPr/>
          <a:lstStyle/>
          <a:p>
            <a:r>
              <a:rPr lang="fr-FR" dirty="0"/>
              <a:t>Et une autre revue</a:t>
            </a:r>
          </a:p>
        </p:txBody>
      </p:sp>
      <p:sp>
        <p:nvSpPr>
          <p:cNvPr id="5" name="Espace réservé du numéro de diapositive 4">
            <a:extLst>
              <a:ext uri="{FF2B5EF4-FFF2-40B4-BE49-F238E27FC236}">
                <a16:creationId xmlns:a16="http://schemas.microsoft.com/office/drawing/2014/main" id="{3493D61D-4DA5-D3B9-CE46-066361CAEA2E}"/>
              </a:ext>
            </a:extLst>
          </p:cNvPr>
          <p:cNvSpPr>
            <a:spLocks noGrp="1"/>
          </p:cNvSpPr>
          <p:nvPr>
            <p:ph type="sldNum" sz="quarter" idx="12"/>
          </p:nvPr>
        </p:nvSpPr>
        <p:spPr/>
        <p:txBody>
          <a:bodyPr/>
          <a:lstStyle/>
          <a:p>
            <a:fld id="{264B5D8C-DCF3-4706-B695-4F73B634C15B}" type="slidenum">
              <a:rPr lang="fr-FR" smtClean="0"/>
              <a:t>111</a:t>
            </a:fld>
            <a:endParaRPr lang="fr-FR"/>
          </a:p>
        </p:txBody>
      </p:sp>
      <p:pic>
        <p:nvPicPr>
          <p:cNvPr id="19" name="Espace réservé du contenu 18">
            <a:extLst>
              <a:ext uri="{FF2B5EF4-FFF2-40B4-BE49-F238E27FC236}">
                <a16:creationId xmlns:a16="http://schemas.microsoft.com/office/drawing/2014/main" id="{8F027C15-2EC7-B739-1566-E2080BC0BCA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88240" y="1690688"/>
            <a:ext cx="5607760" cy="4351338"/>
          </a:xfrm>
        </p:spPr>
      </p:pic>
      <p:pic>
        <p:nvPicPr>
          <p:cNvPr id="24" name="Espace réservé du contenu 14">
            <a:extLst>
              <a:ext uri="{FF2B5EF4-FFF2-40B4-BE49-F238E27FC236}">
                <a16:creationId xmlns:a16="http://schemas.microsoft.com/office/drawing/2014/main" id="{0AE40C15-ED1F-6F01-3CFE-D7067119B2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50992" y="1533526"/>
            <a:ext cx="3660848" cy="4665662"/>
          </a:xfrm>
          <a:prstGeom prst="rect">
            <a:avLst/>
          </a:prstGeom>
        </p:spPr>
      </p:pic>
    </p:spTree>
    <p:extLst>
      <p:ext uri="{BB962C8B-B14F-4D97-AF65-F5344CB8AC3E}">
        <p14:creationId xmlns:p14="http://schemas.microsoft.com/office/powerpoint/2010/main" val="3387244935"/>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0277D5D-014C-D075-0AD4-F7E859773C07}"/>
              </a:ext>
            </a:extLst>
          </p:cNvPr>
          <p:cNvSpPr>
            <a:spLocks noGrp="1"/>
          </p:cNvSpPr>
          <p:nvPr>
            <p:ph type="title"/>
          </p:nvPr>
        </p:nvSpPr>
        <p:spPr/>
        <p:txBody>
          <a:bodyPr>
            <a:normAutofit/>
          </a:bodyPr>
          <a:lstStyle/>
          <a:p>
            <a:r>
              <a:rPr lang="fr-FR" dirty="0">
                <a:solidFill>
                  <a:srgbClr val="002060"/>
                </a:solidFill>
              </a:rPr>
              <a:t>2042,25$: </a:t>
            </a:r>
            <a:r>
              <a:rPr lang="fr-FR" dirty="0" err="1">
                <a:solidFill>
                  <a:srgbClr val="002060"/>
                </a:solidFill>
              </a:rPr>
              <a:t>it's</a:t>
            </a:r>
            <a:r>
              <a:rPr lang="fr-FR" dirty="0">
                <a:solidFill>
                  <a:srgbClr val="002060"/>
                </a:solidFill>
              </a:rPr>
              <a:t> a bit </a:t>
            </a:r>
            <a:r>
              <a:rPr lang="fr-FR" dirty="0" err="1">
                <a:solidFill>
                  <a:srgbClr val="002060"/>
                </a:solidFill>
              </a:rPr>
              <a:t>expensive</a:t>
            </a:r>
            <a:r>
              <a:rPr lang="fr-FR" dirty="0">
                <a:solidFill>
                  <a:srgbClr val="002060"/>
                </a:solidFill>
              </a:rPr>
              <a:t> for one page.</a:t>
            </a:r>
          </a:p>
        </p:txBody>
      </p:sp>
      <p:pic>
        <p:nvPicPr>
          <p:cNvPr id="7" name="Espace réservé du contenu 6">
            <a:extLst>
              <a:ext uri="{FF2B5EF4-FFF2-40B4-BE49-F238E27FC236}">
                <a16:creationId xmlns:a16="http://schemas.microsoft.com/office/drawing/2014/main" id="{770092B1-3C75-7E68-E45A-D875E7CA9BB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999689" y="1825625"/>
            <a:ext cx="6192622" cy="4351338"/>
          </a:xfrm>
        </p:spPr>
      </p:pic>
      <p:sp>
        <p:nvSpPr>
          <p:cNvPr id="4" name="Espace réservé du pied de page 3">
            <a:extLst>
              <a:ext uri="{FF2B5EF4-FFF2-40B4-BE49-F238E27FC236}">
                <a16:creationId xmlns:a16="http://schemas.microsoft.com/office/drawing/2014/main" id="{E26F5F1E-989E-E022-3D26-7684B75AEF79}"/>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3493D61D-4DA5-D3B9-CE46-066361CAEA2E}"/>
              </a:ext>
            </a:extLst>
          </p:cNvPr>
          <p:cNvSpPr>
            <a:spLocks noGrp="1"/>
          </p:cNvSpPr>
          <p:nvPr>
            <p:ph type="sldNum" sz="quarter" idx="12"/>
          </p:nvPr>
        </p:nvSpPr>
        <p:spPr/>
        <p:txBody>
          <a:bodyPr/>
          <a:lstStyle/>
          <a:p>
            <a:fld id="{264B5D8C-DCF3-4706-B695-4F73B634C15B}" type="slidenum">
              <a:rPr lang="fr-FR" smtClean="0"/>
              <a:t>112</a:t>
            </a:fld>
            <a:endParaRPr lang="fr-FR"/>
          </a:p>
        </p:txBody>
      </p:sp>
    </p:spTree>
    <p:extLst>
      <p:ext uri="{BB962C8B-B14F-4D97-AF65-F5344CB8AC3E}">
        <p14:creationId xmlns:p14="http://schemas.microsoft.com/office/powerpoint/2010/main" val="3962369545"/>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0277D5D-014C-D075-0AD4-F7E859773C07}"/>
              </a:ext>
            </a:extLst>
          </p:cNvPr>
          <p:cNvSpPr>
            <a:spLocks noGrp="1"/>
          </p:cNvSpPr>
          <p:nvPr>
            <p:ph type="title"/>
          </p:nvPr>
        </p:nvSpPr>
        <p:spPr/>
        <p:txBody>
          <a:bodyPr>
            <a:normAutofit/>
          </a:bodyPr>
          <a:lstStyle/>
          <a:p>
            <a:r>
              <a:rPr lang="fr-FR" dirty="0">
                <a:solidFill>
                  <a:srgbClr val="002060"/>
                </a:solidFill>
              </a:rPr>
              <a:t>I propose 20$.</a:t>
            </a:r>
          </a:p>
        </p:txBody>
      </p:sp>
      <p:sp>
        <p:nvSpPr>
          <p:cNvPr id="4" name="Espace réservé du pied de page 3">
            <a:extLst>
              <a:ext uri="{FF2B5EF4-FFF2-40B4-BE49-F238E27FC236}">
                <a16:creationId xmlns:a16="http://schemas.microsoft.com/office/drawing/2014/main" id="{E26F5F1E-989E-E022-3D26-7684B75AEF79}"/>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3493D61D-4DA5-D3B9-CE46-066361CAEA2E}"/>
              </a:ext>
            </a:extLst>
          </p:cNvPr>
          <p:cNvSpPr>
            <a:spLocks noGrp="1"/>
          </p:cNvSpPr>
          <p:nvPr>
            <p:ph type="sldNum" sz="quarter" idx="12"/>
          </p:nvPr>
        </p:nvSpPr>
        <p:spPr/>
        <p:txBody>
          <a:bodyPr/>
          <a:lstStyle/>
          <a:p>
            <a:fld id="{264B5D8C-DCF3-4706-B695-4F73B634C15B}" type="slidenum">
              <a:rPr lang="fr-FR" smtClean="0"/>
              <a:t>113</a:t>
            </a:fld>
            <a:endParaRPr lang="fr-FR"/>
          </a:p>
        </p:txBody>
      </p:sp>
      <p:pic>
        <p:nvPicPr>
          <p:cNvPr id="23" name="Image 22">
            <a:extLst>
              <a:ext uri="{FF2B5EF4-FFF2-40B4-BE49-F238E27FC236}">
                <a16:creationId xmlns:a16="http://schemas.microsoft.com/office/drawing/2014/main" id="{2D2851E8-3D76-FDF0-EEB8-B38CD91CCB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2029" y="2365218"/>
            <a:ext cx="11264564" cy="3270812"/>
          </a:xfrm>
          <a:prstGeom prst="rect">
            <a:avLst/>
          </a:prstGeom>
        </p:spPr>
      </p:pic>
    </p:spTree>
    <p:extLst>
      <p:ext uri="{BB962C8B-B14F-4D97-AF65-F5344CB8AC3E}">
        <p14:creationId xmlns:p14="http://schemas.microsoft.com/office/powerpoint/2010/main" val="81842001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0277D5D-014C-D075-0AD4-F7E859773C07}"/>
              </a:ext>
            </a:extLst>
          </p:cNvPr>
          <p:cNvSpPr>
            <a:spLocks noGrp="1"/>
          </p:cNvSpPr>
          <p:nvPr>
            <p:ph type="title"/>
          </p:nvPr>
        </p:nvSpPr>
        <p:spPr/>
        <p:txBody>
          <a:bodyPr>
            <a:normAutofit/>
          </a:bodyPr>
          <a:lstStyle/>
          <a:p>
            <a:r>
              <a:rPr lang="fr-FR" dirty="0" err="1">
                <a:solidFill>
                  <a:srgbClr val="002060"/>
                </a:solidFill>
              </a:rPr>
              <a:t>They</a:t>
            </a:r>
            <a:r>
              <a:rPr lang="fr-FR" dirty="0">
                <a:solidFill>
                  <a:srgbClr val="002060"/>
                </a:solidFill>
              </a:rPr>
              <a:t> « </a:t>
            </a:r>
            <a:r>
              <a:rPr lang="fr-FR" dirty="0" err="1">
                <a:solidFill>
                  <a:srgbClr val="002060"/>
                </a:solidFill>
              </a:rPr>
              <a:t>would</a:t>
            </a:r>
            <a:r>
              <a:rPr lang="fr-FR" dirty="0">
                <a:solidFill>
                  <a:srgbClr val="002060"/>
                </a:solidFill>
              </a:rPr>
              <a:t> like to </a:t>
            </a:r>
            <a:r>
              <a:rPr lang="fr-FR" dirty="0" err="1">
                <a:solidFill>
                  <a:srgbClr val="002060"/>
                </a:solidFill>
              </a:rPr>
              <a:t>provide</a:t>
            </a:r>
            <a:r>
              <a:rPr lang="fr-FR" dirty="0">
                <a:solidFill>
                  <a:srgbClr val="002060"/>
                </a:solidFill>
              </a:rPr>
              <a:t> 50% discount ». 1000$</a:t>
            </a:r>
          </a:p>
        </p:txBody>
      </p:sp>
      <p:sp>
        <p:nvSpPr>
          <p:cNvPr id="4" name="Espace réservé du pied de page 3">
            <a:extLst>
              <a:ext uri="{FF2B5EF4-FFF2-40B4-BE49-F238E27FC236}">
                <a16:creationId xmlns:a16="http://schemas.microsoft.com/office/drawing/2014/main" id="{E26F5F1E-989E-E022-3D26-7684B75AEF79}"/>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3493D61D-4DA5-D3B9-CE46-066361CAEA2E}"/>
              </a:ext>
            </a:extLst>
          </p:cNvPr>
          <p:cNvSpPr>
            <a:spLocks noGrp="1"/>
          </p:cNvSpPr>
          <p:nvPr>
            <p:ph type="sldNum" sz="quarter" idx="12"/>
          </p:nvPr>
        </p:nvSpPr>
        <p:spPr/>
        <p:txBody>
          <a:bodyPr/>
          <a:lstStyle/>
          <a:p>
            <a:fld id="{264B5D8C-DCF3-4706-B695-4F73B634C15B}" type="slidenum">
              <a:rPr lang="fr-FR" smtClean="0"/>
              <a:t>114</a:t>
            </a:fld>
            <a:endParaRPr lang="fr-FR"/>
          </a:p>
        </p:txBody>
      </p:sp>
      <p:pic>
        <p:nvPicPr>
          <p:cNvPr id="8" name="Image 7">
            <a:extLst>
              <a:ext uri="{FF2B5EF4-FFF2-40B4-BE49-F238E27FC236}">
                <a16:creationId xmlns:a16="http://schemas.microsoft.com/office/drawing/2014/main" id="{A88A5EEB-8930-1793-6D0A-A29509305D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2122285"/>
            <a:ext cx="9063114" cy="2216959"/>
          </a:xfrm>
          <a:prstGeom prst="rect">
            <a:avLst/>
          </a:prstGeom>
        </p:spPr>
      </p:pic>
    </p:spTree>
    <p:extLst>
      <p:ext uri="{BB962C8B-B14F-4D97-AF65-F5344CB8AC3E}">
        <p14:creationId xmlns:p14="http://schemas.microsoft.com/office/powerpoint/2010/main" val="3563502723"/>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C8DE678C-AF08-BCD6-8110-BDB0C23A1A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8516" y="2136447"/>
            <a:ext cx="11394739" cy="3173942"/>
          </a:xfrm>
          <a:prstGeom prst="rect">
            <a:avLst/>
          </a:prstGeom>
        </p:spPr>
      </p:pic>
      <p:sp>
        <p:nvSpPr>
          <p:cNvPr id="2" name="Titre 1">
            <a:extLst>
              <a:ext uri="{FF2B5EF4-FFF2-40B4-BE49-F238E27FC236}">
                <a16:creationId xmlns:a16="http://schemas.microsoft.com/office/drawing/2014/main" id="{E0277D5D-014C-D075-0AD4-F7E859773C07}"/>
              </a:ext>
            </a:extLst>
          </p:cNvPr>
          <p:cNvSpPr>
            <a:spLocks noGrp="1"/>
          </p:cNvSpPr>
          <p:nvPr>
            <p:ph type="title"/>
          </p:nvPr>
        </p:nvSpPr>
        <p:spPr/>
        <p:txBody>
          <a:bodyPr>
            <a:normAutofit/>
          </a:bodyPr>
          <a:lstStyle/>
          <a:p>
            <a:r>
              <a:rPr lang="fr-FR" dirty="0">
                <a:solidFill>
                  <a:srgbClr val="002060"/>
                </a:solidFill>
              </a:rPr>
              <a:t>I </a:t>
            </a:r>
            <a:r>
              <a:rPr lang="fr-FR" dirty="0" err="1">
                <a:solidFill>
                  <a:srgbClr val="002060"/>
                </a:solidFill>
              </a:rPr>
              <a:t>can’t</a:t>
            </a:r>
            <a:r>
              <a:rPr lang="fr-FR" dirty="0">
                <a:solidFill>
                  <a:srgbClr val="002060"/>
                </a:solidFill>
              </a:rPr>
              <a:t> </a:t>
            </a:r>
            <a:r>
              <a:rPr lang="fr-FR" dirty="0" err="1">
                <a:solidFill>
                  <a:srgbClr val="002060"/>
                </a:solidFill>
              </a:rPr>
              <a:t>pay</a:t>
            </a:r>
            <a:r>
              <a:rPr lang="fr-FR" dirty="0">
                <a:solidFill>
                  <a:srgbClr val="002060"/>
                </a:solidFill>
              </a:rPr>
              <a:t> 1000$ </a:t>
            </a:r>
            <a:r>
              <a:rPr lang="fr-FR" dirty="0" err="1">
                <a:solidFill>
                  <a:srgbClr val="002060"/>
                </a:solidFill>
              </a:rPr>
              <a:t>either</a:t>
            </a:r>
            <a:r>
              <a:rPr lang="fr-FR" dirty="0">
                <a:solidFill>
                  <a:srgbClr val="002060"/>
                </a:solidFill>
              </a:rPr>
              <a:t>.</a:t>
            </a:r>
          </a:p>
        </p:txBody>
      </p:sp>
      <p:sp>
        <p:nvSpPr>
          <p:cNvPr id="4" name="Espace réservé du pied de page 3">
            <a:extLst>
              <a:ext uri="{FF2B5EF4-FFF2-40B4-BE49-F238E27FC236}">
                <a16:creationId xmlns:a16="http://schemas.microsoft.com/office/drawing/2014/main" id="{E26F5F1E-989E-E022-3D26-7684B75AEF79}"/>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3493D61D-4DA5-D3B9-CE46-066361CAEA2E}"/>
              </a:ext>
            </a:extLst>
          </p:cNvPr>
          <p:cNvSpPr>
            <a:spLocks noGrp="1"/>
          </p:cNvSpPr>
          <p:nvPr>
            <p:ph type="sldNum" sz="quarter" idx="12"/>
          </p:nvPr>
        </p:nvSpPr>
        <p:spPr/>
        <p:txBody>
          <a:bodyPr/>
          <a:lstStyle/>
          <a:p>
            <a:fld id="{264B5D8C-DCF3-4706-B695-4F73B634C15B}" type="slidenum">
              <a:rPr lang="fr-FR" smtClean="0"/>
              <a:t>115</a:t>
            </a:fld>
            <a:endParaRPr lang="fr-FR"/>
          </a:p>
        </p:txBody>
      </p:sp>
    </p:spTree>
    <p:extLst>
      <p:ext uri="{BB962C8B-B14F-4D97-AF65-F5344CB8AC3E}">
        <p14:creationId xmlns:p14="http://schemas.microsoft.com/office/powerpoint/2010/main" val="707536716"/>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0277D5D-014C-D075-0AD4-F7E859773C07}"/>
              </a:ext>
            </a:extLst>
          </p:cNvPr>
          <p:cNvSpPr>
            <a:spLocks noGrp="1"/>
          </p:cNvSpPr>
          <p:nvPr>
            <p:ph type="title"/>
          </p:nvPr>
        </p:nvSpPr>
        <p:spPr/>
        <p:txBody>
          <a:bodyPr>
            <a:normAutofit/>
          </a:bodyPr>
          <a:lstStyle/>
          <a:p>
            <a:r>
              <a:rPr lang="fr-FR" dirty="0" err="1">
                <a:solidFill>
                  <a:srgbClr val="002060"/>
                </a:solidFill>
              </a:rPr>
              <a:t>Well</a:t>
            </a:r>
            <a:r>
              <a:rPr lang="fr-FR" dirty="0">
                <a:solidFill>
                  <a:srgbClr val="002060"/>
                </a:solidFill>
              </a:rPr>
              <a:t>, </a:t>
            </a:r>
            <a:r>
              <a:rPr lang="fr-FR" dirty="0" err="1">
                <a:solidFill>
                  <a:srgbClr val="002060"/>
                </a:solidFill>
              </a:rPr>
              <a:t>they</a:t>
            </a:r>
            <a:r>
              <a:rPr lang="fr-FR" dirty="0">
                <a:solidFill>
                  <a:srgbClr val="002060"/>
                </a:solidFill>
              </a:rPr>
              <a:t> </a:t>
            </a:r>
            <a:r>
              <a:rPr lang="fr-FR" dirty="0" err="1">
                <a:solidFill>
                  <a:srgbClr val="002060"/>
                </a:solidFill>
              </a:rPr>
              <a:t>agree</a:t>
            </a:r>
            <a:r>
              <a:rPr lang="fr-FR" dirty="0">
                <a:solidFill>
                  <a:srgbClr val="002060"/>
                </a:solidFill>
              </a:rPr>
              <a:t> to </a:t>
            </a:r>
            <a:r>
              <a:rPr lang="fr-FR" b="1" dirty="0">
                <a:solidFill>
                  <a:srgbClr val="002060"/>
                </a:solidFill>
              </a:rPr>
              <a:t>maximum</a:t>
            </a:r>
            <a:r>
              <a:rPr lang="fr-FR" dirty="0">
                <a:solidFill>
                  <a:srgbClr val="002060"/>
                </a:solidFill>
              </a:rPr>
              <a:t> </a:t>
            </a:r>
            <a:r>
              <a:rPr lang="fr-FR" dirty="0" err="1">
                <a:solidFill>
                  <a:srgbClr val="002060"/>
                </a:solidFill>
              </a:rPr>
              <a:t>reduce</a:t>
            </a:r>
            <a:r>
              <a:rPr lang="fr-FR" dirty="0">
                <a:solidFill>
                  <a:srgbClr val="002060"/>
                </a:solidFill>
              </a:rPr>
              <a:t> the </a:t>
            </a:r>
            <a:r>
              <a:rPr lang="fr-FR" dirty="0" err="1">
                <a:solidFill>
                  <a:srgbClr val="002060"/>
                </a:solidFill>
              </a:rPr>
              <a:t>invoice</a:t>
            </a:r>
            <a:r>
              <a:rPr lang="fr-FR" dirty="0">
                <a:solidFill>
                  <a:srgbClr val="002060"/>
                </a:solidFill>
              </a:rPr>
              <a:t> to $500 </a:t>
            </a:r>
          </a:p>
        </p:txBody>
      </p:sp>
      <p:sp>
        <p:nvSpPr>
          <p:cNvPr id="4" name="Espace réservé du pied de page 3">
            <a:extLst>
              <a:ext uri="{FF2B5EF4-FFF2-40B4-BE49-F238E27FC236}">
                <a16:creationId xmlns:a16="http://schemas.microsoft.com/office/drawing/2014/main" id="{E26F5F1E-989E-E022-3D26-7684B75AEF79}"/>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3493D61D-4DA5-D3B9-CE46-066361CAEA2E}"/>
              </a:ext>
            </a:extLst>
          </p:cNvPr>
          <p:cNvSpPr>
            <a:spLocks noGrp="1"/>
          </p:cNvSpPr>
          <p:nvPr>
            <p:ph type="sldNum" sz="quarter" idx="12"/>
          </p:nvPr>
        </p:nvSpPr>
        <p:spPr/>
        <p:txBody>
          <a:bodyPr/>
          <a:lstStyle/>
          <a:p>
            <a:fld id="{264B5D8C-DCF3-4706-B695-4F73B634C15B}" type="slidenum">
              <a:rPr lang="fr-FR" smtClean="0"/>
              <a:t>116</a:t>
            </a:fld>
            <a:endParaRPr lang="fr-FR"/>
          </a:p>
        </p:txBody>
      </p:sp>
      <p:pic>
        <p:nvPicPr>
          <p:cNvPr id="7" name="Image 6">
            <a:extLst>
              <a:ext uri="{FF2B5EF4-FFF2-40B4-BE49-F238E27FC236}">
                <a16:creationId xmlns:a16="http://schemas.microsoft.com/office/drawing/2014/main" id="{6A542390-BC2A-FB16-3288-1676DD4402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4336" y="2128058"/>
            <a:ext cx="9918128" cy="3819403"/>
          </a:xfrm>
          <a:prstGeom prst="rect">
            <a:avLst/>
          </a:prstGeom>
        </p:spPr>
      </p:pic>
    </p:spTree>
    <p:extLst>
      <p:ext uri="{BB962C8B-B14F-4D97-AF65-F5344CB8AC3E}">
        <p14:creationId xmlns:p14="http://schemas.microsoft.com/office/powerpoint/2010/main" val="1364551461"/>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0277D5D-014C-D075-0AD4-F7E859773C07}"/>
              </a:ext>
            </a:extLst>
          </p:cNvPr>
          <p:cNvSpPr>
            <a:spLocks noGrp="1"/>
          </p:cNvSpPr>
          <p:nvPr>
            <p:ph type="title"/>
          </p:nvPr>
        </p:nvSpPr>
        <p:spPr/>
        <p:txBody>
          <a:bodyPr>
            <a:normAutofit/>
          </a:bodyPr>
          <a:lstStyle/>
          <a:p>
            <a:r>
              <a:rPr lang="fr-FR" dirty="0">
                <a:solidFill>
                  <a:srgbClr val="002060"/>
                </a:solidFill>
              </a:rPr>
              <a:t>« </a:t>
            </a:r>
            <a:r>
              <a:rPr lang="fr-FR" dirty="0" err="1">
                <a:solidFill>
                  <a:srgbClr val="002060"/>
                </a:solidFill>
              </a:rPr>
              <a:t>Unfortunately</a:t>
            </a:r>
            <a:r>
              <a:rPr lang="fr-FR" dirty="0">
                <a:solidFill>
                  <a:srgbClr val="002060"/>
                </a:solidFill>
              </a:rPr>
              <a:t>, </a:t>
            </a:r>
            <a:r>
              <a:rPr lang="fr-FR" dirty="0" err="1">
                <a:solidFill>
                  <a:srgbClr val="002060"/>
                </a:solidFill>
              </a:rPr>
              <a:t>we</a:t>
            </a:r>
            <a:r>
              <a:rPr lang="fr-FR" dirty="0">
                <a:solidFill>
                  <a:srgbClr val="002060"/>
                </a:solidFill>
              </a:rPr>
              <a:t> are </a:t>
            </a:r>
            <a:r>
              <a:rPr lang="fr-FR" dirty="0" err="1">
                <a:solidFill>
                  <a:srgbClr val="002060"/>
                </a:solidFill>
              </a:rPr>
              <a:t>limited</a:t>
            </a:r>
            <a:r>
              <a:rPr lang="fr-FR" dirty="0">
                <a:solidFill>
                  <a:srgbClr val="002060"/>
                </a:solidFill>
              </a:rPr>
              <a:t> to 20$ per publication »</a:t>
            </a:r>
          </a:p>
        </p:txBody>
      </p:sp>
      <p:sp>
        <p:nvSpPr>
          <p:cNvPr id="4" name="Espace réservé du pied de page 3">
            <a:extLst>
              <a:ext uri="{FF2B5EF4-FFF2-40B4-BE49-F238E27FC236}">
                <a16:creationId xmlns:a16="http://schemas.microsoft.com/office/drawing/2014/main" id="{E26F5F1E-989E-E022-3D26-7684B75AEF79}"/>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3493D61D-4DA5-D3B9-CE46-066361CAEA2E}"/>
              </a:ext>
            </a:extLst>
          </p:cNvPr>
          <p:cNvSpPr>
            <a:spLocks noGrp="1"/>
          </p:cNvSpPr>
          <p:nvPr>
            <p:ph type="sldNum" sz="quarter" idx="12"/>
          </p:nvPr>
        </p:nvSpPr>
        <p:spPr/>
        <p:txBody>
          <a:bodyPr/>
          <a:lstStyle/>
          <a:p>
            <a:fld id="{264B5D8C-DCF3-4706-B695-4F73B634C15B}" type="slidenum">
              <a:rPr lang="fr-FR" smtClean="0"/>
              <a:t>117</a:t>
            </a:fld>
            <a:endParaRPr lang="fr-FR"/>
          </a:p>
        </p:txBody>
      </p:sp>
      <p:pic>
        <p:nvPicPr>
          <p:cNvPr id="6" name="Image 5">
            <a:extLst>
              <a:ext uri="{FF2B5EF4-FFF2-40B4-BE49-F238E27FC236}">
                <a16:creationId xmlns:a16="http://schemas.microsoft.com/office/drawing/2014/main" id="{190E7E5A-6D13-2D52-1CCE-9EFA1DD81B92}"/>
              </a:ext>
            </a:extLst>
          </p:cNvPr>
          <p:cNvPicPr>
            <a:picLocks noChangeAspect="1"/>
          </p:cNvPicPr>
          <p:nvPr/>
        </p:nvPicPr>
        <p:blipFill rotWithShape="1">
          <a:blip r:embed="rId2">
            <a:extLst>
              <a:ext uri="{28A0092B-C50C-407E-A947-70E740481C1C}">
                <a14:useLocalDpi xmlns:a14="http://schemas.microsoft.com/office/drawing/2010/main" val="0"/>
              </a:ext>
            </a:extLst>
          </a:blip>
          <a:srcRect r="2511"/>
          <a:stretch/>
        </p:blipFill>
        <p:spPr>
          <a:xfrm>
            <a:off x="838200" y="2395584"/>
            <a:ext cx="10515600" cy="3117836"/>
          </a:xfrm>
          <a:prstGeom prst="rect">
            <a:avLst/>
          </a:prstGeom>
        </p:spPr>
      </p:pic>
    </p:spTree>
    <p:extLst>
      <p:ext uri="{BB962C8B-B14F-4D97-AF65-F5344CB8AC3E}">
        <p14:creationId xmlns:p14="http://schemas.microsoft.com/office/powerpoint/2010/main" val="3692250481"/>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D450C6A-E913-8DB6-BCAF-7485A1DCEC9D}"/>
              </a:ext>
            </a:extLst>
          </p:cNvPr>
          <p:cNvSpPr>
            <a:spLocks noGrp="1"/>
          </p:cNvSpPr>
          <p:nvPr>
            <p:ph type="title"/>
          </p:nvPr>
        </p:nvSpPr>
        <p:spPr/>
        <p:txBody>
          <a:bodyPr/>
          <a:lstStyle/>
          <a:p>
            <a:r>
              <a:rPr lang="fr-FR" dirty="0">
                <a:solidFill>
                  <a:srgbClr val="002060"/>
                </a:solidFill>
              </a:rPr>
              <a:t>« </a:t>
            </a:r>
            <a:r>
              <a:rPr lang="fr-FR" dirty="0" err="1">
                <a:solidFill>
                  <a:srgbClr val="002060"/>
                </a:solidFill>
              </a:rPr>
              <a:t>We</a:t>
            </a:r>
            <a:r>
              <a:rPr lang="fr-FR" dirty="0">
                <a:solidFill>
                  <a:srgbClr val="002060"/>
                </a:solidFill>
              </a:rPr>
              <a:t> can </a:t>
            </a:r>
            <a:r>
              <a:rPr lang="fr-FR" dirty="0" err="1">
                <a:solidFill>
                  <a:srgbClr val="002060"/>
                </a:solidFill>
              </a:rPr>
              <a:t>quote</a:t>
            </a:r>
            <a:r>
              <a:rPr lang="fr-FR" dirty="0">
                <a:solidFill>
                  <a:srgbClr val="002060"/>
                </a:solidFill>
              </a:rPr>
              <a:t> a nominal </a:t>
            </a:r>
            <a:r>
              <a:rPr lang="fr-FR" dirty="0" err="1">
                <a:solidFill>
                  <a:srgbClr val="002060"/>
                </a:solidFill>
              </a:rPr>
              <a:t>fee</a:t>
            </a:r>
            <a:r>
              <a:rPr lang="fr-FR" dirty="0">
                <a:solidFill>
                  <a:srgbClr val="002060"/>
                </a:solidFill>
              </a:rPr>
              <a:t> of USD 200 </a:t>
            </a:r>
            <a:r>
              <a:rPr lang="fr-FR" dirty="0" err="1">
                <a:solidFill>
                  <a:srgbClr val="002060"/>
                </a:solidFill>
              </a:rPr>
              <a:t>towards</a:t>
            </a:r>
            <a:r>
              <a:rPr lang="fr-FR" dirty="0">
                <a:solidFill>
                  <a:srgbClr val="002060"/>
                </a:solidFill>
              </a:rPr>
              <a:t> the publication. »</a:t>
            </a:r>
          </a:p>
        </p:txBody>
      </p:sp>
      <p:pic>
        <p:nvPicPr>
          <p:cNvPr id="7" name="Espace réservé du contenu 6">
            <a:extLst>
              <a:ext uri="{FF2B5EF4-FFF2-40B4-BE49-F238E27FC236}">
                <a16:creationId xmlns:a16="http://schemas.microsoft.com/office/drawing/2014/main" id="{BD013347-3D5C-0E0A-990E-11321035EED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71550" y="2439194"/>
            <a:ext cx="10248900" cy="3124200"/>
          </a:xfrm>
        </p:spPr>
      </p:pic>
      <p:sp>
        <p:nvSpPr>
          <p:cNvPr id="4" name="Espace réservé du pied de page 3">
            <a:extLst>
              <a:ext uri="{FF2B5EF4-FFF2-40B4-BE49-F238E27FC236}">
                <a16:creationId xmlns:a16="http://schemas.microsoft.com/office/drawing/2014/main" id="{3724F4BB-A8DF-D0B6-D4C5-A29BEC91BABF}"/>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9CB54571-4E7E-36DB-4133-314A071C5A2F}"/>
              </a:ext>
            </a:extLst>
          </p:cNvPr>
          <p:cNvSpPr>
            <a:spLocks noGrp="1"/>
          </p:cNvSpPr>
          <p:nvPr>
            <p:ph type="sldNum" sz="quarter" idx="12"/>
          </p:nvPr>
        </p:nvSpPr>
        <p:spPr/>
        <p:txBody>
          <a:bodyPr/>
          <a:lstStyle/>
          <a:p>
            <a:fld id="{264B5D8C-DCF3-4706-B695-4F73B634C15B}" type="slidenum">
              <a:rPr lang="fr-FR" smtClean="0"/>
              <a:t>118</a:t>
            </a:fld>
            <a:endParaRPr lang="fr-FR"/>
          </a:p>
        </p:txBody>
      </p:sp>
    </p:spTree>
    <p:extLst>
      <p:ext uri="{BB962C8B-B14F-4D97-AF65-F5344CB8AC3E}">
        <p14:creationId xmlns:p14="http://schemas.microsoft.com/office/powerpoint/2010/main" val="2712095440"/>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D450C6A-E913-8DB6-BCAF-7485A1DCEC9D}"/>
              </a:ext>
            </a:extLst>
          </p:cNvPr>
          <p:cNvSpPr>
            <a:spLocks noGrp="1"/>
          </p:cNvSpPr>
          <p:nvPr>
            <p:ph type="title"/>
          </p:nvPr>
        </p:nvSpPr>
        <p:spPr/>
        <p:txBody>
          <a:bodyPr/>
          <a:lstStyle/>
          <a:p>
            <a:r>
              <a:rPr lang="fr-FR" dirty="0">
                <a:solidFill>
                  <a:srgbClr val="002060"/>
                </a:solidFill>
              </a:rPr>
              <a:t>« $20… »</a:t>
            </a:r>
          </a:p>
        </p:txBody>
      </p:sp>
      <p:sp>
        <p:nvSpPr>
          <p:cNvPr id="4" name="Espace réservé du pied de page 3">
            <a:extLst>
              <a:ext uri="{FF2B5EF4-FFF2-40B4-BE49-F238E27FC236}">
                <a16:creationId xmlns:a16="http://schemas.microsoft.com/office/drawing/2014/main" id="{3724F4BB-A8DF-D0B6-D4C5-A29BEC91BABF}"/>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9CB54571-4E7E-36DB-4133-314A071C5A2F}"/>
              </a:ext>
            </a:extLst>
          </p:cNvPr>
          <p:cNvSpPr>
            <a:spLocks noGrp="1"/>
          </p:cNvSpPr>
          <p:nvPr>
            <p:ph type="sldNum" sz="quarter" idx="12"/>
          </p:nvPr>
        </p:nvSpPr>
        <p:spPr/>
        <p:txBody>
          <a:bodyPr/>
          <a:lstStyle/>
          <a:p>
            <a:fld id="{264B5D8C-DCF3-4706-B695-4F73B634C15B}" type="slidenum">
              <a:rPr lang="fr-FR" smtClean="0"/>
              <a:t>119</a:t>
            </a:fld>
            <a:endParaRPr lang="fr-FR"/>
          </a:p>
        </p:txBody>
      </p:sp>
      <p:pic>
        <p:nvPicPr>
          <p:cNvPr id="6" name="Image 5">
            <a:extLst>
              <a:ext uri="{FF2B5EF4-FFF2-40B4-BE49-F238E27FC236}">
                <a16:creationId xmlns:a16="http://schemas.microsoft.com/office/drawing/2014/main" id="{5DB925FF-9819-FEE2-58C9-555B2EA70F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6990" y="2225645"/>
            <a:ext cx="11043659" cy="3214716"/>
          </a:xfrm>
          <a:prstGeom prst="rect">
            <a:avLst/>
          </a:prstGeom>
        </p:spPr>
      </p:pic>
    </p:spTree>
    <p:extLst>
      <p:ext uri="{BB962C8B-B14F-4D97-AF65-F5344CB8AC3E}">
        <p14:creationId xmlns:p14="http://schemas.microsoft.com/office/powerpoint/2010/main" val="5477479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E877CA2-596E-9643-BA08-CF1912CFF9DA}"/>
              </a:ext>
            </a:extLst>
          </p:cNvPr>
          <p:cNvSpPr>
            <a:spLocks noGrp="1"/>
          </p:cNvSpPr>
          <p:nvPr>
            <p:ph type="title"/>
          </p:nvPr>
        </p:nvSpPr>
        <p:spPr>
          <a:xfrm>
            <a:off x="0" y="332146"/>
            <a:ext cx="12176760" cy="703040"/>
          </a:xfrm>
        </p:spPr>
        <p:txBody>
          <a:bodyPr>
            <a:normAutofit/>
          </a:bodyPr>
          <a:lstStyle/>
          <a:p>
            <a:pPr algn="ctr"/>
            <a:r>
              <a:rPr lang="fr-FR" dirty="0" err="1">
                <a:solidFill>
                  <a:srgbClr val="002060"/>
                </a:solidFill>
              </a:rPr>
              <a:t>Some</a:t>
            </a:r>
            <a:r>
              <a:rPr lang="fr-FR" dirty="0">
                <a:solidFill>
                  <a:srgbClr val="002060"/>
                </a:solidFill>
              </a:rPr>
              <a:t> people </a:t>
            </a:r>
            <a:r>
              <a:rPr lang="fr-FR" dirty="0" err="1">
                <a:solidFill>
                  <a:srgbClr val="002060"/>
                </a:solidFill>
              </a:rPr>
              <a:t>thought</a:t>
            </a:r>
            <a:r>
              <a:rPr lang="fr-FR" dirty="0">
                <a:solidFill>
                  <a:srgbClr val="002060"/>
                </a:solidFill>
              </a:rPr>
              <a:t> </a:t>
            </a:r>
            <a:r>
              <a:rPr lang="fr-FR" dirty="0" err="1">
                <a:solidFill>
                  <a:srgbClr val="002060"/>
                </a:solidFill>
              </a:rPr>
              <a:t>it</a:t>
            </a:r>
            <a:r>
              <a:rPr lang="fr-FR" dirty="0">
                <a:solidFill>
                  <a:srgbClr val="002060"/>
                </a:solidFill>
              </a:rPr>
              <a:t> </a:t>
            </a:r>
            <a:r>
              <a:rPr lang="fr-FR" dirty="0" err="1">
                <a:solidFill>
                  <a:srgbClr val="002060"/>
                </a:solidFill>
              </a:rPr>
              <a:t>was</a:t>
            </a:r>
            <a:r>
              <a:rPr lang="fr-FR" dirty="0">
                <a:solidFill>
                  <a:srgbClr val="002060"/>
                </a:solidFill>
              </a:rPr>
              <a:t> a </a:t>
            </a:r>
            <a:r>
              <a:rPr lang="fr-FR" dirty="0" err="1">
                <a:solidFill>
                  <a:srgbClr val="002060"/>
                </a:solidFill>
              </a:rPr>
              <a:t>great</a:t>
            </a:r>
            <a:r>
              <a:rPr lang="fr-FR" dirty="0">
                <a:solidFill>
                  <a:srgbClr val="002060"/>
                </a:solidFill>
              </a:rPr>
              <a:t> </a:t>
            </a:r>
            <a:r>
              <a:rPr lang="fr-FR" dirty="0" err="1">
                <a:solidFill>
                  <a:srgbClr val="002060"/>
                </a:solidFill>
              </a:rPr>
              <a:t>idea</a:t>
            </a:r>
            <a:r>
              <a:rPr lang="fr-FR" dirty="0">
                <a:solidFill>
                  <a:srgbClr val="002060"/>
                </a:solidFill>
              </a:rPr>
              <a:t>, </a:t>
            </a:r>
            <a:r>
              <a:rPr lang="fr-FR" dirty="0" err="1">
                <a:solidFill>
                  <a:srgbClr val="002060"/>
                </a:solidFill>
              </a:rPr>
              <a:t>including</a:t>
            </a:r>
            <a:r>
              <a:rPr lang="fr-FR" dirty="0">
                <a:solidFill>
                  <a:srgbClr val="002060"/>
                </a:solidFill>
              </a:rPr>
              <a:t>... </a:t>
            </a:r>
          </a:p>
        </p:txBody>
      </p:sp>
      <p:sp>
        <p:nvSpPr>
          <p:cNvPr id="9" name="Espace réservé du pied de page 3">
            <a:extLst>
              <a:ext uri="{FF2B5EF4-FFF2-40B4-BE49-F238E27FC236}">
                <a16:creationId xmlns:a16="http://schemas.microsoft.com/office/drawing/2014/main" id="{81B0BC5E-18A3-3644-8F77-BCB5B11CA46A}"/>
              </a:ext>
            </a:extLst>
          </p:cNvPr>
          <p:cNvSpPr>
            <a:spLocks noGrp="1"/>
          </p:cNvSpPr>
          <p:nvPr>
            <p:ph type="ftr" sz="quarter" idx="11"/>
          </p:nvPr>
        </p:nvSpPr>
        <p:spPr/>
        <p:txBody>
          <a:bodyPr/>
          <a:lstStyle/>
          <a:p>
            <a:r>
              <a:rPr lang="fr-FR" dirty="0"/>
              <a:t>Mais il gère notre argent avec le même discernement ? </a:t>
            </a:r>
          </a:p>
        </p:txBody>
      </p:sp>
      <p:sp>
        <p:nvSpPr>
          <p:cNvPr id="6" name="ZoneTexte 5">
            <a:extLst>
              <a:ext uri="{FF2B5EF4-FFF2-40B4-BE49-F238E27FC236}">
                <a16:creationId xmlns:a16="http://schemas.microsoft.com/office/drawing/2014/main" id="{63B701E3-73E7-1A47-9494-77FD80CBBE5E}"/>
              </a:ext>
            </a:extLst>
          </p:cNvPr>
          <p:cNvSpPr txBox="1"/>
          <p:nvPr/>
        </p:nvSpPr>
        <p:spPr>
          <a:xfrm>
            <a:off x="191020" y="1564092"/>
            <a:ext cx="5707134" cy="954107"/>
          </a:xfrm>
          <a:prstGeom prst="rect">
            <a:avLst/>
          </a:prstGeom>
          <a:noFill/>
        </p:spPr>
        <p:txBody>
          <a:bodyPr wrap="square" rtlCol="0">
            <a:spAutoFit/>
          </a:bodyPr>
          <a:lstStyle/>
          <a:p>
            <a:r>
              <a:rPr lang="fr-FR" sz="2800" b="1" dirty="0">
                <a:solidFill>
                  <a:srgbClr val="002060"/>
                </a:solidFill>
              </a:rPr>
              <a:t>Martine </a:t>
            </a:r>
            <a:r>
              <a:rPr lang="fr-FR" sz="2800" b="1" dirty="0" err="1">
                <a:solidFill>
                  <a:srgbClr val="002060"/>
                </a:solidFill>
              </a:rPr>
              <a:t>Wonner</a:t>
            </a:r>
            <a:r>
              <a:rPr lang="fr-FR" sz="2800" dirty="0"/>
              <a:t>,</a:t>
            </a:r>
            <a:r>
              <a:rPr lang="fr-FR" sz="2800" b="1" dirty="0">
                <a:solidFill>
                  <a:srgbClr val="002060"/>
                </a:solidFill>
              </a:rPr>
              <a:t> </a:t>
            </a:r>
            <a:r>
              <a:rPr lang="fr-FR" sz="2800" dirty="0"/>
              <a:t>ex-</a:t>
            </a:r>
            <a:r>
              <a:rPr lang="fr-FR" sz="2800" dirty="0" err="1"/>
              <a:t>Member</a:t>
            </a:r>
            <a:r>
              <a:rPr lang="fr-FR" sz="2800" dirty="0"/>
              <a:t> of </a:t>
            </a:r>
            <a:r>
              <a:rPr lang="fr-FR" sz="2800" dirty="0" err="1"/>
              <a:t>Parliament</a:t>
            </a:r>
            <a:r>
              <a:rPr lang="fr-FR" sz="2800" dirty="0"/>
              <a:t> (2017-2022)</a:t>
            </a:r>
          </a:p>
        </p:txBody>
      </p:sp>
      <p:pic>
        <p:nvPicPr>
          <p:cNvPr id="5122" name="Picture 2" descr="La République En Marche ! Le mouvement fondé par Emmanuel Macron">
            <a:extLst>
              <a:ext uri="{FF2B5EF4-FFF2-40B4-BE49-F238E27FC236}">
                <a16:creationId xmlns:a16="http://schemas.microsoft.com/office/drawing/2014/main" id="{1FDB74B5-B86A-EE47-BEFB-1A08E540A13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7644" b="16016"/>
          <a:stretch/>
        </p:blipFill>
        <p:spPr bwMode="auto">
          <a:xfrm>
            <a:off x="238100" y="2735057"/>
            <a:ext cx="2976478" cy="446959"/>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Assemblée nationale : voici le logo du nouveau groupe &amp;quot;Ecologie démocratie  solidarité&amp;quot;">
            <a:extLst>
              <a:ext uri="{FF2B5EF4-FFF2-40B4-BE49-F238E27FC236}">
                <a16:creationId xmlns:a16="http://schemas.microsoft.com/office/drawing/2014/main" id="{546DB8CD-E75E-A145-82A8-541D06BC83D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8949" t="6004" b="9094"/>
          <a:stretch/>
        </p:blipFill>
        <p:spPr bwMode="auto">
          <a:xfrm>
            <a:off x="191020" y="3217804"/>
            <a:ext cx="3260558" cy="1520166"/>
          </a:xfrm>
          <a:prstGeom prst="rect">
            <a:avLst/>
          </a:prstGeom>
          <a:noFill/>
          <a:extLst>
            <a:ext uri="{909E8E84-426E-40DD-AFC4-6F175D3DCCD1}">
              <a14:hiddenFill xmlns:a14="http://schemas.microsoft.com/office/drawing/2010/main">
                <a:solidFill>
                  <a:srgbClr val="FFFFFF"/>
                </a:solidFill>
              </a14:hiddenFill>
            </a:ext>
          </a:extLst>
        </p:spPr>
      </p:pic>
      <p:pic>
        <p:nvPicPr>
          <p:cNvPr id="10" name="Image 9">
            <a:extLst>
              <a:ext uri="{FF2B5EF4-FFF2-40B4-BE49-F238E27FC236}">
                <a16:creationId xmlns:a16="http://schemas.microsoft.com/office/drawing/2014/main" id="{219A23A8-F241-9942-B2EC-CF8D541D7A3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51578" y="2521325"/>
            <a:ext cx="1627661" cy="1627661"/>
          </a:xfrm>
          <a:prstGeom prst="rect">
            <a:avLst/>
          </a:prstGeom>
        </p:spPr>
      </p:pic>
      <p:sp>
        <p:nvSpPr>
          <p:cNvPr id="15" name="ZoneTexte 14">
            <a:extLst>
              <a:ext uri="{FF2B5EF4-FFF2-40B4-BE49-F238E27FC236}">
                <a16:creationId xmlns:a16="http://schemas.microsoft.com/office/drawing/2014/main" id="{5ABC7140-8982-D04C-9977-A6797B05392D}"/>
              </a:ext>
            </a:extLst>
          </p:cNvPr>
          <p:cNvSpPr txBox="1"/>
          <p:nvPr/>
        </p:nvSpPr>
        <p:spPr>
          <a:xfrm>
            <a:off x="5501611" y="1486230"/>
            <a:ext cx="6645392" cy="1384995"/>
          </a:xfrm>
          <a:prstGeom prst="rect">
            <a:avLst/>
          </a:prstGeom>
          <a:noFill/>
        </p:spPr>
        <p:txBody>
          <a:bodyPr wrap="square" rtlCol="0">
            <a:spAutoFit/>
          </a:bodyPr>
          <a:lstStyle/>
          <a:p>
            <a:r>
              <a:rPr lang="fr-FR" sz="2800" b="1" dirty="0">
                <a:solidFill>
                  <a:srgbClr val="002060"/>
                </a:solidFill>
              </a:rPr>
              <a:t>Thierry </a:t>
            </a:r>
            <a:r>
              <a:rPr lang="fr-FR" sz="2800" b="1" dirty="0" err="1">
                <a:solidFill>
                  <a:srgbClr val="002060"/>
                </a:solidFill>
              </a:rPr>
              <a:t>Lardenois</a:t>
            </a:r>
            <a:r>
              <a:rPr lang="fr-FR" sz="2800" dirty="0"/>
              <a:t>,</a:t>
            </a:r>
            <a:r>
              <a:rPr lang="fr-FR" sz="2800" b="1" dirty="0"/>
              <a:t> </a:t>
            </a:r>
            <a:r>
              <a:rPr lang="fr-FR" sz="2800" dirty="0" err="1"/>
              <a:t>President</a:t>
            </a:r>
            <a:r>
              <a:rPr lang="fr-FR" sz="2800" dirty="0"/>
              <a:t> of </a:t>
            </a:r>
            <a:r>
              <a:rPr lang="fr-FR" sz="2800" dirty="0" err="1"/>
              <a:t>Autonomous</a:t>
            </a:r>
            <a:r>
              <a:rPr lang="fr-FR" sz="2800" dirty="0"/>
              <a:t> Pension </a:t>
            </a:r>
            <a:r>
              <a:rPr lang="fr-FR" sz="2800" dirty="0" err="1"/>
              <a:t>Fund</a:t>
            </a:r>
            <a:r>
              <a:rPr lang="fr-FR" sz="2800" dirty="0"/>
              <a:t> of French </a:t>
            </a:r>
            <a:r>
              <a:rPr lang="fr-FR" sz="2800" strike="sngStrike" dirty="0" err="1"/>
              <a:t>Doctors</a:t>
            </a:r>
            <a:r>
              <a:rPr lang="fr-FR" sz="2800" dirty="0"/>
              <a:t> </a:t>
            </a:r>
            <a:r>
              <a:rPr lang="fr-FR" sz="2800" dirty="0" err="1"/>
              <a:t>Guinea</a:t>
            </a:r>
            <a:r>
              <a:rPr lang="fr-FR" sz="2800" dirty="0"/>
              <a:t> </a:t>
            </a:r>
            <a:r>
              <a:rPr lang="fr-FR" sz="2800" dirty="0" err="1"/>
              <a:t>Pigs</a:t>
            </a:r>
            <a:r>
              <a:rPr lang="fr-FR" sz="2800" dirty="0"/>
              <a:t>.</a:t>
            </a:r>
          </a:p>
          <a:p>
            <a:endParaRPr lang="fr-FR" sz="2800" dirty="0"/>
          </a:p>
        </p:txBody>
      </p:sp>
      <p:pic>
        <p:nvPicPr>
          <p:cNvPr id="5134" name="Picture 14" descr="carmf - CNAVPL">
            <a:extLst>
              <a:ext uri="{FF2B5EF4-FFF2-40B4-BE49-F238E27FC236}">
                <a16:creationId xmlns:a16="http://schemas.microsoft.com/office/drawing/2014/main" id="{3A2475BE-9CFD-3A49-9CCE-2F4C404BB6E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71131" y="2768144"/>
            <a:ext cx="3508075" cy="1520166"/>
          </a:xfrm>
          <a:prstGeom prst="rect">
            <a:avLst/>
          </a:prstGeom>
          <a:noFill/>
          <a:extLst>
            <a:ext uri="{909E8E84-426E-40DD-AFC4-6F175D3DCCD1}">
              <a14:hiddenFill xmlns:a14="http://schemas.microsoft.com/office/drawing/2010/main">
                <a:solidFill>
                  <a:srgbClr val="FFFFFF"/>
                </a:solidFill>
              </a14:hiddenFill>
            </a:ext>
          </a:extLst>
        </p:spPr>
      </p:pic>
      <p:sp>
        <p:nvSpPr>
          <p:cNvPr id="11" name="Espace réservé du numéro de diapositive 5">
            <a:extLst>
              <a:ext uri="{FF2B5EF4-FFF2-40B4-BE49-F238E27FC236}">
                <a16:creationId xmlns:a16="http://schemas.microsoft.com/office/drawing/2014/main" id="{71D573BA-781E-5A41-8942-8C189223FC5F}"/>
              </a:ext>
            </a:extLst>
          </p:cNvPr>
          <p:cNvSpPr txBox="1">
            <a:spLocks/>
          </p:cNvSpPr>
          <p:nvPr/>
        </p:nvSpPr>
        <p:spPr>
          <a:xfrm>
            <a:off x="-2126149" y="6478735"/>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64B5D8C-DCF3-4706-B695-4F73B634C15B}" type="slidenum">
              <a:rPr lang="fr-FR" smtClean="0"/>
              <a:pPr/>
              <a:t>12</a:t>
            </a:fld>
            <a:r>
              <a:rPr lang="fr-FR" b="1">
                <a:solidFill>
                  <a:srgbClr val="FF0000"/>
                </a:solidFill>
              </a:rPr>
              <a:t>/623</a:t>
            </a:r>
            <a:endParaRPr lang="fr-FR" b="1" dirty="0">
              <a:solidFill>
                <a:srgbClr val="FF0000"/>
              </a:solidFill>
            </a:endParaRPr>
          </a:p>
        </p:txBody>
      </p:sp>
      <p:sp>
        <p:nvSpPr>
          <p:cNvPr id="4" name="ZoneTexte 3">
            <a:extLst>
              <a:ext uri="{FF2B5EF4-FFF2-40B4-BE49-F238E27FC236}">
                <a16:creationId xmlns:a16="http://schemas.microsoft.com/office/drawing/2014/main" id="{A5D97EDE-A6C2-AFBC-120E-0CB16BCFC927}"/>
              </a:ext>
            </a:extLst>
          </p:cNvPr>
          <p:cNvSpPr txBox="1"/>
          <p:nvPr/>
        </p:nvSpPr>
        <p:spPr>
          <a:xfrm>
            <a:off x="5881376" y="5293908"/>
            <a:ext cx="5287583" cy="954107"/>
          </a:xfrm>
          <a:prstGeom prst="rect">
            <a:avLst/>
          </a:prstGeom>
          <a:noFill/>
        </p:spPr>
        <p:txBody>
          <a:bodyPr wrap="square">
            <a:spAutoFit/>
          </a:bodyPr>
          <a:lstStyle/>
          <a:p>
            <a:pPr algn="ctr"/>
            <a:r>
              <a:rPr lang="fr-FR" sz="2800" i="1" dirty="0"/>
              <a:t>He has to </a:t>
            </a:r>
            <a:r>
              <a:rPr lang="fr-FR" sz="2800" i="1" dirty="0" err="1"/>
              <a:t>choose</a:t>
            </a:r>
            <a:r>
              <a:rPr lang="fr-FR" sz="2800" i="1" dirty="0"/>
              <a:t> </a:t>
            </a:r>
            <a:r>
              <a:rPr lang="fr-FR" sz="2800" i="1" dirty="0" err="1"/>
              <a:t>credible</a:t>
            </a:r>
            <a:r>
              <a:rPr lang="fr-FR" sz="2800" i="1" dirty="0"/>
              <a:t> and relevant </a:t>
            </a:r>
            <a:r>
              <a:rPr lang="fr-FR" sz="2800" i="1" dirty="0" err="1"/>
              <a:t>funds</a:t>
            </a:r>
            <a:r>
              <a:rPr lang="fr-FR" sz="2800" i="1" dirty="0"/>
              <a:t> for </a:t>
            </a:r>
            <a:r>
              <a:rPr lang="fr-FR" sz="2800" i="1" dirty="0" err="1"/>
              <a:t>our</a:t>
            </a:r>
            <a:r>
              <a:rPr lang="fr-FR" sz="2800" i="1" dirty="0"/>
              <a:t> money </a:t>
            </a:r>
            <a:r>
              <a:rPr lang="fr-FR" sz="2800" i="1" dirty="0" err="1"/>
              <a:t>so</a:t>
            </a:r>
            <a:r>
              <a:rPr lang="fr-FR" sz="2800" i="1" dirty="0"/>
              <a:t>…</a:t>
            </a:r>
          </a:p>
        </p:txBody>
      </p:sp>
      <p:pic>
        <p:nvPicPr>
          <p:cNvPr id="17" name="Graphique 16" descr="Panneau d’interdiction">
            <a:extLst>
              <a:ext uri="{FF2B5EF4-FFF2-40B4-BE49-F238E27FC236}">
                <a16:creationId xmlns:a16="http://schemas.microsoft.com/office/drawing/2014/main" id="{B1ABF4DA-B4EA-237D-B955-E15B534C867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905842" y="4447295"/>
            <a:ext cx="265516" cy="265516"/>
          </a:xfrm>
          <a:prstGeom prst="rect">
            <a:avLst/>
          </a:prstGeom>
        </p:spPr>
      </p:pic>
      <p:sp>
        <p:nvSpPr>
          <p:cNvPr id="3" name="ZoneTexte 2">
            <a:extLst>
              <a:ext uri="{FF2B5EF4-FFF2-40B4-BE49-F238E27FC236}">
                <a16:creationId xmlns:a16="http://schemas.microsoft.com/office/drawing/2014/main" id="{928489EC-BBAC-C573-CCE4-032493E2018B}"/>
              </a:ext>
            </a:extLst>
          </p:cNvPr>
          <p:cNvSpPr txBox="1"/>
          <p:nvPr/>
        </p:nvSpPr>
        <p:spPr>
          <a:xfrm>
            <a:off x="307264" y="5294926"/>
            <a:ext cx="4963038" cy="954107"/>
          </a:xfrm>
          <a:prstGeom prst="rect">
            <a:avLst/>
          </a:prstGeom>
          <a:noFill/>
        </p:spPr>
        <p:txBody>
          <a:bodyPr wrap="square" rtlCol="0">
            <a:spAutoFit/>
          </a:bodyPr>
          <a:lstStyle/>
          <a:p>
            <a:r>
              <a:rPr lang="fr-FR" sz="2800" b="1" i="1" dirty="0"/>
              <a:t>June 2022 </a:t>
            </a:r>
            <a:r>
              <a:rPr lang="fr-FR" sz="2800" i="1" dirty="0"/>
              <a:t>: </a:t>
            </a:r>
            <a:r>
              <a:rPr lang="fr-FR" sz="2800" i="1" dirty="0" err="1"/>
              <a:t>eliminated</a:t>
            </a:r>
            <a:r>
              <a:rPr lang="fr-FR" sz="2800" i="1" dirty="0"/>
              <a:t> in the first round (5,4 %)</a:t>
            </a:r>
          </a:p>
        </p:txBody>
      </p:sp>
      <p:sp>
        <p:nvSpPr>
          <p:cNvPr id="5" name="ZoneTexte 4">
            <a:extLst>
              <a:ext uri="{FF2B5EF4-FFF2-40B4-BE49-F238E27FC236}">
                <a16:creationId xmlns:a16="http://schemas.microsoft.com/office/drawing/2014/main" id="{5068E00E-AD3D-4415-E388-C555FF1A2FC6}"/>
              </a:ext>
            </a:extLst>
          </p:cNvPr>
          <p:cNvSpPr txBox="1"/>
          <p:nvPr/>
        </p:nvSpPr>
        <p:spPr>
          <a:xfrm>
            <a:off x="3580205" y="4239678"/>
            <a:ext cx="1638590" cy="584775"/>
          </a:xfrm>
          <a:prstGeom prst="rect">
            <a:avLst/>
          </a:prstGeom>
          <a:noFill/>
        </p:spPr>
        <p:txBody>
          <a:bodyPr wrap="none" rtlCol="0">
            <a:spAutoFit/>
          </a:bodyPr>
          <a:lstStyle/>
          <a:p>
            <a:r>
              <a:rPr lang="fr-FR" sz="3200" dirty="0"/>
              <a:t>No party</a:t>
            </a:r>
          </a:p>
        </p:txBody>
      </p:sp>
    </p:spTree>
    <p:extLst>
      <p:ext uri="{BB962C8B-B14F-4D97-AF65-F5344CB8AC3E}">
        <p14:creationId xmlns:p14="http://schemas.microsoft.com/office/powerpoint/2010/main" val="1876953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5124"/>
                                        </p:tgtEl>
                                        <p:attrNameLst>
                                          <p:attrName>style.visibility</p:attrName>
                                        </p:attrNameLst>
                                      </p:cBhvr>
                                      <p:to>
                                        <p:strVal val="visible"/>
                                      </p:to>
                                    </p:set>
                                    <p:anim calcmode="lin" valueType="num">
                                      <p:cBhvr>
                                        <p:cTn id="11" dur="500" fill="hold"/>
                                        <p:tgtEl>
                                          <p:spTgt spid="5124"/>
                                        </p:tgtEl>
                                        <p:attrNameLst>
                                          <p:attrName>ppt_w</p:attrName>
                                        </p:attrNameLst>
                                      </p:cBhvr>
                                      <p:tavLst>
                                        <p:tav tm="0">
                                          <p:val>
                                            <p:fltVal val="0"/>
                                          </p:val>
                                        </p:tav>
                                        <p:tav tm="100000">
                                          <p:val>
                                            <p:strVal val="#ppt_w"/>
                                          </p:val>
                                        </p:tav>
                                      </p:tavLst>
                                    </p:anim>
                                    <p:anim calcmode="lin" valueType="num">
                                      <p:cBhvr>
                                        <p:cTn id="12" dur="500" fill="hold"/>
                                        <p:tgtEl>
                                          <p:spTgt spid="5124"/>
                                        </p:tgtEl>
                                        <p:attrNameLst>
                                          <p:attrName>ppt_h</p:attrName>
                                        </p:attrNameLst>
                                      </p:cBhvr>
                                      <p:tavLst>
                                        <p:tav tm="0">
                                          <p:val>
                                            <p:flt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5122"/>
                                        </p:tgtEl>
                                        <p:attrNameLst>
                                          <p:attrName>style.visibility</p:attrName>
                                        </p:attrNameLst>
                                      </p:cBhvr>
                                      <p:to>
                                        <p:strVal val="visible"/>
                                      </p:to>
                                    </p:set>
                                    <p:anim calcmode="lin" valueType="num">
                                      <p:cBhvr>
                                        <p:cTn id="15" dur="500" fill="hold"/>
                                        <p:tgtEl>
                                          <p:spTgt spid="5122"/>
                                        </p:tgtEl>
                                        <p:attrNameLst>
                                          <p:attrName>ppt_w</p:attrName>
                                        </p:attrNameLst>
                                      </p:cBhvr>
                                      <p:tavLst>
                                        <p:tav tm="0">
                                          <p:val>
                                            <p:fltVal val="0"/>
                                          </p:val>
                                        </p:tav>
                                        <p:tav tm="100000">
                                          <p:val>
                                            <p:strVal val="#ppt_w"/>
                                          </p:val>
                                        </p:tav>
                                      </p:tavLst>
                                    </p:anim>
                                    <p:anim calcmode="lin" valueType="num">
                                      <p:cBhvr>
                                        <p:cTn id="16" dur="500" fill="hold"/>
                                        <p:tgtEl>
                                          <p:spTgt spid="5122"/>
                                        </p:tgtEl>
                                        <p:attrNameLst>
                                          <p:attrName>ppt_h</p:attrName>
                                        </p:attrNameLst>
                                      </p:cBhvr>
                                      <p:tavLst>
                                        <p:tav tm="0">
                                          <p:val>
                                            <p:flt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500" fill="hold"/>
                                        <p:tgtEl>
                                          <p:spTgt spid="10"/>
                                        </p:tgtEl>
                                        <p:attrNameLst>
                                          <p:attrName>ppt_w</p:attrName>
                                        </p:attrNameLst>
                                      </p:cBhvr>
                                      <p:tavLst>
                                        <p:tav tm="0">
                                          <p:val>
                                            <p:fltVal val="0"/>
                                          </p:val>
                                        </p:tav>
                                        <p:tav tm="100000">
                                          <p:val>
                                            <p:strVal val="#ppt_w"/>
                                          </p:val>
                                        </p:tav>
                                      </p:tavLst>
                                    </p:anim>
                                    <p:anim calcmode="lin" valueType="num">
                                      <p:cBhvr>
                                        <p:cTn id="20" dur="500" fill="hold"/>
                                        <p:tgtEl>
                                          <p:spTgt spid="10"/>
                                        </p:tgtEl>
                                        <p:attrNameLst>
                                          <p:attrName>ppt_h</p:attrName>
                                        </p:attrNameLst>
                                      </p:cBhvr>
                                      <p:tavLst>
                                        <p:tav tm="0">
                                          <p:val>
                                            <p:fltVal val="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15" presetClass="entr" presetSubtype="0" fill="hold" nodeType="clickEffect">
                                  <p:stCondLst>
                                    <p:cond delay="0"/>
                                  </p:stCondLst>
                                  <p:childTnLst>
                                    <p:set>
                                      <p:cBhvr>
                                        <p:cTn id="24" dur="1" fill="hold">
                                          <p:stCondLst>
                                            <p:cond delay="0"/>
                                          </p:stCondLst>
                                        </p:cTn>
                                        <p:tgtEl>
                                          <p:spTgt spid="5134"/>
                                        </p:tgtEl>
                                        <p:attrNameLst>
                                          <p:attrName>style.visibility</p:attrName>
                                        </p:attrNameLst>
                                      </p:cBhvr>
                                      <p:to>
                                        <p:strVal val="visible"/>
                                      </p:to>
                                    </p:set>
                                    <p:anim calcmode="lin" valueType="num">
                                      <p:cBhvr>
                                        <p:cTn id="25" dur="1000" fill="hold"/>
                                        <p:tgtEl>
                                          <p:spTgt spid="5134"/>
                                        </p:tgtEl>
                                        <p:attrNameLst>
                                          <p:attrName>ppt_w</p:attrName>
                                        </p:attrNameLst>
                                      </p:cBhvr>
                                      <p:tavLst>
                                        <p:tav tm="0">
                                          <p:val>
                                            <p:fltVal val="0"/>
                                          </p:val>
                                        </p:tav>
                                        <p:tav tm="100000">
                                          <p:val>
                                            <p:strVal val="#ppt_w"/>
                                          </p:val>
                                        </p:tav>
                                      </p:tavLst>
                                    </p:anim>
                                    <p:anim calcmode="lin" valueType="num">
                                      <p:cBhvr>
                                        <p:cTn id="26" dur="1000" fill="hold"/>
                                        <p:tgtEl>
                                          <p:spTgt spid="5134"/>
                                        </p:tgtEl>
                                        <p:attrNameLst>
                                          <p:attrName>ppt_h</p:attrName>
                                        </p:attrNameLst>
                                      </p:cBhvr>
                                      <p:tavLst>
                                        <p:tav tm="0">
                                          <p:val>
                                            <p:fltVal val="0"/>
                                          </p:val>
                                        </p:tav>
                                        <p:tav tm="100000">
                                          <p:val>
                                            <p:strVal val="#ppt_h"/>
                                          </p:val>
                                        </p:tav>
                                      </p:tavLst>
                                    </p:anim>
                                    <p:anim calcmode="lin" valueType="num">
                                      <p:cBhvr>
                                        <p:cTn id="27" dur="1000" fill="hold"/>
                                        <p:tgtEl>
                                          <p:spTgt spid="5134"/>
                                        </p:tgtEl>
                                        <p:attrNameLst>
                                          <p:attrName>ppt_x</p:attrName>
                                        </p:attrNameLst>
                                      </p:cBhvr>
                                      <p:tavLst>
                                        <p:tav tm="0" fmla="#ppt_x+(cos(-2*pi*(1-$))*-#ppt_x-sin(-2*pi*(1-$))*(1-#ppt_y))*(1-$)">
                                          <p:val>
                                            <p:fltVal val="0"/>
                                          </p:val>
                                        </p:tav>
                                        <p:tav tm="100000">
                                          <p:val>
                                            <p:fltVal val="1"/>
                                          </p:val>
                                        </p:tav>
                                      </p:tavLst>
                                    </p:anim>
                                    <p:anim calcmode="lin" valueType="num">
                                      <p:cBhvr>
                                        <p:cTn id="28" dur="1000" fill="hold"/>
                                        <p:tgtEl>
                                          <p:spTgt spid="5134"/>
                                        </p:tgtEl>
                                        <p:attrNameLst>
                                          <p:attrName>ppt_y</p:attrName>
                                        </p:attrNameLst>
                                      </p:cBhvr>
                                      <p:tavLst>
                                        <p:tav tm="0" fmla="#ppt_y+(sin(-2*pi*(1-$))*-#ppt_x+cos(-2*pi*(1-$))*(1-#ppt_y))*(1-$)">
                                          <p:val>
                                            <p:fltVal val="0"/>
                                          </p:val>
                                        </p:tav>
                                        <p:tav tm="100000">
                                          <p:val>
                                            <p:fltVal val="1"/>
                                          </p:val>
                                        </p:tav>
                                      </p:tavLst>
                                    </p:anim>
                                  </p:childTnLst>
                                </p:cTn>
                              </p:par>
                              <p:par>
                                <p:cTn id="29" presetID="15" presetClass="entr" presetSubtype="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p:cTn id="31" dur="1000" fill="hold"/>
                                        <p:tgtEl>
                                          <p:spTgt spid="15"/>
                                        </p:tgtEl>
                                        <p:attrNameLst>
                                          <p:attrName>ppt_w</p:attrName>
                                        </p:attrNameLst>
                                      </p:cBhvr>
                                      <p:tavLst>
                                        <p:tav tm="0">
                                          <p:val>
                                            <p:fltVal val="0"/>
                                          </p:val>
                                        </p:tav>
                                        <p:tav tm="100000">
                                          <p:val>
                                            <p:strVal val="#ppt_w"/>
                                          </p:val>
                                        </p:tav>
                                      </p:tavLst>
                                    </p:anim>
                                    <p:anim calcmode="lin" valueType="num">
                                      <p:cBhvr>
                                        <p:cTn id="32" dur="1000" fill="hold"/>
                                        <p:tgtEl>
                                          <p:spTgt spid="15"/>
                                        </p:tgtEl>
                                        <p:attrNameLst>
                                          <p:attrName>ppt_h</p:attrName>
                                        </p:attrNameLst>
                                      </p:cBhvr>
                                      <p:tavLst>
                                        <p:tav tm="0">
                                          <p:val>
                                            <p:fltVal val="0"/>
                                          </p:val>
                                        </p:tav>
                                        <p:tav tm="100000">
                                          <p:val>
                                            <p:strVal val="#ppt_h"/>
                                          </p:val>
                                        </p:tav>
                                      </p:tavLst>
                                    </p:anim>
                                    <p:anim calcmode="lin" valueType="num">
                                      <p:cBhvr>
                                        <p:cTn id="33" dur="1000" fill="hold"/>
                                        <p:tgtEl>
                                          <p:spTgt spid="15"/>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15"/>
                                        </p:tgtEl>
                                        <p:attrNameLst>
                                          <p:attrName>ppt_y</p:attrName>
                                        </p:attrNameLst>
                                      </p:cBhvr>
                                      <p:tavLst>
                                        <p:tav tm="0" fmla="#ppt_y+(sin(-2*pi*(1-$))*-#ppt_x+cos(-2*pi*(1-$))*(1-#ppt_y))*(1-$)">
                                          <p:val>
                                            <p:fltVal val="0"/>
                                          </p:val>
                                        </p:tav>
                                        <p:tav tm="100000">
                                          <p:val>
                                            <p:fltVal val="1"/>
                                          </p:val>
                                        </p:tav>
                                      </p:tavLst>
                                    </p:anim>
                                  </p:childTnLst>
                                </p:cTn>
                              </p:par>
                              <p:par>
                                <p:cTn id="35" presetID="15" presetClass="entr" presetSubtype="0" fill="hold" grpId="0" nodeType="with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p:cTn id="37" dur="1000" fill="hold"/>
                                        <p:tgtEl>
                                          <p:spTgt spid="4"/>
                                        </p:tgtEl>
                                        <p:attrNameLst>
                                          <p:attrName>ppt_w</p:attrName>
                                        </p:attrNameLst>
                                      </p:cBhvr>
                                      <p:tavLst>
                                        <p:tav tm="0">
                                          <p:val>
                                            <p:fltVal val="0"/>
                                          </p:val>
                                        </p:tav>
                                        <p:tav tm="100000">
                                          <p:val>
                                            <p:strVal val="#ppt_w"/>
                                          </p:val>
                                        </p:tav>
                                      </p:tavLst>
                                    </p:anim>
                                    <p:anim calcmode="lin" valueType="num">
                                      <p:cBhvr>
                                        <p:cTn id="38" dur="1000" fill="hold"/>
                                        <p:tgtEl>
                                          <p:spTgt spid="4"/>
                                        </p:tgtEl>
                                        <p:attrNameLst>
                                          <p:attrName>ppt_h</p:attrName>
                                        </p:attrNameLst>
                                      </p:cBhvr>
                                      <p:tavLst>
                                        <p:tav tm="0">
                                          <p:val>
                                            <p:fltVal val="0"/>
                                          </p:val>
                                        </p:tav>
                                        <p:tav tm="100000">
                                          <p:val>
                                            <p:strVal val="#ppt_h"/>
                                          </p:val>
                                        </p:tav>
                                      </p:tavLst>
                                    </p:anim>
                                    <p:anim calcmode="lin" valueType="num">
                                      <p:cBhvr>
                                        <p:cTn id="39" dur="1000" fill="hold"/>
                                        <p:tgtEl>
                                          <p:spTgt spid="4"/>
                                        </p:tgtEl>
                                        <p:attrNameLst>
                                          <p:attrName>ppt_x</p:attrName>
                                        </p:attrNameLst>
                                      </p:cBhvr>
                                      <p:tavLst>
                                        <p:tav tm="0" fmla="#ppt_x+(cos(-2*pi*(1-$))*-#ppt_x-sin(-2*pi*(1-$))*(1-#ppt_y))*(1-$)">
                                          <p:val>
                                            <p:fltVal val="0"/>
                                          </p:val>
                                        </p:tav>
                                        <p:tav tm="100000">
                                          <p:val>
                                            <p:fltVal val="1"/>
                                          </p:val>
                                        </p:tav>
                                      </p:tavLst>
                                    </p:anim>
                                    <p:anim calcmode="lin" valueType="num">
                                      <p:cBhvr>
                                        <p:cTn id="40" dur="1000" fill="hold"/>
                                        <p:tgtEl>
                                          <p:spTgt spid="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5" grpId="0"/>
      <p:bldP spid="4"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D450C6A-E913-8DB6-BCAF-7485A1DCEC9D}"/>
              </a:ext>
            </a:extLst>
          </p:cNvPr>
          <p:cNvSpPr>
            <a:spLocks noGrp="1"/>
          </p:cNvSpPr>
          <p:nvPr>
            <p:ph type="title"/>
          </p:nvPr>
        </p:nvSpPr>
        <p:spPr/>
        <p:txBody>
          <a:bodyPr/>
          <a:lstStyle/>
          <a:p>
            <a:r>
              <a:rPr lang="fr-FR" dirty="0">
                <a:solidFill>
                  <a:srgbClr val="002060"/>
                </a:solidFill>
              </a:rPr>
              <a:t>« </a:t>
            </a:r>
            <a:r>
              <a:rPr lang="fr-FR" dirty="0" err="1">
                <a:solidFill>
                  <a:srgbClr val="002060"/>
                </a:solidFill>
              </a:rPr>
              <a:t>We</a:t>
            </a:r>
            <a:r>
              <a:rPr lang="fr-FR" dirty="0">
                <a:solidFill>
                  <a:srgbClr val="002060"/>
                </a:solidFill>
              </a:rPr>
              <a:t> can maximum </a:t>
            </a:r>
            <a:r>
              <a:rPr lang="fr-FR" dirty="0" err="1">
                <a:solidFill>
                  <a:srgbClr val="002060"/>
                </a:solidFill>
              </a:rPr>
              <a:t>reduce</a:t>
            </a:r>
            <a:r>
              <a:rPr lang="fr-FR" dirty="0">
                <a:solidFill>
                  <a:srgbClr val="002060"/>
                </a:solidFill>
              </a:rPr>
              <a:t> the </a:t>
            </a:r>
            <a:r>
              <a:rPr lang="fr-FR" dirty="0" err="1">
                <a:solidFill>
                  <a:srgbClr val="002060"/>
                </a:solidFill>
              </a:rPr>
              <a:t>invoice</a:t>
            </a:r>
            <a:r>
              <a:rPr lang="fr-FR" dirty="0">
                <a:solidFill>
                  <a:srgbClr val="002060"/>
                </a:solidFill>
              </a:rPr>
              <a:t> to 50$ »</a:t>
            </a:r>
          </a:p>
        </p:txBody>
      </p:sp>
      <p:sp>
        <p:nvSpPr>
          <p:cNvPr id="4" name="Espace réservé du pied de page 3">
            <a:extLst>
              <a:ext uri="{FF2B5EF4-FFF2-40B4-BE49-F238E27FC236}">
                <a16:creationId xmlns:a16="http://schemas.microsoft.com/office/drawing/2014/main" id="{3724F4BB-A8DF-D0B6-D4C5-A29BEC91BABF}"/>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9CB54571-4E7E-36DB-4133-314A071C5A2F}"/>
              </a:ext>
            </a:extLst>
          </p:cNvPr>
          <p:cNvSpPr>
            <a:spLocks noGrp="1"/>
          </p:cNvSpPr>
          <p:nvPr>
            <p:ph type="sldNum" sz="quarter" idx="12"/>
          </p:nvPr>
        </p:nvSpPr>
        <p:spPr/>
        <p:txBody>
          <a:bodyPr/>
          <a:lstStyle/>
          <a:p>
            <a:fld id="{264B5D8C-DCF3-4706-B695-4F73B634C15B}" type="slidenum">
              <a:rPr lang="fr-FR" smtClean="0"/>
              <a:t>120</a:t>
            </a:fld>
            <a:endParaRPr lang="fr-FR"/>
          </a:p>
        </p:txBody>
      </p:sp>
      <p:pic>
        <p:nvPicPr>
          <p:cNvPr id="8" name="Image 7">
            <a:extLst>
              <a:ext uri="{FF2B5EF4-FFF2-40B4-BE49-F238E27FC236}">
                <a16:creationId xmlns:a16="http://schemas.microsoft.com/office/drawing/2014/main" id="{F3E0739B-D801-F312-5D0F-FC942740CC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3450" y="1873249"/>
            <a:ext cx="10720866" cy="3230765"/>
          </a:xfrm>
          <a:prstGeom prst="rect">
            <a:avLst/>
          </a:prstGeom>
        </p:spPr>
      </p:pic>
    </p:spTree>
    <p:extLst>
      <p:ext uri="{BB962C8B-B14F-4D97-AF65-F5344CB8AC3E}">
        <p14:creationId xmlns:p14="http://schemas.microsoft.com/office/powerpoint/2010/main" val="2754726129"/>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D450C6A-E913-8DB6-BCAF-7485A1DCEC9D}"/>
              </a:ext>
            </a:extLst>
          </p:cNvPr>
          <p:cNvSpPr>
            <a:spLocks noGrp="1"/>
          </p:cNvSpPr>
          <p:nvPr>
            <p:ph type="title"/>
          </p:nvPr>
        </p:nvSpPr>
        <p:spPr/>
        <p:txBody>
          <a:bodyPr/>
          <a:lstStyle/>
          <a:p>
            <a:r>
              <a:rPr lang="fr-FR" dirty="0">
                <a:solidFill>
                  <a:srgbClr val="002060"/>
                </a:solidFill>
              </a:rPr>
              <a:t>« 20$... »</a:t>
            </a:r>
          </a:p>
        </p:txBody>
      </p:sp>
      <p:sp>
        <p:nvSpPr>
          <p:cNvPr id="4" name="Espace réservé du pied de page 3">
            <a:extLst>
              <a:ext uri="{FF2B5EF4-FFF2-40B4-BE49-F238E27FC236}">
                <a16:creationId xmlns:a16="http://schemas.microsoft.com/office/drawing/2014/main" id="{3724F4BB-A8DF-D0B6-D4C5-A29BEC91BABF}"/>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9CB54571-4E7E-36DB-4133-314A071C5A2F}"/>
              </a:ext>
            </a:extLst>
          </p:cNvPr>
          <p:cNvSpPr>
            <a:spLocks noGrp="1"/>
          </p:cNvSpPr>
          <p:nvPr>
            <p:ph type="sldNum" sz="quarter" idx="12"/>
          </p:nvPr>
        </p:nvSpPr>
        <p:spPr/>
        <p:txBody>
          <a:bodyPr/>
          <a:lstStyle/>
          <a:p>
            <a:fld id="{264B5D8C-DCF3-4706-B695-4F73B634C15B}" type="slidenum">
              <a:rPr lang="fr-FR" smtClean="0"/>
              <a:t>121</a:t>
            </a:fld>
            <a:endParaRPr lang="fr-FR"/>
          </a:p>
        </p:txBody>
      </p:sp>
      <p:pic>
        <p:nvPicPr>
          <p:cNvPr id="6" name="Image 5">
            <a:extLst>
              <a:ext uri="{FF2B5EF4-FFF2-40B4-BE49-F238E27FC236}">
                <a16:creationId xmlns:a16="http://schemas.microsoft.com/office/drawing/2014/main" id="{97A67083-B625-CFEE-DF4C-F1A9047B99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8849" y="2101850"/>
            <a:ext cx="10526801" cy="2719532"/>
          </a:xfrm>
          <a:prstGeom prst="rect">
            <a:avLst/>
          </a:prstGeom>
        </p:spPr>
      </p:pic>
    </p:spTree>
    <p:extLst>
      <p:ext uri="{BB962C8B-B14F-4D97-AF65-F5344CB8AC3E}">
        <p14:creationId xmlns:p14="http://schemas.microsoft.com/office/powerpoint/2010/main" val="1184308799"/>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D450C6A-E913-8DB6-BCAF-7485A1DCEC9D}"/>
              </a:ext>
            </a:extLst>
          </p:cNvPr>
          <p:cNvSpPr>
            <a:spLocks noGrp="1"/>
          </p:cNvSpPr>
          <p:nvPr>
            <p:ph type="title"/>
          </p:nvPr>
        </p:nvSpPr>
        <p:spPr/>
        <p:txBody>
          <a:bodyPr/>
          <a:lstStyle/>
          <a:p>
            <a:r>
              <a:rPr lang="fr-FR" dirty="0">
                <a:solidFill>
                  <a:srgbClr val="002060"/>
                </a:solidFill>
              </a:rPr>
              <a:t>« </a:t>
            </a:r>
            <a:r>
              <a:rPr lang="fr-FR" dirty="0" err="1">
                <a:solidFill>
                  <a:srgbClr val="002060"/>
                </a:solidFill>
              </a:rPr>
              <a:t>Upon</a:t>
            </a:r>
            <a:r>
              <a:rPr lang="fr-FR" dirty="0">
                <a:solidFill>
                  <a:srgbClr val="002060"/>
                </a:solidFill>
              </a:rPr>
              <a:t> </a:t>
            </a:r>
            <a:r>
              <a:rPr lang="fr-FR" dirty="0" err="1">
                <a:solidFill>
                  <a:srgbClr val="002060"/>
                </a:solidFill>
              </a:rPr>
              <a:t>your</a:t>
            </a:r>
            <a:r>
              <a:rPr lang="fr-FR" dirty="0">
                <a:solidFill>
                  <a:srgbClr val="002060"/>
                </a:solidFill>
              </a:rPr>
              <a:t> mail, </a:t>
            </a:r>
            <a:r>
              <a:rPr lang="fr-FR" dirty="0" err="1">
                <a:solidFill>
                  <a:srgbClr val="002060"/>
                </a:solidFill>
              </a:rPr>
              <a:t>we</a:t>
            </a:r>
            <a:r>
              <a:rPr lang="fr-FR" dirty="0">
                <a:solidFill>
                  <a:srgbClr val="002060"/>
                </a:solidFill>
              </a:rPr>
              <a:t> have </a:t>
            </a:r>
            <a:r>
              <a:rPr lang="fr-FR" dirty="0" err="1">
                <a:solidFill>
                  <a:srgbClr val="002060"/>
                </a:solidFill>
              </a:rPr>
              <a:t>revised</a:t>
            </a:r>
            <a:r>
              <a:rPr lang="fr-FR" dirty="0">
                <a:solidFill>
                  <a:srgbClr val="002060"/>
                </a:solidFill>
              </a:rPr>
              <a:t> the </a:t>
            </a:r>
            <a:r>
              <a:rPr lang="fr-FR" dirty="0" err="1">
                <a:solidFill>
                  <a:srgbClr val="002060"/>
                </a:solidFill>
              </a:rPr>
              <a:t>invoice</a:t>
            </a:r>
            <a:r>
              <a:rPr lang="fr-FR" dirty="0">
                <a:solidFill>
                  <a:srgbClr val="002060"/>
                </a:solidFill>
              </a:rPr>
              <a:t> to USD 20 (+ taxes) »</a:t>
            </a:r>
          </a:p>
        </p:txBody>
      </p:sp>
      <p:sp>
        <p:nvSpPr>
          <p:cNvPr id="4" name="Espace réservé du pied de page 3">
            <a:extLst>
              <a:ext uri="{FF2B5EF4-FFF2-40B4-BE49-F238E27FC236}">
                <a16:creationId xmlns:a16="http://schemas.microsoft.com/office/drawing/2014/main" id="{3724F4BB-A8DF-D0B6-D4C5-A29BEC91BABF}"/>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9CB54571-4E7E-36DB-4133-314A071C5A2F}"/>
              </a:ext>
            </a:extLst>
          </p:cNvPr>
          <p:cNvSpPr>
            <a:spLocks noGrp="1"/>
          </p:cNvSpPr>
          <p:nvPr>
            <p:ph type="sldNum" sz="quarter" idx="12"/>
          </p:nvPr>
        </p:nvSpPr>
        <p:spPr/>
        <p:txBody>
          <a:bodyPr/>
          <a:lstStyle/>
          <a:p>
            <a:fld id="{264B5D8C-DCF3-4706-B695-4F73B634C15B}" type="slidenum">
              <a:rPr lang="fr-FR" smtClean="0"/>
              <a:t>122</a:t>
            </a:fld>
            <a:endParaRPr lang="fr-FR"/>
          </a:p>
        </p:txBody>
      </p:sp>
      <p:pic>
        <p:nvPicPr>
          <p:cNvPr id="9" name="Image 8">
            <a:extLst>
              <a:ext uri="{FF2B5EF4-FFF2-40B4-BE49-F238E27FC236}">
                <a16:creationId xmlns:a16="http://schemas.microsoft.com/office/drawing/2014/main" id="{FF9EA127-544B-F83D-061C-0B501DE0A0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8813" y="2526081"/>
            <a:ext cx="9373985" cy="2494213"/>
          </a:xfrm>
          <a:prstGeom prst="rect">
            <a:avLst/>
          </a:prstGeom>
        </p:spPr>
      </p:pic>
    </p:spTree>
    <p:extLst>
      <p:ext uri="{BB962C8B-B14F-4D97-AF65-F5344CB8AC3E}">
        <p14:creationId xmlns:p14="http://schemas.microsoft.com/office/powerpoint/2010/main" val="2735135500"/>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0277D5D-014C-D075-0AD4-F7E859773C07}"/>
              </a:ext>
            </a:extLst>
          </p:cNvPr>
          <p:cNvSpPr>
            <a:spLocks noGrp="1"/>
          </p:cNvSpPr>
          <p:nvPr>
            <p:ph type="title"/>
          </p:nvPr>
        </p:nvSpPr>
        <p:spPr/>
        <p:txBody>
          <a:bodyPr>
            <a:normAutofit/>
          </a:bodyPr>
          <a:lstStyle/>
          <a:p>
            <a:r>
              <a:rPr lang="fr-FR" dirty="0">
                <a:solidFill>
                  <a:srgbClr val="002060"/>
                </a:solidFill>
              </a:rPr>
              <a:t>39$ </a:t>
            </a:r>
            <a:r>
              <a:rPr lang="fr-FR" dirty="0" err="1">
                <a:solidFill>
                  <a:srgbClr val="002060"/>
                </a:solidFill>
              </a:rPr>
              <a:t>was</a:t>
            </a:r>
            <a:r>
              <a:rPr lang="fr-FR" dirty="0">
                <a:solidFill>
                  <a:srgbClr val="002060"/>
                </a:solidFill>
              </a:rPr>
              <a:t> not </a:t>
            </a:r>
            <a:r>
              <a:rPr lang="fr-FR" dirty="0" err="1">
                <a:solidFill>
                  <a:srgbClr val="002060"/>
                </a:solidFill>
              </a:rPr>
              <a:t>bad</a:t>
            </a:r>
            <a:r>
              <a:rPr lang="fr-FR" dirty="0">
                <a:solidFill>
                  <a:srgbClr val="002060"/>
                </a:solidFill>
              </a:rPr>
              <a:t>... but </a:t>
            </a:r>
            <a:r>
              <a:rPr lang="fr-FR" dirty="0" err="1">
                <a:solidFill>
                  <a:srgbClr val="002060"/>
                </a:solidFill>
              </a:rPr>
              <a:t>we</a:t>
            </a:r>
            <a:r>
              <a:rPr lang="fr-FR" dirty="0">
                <a:solidFill>
                  <a:srgbClr val="002060"/>
                </a:solidFill>
              </a:rPr>
              <a:t> can do </a:t>
            </a:r>
            <a:r>
              <a:rPr lang="fr-FR" dirty="0" err="1">
                <a:solidFill>
                  <a:srgbClr val="002060"/>
                </a:solidFill>
              </a:rPr>
              <a:t>better</a:t>
            </a:r>
            <a:r>
              <a:rPr lang="fr-FR" dirty="0">
                <a:solidFill>
                  <a:srgbClr val="002060"/>
                </a:solidFill>
              </a:rPr>
              <a:t>!</a:t>
            </a:r>
          </a:p>
        </p:txBody>
      </p:sp>
      <p:sp>
        <p:nvSpPr>
          <p:cNvPr id="4" name="Espace réservé du pied de page 3">
            <a:extLst>
              <a:ext uri="{FF2B5EF4-FFF2-40B4-BE49-F238E27FC236}">
                <a16:creationId xmlns:a16="http://schemas.microsoft.com/office/drawing/2014/main" id="{E26F5F1E-989E-E022-3D26-7684B75AEF79}"/>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3493D61D-4DA5-D3B9-CE46-066361CAEA2E}"/>
              </a:ext>
            </a:extLst>
          </p:cNvPr>
          <p:cNvSpPr>
            <a:spLocks noGrp="1"/>
          </p:cNvSpPr>
          <p:nvPr>
            <p:ph type="sldNum" sz="quarter" idx="12"/>
          </p:nvPr>
        </p:nvSpPr>
        <p:spPr/>
        <p:txBody>
          <a:bodyPr/>
          <a:lstStyle/>
          <a:p>
            <a:fld id="{264B5D8C-DCF3-4706-B695-4F73B634C15B}" type="slidenum">
              <a:rPr lang="fr-FR" smtClean="0"/>
              <a:t>123</a:t>
            </a:fld>
            <a:endParaRPr lang="fr-FR"/>
          </a:p>
        </p:txBody>
      </p:sp>
      <p:pic>
        <p:nvPicPr>
          <p:cNvPr id="11" name="Espace réservé du contenu 10">
            <a:extLst>
              <a:ext uri="{FF2B5EF4-FFF2-40B4-BE49-F238E27FC236}">
                <a16:creationId xmlns:a16="http://schemas.microsoft.com/office/drawing/2014/main" id="{72C2A664-8173-F11D-B5E5-6BA305E18D6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90814" y="1825625"/>
            <a:ext cx="6810372" cy="4351338"/>
          </a:xfrm>
        </p:spPr>
      </p:pic>
    </p:spTree>
    <p:extLst>
      <p:ext uri="{BB962C8B-B14F-4D97-AF65-F5344CB8AC3E}">
        <p14:creationId xmlns:p14="http://schemas.microsoft.com/office/powerpoint/2010/main" val="1929727493"/>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0277D5D-014C-D075-0AD4-F7E859773C07}"/>
              </a:ext>
            </a:extLst>
          </p:cNvPr>
          <p:cNvSpPr>
            <a:spLocks noGrp="1"/>
          </p:cNvSpPr>
          <p:nvPr>
            <p:ph type="title"/>
          </p:nvPr>
        </p:nvSpPr>
        <p:spPr/>
        <p:txBody>
          <a:bodyPr>
            <a:normAutofit/>
          </a:bodyPr>
          <a:lstStyle/>
          <a:p>
            <a:r>
              <a:rPr lang="fr-FR" dirty="0" err="1">
                <a:solidFill>
                  <a:srgbClr val="002060"/>
                </a:solidFill>
              </a:rPr>
              <a:t>Really</a:t>
            </a:r>
            <a:r>
              <a:rPr lang="fr-FR" dirty="0">
                <a:solidFill>
                  <a:srgbClr val="002060"/>
                </a:solidFill>
              </a:rPr>
              <a:t> </a:t>
            </a:r>
            <a:r>
              <a:rPr lang="fr-FR" dirty="0" err="1">
                <a:solidFill>
                  <a:srgbClr val="002060"/>
                </a:solidFill>
              </a:rPr>
              <a:t>better</a:t>
            </a:r>
            <a:r>
              <a:rPr lang="fr-FR" dirty="0">
                <a:solidFill>
                  <a:srgbClr val="002060"/>
                </a:solidFill>
              </a:rPr>
              <a:t>… </a:t>
            </a:r>
            <a:r>
              <a:rPr lang="fr-FR" dirty="0" err="1">
                <a:solidFill>
                  <a:srgbClr val="002060"/>
                </a:solidFill>
              </a:rPr>
              <a:t>Finally</a:t>
            </a:r>
            <a:r>
              <a:rPr lang="fr-FR" dirty="0">
                <a:solidFill>
                  <a:srgbClr val="002060"/>
                </a:solidFill>
              </a:rPr>
              <a:t>, I </a:t>
            </a:r>
            <a:r>
              <a:rPr lang="fr-FR" dirty="0" err="1">
                <a:solidFill>
                  <a:srgbClr val="002060"/>
                </a:solidFill>
              </a:rPr>
              <a:t>didn’t</a:t>
            </a:r>
            <a:r>
              <a:rPr lang="fr-FR" dirty="0">
                <a:solidFill>
                  <a:srgbClr val="002060"/>
                </a:solidFill>
              </a:rPr>
              <a:t> </a:t>
            </a:r>
            <a:r>
              <a:rPr lang="fr-FR" dirty="0" err="1">
                <a:solidFill>
                  <a:srgbClr val="002060"/>
                </a:solidFill>
              </a:rPr>
              <a:t>pay</a:t>
            </a:r>
            <a:r>
              <a:rPr lang="fr-FR" dirty="0">
                <a:solidFill>
                  <a:srgbClr val="002060"/>
                </a:solidFill>
              </a:rPr>
              <a:t>...</a:t>
            </a:r>
          </a:p>
        </p:txBody>
      </p:sp>
      <p:sp>
        <p:nvSpPr>
          <p:cNvPr id="4" name="Espace réservé du pied de page 3">
            <a:extLst>
              <a:ext uri="{FF2B5EF4-FFF2-40B4-BE49-F238E27FC236}">
                <a16:creationId xmlns:a16="http://schemas.microsoft.com/office/drawing/2014/main" id="{E26F5F1E-989E-E022-3D26-7684B75AEF79}"/>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3493D61D-4DA5-D3B9-CE46-066361CAEA2E}"/>
              </a:ext>
            </a:extLst>
          </p:cNvPr>
          <p:cNvSpPr>
            <a:spLocks noGrp="1"/>
          </p:cNvSpPr>
          <p:nvPr>
            <p:ph type="sldNum" sz="quarter" idx="12"/>
          </p:nvPr>
        </p:nvSpPr>
        <p:spPr/>
        <p:txBody>
          <a:bodyPr/>
          <a:lstStyle/>
          <a:p>
            <a:fld id="{264B5D8C-DCF3-4706-B695-4F73B634C15B}" type="slidenum">
              <a:rPr lang="fr-FR" smtClean="0"/>
              <a:t>124</a:t>
            </a:fld>
            <a:endParaRPr lang="fr-FR"/>
          </a:p>
        </p:txBody>
      </p:sp>
      <p:pic>
        <p:nvPicPr>
          <p:cNvPr id="8" name="Espace réservé du contenu 7">
            <a:extLst>
              <a:ext uri="{FF2B5EF4-FFF2-40B4-BE49-F238E27FC236}">
                <a16:creationId xmlns:a16="http://schemas.microsoft.com/office/drawing/2014/main" id="{ADC935BB-DA39-FA6E-72B6-E628B00FC26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73889" y="2178050"/>
            <a:ext cx="7083950" cy="3243036"/>
          </a:xfrm>
        </p:spPr>
      </p:pic>
    </p:spTree>
    <p:extLst>
      <p:ext uri="{BB962C8B-B14F-4D97-AF65-F5344CB8AC3E}">
        <p14:creationId xmlns:p14="http://schemas.microsoft.com/office/powerpoint/2010/main" val="3892807394"/>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0277D5D-014C-D075-0AD4-F7E859773C07}"/>
              </a:ext>
            </a:extLst>
          </p:cNvPr>
          <p:cNvSpPr>
            <a:spLocks noGrp="1"/>
          </p:cNvSpPr>
          <p:nvPr>
            <p:ph type="title"/>
          </p:nvPr>
        </p:nvSpPr>
        <p:spPr>
          <a:xfrm>
            <a:off x="519362" y="3429000"/>
            <a:ext cx="2743200" cy="4689013"/>
          </a:xfrm>
        </p:spPr>
        <p:txBody>
          <a:bodyPr>
            <a:normAutofit/>
          </a:bodyPr>
          <a:lstStyle/>
          <a:p>
            <a:r>
              <a:rPr lang="fr-FR" dirty="0">
                <a:solidFill>
                  <a:srgbClr val="002060"/>
                </a:solidFill>
              </a:rPr>
              <a:t>… and </a:t>
            </a:r>
            <a:r>
              <a:rPr lang="fr-FR" dirty="0" err="1">
                <a:solidFill>
                  <a:srgbClr val="002060"/>
                </a:solidFill>
              </a:rPr>
              <a:t>yet</a:t>
            </a:r>
            <a:r>
              <a:rPr lang="fr-FR" dirty="0">
                <a:solidFill>
                  <a:srgbClr val="002060"/>
                </a:solidFill>
              </a:rPr>
              <a:t> </a:t>
            </a:r>
            <a:r>
              <a:rPr lang="fr-FR" dirty="0" err="1">
                <a:solidFill>
                  <a:srgbClr val="002060"/>
                </a:solidFill>
              </a:rPr>
              <a:t>my</a:t>
            </a:r>
            <a:r>
              <a:rPr lang="fr-FR" dirty="0">
                <a:solidFill>
                  <a:srgbClr val="002060"/>
                </a:solidFill>
              </a:rPr>
              <a:t> article </a:t>
            </a:r>
            <a:r>
              <a:rPr lang="fr-FR" dirty="0" err="1">
                <a:solidFill>
                  <a:srgbClr val="002060"/>
                </a:solidFill>
              </a:rPr>
              <a:t>is</a:t>
            </a:r>
            <a:r>
              <a:rPr lang="fr-FR" dirty="0">
                <a:solidFill>
                  <a:srgbClr val="002060"/>
                </a:solidFill>
              </a:rPr>
              <a:t> online.</a:t>
            </a:r>
          </a:p>
        </p:txBody>
      </p:sp>
      <p:sp>
        <p:nvSpPr>
          <p:cNvPr id="5" name="Espace réservé du numéro de diapositive 4">
            <a:extLst>
              <a:ext uri="{FF2B5EF4-FFF2-40B4-BE49-F238E27FC236}">
                <a16:creationId xmlns:a16="http://schemas.microsoft.com/office/drawing/2014/main" id="{3493D61D-4DA5-D3B9-CE46-066361CAEA2E}"/>
              </a:ext>
            </a:extLst>
          </p:cNvPr>
          <p:cNvSpPr>
            <a:spLocks noGrp="1"/>
          </p:cNvSpPr>
          <p:nvPr>
            <p:ph type="sldNum" sz="quarter" idx="12"/>
          </p:nvPr>
        </p:nvSpPr>
        <p:spPr/>
        <p:txBody>
          <a:bodyPr/>
          <a:lstStyle/>
          <a:p>
            <a:fld id="{264B5D8C-DCF3-4706-B695-4F73B634C15B}" type="slidenum">
              <a:rPr lang="fr-FR" smtClean="0"/>
              <a:t>125</a:t>
            </a:fld>
            <a:endParaRPr lang="fr-FR"/>
          </a:p>
        </p:txBody>
      </p:sp>
      <p:pic>
        <p:nvPicPr>
          <p:cNvPr id="7" name="Image 6">
            <a:extLst>
              <a:ext uri="{FF2B5EF4-FFF2-40B4-BE49-F238E27FC236}">
                <a16:creationId xmlns:a16="http://schemas.microsoft.com/office/drawing/2014/main" id="{FC292147-7ACD-4D0B-0B11-41CF9DAA2B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04262" y="192182"/>
            <a:ext cx="6867881" cy="6164168"/>
          </a:xfrm>
          <a:prstGeom prst="rect">
            <a:avLst/>
          </a:prstGeom>
        </p:spPr>
      </p:pic>
      <p:sp>
        <p:nvSpPr>
          <p:cNvPr id="3" name="Flèche vers la droite 2">
            <a:extLst>
              <a:ext uri="{FF2B5EF4-FFF2-40B4-BE49-F238E27FC236}">
                <a16:creationId xmlns:a16="http://schemas.microsoft.com/office/drawing/2014/main" id="{BF527F96-DCE1-1015-9EED-718C30D22D99}"/>
              </a:ext>
            </a:extLst>
          </p:cNvPr>
          <p:cNvSpPr/>
          <p:nvPr/>
        </p:nvSpPr>
        <p:spPr>
          <a:xfrm>
            <a:off x="3393372" y="5212032"/>
            <a:ext cx="1610890" cy="561474"/>
          </a:xfrm>
          <a:prstGeom prst="rightArrow">
            <a:avLst/>
          </a:prstGeom>
          <a:blipFill>
            <a:blip r:embed="rId3"/>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996979467"/>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4951A6F-283E-5492-B03D-6E36ED75B5E8}"/>
              </a:ext>
            </a:extLst>
          </p:cNvPr>
          <p:cNvSpPr>
            <a:spLocks noGrp="1"/>
          </p:cNvSpPr>
          <p:nvPr>
            <p:ph type="title"/>
          </p:nvPr>
        </p:nvSpPr>
        <p:spPr/>
        <p:txBody>
          <a:bodyPr/>
          <a:lstStyle/>
          <a:p>
            <a:r>
              <a:rPr lang="fr-FR" dirty="0" err="1">
                <a:solidFill>
                  <a:srgbClr val="002060"/>
                </a:solidFill>
              </a:rPr>
              <a:t>Take</a:t>
            </a:r>
            <a:r>
              <a:rPr lang="fr-FR" dirty="0">
                <a:solidFill>
                  <a:srgbClr val="002060"/>
                </a:solidFill>
              </a:rPr>
              <a:t> home messages (1/2)</a:t>
            </a:r>
          </a:p>
        </p:txBody>
      </p:sp>
      <p:sp>
        <p:nvSpPr>
          <p:cNvPr id="3" name="Espace réservé du contenu 2">
            <a:extLst>
              <a:ext uri="{FF2B5EF4-FFF2-40B4-BE49-F238E27FC236}">
                <a16:creationId xmlns:a16="http://schemas.microsoft.com/office/drawing/2014/main" id="{214146FF-AE80-887F-D334-4914EADDE678}"/>
              </a:ext>
            </a:extLst>
          </p:cNvPr>
          <p:cNvSpPr>
            <a:spLocks noGrp="1"/>
          </p:cNvSpPr>
          <p:nvPr>
            <p:ph idx="1"/>
          </p:nvPr>
        </p:nvSpPr>
        <p:spPr>
          <a:xfrm>
            <a:off x="838200" y="1825625"/>
            <a:ext cx="10515600" cy="4667250"/>
          </a:xfrm>
        </p:spPr>
        <p:txBody>
          <a:bodyPr>
            <a:normAutofit lnSpcReduction="10000"/>
          </a:bodyPr>
          <a:lstStyle/>
          <a:p>
            <a:r>
              <a:rPr lang="en-US" sz="1800" b="1" dirty="0">
                <a:solidFill>
                  <a:srgbClr val="000000"/>
                </a:solidFill>
                <a:effectLst/>
                <a:latin typeface="Calibri" panose="020F0502020204030204" pitchFamily="34" charset="0"/>
                <a:ea typeface="Times New Roman" panose="02020603050405020304" pitchFamily="18" charset="0"/>
              </a:rPr>
              <a:t>First, ask yourself if you are sufficiently well known in your field for journals to ask you for papers</a:t>
            </a:r>
            <a:r>
              <a:rPr lang="en-US" sz="1800" dirty="0">
                <a:solidFill>
                  <a:srgbClr val="000000"/>
                </a:solidFill>
                <a:effectLst/>
                <a:latin typeface="Calibri" panose="020F0502020204030204" pitchFamily="34" charset="0"/>
                <a:ea typeface="Times New Roman" panose="02020603050405020304" pitchFamily="18" charset="0"/>
              </a:rPr>
              <a:t>, invite you to their conferences, or be eager to write a book about you (via Index of Sciences for example). Do you deserve to be treated as if you were a Nobel Prize winner? </a:t>
            </a:r>
          </a:p>
          <a:p>
            <a:r>
              <a:rPr lang="en-US" sz="1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Secondly, you should know that if you are asked to share your expertise in articles or conferences, you are normally invited for free, or even paid! </a:t>
            </a:r>
            <a:r>
              <a:rPr lang="fr-FR" sz="1800" dirty="0">
                <a:latin typeface="Calibri" panose="020F0502020204030204" pitchFamily="34" charset="0"/>
                <a:ea typeface="Times New Roman" panose="02020603050405020304" pitchFamily="18" charset="0"/>
                <a:cs typeface="Times New Roman" panose="02020603050405020304" pitchFamily="18" charset="0"/>
              </a:rPr>
              <a:t> </a:t>
            </a: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 know this article is aimed at researchers, who are used to paying to publish - and then paying to read what they have published - but in the rest of the normal world, you do not have to pay to work.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Third, if you have inadvertently confused a predatory journal with another reputable one, find out why the review was so quick, with so few comments, while usually the ONLY THING you are not required to correct is your surname </a:t>
            </a: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(yet you will be asked to check in the proofs).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Fourthly, observe the behavior of reviewer #2. If he or she behaves like a normal human being, this is frighteningly suspicious </a:t>
            </a: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(as everyone knows, reviewer #2 is normally a </a:t>
            </a:r>
            <a:r>
              <a:rPr lang="en-US" sz="1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demon summoned in a satanic pentacle on a full moon by the editor's cursed black cat).</a:t>
            </a:r>
            <a:endParaRPr lang="fr-FR" sz="1800" b="1"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Fifth, if you only communicate with your editor by email, this is not a good sign. </a:t>
            </a: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Serious publishing usually involves spending several hours on a site that makes you forever loathe repeating a research experience (it's a selection method). Similarly, if the site you are publishing on looks like it was coded in 1--4 on an Amstrad, it may make you nostalgic but it is not a very good sign.</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Espace réservé du pied de page 3">
            <a:extLst>
              <a:ext uri="{FF2B5EF4-FFF2-40B4-BE49-F238E27FC236}">
                <a16:creationId xmlns:a16="http://schemas.microsoft.com/office/drawing/2014/main" id="{6AAAA736-3D1A-D6E8-21FB-212157B152AD}"/>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97008568-1650-24DF-845D-F667FD17B836}"/>
              </a:ext>
            </a:extLst>
          </p:cNvPr>
          <p:cNvSpPr>
            <a:spLocks noGrp="1"/>
          </p:cNvSpPr>
          <p:nvPr>
            <p:ph type="sldNum" sz="quarter" idx="12"/>
          </p:nvPr>
        </p:nvSpPr>
        <p:spPr/>
        <p:txBody>
          <a:bodyPr/>
          <a:lstStyle/>
          <a:p>
            <a:fld id="{264B5D8C-DCF3-4706-B695-4F73B634C15B}" type="slidenum">
              <a:rPr lang="fr-FR" smtClean="0"/>
              <a:t>126</a:t>
            </a:fld>
            <a:endParaRPr lang="fr-FR"/>
          </a:p>
        </p:txBody>
      </p:sp>
    </p:spTree>
    <p:extLst>
      <p:ext uri="{BB962C8B-B14F-4D97-AF65-F5344CB8AC3E}">
        <p14:creationId xmlns:p14="http://schemas.microsoft.com/office/powerpoint/2010/main" val="3913874603"/>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4951A6F-283E-5492-B03D-6E36ED75B5E8}"/>
              </a:ext>
            </a:extLst>
          </p:cNvPr>
          <p:cNvSpPr>
            <a:spLocks noGrp="1"/>
          </p:cNvSpPr>
          <p:nvPr>
            <p:ph type="title"/>
          </p:nvPr>
        </p:nvSpPr>
        <p:spPr/>
        <p:txBody>
          <a:bodyPr/>
          <a:lstStyle/>
          <a:p>
            <a:r>
              <a:rPr lang="fr-FR" dirty="0" err="1">
                <a:solidFill>
                  <a:srgbClr val="002060"/>
                </a:solidFill>
              </a:rPr>
              <a:t>Take</a:t>
            </a:r>
            <a:r>
              <a:rPr lang="fr-FR" dirty="0">
                <a:solidFill>
                  <a:srgbClr val="002060"/>
                </a:solidFill>
              </a:rPr>
              <a:t> home messages (2/2)</a:t>
            </a:r>
          </a:p>
        </p:txBody>
      </p:sp>
      <p:sp>
        <p:nvSpPr>
          <p:cNvPr id="3" name="Espace réservé du contenu 2">
            <a:extLst>
              <a:ext uri="{FF2B5EF4-FFF2-40B4-BE49-F238E27FC236}">
                <a16:creationId xmlns:a16="http://schemas.microsoft.com/office/drawing/2014/main" id="{214146FF-AE80-887F-D334-4914EADDE678}"/>
              </a:ext>
            </a:extLst>
          </p:cNvPr>
          <p:cNvSpPr>
            <a:spLocks noGrp="1"/>
          </p:cNvSpPr>
          <p:nvPr>
            <p:ph idx="1"/>
          </p:nvPr>
        </p:nvSpPr>
        <p:spPr>
          <a:xfrm>
            <a:off x="838200" y="1825625"/>
            <a:ext cx="10515600" cy="4667250"/>
          </a:xfrm>
        </p:spPr>
        <p:txBody>
          <a:bodyPr>
            <a:normAutofit fontScale="92500" lnSpcReduction="20000"/>
          </a:bodyPr>
          <a:lstStyle/>
          <a:p>
            <a:r>
              <a:rPr lang="en-US" sz="1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Sixth, beware of the tricks that predatory journals use:</a:t>
            </a: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fake ISSN numbers, fake bibliometric indicators... and even for some, a few articles referenced on Google Scholar or PubMed via PMC. In any case, if you think you are publishing in a predatory journal, don't do it. It will spoil your paper and possibly make it unusable for another journal because of the anti-plagiarism control... At this stage you are in doubt, so call friends who will help you...</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Seventh, the corollary is that if you are invited to review for a predatory journal, do not hesitate to inform the authors by email or via their Facebook</a:t>
            </a: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If they are honest, they will not go any further (except it’s a hoax — beware of hoaxes like this paper). And obviously, don't hesitate to ask them politely but firmly to remove you from their fucking mailing list.</a:t>
            </a:r>
          </a:p>
          <a:p>
            <a:r>
              <a:rPr lang="en-US" sz="1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Eighth, don't pay... At least not that much. Negotiate! </a:t>
            </a: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Divide the price by 100. Explain that you can't afford $1000, but you're willing to pay $25! I negotiated from $919 to $39 for J Clin Med Current Res, and for this one I got it for $30. A great deal. And you could have some funny and surrealist exchanges, almost worth that amount... And if your negotiation succeeds, you are obviously facing a predatory journal. So if you're publishing the article of a lifetime, the result of untold hours of night and weekend work, countless manipulations and sweat-coded statistical tests on R... don't publish.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Ninth, check the site to see if your article has already been published in PDF before you've even paid on </a:t>
            </a:r>
            <a:r>
              <a:rPr lang="en-US" sz="1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Paypal</a:t>
            </a:r>
            <a:r>
              <a:rPr lang="en-US" sz="1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Sometimes, by the time you've negotiated the price, your article has already been published. It's not even worth paying anymore; this was the case for J Med Public Health.</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Tenth, I know that's a lot of instructions... </a:t>
            </a: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but in any case, you need to stay </a:t>
            </a:r>
            <a:r>
              <a:rPr lang="en-US" sz="1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relaxed during this process. </a:t>
            </a: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You will be afraid that everything will stop but it won't: the nonsense will continue, because the person you are writing to doesn't care what you write, he just wants to rip you off. So don't panic. Panic is useless, it only leads to fear. And fear is the path to the dark side. Fear leads to anger. Anger leads to hate. Hate leads to suffering. And then you know the story: we end up dressing in black and ravaging half the galaxy - no thanks, not for me.</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fr-FR" dirty="0"/>
          </a:p>
        </p:txBody>
      </p:sp>
      <p:sp>
        <p:nvSpPr>
          <p:cNvPr id="4" name="Espace réservé du pied de page 3">
            <a:extLst>
              <a:ext uri="{FF2B5EF4-FFF2-40B4-BE49-F238E27FC236}">
                <a16:creationId xmlns:a16="http://schemas.microsoft.com/office/drawing/2014/main" id="{6AAAA736-3D1A-D6E8-21FB-212157B152AD}"/>
              </a:ext>
            </a:extLst>
          </p:cNvPr>
          <p:cNvSpPr>
            <a:spLocks noGrp="1"/>
          </p:cNvSpPr>
          <p:nvPr>
            <p:ph type="ftr" sz="quarter" idx="11"/>
          </p:nvPr>
        </p:nvSpPr>
        <p:spPr/>
        <p:txBody>
          <a:bodyPr/>
          <a:lstStyle/>
          <a:p>
            <a:endParaRPr lang="fr-FR" dirty="0"/>
          </a:p>
        </p:txBody>
      </p:sp>
      <p:sp>
        <p:nvSpPr>
          <p:cNvPr id="5" name="Espace réservé du numéro de diapositive 4">
            <a:extLst>
              <a:ext uri="{FF2B5EF4-FFF2-40B4-BE49-F238E27FC236}">
                <a16:creationId xmlns:a16="http://schemas.microsoft.com/office/drawing/2014/main" id="{97008568-1650-24DF-845D-F667FD17B836}"/>
              </a:ext>
            </a:extLst>
          </p:cNvPr>
          <p:cNvSpPr>
            <a:spLocks noGrp="1"/>
          </p:cNvSpPr>
          <p:nvPr>
            <p:ph type="sldNum" sz="quarter" idx="12"/>
          </p:nvPr>
        </p:nvSpPr>
        <p:spPr/>
        <p:txBody>
          <a:bodyPr/>
          <a:lstStyle/>
          <a:p>
            <a:fld id="{264B5D8C-DCF3-4706-B695-4F73B634C15B}" type="slidenum">
              <a:rPr lang="fr-FR" smtClean="0"/>
              <a:t>127</a:t>
            </a:fld>
            <a:endParaRPr lang="fr-FR"/>
          </a:p>
        </p:txBody>
      </p:sp>
    </p:spTree>
    <p:extLst>
      <p:ext uri="{BB962C8B-B14F-4D97-AF65-F5344CB8AC3E}">
        <p14:creationId xmlns:p14="http://schemas.microsoft.com/office/powerpoint/2010/main" val="3047498812"/>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4951A6F-283E-5492-B03D-6E36ED75B5E8}"/>
              </a:ext>
            </a:extLst>
          </p:cNvPr>
          <p:cNvSpPr>
            <a:spLocks noGrp="1"/>
          </p:cNvSpPr>
          <p:nvPr>
            <p:ph type="title"/>
          </p:nvPr>
        </p:nvSpPr>
        <p:spPr>
          <a:xfrm>
            <a:off x="244928" y="365125"/>
            <a:ext cx="11947071" cy="1325563"/>
          </a:xfrm>
        </p:spPr>
        <p:txBody>
          <a:bodyPr/>
          <a:lstStyle/>
          <a:p>
            <a:r>
              <a:rPr lang="fr-FR" dirty="0" err="1">
                <a:solidFill>
                  <a:srgbClr val="002060"/>
                </a:solidFill>
              </a:rPr>
              <a:t>Take</a:t>
            </a:r>
            <a:r>
              <a:rPr lang="fr-FR" dirty="0">
                <a:solidFill>
                  <a:srgbClr val="002060"/>
                </a:solidFill>
              </a:rPr>
              <a:t> home messages about </a:t>
            </a:r>
            <a:r>
              <a:rPr lang="fr-FR" dirty="0" err="1">
                <a:solidFill>
                  <a:srgbClr val="002060"/>
                </a:solidFill>
              </a:rPr>
              <a:t>predatory</a:t>
            </a:r>
            <a:r>
              <a:rPr lang="fr-FR" dirty="0">
                <a:solidFill>
                  <a:srgbClr val="002060"/>
                </a:solidFill>
              </a:rPr>
              <a:t> </a:t>
            </a:r>
            <a:r>
              <a:rPr lang="fr-FR" dirty="0" err="1">
                <a:solidFill>
                  <a:srgbClr val="002060"/>
                </a:solidFill>
              </a:rPr>
              <a:t>journals</a:t>
            </a:r>
            <a:r>
              <a:rPr lang="fr-FR" dirty="0">
                <a:solidFill>
                  <a:srgbClr val="002060"/>
                </a:solidFill>
              </a:rPr>
              <a:t> (1/2)</a:t>
            </a:r>
          </a:p>
        </p:txBody>
      </p:sp>
      <p:sp>
        <p:nvSpPr>
          <p:cNvPr id="3" name="Espace réservé du contenu 2">
            <a:extLst>
              <a:ext uri="{FF2B5EF4-FFF2-40B4-BE49-F238E27FC236}">
                <a16:creationId xmlns:a16="http://schemas.microsoft.com/office/drawing/2014/main" id="{214146FF-AE80-887F-D334-4914EADDE678}"/>
              </a:ext>
            </a:extLst>
          </p:cNvPr>
          <p:cNvSpPr>
            <a:spLocks noGrp="1"/>
          </p:cNvSpPr>
          <p:nvPr>
            <p:ph idx="1"/>
          </p:nvPr>
        </p:nvSpPr>
        <p:spPr>
          <a:xfrm>
            <a:off x="838200" y="1534680"/>
            <a:ext cx="10515600" cy="5323320"/>
          </a:xfrm>
        </p:spPr>
        <p:txBody>
          <a:bodyPr>
            <a:normAutofit lnSpcReduction="10000"/>
          </a:bodyPr>
          <a:lstStyle/>
          <a:p>
            <a:r>
              <a:rPr lang="en-US" sz="2400" b="1" dirty="0">
                <a:solidFill>
                  <a:srgbClr val="000000"/>
                </a:solidFill>
                <a:effectLst/>
                <a:latin typeface="Calibri" panose="020F0502020204030204" pitchFamily="34" charset="0"/>
                <a:ea typeface="Times New Roman" panose="02020603050405020304" pitchFamily="18" charset="0"/>
              </a:rPr>
              <a:t>First, ask yourself if you are </a:t>
            </a:r>
            <a:r>
              <a:rPr lang="en-US" sz="2400" b="1" dirty="0">
                <a:solidFill>
                  <a:srgbClr val="002060"/>
                </a:solidFill>
                <a:effectLst/>
                <a:latin typeface="Calibri" panose="020F0502020204030204" pitchFamily="34" charset="0"/>
                <a:ea typeface="Times New Roman" panose="02020603050405020304" pitchFamily="18" charset="0"/>
              </a:rPr>
              <a:t>sufficiently well known </a:t>
            </a:r>
            <a:r>
              <a:rPr lang="en-US" sz="2400" b="1" dirty="0">
                <a:solidFill>
                  <a:srgbClr val="000000"/>
                </a:solidFill>
                <a:effectLst/>
                <a:latin typeface="Calibri" panose="020F0502020204030204" pitchFamily="34" charset="0"/>
                <a:ea typeface="Times New Roman" panose="02020603050405020304" pitchFamily="18" charset="0"/>
              </a:rPr>
              <a:t>in your field for journals to ask you for papers</a:t>
            </a:r>
            <a:r>
              <a:rPr lang="en-US" sz="2400" b="1" dirty="0">
                <a:solidFill>
                  <a:srgbClr val="000000"/>
                </a:solidFill>
                <a:latin typeface="Calibri" panose="020F0502020204030204" pitchFamily="34" charset="0"/>
                <a:ea typeface="Times New Roman" panose="02020603050405020304" pitchFamily="18" charset="0"/>
              </a:rPr>
              <a:t>. </a:t>
            </a:r>
            <a:r>
              <a:rPr lang="en-US" sz="2400" dirty="0">
                <a:solidFill>
                  <a:srgbClr val="000000"/>
                </a:solidFill>
                <a:latin typeface="Calibri" panose="020F0502020204030204" pitchFamily="34" charset="0"/>
                <a:ea typeface="Times New Roman" panose="02020603050405020304" pitchFamily="18" charset="0"/>
              </a:rPr>
              <a:t>Are you a </a:t>
            </a:r>
            <a:r>
              <a:rPr lang="en-US" sz="2400" dirty="0">
                <a:solidFill>
                  <a:srgbClr val="000000"/>
                </a:solidFill>
                <a:effectLst/>
                <a:latin typeface="Calibri" panose="020F0502020204030204" pitchFamily="34" charset="0"/>
                <a:ea typeface="Times New Roman" panose="02020603050405020304" pitchFamily="18" charset="0"/>
              </a:rPr>
              <a:t>Nobel Prize winner? </a:t>
            </a:r>
          </a:p>
          <a:p>
            <a:r>
              <a:rPr lang="en-US"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Secondly, if you are asked to share your expertise in articles or conferences, you are </a:t>
            </a:r>
            <a:r>
              <a:rPr lang="en-US" sz="24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normally invited for free, or even paid! </a:t>
            </a:r>
            <a:r>
              <a:rPr lang="en-US"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In the normal world, you do not have to pay to work.</a:t>
            </a:r>
            <a:endParaRPr lang="fr-FR" sz="2400" dirty="0">
              <a:effectLst/>
              <a:latin typeface="Calibri" panose="020F0502020204030204" pitchFamily="34" charset="0"/>
              <a:ea typeface="Calibri" panose="020F0502020204030204" pitchFamily="34" charset="0"/>
              <a:cs typeface="Times New Roman" panose="02020603050405020304" pitchFamily="18" charset="0"/>
            </a:endParaRPr>
          </a:p>
          <a:p>
            <a:r>
              <a:rPr lang="en-US"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Third, if you have inadvertently confused a predatory journal with another reputable one, find out why </a:t>
            </a:r>
            <a:r>
              <a:rPr lang="en-US" sz="24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the review was so quick, with so few comments</a:t>
            </a:r>
            <a:r>
              <a:rPr lang="en-US"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while usually the ONLY THING you are not required to correct is your surname (yet you will be asked to check in the proofs). </a:t>
            </a:r>
            <a:endParaRPr lang="fr-FR" sz="2400" dirty="0">
              <a:effectLst/>
              <a:latin typeface="Calibri" panose="020F0502020204030204" pitchFamily="34" charset="0"/>
              <a:ea typeface="Calibri" panose="020F0502020204030204" pitchFamily="34" charset="0"/>
              <a:cs typeface="Times New Roman" panose="02020603050405020304" pitchFamily="18" charset="0"/>
            </a:endParaRPr>
          </a:p>
          <a:p>
            <a:r>
              <a:rPr lang="en-US"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Fourthly, observe the </a:t>
            </a:r>
            <a:r>
              <a:rPr lang="en-US" sz="24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behavior of reviewer #2</a:t>
            </a:r>
            <a:r>
              <a:rPr lang="en-US"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If he or she behaves like a normal human being, this is frighteningly suspicious </a:t>
            </a:r>
            <a:r>
              <a:rPr lang="en-US"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(as everyone knows, reviewer #2 is normally a demon summoned in a satanic pentacle on a full moon by the editor's cursed black cat).</a:t>
            </a:r>
            <a:endParaRPr lang="fr-FR" sz="2400" dirty="0">
              <a:effectLst/>
              <a:latin typeface="Calibri" panose="020F0502020204030204" pitchFamily="34" charset="0"/>
              <a:ea typeface="Calibri" panose="020F0502020204030204" pitchFamily="34" charset="0"/>
              <a:cs typeface="Times New Roman" panose="02020603050405020304" pitchFamily="18" charset="0"/>
            </a:endParaRPr>
          </a:p>
          <a:p>
            <a:r>
              <a:rPr lang="en-US"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Fifth, if you only communicate with your editor by email, this is not a good sign. </a:t>
            </a:r>
            <a:r>
              <a:rPr lang="en-US"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Serious publishing usually involves spending several hours on a site that makes you forever loathe repeating a research experience.</a:t>
            </a:r>
            <a:endParaRPr lang="fr-FR"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Espace réservé du numéro de diapositive 4">
            <a:extLst>
              <a:ext uri="{FF2B5EF4-FFF2-40B4-BE49-F238E27FC236}">
                <a16:creationId xmlns:a16="http://schemas.microsoft.com/office/drawing/2014/main" id="{97008568-1650-24DF-845D-F667FD17B836}"/>
              </a:ext>
            </a:extLst>
          </p:cNvPr>
          <p:cNvSpPr>
            <a:spLocks noGrp="1"/>
          </p:cNvSpPr>
          <p:nvPr>
            <p:ph type="sldNum" sz="quarter" idx="12"/>
          </p:nvPr>
        </p:nvSpPr>
        <p:spPr/>
        <p:txBody>
          <a:bodyPr/>
          <a:lstStyle/>
          <a:p>
            <a:fld id="{264B5D8C-DCF3-4706-B695-4F73B634C15B}" type="slidenum">
              <a:rPr lang="fr-FR" smtClean="0"/>
              <a:t>128</a:t>
            </a:fld>
            <a:endParaRPr lang="fr-FR"/>
          </a:p>
        </p:txBody>
      </p:sp>
    </p:spTree>
    <p:extLst>
      <p:ext uri="{BB962C8B-B14F-4D97-AF65-F5344CB8AC3E}">
        <p14:creationId xmlns:p14="http://schemas.microsoft.com/office/powerpoint/2010/main" val="1148044102"/>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214146FF-AE80-887F-D334-4914EADDE678}"/>
              </a:ext>
            </a:extLst>
          </p:cNvPr>
          <p:cNvSpPr>
            <a:spLocks noGrp="1"/>
          </p:cNvSpPr>
          <p:nvPr>
            <p:ph idx="1"/>
          </p:nvPr>
        </p:nvSpPr>
        <p:spPr>
          <a:xfrm>
            <a:off x="838200" y="1825625"/>
            <a:ext cx="10515600" cy="4895850"/>
          </a:xfrm>
        </p:spPr>
        <p:txBody>
          <a:bodyPr>
            <a:normAutofit/>
          </a:bodyPr>
          <a:lstStyle/>
          <a:p>
            <a:r>
              <a:rPr lang="en-US"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Sixth, beware of the </a:t>
            </a:r>
            <a:r>
              <a:rPr lang="en-US" sz="20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tricks that predatory journals use</a:t>
            </a:r>
            <a:r>
              <a:rPr lang="en-US"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fake ISSN numbers, fake bibliometric indicators... If you think you are publishing in a predatory journal, don't do it (except for a hoax).</a:t>
            </a:r>
            <a:endParaRPr lang="fr-FR" sz="2000" dirty="0">
              <a:effectLst/>
              <a:latin typeface="Calibri" panose="020F0502020204030204" pitchFamily="34" charset="0"/>
              <a:ea typeface="Calibri" panose="020F0502020204030204" pitchFamily="34" charset="0"/>
              <a:cs typeface="Times New Roman" panose="02020603050405020304" pitchFamily="18" charset="0"/>
            </a:endParaRPr>
          </a:p>
          <a:p>
            <a:r>
              <a:rPr lang="en-US"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Seventh, </a:t>
            </a:r>
            <a:r>
              <a:rPr lang="en-US" sz="20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if you are invited to review for a predatory journal</a:t>
            </a:r>
            <a:r>
              <a:rPr lang="en-US"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do not hesitate to inform the authors by email.</a:t>
            </a:r>
            <a:endPar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p>
            <a:r>
              <a:rPr lang="en-US"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Eighth, don't pay... At least not that much. </a:t>
            </a:r>
            <a:r>
              <a:rPr lang="en-US" sz="20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Negotiate! </a:t>
            </a:r>
            <a:r>
              <a:rPr lang="en-US" sz="2000" dirty="0">
                <a:solidFill>
                  <a:srgbClr val="002060"/>
                </a:solidFill>
                <a:latin typeface="Calibri" panose="020F0502020204030204" pitchFamily="34" charset="0"/>
                <a:ea typeface="Times New Roman" panose="02020603050405020304" pitchFamily="18" charset="0"/>
                <a:cs typeface="Calibri" panose="020F0502020204030204" pitchFamily="34" charset="0"/>
              </a:rPr>
              <a:t>(if this is a hoax)</a:t>
            </a:r>
            <a:r>
              <a:rPr lang="en-US" sz="2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You could have some funny and surrealist exchanges, almost worth that amount... And if your negotiation succeeds, you are obviously facing a predatory journal. </a:t>
            </a:r>
            <a:endParaRPr lang="fr-FR" sz="2000" dirty="0">
              <a:effectLst/>
              <a:latin typeface="Calibri" panose="020F0502020204030204" pitchFamily="34" charset="0"/>
              <a:ea typeface="Calibri" panose="020F0502020204030204" pitchFamily="34" charset="0"/>
              <a:cs typeface="Times New Roman" panose="02020603050405020304" pitchFamily="18" charset="0"/>
            </a:endParaRPr>
          </a:p>
          <a:p>
            <a:r>
              <a:rPr lang="en-US"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Ninth, </a:t>
            </a:r>
            <a:r>
              <a:rPr lang="en-US" sz="20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check the site to see if your article has already been published in PDF before you've even paid on </a:t>
            </a:r>
            <a:r>
              <a:rPr lang="en-US" sz="20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Paypal</a:t>
            </a:r>
            <a:r>
              <a:rPr lang="en-US" sz="20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a:t>
            </a:r>
            <a:r>
              <a:rPr lang="en-US" sz="200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endParaRPr lang="fr-FR" sz="20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r>
              <a:rPr lang="en-US"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Tenth, </a:t>
            </a:r>
            <a:r>
              <a:rPr lang="en-US" sz="20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stay relaxed during this process</a:t>
            </a:r>
            <a:r>
              <a:rPr lang="en-US" sz="20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if you are writing a hoax</a:t>
            </a:r>
            <a:r>
              <a:rPr lang="en-US" sz="2000"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You will be afraid that everything will stop but it won't: the nonsense will continue, because the person you are writing to doesn't care what you write, he just wants to rip you off. So don't panic.</a:t>
            </a:r>
            <a:r>
              <a:rPr lang="en-US" sz="2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Panic is useless, it only leads to fear. And fear is the path to the dark side. Fear leads to anger. Anger leads to hate. Hate leads to suffering. And then you know the story: we end up dressing in black and ravaging half the galaxy - no thanks, not for me.</a:t>
            </a:r>
            <a:endParaRPr lang="fr-FR"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Espace réservé du numéro de diapositive 4">
            <a:extLst>
              <a:ext uri="{FF2B5EF4-FFF2-40B4-BE49-F238E27FC236}">
                <a16:creationId xmlns:a16="http://schemas.microsoft.com/office/drawing/2014/main" id="{97008568-1650-24DF-845D-F667FD17B836}"/>
              </a:ext>
            </a:extLst>
          </p:cNvPr>
          <p:cNvSpPr>
            <a:spLocks noGrp="1"/>
          </p:cNvSpPr>
          <p:nvPr>
            <p:ph type="sldNum" sz="quarter" idx="12"/>
          </p:nvPr>
        </p:nvSpPr>
        <p:spPr/>
        <p:txBody>
          <a:bodyPr/>
          <a:lstStyle/>
          <a:p>
            <a:fld id="{264B5D8C-DCF3-4706-B695-4F73B634C15B}" type="slidenum">
              <a:rPr lang="fr-FR" smtClean="0"/>
              <a:t>129</a:t>
            </a:fld>
            <a:endParaRPr lang="fr-FR"/>
          </a:p>
        </p:txBody>
      </p:sp>
      <p:sp>
        <p:nvSpPr>
          <p:cNvPr id="8" name="Titre 1">
            <a:extLst>
              <a:ext uri="{FF2B5EF4-FFF2-40B4-BE49-F238E27FC236}">
                <a16:creationId xmlns:a16="http://schemas.microsoft.com/office/drawing/2014/main" id="{260D5269-7C8F-2336-569E-566F821BEFAC}"/>
              </a:ext>
            </a:extLst>
          </p:cNvPr>
          <p:cNvSpPr>
            <a:spLocks noGrp="1"/>
          </p:cNvSpPr>
          <p:nvPr>
            <p:ph type="title"/>
          </p:nvPr>
        </p:nvSpPr>
        <p:spPr>
          <a:xfrm>
            <a:off x="244928" y="365125"/>
            <a:ext cx="11947071" cy="1325563"/>
          </a:xfrm>
        </p:spPr>
        <p:txBody>
          <a:bodyPr/>
          <a:lstStyle/>
          <a:p>
            <a:r>
              <a:rPr lang="fr-FR" dirty="0" err="1">
                <a:solidFill>
                  <a:srgbClr val="002060"/>
                </a:solidFill>
              </a:rPr>
              <a:t>Take</a:t>
            </a:r>
            <a:r>
              <a:rPr lang="fr-FR" dirty="0">
                <a:solidFill>
                  <a:srgbClr val="002060"/>
                </a:solidFill>
              </a:rPr>
              <a:t> home messages about </a:t>
            </a:r>
            <a:r>
              <a:rPr lang="fr-FR" dirty="0" err="1">
                <a:solidFill>
                  <a:srgbClr val="002060"/>
                </a:solidFill>
              </a:rPr>
              <a:t>predatory</a:t>
            </a:r>
            <a:r>
              <a:rPr lang="fr-FR" dirty="0">
                <a:solidFill>
                  <a:srgbClr val="002060"/>
                </a:solidFill>
              </a:rPr>
              <a:t> </a:t>
            </a:r>
            <a:r>
              <a:rPr lang="fr-FR" dirty="0" err="1">
                <a:solidFill>
                  <a:srgbClr val="002060"/>
                </a:solidFill>
              </a:rPr>
              <a:t>journals</a:t>
            </a:r>
            <a:r>
              <a:rPr lang="fr-FR" dirty="0">
                <a:solidFill>
                  <a:srgbClr val="002060"/>
                </a:solidFill>
              </a:rPr>
              <a:t> (2/2)</a:t>
            </a:r>
          </a:p>
        </p:txBody>
      </p:sp>
    </p:spTree>
    <p:extLst>
      <p:ext uri="{BB962C8B-B14F-4D97-AF65-F5344CB8AC3E}">
        <p14:creationId xmlns:p14="http://schemas.microsoft.com/office/powerpoint/2010/main" val="32277806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E877CA2-596E-9643-BA08-CF1912CFF9DA}"/>
              </a:ext>
            </a:extLst>
          </p:cNvPr>
          <p:cNvSpPr>
            <a:spLocks noGrp="1"/>
          </p:cNvSpPr>
          <p:nvPr>
            <p:ph type="title"/>
          </p:nvPr>
        </p:nvSpPr>
        <p:spPr>
          <a:xfrm>
            <a:off x="0" y="1649609"/>
            <a:ext cx="5478195" cy="3558782"/>
          </a:xfrm>
        </p:spPr>
        <p:txBody>
          <a:bodyPr>
            <a:normAutofit/>
          </a:bodyPr>
          <a:lstStyle/>
          <a:p>
            <a:pPr algn="ctr"/>
            <a:r>
              <a:rPr lang="fr-FR" dirty="0">
                <a:solidFill>
                  <a:srgbClr val="002060"/>
                </a:solidFill>
              </a:rPr>
              <a:t>On 1 May, </a:t>
            </a:r>
            <a:r>
              <a:rPr lang="fr-FR" dirty="0" err="1">
                <a:solidFill>
                  <a:srgbClr val="002060"/>
                </a:solidFill>
              </a:rPr>
              <a:t>their</a:t>
            </a:r>
            <a:r>
              <a:rPr lang="fr-FR" dirty="0">
                <a:solidFill>
                  <a:srgbClr val="002060"/>
                </a:solidFill>
              </a:rPr>
              <a:t> '</a:t>
            </a:r>
            <a:r>
              <a:rPr lang="fr-FR" dirty="0" err="1">
                <a:solidFill>
                  <a:srgbClr val="002060"/>
                </a:solidFill>
              </a:rPr>
              <a:t>retrospective</a:t>
            </a:r>
            <a:r>
              <a:rPr lang="fr-FR" dirty="0">
                <a:solidFill>
                  <a:srgbClr val="002060"/>
                </a:solidFill>
              </a:rPr>
              <a:t>’ </a:t>
            </a:r>
            <a:r>
              <a:rPr lang="fr-FR" dirty="0" err="1">
                <a:solidFill>
                  <a:srgbClr val="002060"/>
                </a:solidFill>
              </a:rPr>
              <a:t>study</a:t>
            </a:r>
            <a:r>
              <a:rPr lang="fr-FR" dirty="0">
                <a:solidFill>
                  <a:srgbClr val="002060"/>
                </a:solidFill>
              </a:rPr>
              <a:t>, </a:t>
            </a:r>
            <a:r>
              <a:rPr lang="fr-FR" dirty="0" err="1">
                <a:solidFill>
                  <a:srgbClr val="002060"/>
                </a:solidFill>
              </a:rPr>
              <a:t>announced</a:t>
            </a:r>
            <a:r>
              <a:rPr lang="fr-FR" dirty="0">
                <a:solidFill>
                  <a:srgbClr val="002060"/>
                </a:solidFill>
              </a:rPr>
              <a:t> on 29 March, </a:t>
            </a:r>
            <a:r>
              <a:rPr lang="fr-FR" dirty="0" err="1">
                <a:solidFill>
                  <a:srgbClr val="002060"/>
                </a:solidFill>
              </a:rPr>
              <a:t>is</a:t>
            </a:r>
            <a:r>
              <a:rPr lang="fr-FR" dirty="0">
                <a:solidFill>
                  <a:srgbClr val="002060"/>
                </a:solidFill>
              </a:rPr>
              <a:t> </a:t>
            </a:r>
            <a:r>
              <a:rPr lang="fr-FR" dirty="0" err="1">
                <a:solidFill>
                  <a:srgbClr val="002060"/>
                </a:solidFill>
              </a:rPr>
              <a:t>released</a:t>
            </a:r>
            <a:endParaRPr lang="fr-FR" dirty="0">
              <a:solidFill>
                <a:srgbClr val="002060"/>
              </a:solidFill>
            </a:endParaRPr>
          </a:p>
        </p:txBody>
      </p:sp>
      <p:sp>
        <p:nvSpPr>
          <p:cNvPr id="4" name="Espace réservé du pied de page 3">
            <a:extLst>
              <a:ext uri="{FF2B5EF4-FFF2-40B4-BE49-F238E27FC236}">
                <a16:creationId xmlns:a16="http://schemas.microsoft.com/office/drawing/2014/main" id="{2E1C2AC6-F786-3849-ACE1-0E698070E851}"/>
              </a:ext>
            </a:extLst>
          </p:cNvPr>
          <p:cNvSpPr>
            <a:spLocks noGrp="1"/>
          </p:cNvSpPr>
          <p:nvPr>
            <p:ph type="ftr" sz="quarter" idx="11"/>
          </p:nvPr>
        </p:nvSpPr>
        <p:spPr/>
        <p:txBody>
          <a:bodyPr/>
          <a:lstStyle/>
          <a:p>
            <a:r>
              <a:rPr lang="fr-FR" dirty="0"/>
              <a:t>C’est du </a:t>
            </a:r>
            <a:r>
              <a:rPr lang="fr-FR" dirty="0" err="1"/>
              <a:t>prospectorétrospectif</a:t>
            </a:r>
            <a:r>
              <a:rPr lang="fr-FR" dirty="0"/>
              <a:t>, c’est nouveau, c’est Français.</a:t>
            </a:r>
          </a:p>
        </p:txBody>
      </p:sp>
      <p:pic>
        <p:nvPicPr>
          <p:cNvPr id="5" name="Image 4">
            <a:extLst>
              <a:ext uri="{FF2B5EF4-FFF2-40B4-BE49-F238E27FC236}">
                <a16:creationId xmlns:a16="http://schemas.microsoft.com/office/drawing/2014/main" id="{17214C75-A456-2745-9302-C6B103E8C11F}"/>
              </a:ext>
            </a:extLst>
          </p:cNvPr>
          <p:cNvPicPr>
            <a:picLocks noChangeAspect="1"/>
          </p:cNvPicPr>
          <p:nvPr/>
        </p:nvPicPr>
        <p:blipFill rotWithShape="1">
          <a:blip r:embed="rId3">
            <a:extLst>
              <a:ext uri="{28A0092B-C50C-407E-A947-70E740481C1C}">
                <a14:useLocalDpi xmlns:a14="http://schemas.microsoft.com/office/drawing/2010/main" val="0"/>
              </a:ext>
            </a:extLst>
          </a:blip>
          <a:srcRect r="6968"/>
          <a:stretch/>
        </p:blipFill>
        <p:spPr>
          <a:xfrm>
            <a:off x="5191933" y="513890"/>
            <a:ext cx="6879862" cy="5830219"/>
          </a:xfrm>
          <a:prstGeom prst="rect">
            <a:avLst/>
          </a:prstGeom>
        </p:spPr>
      </p:pic>
      <p:sp>
        <p:nvSpPr>
          <p:cNvPr id="6" name="Espace réservé du numéro de diapositive 5">
            <a:extLst>
              <a:ext uri="{FF2B5EF4-FFF2-40B4-BE49-F238E27FC236}">
                <a16:creationId xmlns:a16="http://schemas.microsoft.com/office/drawing/2014/main" id="{E0271507-2561-D346-8A21-BB2861812175}"/>
              </a:ext>
            </a:extLst>
          </p:cNvPr>
          <p:cNvSpPr txBox="1">
            <a:spLocks/>
          </p:cNvSpPr>
          <p:nvPr/>
        </p:nvSpPr>
        <p:spPr>
          <a:xfrm>
            <a:off x="-2126149" y="6478735"/>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64B5D8C-DCF3-4706-B695-4F73B634C15B}" type="slidenum">
              <a:rPr lang="fr-FR" smtClean="0"/>
              <a:pPr/>
              <a:t>13</a:t>
            </a:fld>
            <a:r>
              <a:rPr lang="fr-FR" b="1">
                <a:solidFill>
                  <a:srgbClr val="FF0000"/>
                </a:solidFill>
              </a:rPr>
              <a:t>/623</a:t>
            </a:r>
            <a:endParaRPr lang="fr-FR" b="1" dirty="0">
              <a:solidFill>
                <a:srgbClr val="FF0000"/>
              </a:solidFill>
            </a:endParaRPr>
          </a:p>
        </p:txBody>
      </p:sp>
    </p:spTree>
    <p:extLst>
      <p:ext uri="{BB962C8B-B14F-4D97-AF65-F5344CB8AC3E}">
        <p14:creationId xmlns:p14="http://schemas.microsoft.com/office/powerpoint/2010/main" val="1476484195"/>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E877CA2-596E-9643-BA08-CF1912CFF9DA}"/>
              </a:ext>
            </a:extLst>
          </p:cNvPr>
          <p:cNvSpPr>
            <a:spLocks noGrp="1"/>
          </p:cNvSpPr>
          <p:nvPr>
            <p:ph type="title"/>
          </p:nvPr>
        </p:nvSpPr>
        <p:spPr>
          <a:xfrm>
            <a:off x="982826" y="2958049"/>
            <a:ext cx="10515600" cy="2180148"/>
          </a:xfrm>
        </p:spPr>
        <p:txBody>
          <a:bodyPr>
            <a:normAutofit fontScale="90000"/>
          </a:bodyPr>
          <a:lstStyle/>
          <a:p>
            <a:pPr algn="ctr"/>
            <a:r>
              <a:rPr lang="fr-FR" b="1" dirty="0" err="1">
                <a:solidFill>
                  <a:srgbClr val="002060"/>
                </a:solidFill>
              </a:rPr>
              <a:t>Publishing</a:t>
            </a:r>
            <a:r>
              <a:rPr lang="fr-FR" b="1" dirty="0">
                <a:solidFill>
                  <a:srgbClr val="002060"/>
                </a:solidFill>
              </a:rPr>
              <a:t> </a:t>
            </a:r>
            <a:r>
              <a:rPr lang="fr-FR" b="1" dirty="0" err="1">
                <a:solidFill>
                  <a:srgbClr val="002060"/>
                </a:solidFill>
              </a:rPr>
              <a:t>worldwide</a:t>
            </a:r>
            <a:r>
              <a:rPr lang="fr-FR" b="1" dirty="0">
                <a:solidFill>
                  <a:srgbClr val="002060"/>
                </a:solidFill>
              </a:rPr>
              <a:t>?</a:t>
            </a:r>
            <a:br>
              <a:rPr lang="fr-FR" b="1" dirty="0">
                <a:solidFill>
                  <a:srgbClr val="002060"/>
                </a:solidFill>
              </a:rPr>
            </a:br>
            <a:r>
              <a:rPr lang="fr-FR" b="1" dirty="0">
                <a:solidFill>
                  <a:srgbClr val="002060"/>
                </a:solidFill>
              </a:rPr>
              <a:t>Publier sans frontières ?</a:t>
            </a:r>
            <a:br>
              <a:rPr lang="fr-FR" b="1" dirty="0">
                <a:solidFill>
                  <a:srgbClr val="002060"/>
                </a:solidFill>
              </a:rPr>
            </a:br>
            <a:br>
              <a:rPr lang="fr-FR" b="1" dirty="0">
                <a:solidFill>
                  <a:srgbClr val="002060"/>
                </a:solidFill>
              </a:rPr>
            </a:br>
            <a:r>
              <a:rPr lang="fr-FR" b="1" dirty="0">
                <a:solidFill>
                  <a:srgbClr val="002060"/>
                </a:solidFill>
              </a:rPr>
              <a:t>Yes, but </a:t>
            </a:r>
            <a:r>
              <a:rPr lang="fr-FR" b="1" dirty="0" err="1">
                <a:solidFill>
                  <a:srgbClr val="002060"/>
                </a:solidFill>
              </a:rPr>
              <a:t>honestly</a:t>
            </a:r>
            <a:r>
              <a:rPr lang="fr-FR" b="1" dirty="0">
                <a:solidFill>
                  <a:srgbClr val="002060"/>
                </a:solidFill>
              </a:rPr>
              <a:t>.</a:t>
            </a:r>
          </a:p>
        </p:txBody>
      </p:sp>
      <p:sp>
        <p:nvSpPr>
          <p:cNvPr id="5" name="Espace réservé du pied de page 3">
            <a:extLst>
              <a:ext uri="{FF2B5EF4-FFF2-40B4-BE49-F238E27FC236}">
                <a16:creationId xmlns:a16="http://schemas.microsoft.com/office/drawing/2014/main" id="{346CB304-B160-4342-8BFA-52A5A8374E75}"/>
              </a:ext>
            </a:extLst>
          </p:cNvPr>
          <p:cNvSpPr>
            <a:spLocks noGrp="1"/>
          </p:cNvSpPr>
          <p:nvPr>
            <p:ph type="ftr" sz="quarter" idx="11"/>
          </p:nvPr>
        </p:nvSpPr>
        <p:spPr/>
        <p:txBody>
          <a:bodyPr/>
          <a:lstStyle/>
          <a:p>
            <a:r>
              <a:rPr lang="fr-FR" dirty="0"/>
              <a:t>La question, elle est vite répondue.</a:t>
            </a:r>
          </a:p>
        </p:txBody>
      </p:sp>
      <p:sp>
        <p:nvSpPr>
          <p:cNvPr id="4" name="Espace réservé du contenu 7">
            <a:extLst>
              <a:ext uri="{FF2B5EF4-FFF2-40B4-BE49-F238E27FC236}">
                <a16:creationId xmlns:a16="http://schemas.microsoft.com/office/drawing/2014/main" id="{EBBB1665-8794-5C4C-B378-2C0737C690A7}"/>
              </a:ext>
            </a:extLst>
          </p:cNvPr>
          <p:cNvSpPr txBox="1">
            <a:spLocks/>
          </p:cNvSpPr>
          <p:nvPr/>
        </p:nvSpPr>
        <p:spPr>
          <a:xfrm>
            <a:off x="838200" y="5536711"/>
            <a:ext cx="10515600" cy="859373"/>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fr-FR" dirty="0"/>
              <a:t>Michaël </a:t>
            </a:r>
            <a:r>
              <a:rPr lang="fr-FR" dirty="0" err="1"/>
              <a:t>Rochoy</a:t>
            </a:r>
            <a:endParaRPr lang="fr-FR" dirty="0"/>
          </a:p>
          <a:p>
            <a:pPr marL="0" indent="0" algn="ctr">
              <a:buNone/>
            </a:pPr>
            <a:r>
              <a:rPr lang="fr-FR" i="1" dirty="0"/>
              <a:t>(No </a:t>
            </a:r>
            <a:r>
              <a:rPr lang="fr-FR" i="1" dirty="0" err="1"/>
              <a:t>financial</a:t>
            </a:r>
            <a:r>
              <a:rPr lang="fr-FR" i="1" dirty="0"/>
              <a:t> </a:t>
            </a:r>
            <a:r>
              <a:rPr lang="fr-FR" i="1" dirty="0" err="1"/>
              <a:t>conflict</a:t>
            </a:r>
            <a:r>
              <a:rPr lang="fr-FR" i="1" dirty="0"/>
              <a:t> </a:t>
            </a:r>
            <a:r>
              <a:rPr lang="fr-FR" i="1" dirty="0" err="1"/>
              <a:t>with</a:t>
            </a:r>
            <a:r>
              <a:rPr lang="fr-FR" i="1" dirty="0"/>
              <a:t> </a:t>
            </a:r>
            <a:r>
              <a:rPr lang="fr-FR" i="1" dirty="0" err="1"/>
              <a:t>this</a:t>
            </a:r>
            <a:r>
              <a:rPr lang="fr-FR" i="1" dirty="0"/>
              <a:t> </a:t>
            </a:r>
            <a:r>
              <a:rPr lang="fr-FR" i="1" dirty="0" err="1"/>
              <a:t>presentation</a:t>
            </a:r>
            <a:r>
              <a:rPr lang="fr-FR" i="1" dirty="0"/>
              <a:t>)</a:t>
            </a:r>
          </a:p>
        </p:txBody>
      </p:sp>
      <p:sp>
        <p:nvSpPr>
          <p:cNvPr id="6" name="Espace réservé du numéro de diapositive 5">
            <a:extLst>
              <a:ext uri="{FF2B5EF4-FFF2-40B4-BE49-F238E27FC236}">
                <a16:creationId xmlns:a16="http://schemas.microsoft.com/office/drawing/2014/main" id="{CFE75970-81ED-2E4F-9ADC-CE05D233BB32}"/>
              </a:ext>
            </a:extLst>
          </p:cNvPr>
          <p:cNvSpPr txBox="1">
            <a:spLocks/>
          </p:cNvSpPr>
          <p:nvPr/>
        </p:nvSpPr>
        <p:spPr>
          <a:xfrm>
            <a:off x="-2126149" y="6478735"/>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64B5D8C-DCF3-4706-B695-4F73B634C15B}" type="slidenum">
              <a:rPr lang="fr-FR" smtClean="0"/>
              <a:pPr/>
              <a:t>130</a:t>
            </a:fld>
            <a:r>
              <a:rPr lang="fr-FR" b="1">
                <a:solidFill>
                  <a:srgbClr val="FF0000"/>
                </a:solidFill>
              </a:rPr>
              <a:t>/623</a:t>
            </a:r>
            <a:endParaRPr lang="fr-FR" b="1" dirty="0">
              <a:solidFill>
                <a:srgbClr val="FF0000"/>
              </a:solidFill>
            </a:endParaRPr>
          </a:p>
        </p:txBody>
      </p:sp>
      <p:pic>
        <p:nvPicPr>
          <p:cNvPr id="8" name="Image 7">
            <a:extLst>
              <a:ext uri="{FF2B5EF4-FFF2-40B4-BE49-F238E27FC236}">
                <a16:creationId xmlns:a16="http://schemas.microsoft.com/office/drawing/2014/main" id="{77B41B83-69A5-D75D-407F-146E719CBD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8548" y="51136"/>
            <a:ext cx="4612936" cy="1433221"/>
          </a:xfrm>
          <a:prstGeom prst="rect">
            <a:avLst/>
          </a:prstGeom>
        </p:spPr>
      </p:pic>
      <p:pic>
        <p:nvPicPr>
          <p:cNvPr id="3" name="Image 2">
            <a:extLst>
              <a:ext uri="{FF2B5EF4-FFF2-40B4-BE49-F238E27FC236}">
                <a16:creationId xmlns:a16="http://schemas.microsoft.com/office/drawing/2014/main" id="{B10FD2D7-5E58-4D0C-65DA-149394CDDA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286" y="-99404"/>
            <a:ext cx="12275412" cy="1702216"/>
          </a:xfrm>
          <a:prstGeom prst="rect">
            <a:avLst/>
          </a:prstGeom>
        </p:spPr>
      </p:pic>
    </p:spTree>
    <p:extLst>
      <p:ext uri="{BB962C8B-B14F-4D97-AF65-F5344CB8AC3E}">
        <p14:creationId xmlns:p14="http://schemas.microsoft.com/office/powerpoint/2010/main" val="861164145"/>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E877CA2-596E-9643-BA08-CF1912CFF9DA}"/>
              </a:ext>
            </a:extLst>
          </p:cNvPr>
          <p:cNvSpPr>
            <a:spLocks noGrp="1"/>
          </p:cNvSpPr>
          <p:nvPr>
            <p:ph type="title"/>
          </p:nvPr>
        </p:nvSpPr>
        <p:spPr>
          <a:xfrm>
            <a:off x="0" y="512167"/>
            <a:ext cx="12192000" cy="2180148"/>
          </a:xfrm>
        </p:spPr>
        <p:txBody>
          <a:bodyPr>
            <a:normAutofit/>
          </a:bodyPr>
          <a:lstStyle/>
          <a:p>
            <a:pPr algn="ctr"/>
            <a:r>
              <a:rPr lang="fr-FR" b="1" dirty="0" err="1">
                <a:solidFill>
                  <a:srgbClr val="002060"/>
                </a:solidFill>
              </a:rPr>
              <a:t>Thank</a:t>
            </a:r>
            <a:r>
              <a:rPr lang="fr-FR" b="1" dirty="0">
                <a:solidFill>
                  <a:srgbClr val="002060"/>
                </a:solidFill>
              </a:rPr>
              <a:t> </a:t>
            </a:r>
            <a:r>
              <a:rPr lang="fr-FR" b="1" dirty="0" err="1">
                <a:solidFill>
                  <a:srgbClr val="002060"/>
                </a:solidFill>
              </a:rPr>
              <a:t>you</a:t>
            </a:r>
            <a:r>
              <a:rPr lang="fr-FR" b="1" dirty="0">
                <a:solidFill>
                  <a:srgbClr val="002060"/>
                </a:solidFill>
              </a:rPr>
              <a:t> for </a:t>
            </a:r>
            <a:r>
              <a:rPr lang="fr-FR" b="1" dirty="0" err="1">
                <a:solidFill>
                  <a:srgbClr val="002060"/>
                </a:solidFill>
              </a:rPr>
              <a:t>your</a:t>
            </a:r>
            <a:r>
              <a:rPr lang="fr-FR" b="1" dirty="0">
                <a:solidFill>
                  <a:srgbClr val="002060"/>
                </a:solidFill>
              </a:rPr>
              <a:t> attention. </a:t>
            </a:r>
            <a:br>
              <a:rPr lang="fr-FR" dirty="0">
                <a:solidFill>
                  <a:srgbClr val="002060"/>
                </a:solidFill>
              </a:rPr>
            </a:br>
            <a:r>
              <a:rPr lang="fr-FR" sz="3200" dirty="0">
                <a:solidFill>
                  <a:srgbClr val="002060"/>
                </a:solidFill>
              </a:rPr>
              <a:t>I </a:t>
            </a:r>
            <a:r>
              <a:rPr lang="fr-FR" sz="3200" dirty="0" err="1">
                <a:solidFill>
                  <a:srgbClr val="002060"/>
                </a:solidFill>
              </a:rPr>
              <a:t>dedicate</a:t>
            </a:r>
            <a:r>
              <a:rPr lang="fr-FR" sz="3200" dirty="0">
                <a:solidFill>
                  <a:srgbClr val="002060"/>
                </a:solidFill>
              </a:rPr>
              <a:t> </a:t>
            </a:r>
            <a:r>
              <a:rPr lang="fr-FR" sz="3200" dirty="0" err="1">
                <a:solidFill>
                  <a:srgbClr val="002060"/>
                </a:solidFill>
              </a:rPr>
              <a:t>this</a:t>
            </a:r>
            <a:r>
              <a:rPr lang="fr-FR" sz="3200" dirty="0">
                <a:solidFill>
                  <a:srgbClr val="002060"/>
                </a:solidFill>
              </a:rPr>
              <a:t> </a:t>
            </a:r>
            <a:r>
              <a:rPr lang="fr-FR" sz="3200" dirty="0" err="1">
                <a:solidFill>
                  <a:srgbClr val="002060"/>
                </a:solidFill>
              </a:rPr>
              <a:t>funny</a:t>
            </a:r>
            <a:r>
              <a:rPr lang="fr-FR" sz="3200" dirty="0">
                <a:solidFill>
                  <a:srgbClr val="002060"/>
                </a:solidFill>
              </a:rPr>
              <a:t> </a:t>
            </a:r>
            <a:r>
              <a:rPr lang="fr-FR" sz="3200" dirty="0" err="1">
                <a:solidFill>
                  <a:srgbClr val="002060"/>
                </a:solidFill>
              </a:rPr>
              <a:t>presentation</a:t>
            </a:r>
            <a:r>
              <a:rPr lang="fr-FR" sz="3200" dirty="0">
                <a:solidFill>
                  <a:srgbClr val="002060"/>
                </a:solidFill>
              </a:rPr>
              <a:t> to "Mémère Alice" (1926 - 2021), </a:t>
            </a:r>
            <a:br>
              <a:rPr lang="fr-FR" sz="3200" dirty="0">
                <a:solidFill>
                  <a:srgbClr val="002060"/>
                </a:solidFill>
              </a:rPr>
            </a:br>
            <a:r>
              <a:rPr lang="fr-FR" sz="3200" dirty="0" err="1">
                <a:solidFill>
                  <a:srgbClr val="002060"/>
                </a:solidFill>
              </a:rPr>
              <a:t>who</a:t>
            </a:r>
            <a:r>
              <a:rPr lang="fr-FR" sz="3200" dirty="0">
                <a:solidFill>
                  <a:srgbClr val="002060"/>
                </a:solidFill>
              </a:rPr>
              <a:t> </a:t>
            </a:r>
            <a:r>
              <a:rPr lang="fr-FR" sz="3200" dirty="0" err="1">
                <a:solidFill>
                  <a:srgbClr val="002060"/>
                </a:solidFill>
              </a:rPr>
              <a:t>knew</a:t>
            </a:r>
            <a:r>
              <a:rPr lang="fr-FR" sz="3200" dirty="0">
                <a:solidFill>
                  <a:srgbClr val="002060"/>
                </a:solidFill>
              </a:rPr>
              <a:t> how to </a:t>
            </a:r>
            <a:r>
              <a:rPr lang="fr-FR" sz="3200" dirty="0" err="1">
                <a:solidFill>
                  <a:srgbClr val="002060"/>
                </a:solidFill>
              </a:rPr>
              <a:t>laugh</a:t>
            </a:r>
            <a:r>
              <a:rPr lang="fr-FR" sz="3200" dirty="0">
                <a:solidFill>
                  <a:srgbClr val="002060"/>
                </a:solidFill>
              </a:rPr>
              <a:t> (and </a:t>
            </a:r>
            <a:r>
              <a:rPr lang="fr-FR" sz="3200" dirty="0" err="1">
                <a:solidFill>
                  <a:srgbClr val="002060"/>
                </a:solidFill>
              </a:rPr>
              <a:t>loved</a:t>
            </a:r>
            <a:r>
              <a:rPr lang="fr-FR" sz="3200" dirty="0">
                <a:solidFill>
                  <a:srgbClr val="002060"/>
                </a:solidFill>
              </a:rPr>
              <a:t> </a:t>
            </a:r>
            <a:r>
              <a:rPr lang="fr-FR" sz="3200" dirty="0" err="1">
                <a:solidFill>
                  <a:srgbClr val="002060"/>
                </a:solidFill>
              </a:rPr>
              <a:t>your</a:t>
            </a:r>
            <a:r>
              <a:rPr lang="fr-FR" sz="3200" dirty="0">
                <a:solidFill>
                  <a:srgbClr val="002060"/>
                </a:solidFill>
              </a:rPr>
              <a:t> </a:t>
            </a:r>
            <a:r>
              <a:rPr lang="fr-FR" sz="3200" dirty="0" err="1">
                <a:solidFill>
                  <a:srgbClr val="002060"/>
                </a:solidFill>
              </a:rPr>
              <a:t>mountains</a:t>
            </a:r>
            <a:r>
              <a:rPr lang="fr-FR" sz="3200" dirty="0">
                <a:solidFill>
                  <a:srgbClr val="002060"/>
                </a:solidFill>
              </a:rPr>
              <a:t>)...</a:t>
            </a:r>
          </a:p>
        </p:txBody>
      </p:sp>
      <p:pic>
        <p:nvPicPr>
          <p:cNvPr id="9" name="Image 8">
            <a:extLst>
              <a:ext uri="{FF2B5EF4-FFF2-40B4-BE49-F238E27FC236}">
                <a16:creationId xmlns:a16="http://schemas.microsoft.com/office/drawing/2014/main" id="{BF7A2340-6866-9540-8F92-4F834B7A1F48}"/>
              </a:ext>
            </a:extLst>
          </p:cNvPr>
          <p:cNvPicPr>
            <a:picLocks noChangeAspect="1"/>
          </p:cNvPicPr>
          <p:nvPr/>
        </p:nvPicPr>
        <p:blipFill rotWithShape="1">
          <a:blip r:embed="rId3">
            <a:extLst>
              <a:ext uri="{28A0092B-C50C-407E-A947-70E740481C1C}">
                <a14:useLocalDpi xmlns:a14="http://schemas.microsoft.com/office/drawing/2010/main" val="0"/>
              </a:ext>
            </a:extLst>
          </a:blip>
          <a:srcRect l="14190" t="18256" r="2834" b="37231"/>
          <a:stretch/>
        </p:blipFill>
        <p:spPr>
          <a:xfrm>
            <a:off x="4100114" y="3293144"/>
            <a:ext cx="4248443" cy="3052689"/>
          </a:xfrm>
          <a:prstGeom prst="ellipse">
            <a:avLst/>
          </a:prstGeom>
          <a:ln>
            <a:noFill/>
          </a:ln>
          <a:effectLst>
            <a:softEdge rad="112500"/>
          </a:effectLst>
        </p:spPr>
      </p:pic>
      <p:sp>
        <p:nvSpPr>
          <p:cNvPr id="5" name="Espace réservé du numéro de diapositive 5">
            <a:extLst>
              <a:ext uri="{FF2B5EF4-FFF2-40B4-BE49-F238E27FC236}">
                <a16:creationId xmlns:a16="http://schemas.microsoft.com/office/drawing/2014/main" id="{120244C0-605B-F742-9322-2102E1AD4906}"/>
              </a:ext>
            </a:extLst>
          </p:cNvPr>
          <p:cNvSpPr txBox="1">
            <a:spLocks/>
          </p:cNvSpPr>
          <p:nvPr/>
        </p:nvSpPr>
        <p:spPr>
          <a:xfrm>
            <a:off x="-2126149" y="6478735"/>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64B5D8C-DCF3-4706-B695-4F73B634C15B}" type="slidenum">
              <a:rPr lang="fr-FR" smtClean="0"/>
              <a:pPr/>
              <a:t>131</a:t>
            </a:fld>
            <a:r>
              <a:rPr lang="fr-FR" b="1" dirty="0">
                <a:solidFill>
                  <a:srgbClr val="FF0000"/>
                </a:solidFill>
              </a:rPr>
              <a:t>/44</a:t>
            </a:r>
          </a:p>
        </p:txBody>
      </p:sp>
    </p:spTree>
    <p:extLst>
      <p:ext uri="{BB962C8B-B14F-4D97-AF65-F5344CB8AC3E}">
        <p14:creationId xmlns:p14="http://schemas.microsoft.com/office/powerpoint/2010/main" val="1479031926"/>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0277D5D-014C-D075-0AD4-F7E859773C07}"/>
              </a:ext>
            </a:extLst>
          </p:cNvPr>
          <p:cNvSpPr>
            <a:spLocks noGrp="1"/>
          </p:cNvSpPr>
          <p:nvPr>
            <p:ph type="title"/>
          </p:nvPr>
        </p:nvSpPr>
        <p:spPr>
          <a:xfrm>
            <a:off x="838200" y="2509808"/>
            <a:ext cx="10515600" cy="1325563"/>
          </a:xfrm>
        </p:spPr>
        <p:txBody>
          <a:bodyPr>
            <a:normAutofit fontScale="90000"/>
          </a:bodyPr>
          <a:lstStyle/>
          <a:p>
            <a:pPr algn="ctr"/>
            <a:r>
              <a:rPr lang="fr-FR" dirty="0">
                <a:solidFill>
                  <a:srgbClr val="002060"/>
                </a:solidFill>
              </a:rPr>
              <a:t>At last, </a:t>
            </a:r>
            <a:r>
              <a:rPr lang="fr-FR" dirty="0" err="1">
                <a:solidFill>
                  <a:srgbClr val="002060"/>
                </a:solidFill>
              </a:rPr>
              <a:t>it</a:t>
            </a:r>
            <a:r>
              <a:rPr lang="fr-FR" dirty="0">
                <a:solidFill>
                  <a:srgbClr val="002060"/>
                </a:solidFill>
              </a:rPr>
              <a:t> </a:t>
            </a:r>
            <a:r>
              <a:rPr lang="fr-FR" dirty="0" err="1">
                <a:solidFill>
                  <a:srgbClr val="002060"/>
                </a:solidFill>
              </a:rPr>
              <a:t>is</a:t>
            </a:r>
            <a:r>
              <a:rPr lang="fr-FR" dirty="0">
                <a:solidFill>
                  <a:srgbClr val="002060"/>
                </a:solidFill>
              </a:rPr>
              <a:t> </a:t>
            </a:r>
            <a:r>
              <a:rPr lang="fr-FR" dirty="0" err="1">
                <a:solidFill>
                  <a:srgbClr val="002060"/>
                </a:solidFill>
              </a:rPr>
              <a:t>still</a:t>
            </a:r>
            <a:r>
              <a:rPr lang="fr-FR" dirty="0">
                <a:solidFill>
                  <a:srgbClr val="002060"/>
                </a:solidFill>
              </a:rPr>
              <a:t> as </a:t>
            </a:r>
            <a:r>
              <a:rPr lang="fr-FR" dirty="0" err="1">
                <a:solidFill>
                  <a:srgbClr val="002060"/>
                </a:solidFill>
              </a:rPr>
              <a:t>easy</a:t>
            </a:r>
            <a:r>
              <a:rPr lang="fr-FR" dirty="0">
                <a:solidFill>
                  <a:srgbClr val="002060"/>
                </a:solidFill>
              </a:rPr>
              <a:t> (if not </a:t>
            </a:r>
            <a:r>
              <a:rPr lang="fr-FR" dirty="0" err="1">
                <a:solidFill>
                  <a:srgbClr val="002060"/>
                </a:solidFill>
              </a:rPr>
              <a:t>easier</a:t>
            </a:r>
            <a:r>
              <a:rPr lang="fr-FR" dirty="0">
                <a:solidFill>
                  <a:srgbClr val="002060"/>
                </a:solidFill>
              </a:rPr>
              <a:t> </a:t>
            </a:r>
            <a:r>
              <a:rPr lang="fr-FR" dirty="0" err="1">
                <a:solidFill>
                  <a:srgbClr val="002060"/>
                </a:solidFill>
              </a:rPr>
              <a:t>than</a:t>
            </a:r>
            <a:r>
              <a:rPr lang="fr-FR" dirty="0">
                <a:solidFill>
                  <a:srgbClr val="002060"/>
                </a:solidFill>
              </a:rPr>
              <a:t> </a:t>
            </a:r>
            <a:r>
              <a:rPr lang="fr-FR" dirty="0" err="1">
                <a:solidFill>
                  <a:srgbClr val="002060"/>
                </a:solidFill>
              </a:rPr>
              <a:t>with</a:t>
            </a:r>
            <a:r>
              <a:rPr lang="fr-FR" dirty="0">
                <a:solidFill>
                  <a:srgbClr val="002060"/>
                </a:solidFill>
              </a:rPr>
              <a:t> the AJMH) to </a:t>
            </a:r>
            <a:r>
              <a:rPr lang="fr-FR" dirty="0" err="1">
                <a:solidFill>
                  <a:srgbClr val="002060"/>
                </a:solidFill>
              </a:rPr>
              <a:t>publish</a:t>
            </a:r>
            <a:r>
              <a:rPr lang="fr-FR" dirty="0">
                <a:solidFill>
                  <a:srgbClr val="002060"/>
                </a:solidFill>
              </a:rPr>
              <a:t> in 2022.</a:t>
            </a:r>
            <a:br>
              <a:rPr lang="fr-FR" dirty="0">
                <a:solidFill>
                  <a:srgbClr val="002060"/>
                </a:solidFill>
              </a:rPr>
            </a:br>
            <a:r>
              <a:rPr lang="fr-FR" dirty="0">
                <a:solidFill>
                  <a:srgbClr val="002060"/>
                </a:solidFill>
              </a:rPr>
              <a:t>The </a:t>
            </a:r>
            <a:r>
              <a:rPr lang="fr-FR" dirty="0" err="1">
                <a:solidFill>
                  <a:srgbClr val="002060"/>
                </a:solidFill>
              </a:rPr>
              <a:t>cost</a:t>
            </a:r>
            <a:r>
              <a:rPr lang="fr-FR" dirty="0">
                <a:solidFill>
                  <a:srgbClr val="002060"/>
                </a:solidFill>
              </a:rPr>
              <a:t> can </a:t>
            </a:r>
            <a:r>
              <a:rPr lang="fr-FR" dirty="0" err="1">
                <a:solidFill>
                  <a:srgbClr val="002060"/>
                </a:solidFill>
              </a:rPr>
              <a:t>still</a:t>
            </a:r>
            <a:r>
              <a:rPr lang="fr-FR" dirty="0">
                <a:solidFill>
                  <a:srgbClr val="002060"/>
                </a:solidFill>
              </a:rPr>
              <a:t> </a:t>
            </a:r>
            <a:r>
              <a:rPr lang="fr-FR" dirty="0" err="1">
                <a:solidFill>
                  <a:srgbClr val="002060"/>
                </a:solidFill>
              </a:rPr>
              <a:t>be</a:t>
            </a:r>
            <a:r>
              <a:rPr lang="fr-FR" dirty="0">
                <a:solidFill>
                  <a:srgbClr val="002060"/>
                </a:solidFill>
              </a:rPr>
              <a:t> </a:t>
            </a:r>
            <a:r>
              <a:rPr lang="fr-FR" dirty="0" err="1">
                <a:solidFill>
                  <a:srgbClr val="002060"/>
                </a:solidFill>
              </a:rPr>
              <a:t>negotiated</a:t>
            </a:r>
            <a:r>
              <a:rPr lang="fr-FR" dirty="0">
                <a:solidFill>
                  <a:srgbClr val="002060"/>
                </a:solidFill>
              </a:rPr>
              <a:t> </a:t>
            </a:r>
            <a:r>
              <a:rPr lang="fr-FR" dirty="0" err="1">
                <a:solidFill>
                  <a:srgbClr val="002060"/>
                </a:solidFill>
              </a:rPr>
              <a:t>very</a:t>
            </a:r>
            <a:r>
              <a:rPr lang="fr-FR" dirty="0">
                <a:solidFill>
                  <a:srgbClr val="002060"/>
                </a:solidFill>
              </a:rPr>
              <a:t> </a:t>
            </a:r>
            <a:r>
              <a:rPr lang="fr-FR" dirty="0" err="1">
                <a:solidFill>
                  <a:srgbClr val="002060"/>
                </a:solidFill>
              </a:rPr>
              <a:t>widely</a:t>
            </a:r>
            <a:r>
              <a:rPr lang="fr-FR" dirty="0">
                <a:solidFill>
                  <a:srgbClr val="002060"/>
                </a:solidFill>
              </a:rPr>
              <a:t>... </a:t>
            </a:r>
            <a:br>
              <a:rPr lang="fr-FR" dirty="0">
                <a:solidFill>
                  <a:srgbClr val="002060"/>
                </a:solidFill>
              </a:rPr>
            </a:br>
            <a:br>
              <a:rPr lang="fr-FR" dirty="0">
                <a:solidFill>
                  <a:srgbClr val="002060"/>
                </a:solidFill>
              </a:rPr>
            </a:br>
            <a:r>
              <a:rPr lang="fr-FR" dirty="0">
                <a:solidFill>
                  <a:srgbClr val="002060"/>
                </a:solidFill>
              </a:rPr>
              <a:t>But </a:t>
            </a:r>
            <a:r>
              <a:rPr lang="fr-FR" dirty="0" err="1">
                <a:solidFill>
                  <a:srgbClr val="002060"/>
                </a:solidFill>
              </a:rPr>
              <a:t>what</a:t>
            </a:r>
            <a:r>
              <a:rPr lang="fr-FR" dirty="0">
                <a:solidFill>
                  <a:srgbClr val="002060"/>
                </a:solidFill>
              </a:rPr>
              <a:t> about the publication </a:t>
            </a:r>
            <a:r>
              <a:rPr lang="fr-FR" dirty="0" err="1">
                <a:solidFill>
                  <a:srgbClr val="002060"/>
                </a:solidFill>
              </a:rPr>
              <a:t>delay</a:t>
            </a:r>
            <a:r>
              <a:rPr lang="fr-FR" dirty="0">
                <a:solidFill>
                  <a:srgbClr val="002060"/>
                </a:solidFill>
              </a:rPr>
              <a:t>?</a:t>
            </a:r>
            <a:br>
              <a:rPr lang="fr-FR" dirty="0">
                <a:solidFill>
                  <a:srgbClr val="002060"/>
                </a:solidFill>
              </a:rPr>
            </a:br>
            <a:br>
              <a:rPr lang="fr-FR" dirty="0">
                <a:solidFill>
                  <a:srgbClr val="002060"/>
                </a:solidFill>
              </a:rPr>
            </a:br>
            <a:r>
              <a:rPr lang="fr-FR" b="1" dirty="0">
                <a:solidFill>
                  <a:srgbClr val="002060"/>
                </a:solidFill>
              </a:rPr>
              <a:t>On Monday, I </a:t>
            </a:r>
            <a:r>
              <a:rPr lang="fr-FR" b="1" dirty="0" err="1">
                <a:solidFill>
                  <a:srgbClr val="002060"/>
                </a:solidFill>
              </a:rPr>
              <a:t>launched</a:t>
            </a:r>
            <a:r>
              <a:rPr lang="fr-FR" b="1" dirty="0">
                <a:solidFill>
                  <a:srgbClr val="002060"/>
                </a:solidFill>
              </a:rPr>
              <a:t> a </a:t>
            </a:r>
            <a:r>
              <a:rPr lang="fr-FR" b="1" dirty="0" err="1">
                <a:solidFill>
                  <a:srgbClr val="002060"/>
                </a:solidFill>
              </a:rPr>
              <a:t>little</a:t>
            </a:r>
            <a:r>
              <a:rPr lang="fr-FR" b="1" dirty="0">
                <a:solidFill>
                  <a:srgbClr val="002060"/>
                </a:solidFill>
              </a:rPr>
              <a:t> </a:t>
            </a:r>
            <a:r>
              <a:rPr lang="fr-FR" b="1" dirty="0" err="1">
                <a:solidFill>
                  <a:srgbClr val="002060"/>
                </a:solidFill>
              </a:rPr>
              <a:t>experiment</a:t>
            </a:r>
            <a:r>
              <a:rPr lang="fr-FR" b="1" dirty="0">
                <a:solidFill>
                  <a:srgbClr val="002060"/>
                </a:solidFill>
              </a:rPr>
              <a:t>: I </a:t>
            </a:r>
            <a:r>
              <a:rPr lang="fr-FR" b="1" dirty="0" err="1">
                <a:solidFill>
                  <a:srgbClr val="002060"/>
                </a:solidFill>
              </a:rPr>
              <a:t>wanted</a:t>
            </a:r>
            <a:r>
              <a:rPr lang="fr-FR" b="1" dirty="0">
                <a:solidFill>
                  <a:srgbClr val="002060"/>
                </a:solidFill>
              </a:rPr>
              <a:t> to </a:t>
            </a:r>
            <a:r>
              <a:rPr lang="fr-FR" b="1" dirty="0" err="1">
                <a:solidFill>
                  <a:srgbClr val="002060"/>
                </a:solidFill>
              </a:rPr>
              <a:t>publish</a:t>
            </a:r>
            <a:r>
              <a:rPr lang="fr-FR" b="1" dirty="0">
                <a:solidFill>
                  <a:srgbClr val="002060"/>
                </a:solidFill>
              </a:rPr>
              <a:t> an article in </a:t>
            </a:r>
            <a:r>
              <a:rPr lang="fr-FR" b="1" dirty="0" err="1">
                <a:solidFill>
                  <a:srgbClr val="002060"/>
                </a:solidFill>
              </a:rPr>
              <a:t>some</a:t>
            </a:r>
            <a:r>
              <a:rPr lang="fr-FR" b="1" dirty="0">
                <a:solidFill>
                  <a:srgbClr val="002060"/>
                </a:solidFill>
              </a:rPr>
              <a:t> journal for </a:t>
            </a:r>
            <a:r>
              <a:rPr lang="fr-FR" b="1" dirty="0" err="1">
                <a:solidFill>
                  <a:srgbClr val="002060"/>
                </a:solidFill>
              </a:rPr>
              <a:t>less</a:t>
            </a:r>
            <a:r>
              <a:rPr lang="fr-FR" b="1" dirty="0">
                <a:solidFill>
                  <a:srgbClr val="002060"/>
                </a:solidFill>
              </a:rPr>
              <a:t> </a:t>
            </a:r>
            <a:r>
              <a:rPr lang="fr-FR" b="1" dirty="0" err="1">
                <a:solidFill>
                  <a:srgbClr val="002060"/>
                </a:solidFill>
              </a:rPr>
              <a:t>than</a:t>
            </a:r>
            <a:r>
              <a:rPr lang="fr-FR" b="1" dirty="0">
                <a:solidFill>
                  <a:srgbClr val="002060"/>
                </a:solidFill>
              </a:rPr>
              <a:t> 40$... </a:t>
            </a:r>
            <a:r>
              <a:rPr lang="fr-FR" b="1" dirty="0" err="1">
                <a:solidFill>
                  <a:srgbClr val="002060"/>
                </a:solidFill>
              </a:rPr>
              <a:t>before</a:t>
            </a:r>
            <a:r>
              <a:rPr lang="fr-FR" b="1" dirty="0">
                <a:solidFill>
                  <a:srgbClr val="002060"/>
                </a:solidFill>
              </a:rPr>
              <a:t> </a:t>
            </a:r>
            <a:r>
              <a:rPr lang="fr-FR" b="1" dirty="0" err="1">
                <a:solidFill>
                  <a:srgbClr val="002060"/>
                </a:solidFill>
              </a:rPr>
              <a:t>today</a:t>
            </a:r>
            <a:r>
              <a:rPr lang="fr-FR" b="1" dirty="0">
                <a:solidFill>
                  <a:srgbClr val="002060"/>
                </a:solidFill>
              </a:rPr>
              <a:t>!</a:t>
            </a:r>
            <a:endParaRPr lang="fr-FR" b="1" i="1" dirty="0">
              <a:solidFill>
                <a:srgbClr val="002060"/>
              </a:solidFill>
            </a:endParaRPr>
          </a:p>
        </p:txBody>
      </p:sp>
      <p:sp>
        <p:nvSpPr>
          <p:cNvPr id="4" name="Espace réservé du pied de page 3">
            <a:extLst>
              <a:ext uri="{FF2B5EF4-FFF2-40B4-BE49-F238E27FC236}">
                <a16:creationId xmlns:a16="http://schemas.microsoft.com/office/drawing/2014/main" id="{E26F5F1E-989E-E022-3D26-7684B75AEF79}"/>
              </a:ext>
            </a:extLst>
          </p:cNvPr>
          <p:cNvSpPr>
            <a:spLocks noGrp="1"/>
          </p:cNvSpPr>
          <p:nvPr>
            <p:ph type="ftr" sz="quarter" idx="11"/>
          </p:nvPr>
        </p:nvSpPr>
        <p:spPr/>
        <p:txBody>
          <a:bodyPr/>
          <a:lstStyle/>
          <a:p>
            <a:endParaRPr lang="fr-FR" dirty="0"/>
          </a:p>
        </p:txBody>
      </p:sp>
      <p:sp>
        <p:nvSpPr>
          <p:cNvPr id="5" name="Espace réservé du numéro de diapositive 4">
            <a:extLst>
              <a:ext uri="{FF2B5EF4-FFF2-40B4-BE49-F238E27FC236}">
                <a16:creationId xmlns:a16="http://schemas.microsoft.com/office/drawing/2014/main" id="{3493D61D-4DA5-D3B9-CE46-066361CAEA2E}"/>
              </a:ext>
            </a:extLst>
          </p:cNvPr>
          <p:cNvSpPr>
            <a:spLocks noGrp="1"/>
          </p:cNvSpPr>
          <p:nvPr>
            <p:ph type="sldNum" sz="quarter" idx="12"/>
          </p:nvPr>
        </p:nvSpPr>
        <p:spPr/>
        <p:txBody>
          <a:bodyPr/>
          <a:lstStyle/>
          <a:p>
            <a:fld id="{264B5D8C-DCF3-4706-B695-4F73B634C15B}" type="slidenum">
              <a:rPr lang="fr-FR" smtClean="0"/>
              <a:t>132</a:t>
            </a:fld>
            <a:endParaRPr lang="fr-FR"/>
          </a:p>
        </p:txBody>
      </p:sp>
    </p:spTree>
    <p:extLst>
      <p:ext uri="{BB962C8B-B14F-4D97-AF65-F5344CB8AC3E}">
        <p14:creationId xmlns:p14="http://schemas.microsoft.com/office/powerpoint/2010/main" val="856092609"/>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13B5056-5086-7CE9-DF0F-8A7C1ED1F5C2}"/>
              </a:ext>
            </a:extLst>
          </p:cNvPr>
          <p:cNvSpPr>
            <a:spLocks noGrp="1"/>
          </p:cNvSpPr>
          <p:nvPr>
            <p:ph type="title"/>
          </p:nvPr>
        </p:nvSpPr>
        <p:spPr/>
        <p:txBody>
          <a:bodyPr/>
          <a:lstStyle/>
          <a:p>
            <a:r>
              <a:rPr lang="fr-FR" dirty="0">
                <a:solidFill>
                  <a:srgbClr val="002060"/>
                </a:solidFill>
              </a:rPr>
              <a:t>I sent a joint email to the 68 </a:t>
            </a:r>
            <a:r>
              <a:rPr lang="fr-FR" dirty="0" err="1">
                <a:solidFill>
                  <a:srgbClr val="002060"/>
                </a:solidFill>
              </a:rPr>
              <a:t>journals</a:t>
            </a:r>
            <a:r>
              <a:rPr lang="fr-FR" dirty="0">
                <a:solidFill>
                  <a:srgbClr val="002060"/>
                </a:solidFill>
              </a:rPr>
              <a:t> </a:t>
            </a:r>
            <a:r>
              <a:rPr lang="fr-FR" dirty="0" err="1">
                <a:solidFill>
                  <a:srgbClr val="002060"/>
                </a:solidFill>
              </a:rPr>
              <a:t>that</a:t>
            </a:r>
            <a:r>
              <a:rPr lang="fr-FR" dirty="0">
                <a:solidFill>
                  <a:srgbClr val="002060"/>
                </a:solidFill>
              </a:rPr>
              <a:t> </a:t>
            </a:r>
            <a:r>
              <a:rPr lang="fr-FR" dirty="0" err="1">
                <a:solidFill>
                  <a:srgbClr val="002060"/>
                </a:solidFill>
              </a:rPr>
              <a:t>spammed</a:t>
            </a:r>
            <a:r>
              <a:rPr lang="fr-FR" dirty="0">
                <a:solidFill>
                  <a:srgbClr val="002060"/>
                </a:solidFill>
              </a:rPr>
              <a:t> me </a:t>
            </a:r>
            <a:r>
              <a:rPr lang="fr-FR" dirty="0" err="1">
                <a:solidFill>
                  <a:srgbClr val="002060"/>
                </a:solidFill>
              </a:rPr>
              <a:t>between</a:t>
            </a:r>
            <a:r>
              <a:rPr lang="fr-FR" dirty="0">
                <a:solidFill>
                  <a:srgbClr val="002060"/>
                </a:solidFill>
              </a:rPr>
              <a:t> 1 and 18 </a:t>
            </a:r>
            <a:r>
              <a:rPr lang="fr-FR" dirty="0" err="1">
                <a:solidFill>
                  <a:srgbClr val="002060"/>
                </a:solidFill>
              </a:rPr>
              <a:t>September</a:t>
            </a:r>
            <a:r>
              <a:rPr lang="fr-FR" dirty="0">
                <a:solidFill>
                  <a:srgbClr val="002060"/>
                </a:solidFill>
              </a:rPr>
              <a:t>...</a:t>
            </a:r>
          </a:p>
        </p:txBody>
      </p:sp>
      <p:pic>
        <p:nvPicPr>
          <p:cNvPr id="7" name="Espace réservé du contenu 6">
            <a:extLst>
              <a:ext uri="{FF2B5EF4-FFF2-40B4-BE49-F238E27FC236}">
                <a16:creationId xmlns:a16="http://schemas.microsoft.com/office/drawing/2014/main" id="{61937E20-4997-7387-7D0C-4F8CA0E8B85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15238" y="1760720"/>
            <a:ext cx="6524736" cy="4960755"/>
          </a:xfrm>
        </p:spPr>
      </p:pic>
      <p:sp>
        <p:nvSpPr>
          <p:cNvPr id="5" name="Espace réservé du numéro de diapositive 4">
            <a:extLst>
              <a:ext uri="{FF2B5EF4-FFF2-40B4-BE49-F238E27FC236}">
                <a16:creationId xmlns:a16="http://schemas.microsoft.com/office/drawing/2014/main" id="{5BC65662-E7D8-3B4C-27E9-082B6C0A637C}"/>
              </a:ext>
            </a:extLst>
          </p:cNvPr>
          <p:cNvSpPr>
            <a:spLocks noGrp="1"/>
          </p:cNvSpPr>
          <p:nvPr>
            <p:ph type="sldNum" sz="quarter" idx="12"/>
          </p:nvPr>
        </p:nvSpPr>
        <p:spPr/>
        <p:txBody>
          <a:bodyPr/>
          <a:lstStyle/>
          <a:p>
            <a:fld id="{264B5D8C-DCF3-4706-B695-4F73B634C15B}" type="slidenum">
              <a:rPr lang="fr-FR" smtClean="0"/>
              <a:t>133</a:t>
            </a:fld>
            <a:endParaRPr lang="fr-FR"/>
          </a:p>
        </p:txBody>
      </p:sp>
    </p:spTree>
    <p:extLst>
      <p:ext uri="{BB962C8B-B14F-4D97-AF65-F5344CB8AC3E}">
        <p14:creationId xmlns:p14="http://schemas.microsoft.com/office/powerpoint/2010/main" val="2522281076"/>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13B5056-5086-7CE9-DF0F-8A7C1ED1F5C2}"/>
              </a:ext>
            </a:extLst>
          </p:cNvPr>
          <p:cNvSpPr>
            <a:spLocks noGrp="1"/>
          </p:cNvSpPr>
          <p:nvPr>
            <p:ph type="title"/>
          </p:nvPr>
        </p:nvSpPr>
        <p:spPr/>
        <p:txBody>
          <a:bodyPr>
            <a:normAutofit fontScale="90000"/>
          </a:bodyPr>
          <a:lstStyle/>
          <a:p>
            <a:r>
              <a:rPr lang="fr-FR" dirty="0">
                <a:solidFill>
                  <a:srgbClr val="002060"/>
                </a:solidFill>
              </a:rPr>
              <a:t>9 email </a:t>
            </a:r>
            <a:r>
              <a:rPr lang="fr-FR" dirty="0" err="1">
                <a:solidFill>
                  <a:srgbClr val="002060"/>
                </a:solidFill>
              </a:rPr>
              <a:t>addresses</a:t>
            </a:r>
            <a:r>
              <a:rPr lang="fr-FR" dirty="0">
                <a:solidFill>
                  <a:srgbClr val="002060"/>
                </a:solidFill>
              </a:rPr>
              <a:t> </a:t>
            </a:r>
            <a:r>
              <a:rPr lang="fr-FR" dirty="0" err="1">
                <a:solidFill>
                  <a:srgbClr val="002060"/>
                </a:solidFill>
              </a:rPr>
              <a:t>were</a:t>
            </a:r>
            <a:r>
              <a:rPr lang="fr-FR" dirty="0">
                <a:solidFill>
                  <a:srgbClr val="002060"/>
                </a:solidFill>
              </a:rPr>
              <a:t> </a:t>
            </a:r>
            <a:r>
              <a:rPr lang="fr-FR" dirty="0" err="1">
                <a:solidFill>
                  <a:srgbClr val="002060"/>
                </a:solidFill>
              </a:rPr>
              <a:t>already</a:t>
            </a:r>
            <a:r>
              <a:rPr lang="fr-FR" dirty="0">
                <a:solidFill>
                  <a:srgbClr val="002060"/>
                </a:solidFill>
              </a:rPr>
              <a:t> </a:t>
            </a:r>
            <a:r>
              <a:rPr lang="fr-FR" dirty="0" err="1">
                <a:solidFill>
                  <a:srgbClr val="002060"/>
                </a:solidFill>
              </a:rPr>
              <a:t>deactivated</a:t>
            </a:r>
            <a:br>
              <a:rPr lang="fr-FR" dirty="0">
                <a:solidFill>
                  <a:srgbClr val="002060"/>
                </a:solidFill>
              </a:rPr>
            </a:br>
            <a:r>
              <a:rPr lang="fr-FR" dirty="0">
                <a:solidFill>
                  <a:srgbClr val="002060"/>
                </a:solidFill>
              </a:rPr>
              <a:t>Of the 58 </a:t>
            </a:r>
            <a:r>
              <a:rPr lang="fr-FR" dirty="0" err="1">
                <a:solidFill>
                  <a:srgbClr val="002060"/>
                </a:solidFill>
              </a:rPr>
              <a:t>contacted</a:t>
            </a:r>
            <a:r>
              <a:rPr lang="fr-FR" dirty="0">
                <a:solidFill>
                  <a:srgbClr val="002060"/>
                </a:solidFill>
              </a:rPr>
              <a:t> to </a:t>
            </a:r>
            <a:r>
              <a:rPr lang="fr-FR" dirty="0" err="1">
                <a:solidFill>
                  <a:srgbClr val="002060"/>
                </a:solidFill>
              </a:rPr>
              <a:t>publish</a:t>
            </a:r>
            <a:r>
              <a:rPr lang="fr-FR" dirty="0">
                <a:solidFill>
                  <a:srgbClr val="002060"/>
                </a:solidFill>
              </a:rPr>
              <a:t> in 48 </a:t>
            </a:r>
            <a:r>
              <a:rPr lang="fr-FR" dirty="0" err="1">
                <a:solidFill>
                  <a:srgbClr val="002060"/>
                </a:solidFill>
              </a:rPr>
              <a:t>hours</a:t>
            </a:r>
            <a:r>
              <a:rPr lang="fr-FR" dirty="0">
                <a:solidFill>
                  <a:srgbClr val="002060"/>
                </a:solidFill>
              </a:rPr>
              <a:t>, 4 </a:t>
            </a:r>
            <a:r>
              <a:rPr lang="fr-FR" dirty="0" err="1">
                <a:solidFill>
                  <a:srgbClr val="002060"/>
                </a:solidFill>
              </a:rPr>
              <a:t>responded</a:t>
            </a:r>
            <a:r>
              <a:rPr lang="fr-FR" dirty="0">
                <a:solidFill>
                  <a:srgbClr val="002060"/>
                </a:solidFill>
              </a:rPr>
              <a:t> (7 %)</a:t>
            </a:r>
          </a:p>
        </p:txBody>
      </p:sp>
      <p:sp>
        <p:nvSpPr>
          <p:cNvPr id="5" name="Espace réservé du numéro de diapositive 4">
            <a:extLst>
              <a:ext uri="{FF2B5EF4-FFF2-40B4-BE49-F238E27FC236}">
                <a16:creationId xmlns:a16="http://schemas.microsoft.com/office/drawing/2014/main" id="{5BC65662-E7D8-3B4C-27E9-082B6C0A637C}"/>
              </a:ext>
            </a:extLst>
          </p:cNvPr>
          <p:cNvSpPr>
            <a:spLocks noGrp="1"/>
          </p:cNvSpPr>
          <p:nvPr>
            <p:ph type="sldNum" sz="quarter" idx="12"/>
          </p:nvPr>
        </p:nvSpPr>
        <p:spPr/>
        <p:txBody>
          <a:bodyPr/>
          <a:lstStyle/>
          <a:p>
            <a:fld id="{264B5D8C-DCF3-4706-B695-4F73B634C15B}" type="slidenum">
              <a:rPr lang="fr-FR" smtClean="0"/>
              <a:t>134</a:t>
            </a:fld>
            <a:endParaRPr lang="fr-FR"/>
          </a:p>
        </p:txBody>
      </p:sp>
      <p:pic>
        <p:nvPicPr>
          <p:cNvPr id="8" name="Espace réservé du contenu 7">
            <a:extLst>
              <a:ext uri="{FF2B5EF4-FFF2-40B4-BE49-F238E27FC236}">
                <a16:creationId xmlns:a16="http://schemas.microsoft.com/office/drawing/2014/main" id="{3DEF85A5-F37A-CAB2-BE01-04FB631509B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39189" y="2029445"/>
            <a:ext cx="5143623" cy="22931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Image 9">
            <a:extLst>
              <a:ext uri="{FF2B5EF4-FFF2-40B4-BE49-F238E27FC236}">
                <a16:creationId xmlns:a16="http://schemas.microsoft.com/office/drawing/2014/main" id="{9D74C274-4BE9-941D-773F-43A29327D2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0546" y="4322617"/>
            <a:ext cx="5882737" cy="239885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Image 11">
            <a:extLst>
              <a:ext uri="{FF2B5EF4-FFF2-40B4-BE49-F238E27FC236}">
                <a16:creationId xmlns:a16="http://schemas.microsoft.com/office/drawing/2014/main" id="{E541FAA1-B706-6EC9-FEDA-D10FF11CF0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70074" y="2535383"/>
            <a:ext cx="5882737" cy="281566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040317200"/>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74DE08C-8D8D-1810-7E43-EACE3F13D2E8}"/>
              </a:ext>
            </a:extLst>
          </p:cNvPr>
          <p:cNvSpPr>
            <a:spLocks noGrp="1"/>
          </p:cNvSpPr>
          <p:nvPr>
            <p:ph type="title"/>
          </p:nvPr>
        </p:nvSpPr>
        <p:spPr/>
        <p:txBody>
          <a:bodyPr/>
          <a:lstStyle/>
          <a:p>
            <a:r>
              <a:rPr lang="fr-FR" dirty="0">
                <a:solidFill>
                  <a:srgbClr val="002060"/>
                </a:solidFill>
              </a:rPr>
              <a:t>And </a:t>
            </a:r>
            <a:r>
              <a:rPr lang="fr-FR" dirty="0" err="1">
                <a:solidFill>
                  <a:srgbClr val="002060"/>
                </a:solidFill>
              </a:rPr>
              <a:t>you</a:t>
            </a:r>
            <a:r>
              <a:rPr lang="fr-FR" dirty="0">
                <a:solidFill>
                  <a:srgbClr val="002060"/>
                </a:solidFill>
              </a:rPr>
              <a:t> are </a:t>
            </a:r>
            <a:r>
              <a:rPr lang="fr-FR" dirty="0" err="1">
                <a:solidFill>
                  <a:srgbClr val="002060"/>
                </a:solidFill>
              </a:rPr>
              <a:t>beginning</a:t>
            </a:r>
            <a:r>
              <a:rPr lang="fr-FR" dirty="0">
                <a:solidFill>
                  <a:srgbClr val="002060"/>
                </a:solidFill>
              </a:rPr>
              <a:t> to know me... I </a:t>
            </a:r>
            <a:r>
              <a:rPr lang="fr-FR" dirty="0" err="1">
                <a:solidFill>
                  <a:srgbClr val="002060"/>
                </a:solidFill>
              </a:rPr>
              <a:t>negotiated</a:t>
            </a:r>
            <a:r>
              <a:rPr lang="fr-FR" dirty="0">
                <a:solidFill>
                  <a:srgbClr val="002060"/>
                </a:solidFill>
              </a:rPr>
              <a:t>…</a:t>
            </a:r>
          </a:p>
        </p:txBody>
      </p:sp>
      <p:pic>
        <p:nvPicPr>
          <p:cNvPr id="7" name="Espace réservé du contenu 6">
            <a:extLst>
              <a:ext uri="{FF2B5EF4-FFF2-40B4-BE49-F238E27FC236}">
                <a16:creationId xmlns:a16="http://schemas.microsoft.com/office/drawing/2014/main" id="{6C8C985C-E0B0-F262-1D26-97D0D029E92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53844" y="1920054"/>
            <a:ext cx="7811087" cy="4351338"/>
          </a:xfrm>
        </p:spPr>
      </p:pic>
      <p:sp>
        <p:nvSpPr>
          <p:cNvPr id="4" name="Espace réservé du pied de page 3">
            <a:extLst>
              <a:ext uri="{FF2B5EF4-FFF2-40B4-BE49-F238E27FC236}">
                <a16:creationId xmlns:a16="http://schemas.microsoft.com/office/drawing/2014/main" id="{76D86B13-8CDB-DABF-6F96-41FBB7EC0C5C}"/>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EB45F45D-3C88-78D4-C853-92DABC4C64B9}"/>
              </a:ext>
            </a:extLst>
          </p:cNvPr>
          <p:cNvSpPr>
            <a:spLocks noGrp="1"/>
          </p:cNvSpPr>
          <p:nvPr>
            <p:ph type="sldNum" sz="quarter" idx="12"/>
          </p:nvPr>
        </p:nvSpPr>
        <p:spPr/>
        <p:txBody>
          <a:bodyPr/>
          <a:lstStyle/>
          <a:p>
            <a:fld id="{264B5D8C-DCF3-4706-B695-4F73B634C15B}" type="slidenum">
              <a:rPr lang="fr-FR" smtClean="0"/>
              <a:t>135</a:t>
            </a:fld>
            <a:endParaRPr lang="fr-FR"/>
          </a:p>
        </p:txBody>
      </p:sp>
    </p:spTree>
    <p:extLst>
      <p:ext uri="{BB962C8B-B14F-4D97-AF65-F5344CB8AC3E}">
        <p14:creationId xmlns:p14="http://schemas.microsoft.com/office/powerpoint/2010/main" val="1781012931"/>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74DE08C-8D8D-1810-7E43-EACE3F13D2E8}"/>
              </a:ext>
            </a:extLst>
          </p:cNvPr>
          <p:cNvSpPr>
            <a:spLocks noGrp="1"/>
          </p:cNvSpPr>
          <p:nvPr>
            <p:ph type="title"/>
          </p:nvPr>
        </p:nvSpPr>
        <p:spPr/>
        <p:txBody>
          <a:bodyPr/>
          <a:lstStyle/>
          <a:p>
            <a:r>
              <a:rPr lang="fr-FR" dirty="0">
                <a:solidFill>
                  <a:srgbClr val="002060"/>
                </a:solidFill>
              </a:rPr>
              <a:t>… </a:t>
            </a:r>
            <a:r>
              <a:rPr lang="fr-FR" dirty="0" err="1">
                <a:solidFill>
                  <a:srgbClr val="002060"/>
                </a:solidFill>
              </a:rPr>
              <a:t>from</a:t>
            </a:r>
            <a:r>
              <a:rPr lang="fr-FR" dirty="0">
                <a:solidFill>
                  <a:srgbClr val="002060"/>
                </a:solidFill>
              </a:rPr>
              <a:t> 99$... </a:t>
            </a:r>
          </a:p>
        </p:txBody>
      </p:sp>
      <p:sp>
        <p:nvSpPr>
          <p:cNvPr id="4" name="Espace réservé du pied de page 3">
            <a:extLst>
              <a:ext uri="{FF2B5EF4-FFF2-40B4-BE49-F238E27FC236}">
                <a16:creationId xmlns:a16="http://schemas.microsoft.com/office/drawing/2014/main" id="{76D86B13-8CDB-DABF-6F96-41FBB7EC0C5C}"/>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EB45F45D-3C88-78D4-C853-92DABC4C64B9}"/>
              </a:ext>
            </a:extLst>
          </p:cNvPr>
          <p:cNvSpPr>
            <a:spLocks noGrp="1"/>
          </p:cNvSpPr>
          <p:nvPr>
            <p:ph type="sldNum" sz="quarter" idx="12"/>
          </p:nvPr>
        </p:nvSpPr>
        <p:spPr/>
        <p:txBody>
          <a:bodyPr/>
          <a:lstStyle/>
          <a:p>
            <a:fld id="{264B5D8C-DCF3-4706-B695-4F73B634C15B}" type="slidenum">
              <a:rPr lang="fr-FR" smtClean="0"/>
              <a:t>136</a:t>
            </a:fld>
            <a:endParaRPr lang="fr-FR"/>
          </a:p>
        </p:txBody>
      </p:sp>
      <p:pic>
        <p:nvPicPr>
          <p:cNvPr id="9" name="Image 8">
            <a:extLst>
              <a:ext uri="{FF2B5EF4-FFF2-40B4-BE49-F238E27FC236}">
                <a16:creationId xmlns:a16="http://schemas.microsoft.com/office/drawing/2014/main" id="{61812CA6-F07A-4E06-CFCE-57C51F9A77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3772" y="1689000"/>
            <a:ext cx="7772400" cy="2400442"/>
          </a:xfrm>
          <a:prstGeom prst="rect">
            <a:avLst/>
          </a:prstGeom>
        </p:spPr>
      </p:pic>
      <p:pic>
        <p:nvPicPr>
          <p:cNvPr id="11" name="Image 10">
            <a:extLst>
              <a:ext uri="{FF2B5EF4-FFF2-40B4-BE49-F238E27FC236}">
                <a16:creationId xmlns:a16="http://schemas.microsoft.com/office/drawing/2014/main" id="{E305A0FE-A7BC-5B02-7A3C-471E2E4883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03767" y="3643818"/>
            <a:ext cx="7042428" cy="3158157"/>
          </a:xfrm>
          <a:prstGeom prst="rect">
            <a:avLst/>
          </a:prstGeom>
        </p:spPr>
      </p:pic>
    </p:spTree>
    <p:extLst>
      <p:ext uri="{BB962C8B-B14F-4D97-AF65-F5344CB8AC3E}">
        <p14:creationId xmlns:p14="http://schemas.microsoft.com/office/powerpoint/2010/main" val="1078999910"/>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74DE08C-8D8D-1810-7E43-EACE3F13D2E8}"/>
              </a:ext>
            </a:extLst>
          </p:cNvPr>
          <p:cNvSpPr>
            <a:spLocks noGrp="1"/>
          </p:cNvSpPr>
          <p:nvPr>
            <p:ph type="title"/>
          </p:nvPr>
        </p:nvSpPr>
        <p:spPr/>
        <p:txBody>
          <a:bodyPr/>
          <a:lstStyle/>
          <a:p>
            <a:r>
              <a:rPr lang="fr-FR" dirty="0">
                <a:solidFill>
                  <a:srgbClr val="002060"/>
                </a:solidFill>
              </a:rPr>
              <a:t>… to 30$... </a:t>
            </a:r>
          </a:p>
        </p:txBody>
      </p:sp>
      <p:sp>
        <p:nvSpPr>
          <p:cNvPr id="4" name="Espace réservé du pied de page 3">
            <a:extLst>
              <a:ext uri="{FF2B5EF4-FFF2-40B4-BE49-F238E27FC236}">
                <a16:creationId xmlns:a16="http://schemas.microsoft.com/office/drawing/2014/main" id="{76D86B13-8CDB-DABF-6F96-41FBB7EC0C5C}"/>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EB45F45D-3C88-78D4-C853-92DABC4C64B9}"/>
              </a:ext>
            </a:extLst>
          </p:cNvPr>
          <p:cNvSpPr>
            <a:spLocks noGrp="1"/>
          </p:cNvSpPr>
          <p:nvPr>
            <p:ph type="sldNum" sz="quarter" idx="12"/>
          </p:nvPr>
        </p:nvSpPr>
        <p:spPr/>
        <p:txBody>
          <a:bodyPr/>
          <a:lstStyle/>
          <a:p>
            <a:fld id="{264B5D8C-DCF3-4706-B695-4F73B634C15B}" type="slidenum">
              <a:rPr lang="fr-FR" smtClean="0"/>
              <a:t>137</a:t>
            </a:fld>
            <a:endParaRPr lang="fr-FR"/>
          </a:p>
        </p:txBody>
      </p:sp>
      <p:pic>
        <p:nvPicPr>
          <p:cNvPr id="13" name="Image 12">
            <a:extLst>
              <a:ext uri="{FF2B5EF4-FFF2-40B4-BE49-F238E27FC236}">
                <a16:creationId xmlns:a16="http://schemas.microsoft.com/office/drawing/2014/main" id="{4882D5BC-03F7-F76D-5D43-8C34DB80F7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9245" y="1690688"/>
            <a:ext cx="7772400" cy="203263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 name="Image 14">
            <a:extLst>
              <a:ext uri="{FF2B5EF4-FFF2-40B4-BE49-F238E27FC236}">
                <a16:creationId xmlns:a16="http://schemas.microsoft.com/office/drawing/2014/main" id="{0F24D967-1528-D25D-5DF6-B94DAA365B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3465" y="3393704"/>
            <a:ext cx="6590041" cy="296264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9" name="Image 18">
            <a:extLst>
              <a:ext uri="{FF2B5EF4-FFF2-40B4-BE49-F238E27FC236}">
                <a16:creationId xmlns:a16="http://schemas.microsoft.com/office/drawing/2014/main" id="{95A5F2E1-F3F1-8921-9284-6F18A0E927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06297" y="1929180"/>
            <a:ext cx="7132743" cy="163570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1" name="Image 20">
            <a:extLst>
              <a:ext uri="{FF2B5EF4-FFF2-40B4-BE49-F238E27FC236}">
                <a16:creationId xmlns:a16="http://schemas.microsoft.com/office/drawing/2014/main" id="{2AB52244-3724-9E6A-3619-7BC19B0AFE8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74151" y="3545439"/>
            <a:ext cx="5948604" cy="323051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321522379"/>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74DE08C-8D8D-1810-7E43-EACE3F13D2E8}"/>
              </a:ext>
            </a:extLst>
          </p:cNvPr>
          <p:cNvSpPr>
            <a:spLocks noGrp="1"/>
          </p:cNvSpPr>
          <p:nvPr>
            <p:ph type="title"/>
          </p:nvPr>
        </p:nvSpPr>
        <p:spPr>
          <a:xfrm>
            <a:off x="838200" y="2766218"/>
            <a:ext cx="10515600" cy="2589553"/>
          </a:xfrm>
        </p:spPr>
        <p:txBody>
          <a:bodyPr>
            <a:normAutofit/>
          </a:bodyPr>
          <a:lstStyle/>
          <a:p>
            <a:r>
              <a:rPr lang="fr-FR" dirty="0">
                <a:solidFill>
                  <a:srgbClr val="002060"/>
                </a:solidFill>
              </a:rPr>
              <a:t>And a publication in 72h.</a:t>
            </a:r>
            <a:br>
              <a:rPr lang="fr-FR" dirty="0">
                <a:solidFill>
                  <a:srgbClr val="002060"/>
                </a:solidFill>
              </a:rPr>
            </a:br>
            <a:br>
              <a:rPr lang="fr-FR" dirty="0">
                <a:solidFill>
                  <a:srgbClr val="002060"/>
                </a:solidFill>
              </a:rPr>
            </a:br>
            <a:r>
              <a:rPr lang="fr-FR" dirty="0" err="1">
                <a:solidFill>
                  <a:srgbClr val="002060"/>
                </a:solidFill>
              </a:rPr>
              <a:t>What</a:t>
            </a:r>
            <a:r>
              <a:rPr lang="fr-FR" dirty="0">
                <a:solidFill>
                  <a:srgbClr val="002060"/>
                </a:solidFill>
              </a:rPr>
              <a:t> can </a:t>
            </a:r>
            <a:r>
              <a:rPr lang="fr-FR" dirty="0" err="1">
                <a:solidFill>
                  <a:srgbClr val="002060"/>
                </a:solidFill>
              </a:rPr>
              <a:t>we</a:t>
            </a:r>
            <a:r>
              <a:rPr lang="fr-FR" dirty="0">
                <a:solidFill>
                  <a:srgbClr val="002060"/>
                </a:solidFill>
              </a:rPr>
              <a:t> </a:t>
            </a:r>
            <a:r>
              <a:rPr lang="fr-FR" dirty="0" err="1">
                <a:solidFill>
                  <a:srgbClr val="002060"/>
                </a:solidFill>
              </a:rPr>
              <a:t>learn</a:t>
            </a:r>
            <a:r>
              <a:rPr lang="fr-FR" dirty="0">
                <a:solidFill>
                  <a:srgbClr val="002060"/>
                </a:solidFill>
              </a:rPr>
              <a:t> </a:t>
            </a:r>
            <a:r>
              <a:rPr lang="fr-FR" dirty="0" err="1">
                <a:solidFill>
                  <a:srgbClr val="002060"/>
                </a:solidFill>
              </a:rPr>
              <a:t>from</a:t>
            </a:r>
            <a:r>
              <a:rPr lang="fr-FR" dirty="0">
                <a:solidFill>
                  <a:srgbClr val="002060"/>
                </a:solidFill>
              </a:rPr>
              <a:t> </a:t>
            </a:r>
            <a:r>
              <a:rPr lang="fr-FR" dirty="0" err="1">
                <a:solidFill>
                  <a:srgbClr val="002060"/>
                </a:solidFill>
              </a:rPr>
              <a:t>this</a:t>
            </a:r>
            <a:r>
              <a:rPr lang="fr-FR" dirty="0">
                <a:solidFill>
                  <a:srgbClr val="002060"/>
                </a:solidFill>
              </a:rPr>
              <a:t>? </a:t>
            </a:r>
            <a:br>
              <a:rPr lang="fr-FR" dirty="0">
                <a:solidFill>
                  <a:srgbClr val="002060"/>
                </a:solidFill>
              </a:rPr>
            </a:br>
            <a:endParaRPr lang="fr-FR" dirty="0">
              <a:solidFill>
                <a:srgbClr val="002060"/>
              </a:solidFill>
            </a:endParaRPr>
          </a:p>
        </p:txBody>
      </p:sp>
      <p:sp>
        <p:nvSpPr>
          <p:cNvPr id="4" name="Espace réservé du pied de page 3">
            <a:extLst>
              <a:ext uri="{FF2B5EF4-FFF2-40B4-BE49-F238E27FC236}">
                <a16:creationId xmlns:a16="http://schemas.microsoft.com/office/drawing/2014/main" id="{76D86B13-8CDB-DABF-6F96-41FBB7EC0C5C}"/>
              </a:ext>
            </a:extLst>
          </p:cNvPr>
          <p:cNvSpPr>
            <a:spLocks noGrp="1"/>
          </p:cNvSpPr>
          <p:nvPr>
            <p:ph type="ftr" sz="quarter" idx="11"/>
          </p:nvPr>
        </p:nvSpPr>
        <p:spPr/>
        <p:txBody>
          <a:bodyPr/>
          <a:lstStyle/>
          <a:p>
            <a:endParaRPr lang="fr-FR" dirty="0"/>
          </a:p>
        </p:txBody>
      </p:sp>
      <p:sp>
        <p:nvSpPr>
          <p:cNvPr id="5" name="Espace réservé du numéro de diapositive 4">
            <a:extLst>
              <a:ext uri="{FF2B5EF4-FFF2-40B4-BE49-F238E27FC236}">
                <a16:creationId xmlns:a16="http://schemas.microsoft.com/office/drawing/2014/main" id="{EB45F45D-3C88-78D4-C853-92DABC4C64B9}"/>
              </a:ext>
            </a:extLst>
          </p:cNvPr>
          <p:cNvSpPr>
            <a:spLocks noGrp="1"/>
          </p:cNvSpPr>
          <p:nvPr>
            <p:ph type="sldNum" sz="quarter" idx="12"/>
          </p:nvPr>
        </p:nvSpPr>
        <p:spPr/>
        <p:txBody>
          <a:bodyPr/>
          <a:lstStyle/>
          <a:p>
            <a:fld id="{264B5D8C-DCF3-4706-B695-4F73B634C15B}" type="slidenum">
              <a:rPr lang="fr-FR" smtClean="0"/>
              <a:t>138</a:t>
            </a:fld>
            <a:endParaRPr lang="fr-FR"/>
          </a:p>
        </p:txBody>
      </p:sp>
    </p:spTree>
    <p:extLst>
      <p:ext uri="{BB962C8B-B14F-4D97-AF65-F5344CB8AC3E}">
        <p14:creationId xmlns:p14="http://schemas.microsoft.com/office/powerpoint/2010/main" val="25946390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F344A475-E9AF-D645-AE38-DBD28C9571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4728" y="341792"/>
            <a:ext cx="7080727" cy="338234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Espace réservé du pied de page 3">
            <a:extLst>
              <a:ext uri="{FF2B5EF4-FFF2-40B4-BE49-F238E27FC236}">
                <a16:creationId xmlns:a16="http://schemas.microsoft.com/office/drawing/2014/main" id="{3284E94A-CE4A-FA4D-A619-BA3EAEA1141E}"/>
              </a:ext>
            </a:extLst>
          </p:cNvPr>
          <p:cNvSpPr>
            <a:spLocks noGrp="1"/>
          </p:cNvSpPr>
          <p:nvPr>
            <p:ph type="ftr" sz="quarter" idx="11"/>
          </p:nvPr>
        </p:nvSpPr>
        <p:spPr/>
        <p:txBody>
          <a:bodyPr/>
          <a:lstStyle/>
          <a:p>
            <a:r>
              <a:rPr lang="fr-FR" dirty="0"/>
              <a:t>Bonne nouvelle ! La fin de l’épidémie est pour avril 2020.</a:t>
            </a:r>
          </a:p>
        </p:txBody>
      </p:sp>
      <p:sp>
        <p:nvSpPr>
          <p:cNvPr id="6" name="Espace réservé du numéro de diapositive 5">
            <a:extLst>
              <a:ext uri="{FF2B5EF4-FFF2-40B4-BE49-F238E27FC236}">
                <a16:creationId xmlns:a16="http://schemas.microsoft.com/office/drawing/2014/main" id="{EB0E8423-F4EA-AF4E-9E4D-322C89BA798A}"/>
              </a:ext>
            </a:extLst>
          </p:cNvPr>
          <p:cNvSpPr txBox="1">
            <a:spLocks/>
          </p:cNvSpPr>
          <p:nvPr/>
        </p:nvSpPr>
        <p:spPr>
          <a:xfrm>
            <a:off x="-2126149" y="6478735"/>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64B5D8C-DCF3-4706-B695-4F73B634C15B}" type="slidenum">
              <a:rPr lang="fr-FR" smtClean="0"/>
              <a:pPr/>
              <a:t>14</a:t>
            </a:fld>
            <a:r>
              <a:rPr lang="fr-FR" b="1">
                <a:solidFill>
                  <a:srgbClr val="FF0000"/>
                </a:solidFill>
              </a:rPr>
              <a:t>/623</a:t>
            </a:r>
            <a:endParaRPr lang="fr-FR" b="1" dirty="0">
              <a:solidFill>
                <a:srgbClr val="FF0000"/>
              </a:solidFill>
            </a:endParaRPr>
          </a:p>
        </p:txBody>
      </p:sp>
      <p:pic>
        <p:nvPicPr>
          <p:cNvPr id="8" name="Image 7">
            <a:extLst>
              <a:ext uri="{FF2B5EF4-FFF2-40B4-BE49-F238E27FC236}">
                <a16:creationId xmlns:a16="http://schemas.microsoft.com/office/drawing/2014/main" id="{A2E596B2-1B11-3143-85F2-87B4E5E9F0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4503" y="3979444"/>
            <a:ext cx="6522175" cy="218529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Titre 1">
            <a:extLst>
              <a:ext uri="{FF2B5EF4-FFF2-40B4-BE49-F238E27FC236}">
                <a16:creationId xmlns:a16="http://schemas.microsoft.com/office/drawing/2014/main" id="{92745EAA-3A24-65A5-95F1-72C2C117C1FB}"/>
              </a:ext>
            </a:extLst>
          </p:cNvPr>
          <p:cNvSpPr>
            <a:spLocks noGrp="1"/>
          </p:cNvSpPr>
          <p:nvPr>
            <p:ph type="title"/>
          </p:nvPr>
        </p:nvSpPr>
        <p:spPr>
          <a:xfrm>
            <a:off x="447773" y="-97267"/>
            <a:ext cx="4462272" cy="2380046"/>
          </a:xfrm>
        </p:spPr>
        <p:txBody>
          <a:bodyPr>
            <a:normAutofit/>
          </a:bodyPr>
          <a:lstStyle/>
          <a:p>
            <a:pPr algn="ctr"/>
            <a:r>
              <a:rPr lang="fr-FR" dirty="0" err="1">
                <a:solidFill>
                  <a:srgbClr val="002060"/>
                </a:solidFill>
              </a:rPr>
              <a:t>Annoying</a:t>
            </a:r>
            <a:r>
              <a:rPr lang="fr-FR" dirty="0">
                <a:solidFill>
                  <a:srgbClr val="002060"/>
                </a:solidFill>
              </a:rPr>
              <a:t> noise in the news…</a:t>
            </a:r>
          </a:p>
        </p:txBody>
      </p:sp>
      <p:pic>
        <p:nvPicPr>
          <p:cNvPr id="9" name="Image 8">
            <a:extLst>
              <a:ext uri="{FF2B5EF4-FFF2-40B4-BE49-F238E27FC236}">
                <a16:creationId xmlns:a16="http://schemas.microsoft.com/office/drawing/2014/main" id="{F44CBA47-37DA-C225-F6BA-A1775C4CBE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6545" y="2080009"/>
            <a:ext cx="5614708" cy="112844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Image 9">
            <a:extLst>
              <a:ext uri="{FF2B5EF4-FFF2-40B4-BE49-F238E27FC236}">
                <a16:creationId xmlns:a16="http://schemas.microsoft.com/office/drawing/2014/main" id="{99F4C346-F081-4C50-037F-25650CE064B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6545" y="3328739"/>
            <a:ext cx="2534436" cy="446543"/>
          </a:xfrm>
          <a:prstGeom prst="rect">
            <a:avLst/>
          </a:prstGeom>
        </p:spPr>
      </p:pic>
      <p:sp>
        <p:nvSpPr>
          <p:cNvPr id="11" name="Titre 1">
            <a:extLst>
              <a:ext uri="{FF2B5EF4-FFF2-40B4-BE49-F238E27FC236}">
                <a16:creationId xmlns:a16="http://schemas.microsoft.com/office/drawing/2014/main" id="{40C74DB3-E5F4-AA5A-7EEB-BC9BFD7AE9C1}"/>
              </a:ext>
            </a:extLst>
          </p:cNvPr>
          <p:cNvSpPr txBox="1">
            <a:spLocks/>
          </p:cNvSpPr>
          <p:nvPr/>
        </p:nvSpPr>
        <p:spPr>
          <a:xfrm>
            <a:off x="6815797" y="3796933"/>
            <a:ext cx="5478195" cy="355878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b="1" dirty="0">
                <a:solidFill>
                  <a:srgbClr val="002060"/>
                </a:solidFill>
              </a:rPr>
              <a:t>And </a:t>
            </a:r>
            <a:r>
              <a:rPr lang="fr-FR" b="1" dirty="0" err="1">
                <a:solidFill>
                  <a:srgbClr val="002060"/>
                </a:solidFill>
              </a:rPr>
              <a:t>that’s</a:t>
            </a:r>
            <a:r>
              <a:rPr lang="fr-FR" b="1" dirty="0">
                <a:solidFill>
                  <a:srgbClr val="002060"/>
                </a:solidFill>
              </a:rPr>
              <a:t> all…</a:t>
            </a:r>
          </a:p>
        </p:txBody>
      </p:sp>
    </p:spTree>
    <p:extLst>
      <p:ext uri="{BB962C8B-B14F-4D97-AF65-F5344CB8AC3E}">
        <p14:creationId xmlns:p14="http://schemas.microsoft.com/office/powerpoint/2010/main" val="13923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E877CA2-596E-9643-BA08-CF1912CFF9DA}"/>
              </a:ext>
            </a:extLst>
          </p:cNvPr>
          <p:cNvSpPr>
            <a:spLocks noGrp="1"/>
          </p:cNvSpPr>
          <p:nvPr>
            <p:ph type="title"/>
          </p:nvPr>
        </p:nvSpPr>
        <p:spPr>
          <a:xfrm>
            <a:off x="384048" y="136526"/>
            <a:ext cx="11411712" cy="6219824"/>
          </a:xfrm>
        </p:spPr>
        <p:txBody>
          <a:bodyPr>
            <a:normAutofit fontScale="90000"/>
          </a:bodyPr>
          <a:lstStyle/>
          <a:p>
            <a:pPr algn="ctr"/>
            <a:r>
              <a:rPr lang="fr-FR" dirty="0">
                <a:solidFill>
                  <a:srgbClr val="002060"/>
                </a:solidFill>
              </a:rPr>
              <a:t>July 2020. The </a:t>
            </a:r>
            <a:r>
              <a:rPr lang="fr-FR" dirty="0" err="1">
                <a:solidFill>
                  <a:srgbClr val="002060"/>
                </a:solidFill>
              </a:rPr>
              <a:t>epidemic</a:t>
            </a:r>
            <a:r>
              <a:rPr lang="fr-FR" dirty="0">
                <a:solidFill>
                  <a:srgbClr val="002060"/>
                </a:solidFill>
              </a:rPr>
              <a:t> </a:t>
            </a:r>
            <a:r>
              <a:rPr lang="fr-FR" dirty="0" err="1">
                <a:solidFill>
                  <a:srgbClr val="002060"/>
                </a:solidFill>
              </a:rPr>
              <a:t>calms</a:t>
            </a:r>
            <a:r>
              <a:rPr lang="fr-FR" dirty="0">
                <a:solidFill>
                  <a:srgbClr val="002060"/>
                </a:solidFill>
              </a:rPr>
              <a:t> down.</a:t>
            </a:r>
            <a:br>
              <a:rPr lang="fr-FR" dirty="0">
                <a:solidFill>
                  <a:srgbClr val="002060"/>
                </a:solidFill>
              </a:rPr>
            </a:br>
            <a:br>
              <a:rPr lang="fr-FR" dirty="0">
                <a:solidFill>
                  <a:srgbClr val="002060"/>
                </a:solidFill>
              </a:rPr>
            </a:br>
            <a:r>
              <a:rPr lang="fr-FR" dirty="0">
                <a:solidFill>
                  <a:srgbClr val="002060"/>
                </a:solidFill>
              </a:rPr>
              <a:t> </a:t>
            </a:r>
            <a:br>
              <a:rPr lang="fr-FR" dirty="0">
                <a:solidFill>
                  <a:srgbClr val="002060"/>
                </a:solidFill>
              </a:rPr>
            </a:br>
            <a:br>
              <a:rPr lang="fr-FR" dirty="0">
                <a:solidFill>
                  <a:srgbClr val="002060"/>
                </a:solidFill>
              </a:rPr>
            </a:br>
            <a:br>
              <a:rPr lang="fr-FR" dirty="0">
                <a:solidFill>
                  <a:srgbClr val="002060"/>
                </a:solidFill>
              </a:rPr>
            </a:br>
            <a:br>
              <a:rPr lang="fr-FR" dirty="0">
                <a:solidFill>
                  <a:srgbClr val="002060"/>
                </a:solidFill>
              </a:rPr>
            </a:br>
            <a:br>
              <a:rPr lang="fr-FR" dirty="0">
                <a:solidFill>
                  <a:srgbClr val="002060"/>
                </a:solidFill>
              </a:rPr>
            </a:br>
            <a:br>
              <a:rPr lang="fr-FR" dirty="0">
                <a:solidFill>
                  <a:srgbClr val="002060"/>
                </a:solidFill>
              </a:rPr>
            </a:br>
            <a:br>
              <a:rPr lang="fr-FR" dirty="0">
                <a:solidFill>
                  <a:srgbClr val="002060"/>
                </a:solidFill>
              </a:rPr>
            </a:br>
            <a:br>
              <a:rPr lang="fr-FR" dirty="0">
                <a:solidFill>
                  <a:srgbClr val="002060"/>
                </a:solidFill>
              </a:rPr>
            </a:br>
            <a:endParaRPr lang="fr-FR" dirty="0">
              <a:solidFill>
                <a:srgbClr val="002060"/>
              </a:solidFill>
            </a:endParaRPr>
          </a:p>
        </p:txBody>
      </p:sp>
      <p:sp>
        <p:nvSpPr>
          <p:cNvPr id="4" name="Espace réservé du pied de page 3">
            <a:extLst>
              <a:ext uri="{FF2B5EF4-FFF2-40B4-BE49-F238E27FC236}">
                <a16:creationId xmlns:a16="http://schemas.microsoft.com/office/drawing/2014/main" id="{CD5E8407-DEB4-084A-9EF8-AEE5954067E9}"/>
              </a:ext>
            </a:extLst>
          </p:cNvPr>
          <p:cNvSpPr>
            <a:spLocks noGrp="1"/>
          </p:cNvSpPr>
          <p:nvPr>
            <p:ph type="ftr" sz="quarter" idx="11"/>
          </p:nvPr>
        </p:nvSpPr>
        <p:spPr/>
        <p:txBody>
          <a:bodyPr/>
          <a:lstStyle/>
          <a:p>
            <a:r>
              <a:rPr lang="fr-FR" dirty="0"/>
              <a:t>C’est le jour de la marmotte !</a:t>
            </a:r>
          </a:p>
        </p:txBody>
      </p:sp>
      <p:sp>
        <p:nvSpPr>
          <p:cNvPr id="5" name="Espace réservé du numéro de diapositive 5">
            <a:extLst>
              <a:ext uri="{FF2B5EF4-FFF2-40B4-BE49-F238E27FC236}">
                <a16:creationId xmlns:a16="http://schemas.microsoft.com/office/drawing/2014/main" id="{8ECA2A6B-178C-534D-9805-C55D13E460AC}"/>
              </a:ext>
            </a:extLst>
          </p:cNvPr>
          <p:cNvSpPr txBox="1">
            <a:spLocks/>
          </p:cNvSpPr>
          <p:nvPr/>
        </p:nvSpPr>
        <p:spPr>
          <a:xfrm>
            <a:off x="-2126149" y="6478735"/>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64B5D8C-DCF3-4706-B695-4F73B634C15B}" type="slidenum">
              <a:rPr lang="fr-FR" smtClean="0"/>
              <a:pPr/>
              <a:t>15</a:t>
            </a:fld>
            <a:r>
              <a:rPr lang="fr-FR" b="1">
                <a:solidFill>
                  <a:srgbClr val="FF0000"/>
                </a:solidFill>
              </a:rPr>
              <a:t>/623</a:t>
            </a:r>
            <a:endParaRPr lang="fr-FR" b="1" dirty="0">
              <a:solidFill>
                <a:srgbClr val="FF0000"/>
              </a:solidFill>
            </a:endParaRPr>
          </a:p>
        </p:txBody>
      </p:sp>
      <p:sp>
        <p:nvSpPr>
          <p:cNvPr id="6" name="Titre 1">
            <a:extLst>
              <a:ext uri="{FF2B5EF4-FFF2-40B4-BE49-F238E27FC236}">
                <a16:creationId xmlns:a16="http://schemas.microsoft.com/office/drawing/2014/main" id="{BA8B3816-B708-D03C-D32E-0478D07906F0}"/>
              </a:ext>
            </a:extLst>
          </p:cNvPr>
          <p:cNvSpPr txBox="1">
            <a:spLocks/>
          </p:cNvSpPr>
          <p:nvPr/>
        </p:nvSpPr>
        <p:spPr>
          <a:xfrm>
            <a:off x="0" y="634494"/>
            <a:ext cx="12192000" cy="634221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fr-FR" i="1" dirty="0">
                <a:solidFill>
                  <a:srgbClr val="002060"/>
                </a:solidFill>
              </a:rPr>
              <a:t>– Hey, </a:t>
            </a:r>
            <a:r>
              <a:rPr lang="fr-FR" i="1" dirty="0" err="1">
                <a:solidFill>
                  <a:srgbClr val="002060"/>
                </a:solidFill>
              </a:rPr>
              <a:t>what</a:t>
            </a:r>
            <a:r>
              <a:rPr lang="fr-FR" i="1" dirty="0">
                <a:solidFill>
                  <a:srgbClr val="002060"/>
                </a:solidFill>
              </a:rPr>
              <a:t> about </a:t>
            </a:r>
            <a:r>
              <a:rPr lang="fr-FR" i="1" dirty="0" err="1">
                <a:solidFill>
                  <a:srgbClr val="002060"/>
                </a:solidFill>
              </a:rPr>
              <a:t>wearing</a:t>
            </a:r>
            <a:r>
              <a:rPr lang="fr-FR" i="1" dirty="0">
                <a:solidFill>
                  <a:srgbClr val="002060"/>
                </a:solidFill>
              </a:rPr>
              <a:t> </a:t>
            </a:r>
            <a:r>
              <a:rPr lang="fr-FR" i="1" dirty="0" err="1">
                <a:solidFill>
                  <a:srgbClr val="002060"/>
                </a:solidFill>
              </a:rPr>
              <a:t>masks</a:t>
            </a:r>
            <a:r>
              <a:rPr lang="fr-FR" i="1" dirty="0">
                <a:solidFill>
                  <a:srgbClr val="002060"/>
                </a:solidFill>
              </a:rPr>
              <a:t> in </a:t>
            </a:r>
            <a:r>
              <a:rPr lang="fr-FR" i="1" dirty="0" err="1">
                <a:solidFill>
                  <a:srgbClr val="002060"/>
                </a:solidFill>
              </a:rPr>
              <a:t>enclosed</a:t>
            </a:r>
            <a:r>
              <a:rPr lang="fr-FR" i="1" dirty="0">
                <a:solidFill>
                  <a:srgbClr val="002060"/>
                </a:solidFill>
              </a:rPr>
              <a:t> </a:t>
            </a:r>
            <a:r>
              <a:rPr lang="fr-FR" i="1" dirty="0" err="1">
                <a:solidFill>
                  <a:srgbClr val="002060"/>
                </a:solidFill>
              </a:rPr>
              <a:t>spaces</a:t>
            </a:r>
            <a:r>
              <a:rPr lang="fr-FR" i="1" dirty="0">
                <a:solidFill>
                  <a:srgbClr val="002060"/>
                </a:solidFill>
              </a:rPr>
              <a:t>?</a:t>
            </a:r>
          </a:p>
          <a:p>
            <a:pPr algn="ctr"/>
            <a:endParaRPr lang="fr-FR" i="1" dirty="0">
              <a:solidFill>
                <a:srgbClr val="002060"/>
              </a:solidFill>
            </a:endParaRPr>
          </a:p>
          <a:p>
            <a:pPr algn="ctr"/>
            <a:endParaRPr lang="fr-FR" i="1" dirty="0">
              <a:solidFill>
                <a:srgbClr val="002060"/>
              </a:solidFill>
            </a:endParaRPr>
          </a:p>
          <a:p>
            <a:pPr algn="ctr"/>
            <a:endParaRPr lang="fr-FR" i="1" dirty="0">
              <a:solidFill>
                <a:srgbClr val="002060"/>
              </a:solidFill>
            </a:endParaRPr>
          </a:p>
          <a:p>
            <a:pPr algn="ctr"/>
            <a:endParaRPr lang="fr-FR" i="1" dirty="0">
              <a:solidFill>
                <a:srgbClr val="002060"/>
              </a:solidFill>
            </a:endParaRPr>
          </a:p>
          <a:p>
            <a:pPr algn="ctr"/>
            <a:endParaRPr lang="fr-FR" i="1" dirty="0">
              <a:solidFill>
                <a:srgbClr val="002060"/>
              </a:solidFill>
            </a:endParaRPr>
          </a:p>
          <a:p>
            <a:pPr algn="ctr"/>
            <a:r>
              <a:rPr lang="fr-FR" i="1" dirty="0">
                <a:solidFill>
                  <a:srgbClr val="002060"/>
                </a:solidFill>
              </a:rPr>
              <a:t> </a:t>
            </a:r>
            <a:br>
              <a:rPr lang="fr-FR" i="1" dirty="0">
                <a:solidFill>
                  <a:srgbClr val="002060"/>
                </a:solidFill>
              </a:rPr>
            </a:br>
            <a:endParaRPr lang="fr-FR" dirty="0">
              <a:solidFill>
                <a:srgbClr val="002060"/>
              </a:solidFill>
            </a:endParaRPr>
          </a:p>
        </p:txBody>
      </p:sp>
      <p:sp>
        <p:nvSpPr>
          <p:cNvPr id="7" name="Titre 1">
            <a:extLst>
              <a:ext uri="{FF2B5EF4-FFF2-40B4-BE49-F238E27FC236}">
                <a16:creationId xmlns:a16="http://schemas.microsoft.com/office/drawing/2014/main" id="{5A8D828C-D29B-8C08-37B5-8B699E0196F6}"/>
              </a:ext>
            </a:extLst>
          </p:cNvPr>
          <p:cNvSpPr txBox="1">
            <a:spLocks/>
          </p:cNvSpPr>
          <p:nvPr/>
        </p:nvSpPr>
        <p:spPr>
          <a:xfrm>
            <a:off x="0" y="1992922"/>
            <a:ext cx="12192000" cy="1875693"/>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fr-FR" i="1" dirty="0">
                <a:solidFill>
                  <a:srgbClr val="002060"/>
                </a:solidFill>
              </a:rPr>
              <a:t>– </a:t>
            </a:r>
            <a:r>
              <a:rPr lang="fr-FR" i="1" dirty="0" err="1">
                <a:solidFill>
                  <a:srgbClr val="002060"/>
                </a:solidFill>
              </a:rPr>
              <a:t>Hmmmm</a:t>
            </a:r>
            <a:r>
              <a:rPr lang="fr-FR" i="1" dirty="0">
                <a:solidFill>
                  <a:srgbClr val="002060"/>
                </a:solidFill>
              </a:rPr>
              <a:t>, are </a:t>
            </a:r>
            <a:r>
              <a:rPr lang="fr-FR" i="1" dirty="0" err="1">
                <a:solidFill>
                  <a:srgbClr val="002060"/>
                </a:solidFill>
              </a:rPr>
              <a:t>you</a:t>
            </a:r>
            <a:r>
              <a:rPr lang="fr-FR" i="1" dirty="0">
                <a:solidFill>
                  <a:srgbClr val="002060"/>
                </a:solidFill>
              </a:rPr>
              <a:t> sure </a:t>
            </a:r>
            <a:r>
              <a:rPr lang="fr-FR" i="1" dirty="0" err="1">
                <a:solidFill>
                  <a:srgbClr val="002060"/>
                </a:solidFill>
              </a:rPr>
              <a:t>that's</a:t>
            </a:r>
            <a:r>
              <a:rPr lang="fr-FR" i="1" dirty="0">
                <a:solidFill>
                  <a:srgbClr val="002060"/>
                </a:solidFill>
              </a:rPr>
              <a:t> a good </a:t>
            </a:r>
            <a:r>
              <a:rPr lang="fr-FR" i="1" dirty="0" err="1">
                <a:solidFill>
                  <a:srgbClr val="002060"/>
                </a:solidFill>
              </a:rPr>
              <a:t>idea</a:t>
            </a:r>
            <a:r>
              <a:rPr lang="fr-FR" i="1" dirty="0">
                <a:solidFill>
                  <a:srgbClr val="002060"/>
                </a:solidFill>
              </a:rPr>
              <a:t>? </a:t>
            </a:r>
          </a:p>
          <a:p>
            <a:pPr algn="just"/>
            <a:br>
              <a:rPr lang="fr-FR" i="1" dirty="0">
                <a:solidFill>
                  <a:srgbClr val="002060"/>
                </a:solidFill>
              </a:rPr>
            </a:br>
            <a:endParaRPr lang="fr-FR" dirty="0">
              <a:solidFill>
                <a:srgbClr val="002060"/>
              </a:solidFill>
            </a:endParaRPr>
          </a:p>
        </p:txBody>
      </p:sp>
      <p:sp>
        <p:nvSpPr>
          <p:cNvPr id="9" name="ZoneTexte 8">
            <a:extLst>
              <a:ext uri="{FF2B5EF4-FFF2-40B4-BE49-F238E27FC236}">
                <a16:creationId xmlns:a16="http://schemas.microsoft.com/office/drawing/2014/main" id="{58576451-9D25-78EA-45AA-A44E27C45095}"/>
              </a:ext>
            </a:extLst>
          </p:cNvPr>
          <p:cNvSpPr txBox="1"/>
          <p:nvPr/>
        </p:nvSpPr>
        <p:spPr>
          <a:xfrm>
            <a:off x="12192" y="2634032"/>
            <a:ext cx="11795760" cy="1415772"/>
          </a:xfrm>
          <a:prstGeom prst="rect">
            <a:avLst/>
          </a:prstGeom>
          <a:noFill/>
        </p:spPr>
        <p:txBody>
          <a:bodyPr wrap="square">
            <a:spAutoFit/>
          </a:bodyPr>
          <a:lstStyle/>
          <a:p>
            <a:pPr algn="just"/>
            <a:r>
              <a:rPr lang="fr-FR" sz="4300" i="1" dirty="0" err="1">
                <a:solidFill>
                  <a:srgbClr val="002060"/>
                </a:solidFill>
                <a:latin typeface="+mj-lt"/>
              </a:rPr>
              <a:t>It's</a:t>
            </a:r>
            <a:r>
              <a:rPr lang="fr-FR" sz="4300" i="1" dirty="0">
                <a:solidFill>
                  <a:srgbClr val="002060"/>
                </a:solidFill>
                <a:latin typeface="+mj-lt"/>
              </a:rPr>
              <a:t> a </a:t>
            </a:r>
            <a:r>
              <a:rPr lang="fr-FR" sz="4300" i="1" dirty="0" err="1">
                <a:solidFill>
                  <a:srgbClr val="002060"/>
                </a:solidFill>
                <a:latin typeface="+mj-lt"/>
              </a:rPr>
              <a:t>respiratory</a:t>
            </a:r>
            <a:r>
              <a:rPr lang="fr-FR" sz="4300" i="1" dirty="0">
                <a:solidFill>
                  <a:srgbClr val="002060"/>
                </a:solidFill>
                <a:latin typeface="+mj-lt"/>
              </a:rPr>
              <a:t> virus… </a:t>
            </a:r>
            <a:r>
              <a:rPr lang="fr-FR" sz="4300" i="1" dirty="0" err="1">
                <a:solidFill>
                  <a:srgbClr val="002060"/>
                </a:solidFill>
                <a:latin typeface="+mj-lt"/>
              </a:rPr>
              <a:t>so</a:t>
            </a:r>
            <a:r>
              <a:rPr lang="fr-FR" sz="4300" i="1" dirty="0">
                <a:solidFill>
                  <a:srgbClr val="002060"/>
                </a:solidFill>
                <a:latin typeface="+mj-lt"/>
              </a:rPr>
              <a:t> </a:t>
            </a:r>
            <a:r>
              <a:rPr lang="fr-FR" sz="4300" i="1" dirty="0" err="1">
                <a:solidFill>
                  <a:srgbClr val="002060"/>
                </a:solidFill>
                <a:latin typeface="+mj-lt"/>
              </a:rPr>
              <a:t>maybe</a:t>
            </a:r>
            <a:r>
              <a:rPr lang="fr-FR" sz="4300" i="1" dirty="0">
                <a:solidFill>
                  <a:srgbClr val="002060"/>
                </a:solidFill>
                <a:latin typeface="+mj-lt"/>
              </a:rPr>
              <a:t> </a:t>
            </a:r>
            <a:r>
              <a:rPr lang="fr-FR" sz="4300" i="1" dirty="0" err="1">
                <a:solidFill>
                  <a:srgbClr val="002060"/>
                </a:solidFill>
                <a:latin typeface="+mj-lt"/>
              </a:rPr>
              <a:t>should</a:t>
            </a:r>
            <a:r>
              <a:rPr lang="fr-FR" sz="4300" i="1" dirty="0">
                <a:solidFill>
                  <a:srgbClr val="002060"/>
                </a:solidFill>
                <a:latin typeface="+mj-lt"/>
              </a:rPr>
              <a:t> </a:t>
            </a:r>
            <a:r>
              <a:rPr lang="fr-FR" sz="4300" i="1" dirty="0" err="1">
                <a:solidFill>
                  <a:srgbClr val="002060"/>
                </a:solidFill>
                <a:latin typeface="+mj-lt"/>
              </a:rPr>
              <a:t>we</a:t>
            </a:r>
            <a:r>
              <a:rPr lang="fr-FR" sz="4300" i="1" dirty="0">
                <a:solidFill>
                  <a:srgbClr val="002060"/>
                </a:solidFill>
                <a:latin typeface="+mj-lt"/>
              </a:rPr>
              <a:t> </a:t>
            </a:r>
            <a:r>
              <a:rPr lang="fr-FR" sz="4300" i="1" dirty="0" err="1">
                <a:solidFill>
                  <a:srgbClr val="002060"/>
                </a:solidFill>
                <a:latin typeface="+mj-lt"/>
              </a:rPr>
              <a:t>insist</a:t>
            </a:r>
            <a:r>
              <a:rPr lang="fr-FR" sz="4300" i="1" dirty="0">
                <a:solidFill>
                  <a:srgbClr val="002060"/>
                </a:solidFill>
                <a:latin typeface="+mj-lt"/>
              </a:rPr>
              <a:t> on hand </a:t>
            </a:r>
            <a:r>
              <a:rPr lang="fr-FR" sz="4300" i="1" dirty="0" err="1">
                <a:solidFill>
                  <a:srgbClr val="002060"/>
                </a:solidFill>
                <a:latin typeface="+mj-lt"/>
              </a:rPr>
              <a:t>washing</a:t>
            </a:r>
            <a:r>
              <a:rPr lang="fr-FR" sz="4300" i="1" dirty="0">
                <a:solidFill>
                  <a:srgbClr val="002060"/>
                </a:solidFill>
                <a:latin typeface="+mj-lt"/>
              </a:rPr>
              <a:t> </a:t>
            </a:r>
            <a:r>
              <a:rPr lang="fr-FR" sz="4300" i="1" dirty="0" err="1">
                <a:solidFill>
                  <a:srgbClr val="002060"/>
                </a:solidFill>
                <a:latin typeface="+mj-lt"/>
              </a:rPr>
              <a:t>instead</a:t>
            </a:r>
            <a:r>
              <a:rPr lang="fr-FR" sz="4300" i="1" dirty="0">
                <a:solidFill>
                  <a:srgbClr val="002060"/>
                </a:solidFill>
                <a:latin typeface="+mj-lt"/>
              </a:rPr>
              <a:t>?</a:t>
            </a:r>
            <a:endParaRPr lang="fr-FR" sz="4300" dirty="0">
              <a:solidFill>
                <a:srgbClr val="002060"/>
              </a:solidFill>
              <a:latin typeface="+mj-lt"/>
            </a:endParaRPr>
          </a:p>
        </p:txBody>
      </p:sp>
      <p:sp>
        <p:nvSpPr>
          <p:cNvPr id="10" name="ZoneTexte 9">
            <a:extLst>
              <a:ext uri="{FF2B5EF4-FFF2-40B4-BE49-F238E27FC236}">
                <a16:creationId xmlns:a16="http://schemas.microsoft.com/office/drawing/2014/main" id="{FBA6EC80-C875-5840-F680-3DF282DA22C7}"/>
              </a:ext>
            </a:extLst>
          </p:cNvPr>
          <p:cNvSpPr txBox="1"/>
          <p:nvPr/>
        </p:nvSpPr>
        <p:spPr>
          <a:xfrm>
            <a:off x="12192" y="3899689"/>
            <a:ext cx="11795760" cy="2077492"/>
          </a:xfrm>
          <a:prstGeom prst="rect">
            <a:avLst/>
          </a:prstGeom>
          <a:noFill/>
        </p:spPr>
        <p:txBody>
          <a:bodyPr wrap="square">
            <a:spAutoFit/>
          </a:bodyPr>
          <a:lstStyle/>
          <a:p>
            <a:pPr algn="just"/>
            <a:r>
              <a:rPr lang="fr-FR" sz="4300" i="1" dirty="0">
                <a:solidFill>
                  <a:srgbClr val="002060"/>
                </a:solidFill>
                <a:latin typeface="+mj-lt"/>
              </a:rPr>
              <a:t>And </a:t>
            </a:r>
            <a:r>
              <a:rPr lang="fr-FR" sz="4300" i="1" dirty="0" err="1">
                <a:solidFill>
                  <a:srgbClr val="002060"/>
                </a:solidFill>
                <a:latin typeface="+mj-lt"/>
              </a:rPr>
              <a:t>is</a:t>
            </a:r>
            <a:r>
              <a:rPr lang="fr-FR" sz="4300" i="1" dirty="0">
                <a:solidFill>
                  <a:srgbClr val="002060"/>
                </a:solidFill>
                <a:latin typeface="+mj-lt"/>
              </a:rPr>
              <a:t> </a:t>
            </a:r>
            <a:r>
              <a:rPr lang="fr-FR" sz="4300" i="1" dirty="0" err="1">
                <a:solidFill>
                  <a:srgbClr val="002060"/>
                </a:solidFill>
                <a:latin typeface="+mj-lt"/>
              </a:rPr>
              <a:t>it</a:t>
            </a:r>
            <a:r>
              <a:rPr lang="fr-FR" sz="4300" i="1" dirty="0">
                <a:solidFill>
                  <a:srgbClr val="002060"/>
                </a:solidFill>
                <a:latin typeface="+mj-lt"/>
              </a:rPr>
              <a:t> </a:t>
            </a:r>
            <a:r>
              <a:rPr lang="fr-FR" sz="4300" i="1" dirty="0" err="1">
                <a:solidFill>
                  <a:srgbClr val="002060"/>
                </a:solidFill>
                <a:latin typeface="+mj-lt"/>
              </a:rPr>
              <a:t>really</a:t>
            </a:r>
            <a:r>
              <a:rPr lang="fr-FR" sz="4300" i="1" dirty="0">
                <a:solidFill>
                  <a:srgbClr val="002060"/>
                </a:solidFill>
                <a:latin typeface="+mj-lt"/>
              </a:rPr>
              <a:t> </a:t>
            </a:r>
            <a:r>
              <a:rPr lang="fr-FR" sz="4300" i="1" dirty="0" err="1">
                <a:solidFill>
                  <a:srgbClr val="002060"/>
                </a:solidFill>
                <a:latin typeface="+mj-lt"/>
              </a:rPr>
              <a:t>worth</a:t>
            </a:r>
            <a:r>
              <a:rPr lang="fr-FR" sz="4300" i="1" dirty="0">
                <a:solidFill>
                  <a:srgbClr val="002060"/>
                </a:solidFill>
                <a:latin typeface="+mj-lt"/>
              </a:rPr>
              <a:t> </a:t>
            </a:r>
            <a:r>
              <a:rPr lang="fr-FR" sz="4300" i="1" dirty="0" err="1">
                <a:solidFill>
                  <a:srgbClr val="002060"/>
                </a:solidFill>
                <a:latin typeface="+mj-lt"/>
              </a:rPr>
              <a:t>it</a:t>
            </a:r>
            <a:r>
              <a:rPr lang="fr-FR" sz="4300" i="1" dirty="0">
                <a:solidFill>
                  <a:srgbClr val="002060"/>
                </a:solidFill>
                <a:latin typeface="+mj-lt"/>
              </a:rPr>
              <a:t>? </a:t>
            </a:r>
            <a:r>
              <a:rPr lang="fr-FR" sz="4300" i="1" dirty="0" err="1">
                <a:solidFill>
                  <a:srgbClr val="002060"/>
                </a:solidFill>
                <a:latin typeface="+mj-lt"/>
              </a:rPr>
              <a:t>After</a:t>
            </a:r>
            <a:r>
              <a:rPr lang="fr-FR" sz="4300" i="1" dirty="0">
                <a:solidFill>
                  <a:srgbClr val="002060"/>
                </a:solidFill>
                <a:latin typeface="+mj-lt"/>
              </a:rPr>
              <a:t> all, the </a:t>
            </a:r>
            <a:r>
              <a:rPr lang="fr-FR" sz="4300" i="1" dirty="0" err="1">
                <a:solidFill>
                  <a:srgbClr val="002060"/>
                </a:solidFill>
                <a:latin typeface="+mj-lt"/>
              </a:rPr>
              <a:t>pandemic</a:t>
            </a:r>
            <a:r>
              <a:rPr lang="fr-FR" sz="4300" i="1" dirty="0">
                <a:solidFill>
                  <a:srgbClr val="002060"/>
                </a:solidFill>
                <a:latin typeface="+mj-lt"/>
              </a:rPr>
              <a:t> </a:t>
            </a:r>
            <a:r>
              <a:rPr lang="fr-FR" sz="4300" i="1" dirty="0" err="1">
                <a:solidFill>
                  <a:srgbClr val="002060"/>
                </a:solidFill>
                <a:latin typeface="+mj-lt"/>
              </a:rPr>
              <a:t>is</a:t>
            </a:r>
            <a:r>
              <a:rPr lang="fr-FR" sz="4300" i="1" dirty="0">
                <a:solidFill>
                  <a:srgbClr val="002060"/>
                </a:solidFill>
                <a:latin typeface="+mj-lt"/>
              </a:rPr>
              <a:t> </a:t>
            </a:r>
            <a:r>
              <a:rPr lang="fr-FR" sz="4300" i="1" dirty="0" err="1">
                <a:solidFill>
                  <a:srgbClr val="002060"/>
                </a:solidFill>
                <a:latin typeface="+mj-lt"/>
              </a:rPr>
              <a:t>behind</a:t>
            </a:r>
            <a:r>
              <a:rPr lang="fr-FR" sz="4300" i="1" dirty="0">
                <a:solidFill>
                  <a:srgbClr val="002060"/>
                </a:solidFill>
                <a:latin typeface="+mj-lt"/>
              </a:rPr>
              <a:t> us... » </a:t>
            </a:r>
          </a:p>
          <a:p>
            <a:pPr algn="r"/>
            <a:r>
              <a:rPr lang="fr-FR" sz="4300" dirty="0">
                <a:solidFill>
                  <a:srgbClr val="002060"/>
                </a:solidFill>
                <a:latin typeface="+mj-lt"/>
              </a:rPr>
              <a:t>And all </a:t>
            </a:r>
            <a:r>
              <a:rPr lang="fr-FR" sz="4300" dirty="0" err="1">
                <a:solidFill>
                  <a:srgbClr val="002060"/>
                </a:solidFill>
                <a:latin typeface="+mj-lt"/>
              </a:rPr>
              <a:t>that</a:t>
            </a:r>
            <a:r>
              <a:rPr lang="fr-FR" sz="4300" dirty="0">
                <a:solidFill>
                  <a:srgbClr val="002060"/>
                </a:solidFill>
                <a:latin typeface="+mj-lt"/>
              </a:rPr>
              <a:t> </a:t>
            </a:r>
            <a:r>
              <a:rPr lang="fr-FR" sz="4300" dirty="0" err="1">
                <a:solidFill>
                  <a:srgbClr val="002060"/>
                </a:solidFill>
                <a:latin typeface="+mj-lt"/>
              </a:rPr>
              <a:t>stuff</a:t>
            </a:r>
            <a:r>
              <a:rPr lang="fr-FR" sz="4300" dirty="0">
                <a:solidFill>
                  <a:srgbClr val="002060"/>
                </a:solidFill>
                <a:latin typeface="+mj-lt"/>
              </a:rPr>
              <a:t>, </a:t>
            </a:r>
            <a:r>
              <a:rPr lang="fr-FR" sz="4300" dirty="0" err="1">
                <a:solidFill>
                  <a:srgbClr val="002060"/>
                </a:solidFill>
                <a:latin typeface="+mj-lt"/>
              </a:rPr>
              <a:t>you</a:t>
            </a:r>
            <a:r>
              <a:rPr lang="fr-FR" sz="4300" dirty="0">
                <a:solidFill>
                  <a:srgbClr val="002060"/>
                </a:solidFill>
                <a:latin typeface="+mj-lt"/>
              </a:rPr>
              <a:t> know.</a:t>
            </a:r>
          </a:p>
        </p:txBody>
      </p:sp>
    </p:spTree>
    <p:extLst>
      <p:ext uri="{BB962C8B-B14F-4D97-AF65-F5344CB8AC3E}">
        <p14:creationId xmlns:p14="http://schemas.microsoft.com/office/powerpoint/2010/main" val="3708412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linds(horizontal)">
                                      <p:cBhvr>
                                        <p:cTn id="10" dur="500"/>
                                        <p:tgtEl>
                                          <p:spTgt spid="7"/>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linds(horizontal)">
                                      <p:cBhvr>
                                        <p:cTn id="13" dur="500"/>
                                        <p:tgtEl>
                                          <p:spTgt spid="9"/>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blinds(horizontal)">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F6B8032D-F433-0F42-BE68-07B101ED85DD}"/>
              </a:ext>
            </a:extLst>
          </p:cNvPr>
          <p:cNvPicPr>
            <a:picLocks noChangeAspect="1"/>
          </p:cNvPicPr>
          <p:nvPr/>
        </p:nvPicPr>
        <p:blipFill>
          <a:blip r:embed="rId2">
            <a:alphaModFix amt="79000"/>
            <a:extLst>
              <a:ext uri="{28A0092B-C50C-407E-A947-70E740481C1C}">
                <a14:useLocalDpi xmlns:a14="http://schemas.microsoft.com/office/drawing/2010/main" val="0"/>
              </a:ext>
            </a:extLst>
          </a:blip>
          <a:stretch>
            <a:fillRect/>
          </a:stretch>
        </p:blipFill>
        <p:spPr>
          <a:xfrm>
            <a:off x="5162258" y="161611"/>
            <a:ext cx="5982284" cy="619473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Espace réservé du pied de page 3">
            <a:extLst>
              <a:ext uri="{FF2B5EF4-FFF2-40B4-BE49-F238E27FC236}">
                <a16:creationId xmlns:a16="http://schemas.microsoft.com/office/drawing/2014/main" id="{F9F24B2E-68A6-0E44-B210-152267E8C7FD}"/>
              </a:ext>
            </a:extLst>
          </p:cNvPr>
          <p:cNvSpPr>
            <a:spLocks noGrp="1"/>
          </p:cNvSpPr>
          <p:nvPr>
            <p:ph type="ftr" sz="quarter" idx="11"/>
          </p:nvPr>
        </p:nvSpPr>
        <p:spPr/>
        <p:txBody>
          <a:bodyPr/>
          <a:lstStyle/>
          <a:p>
            <a:r>
              <a:rPr lang="fr-FR" dirty="0"/>
              <a:t>Le retour ! </a:t>
            </a:r>
          </a:p>
        </p:txBody>
      </p:sp>
      <p:sp>
        <p:nvSpPr>
          <p:cNvPr id="4" name="Espace réservé du numéro de diapositive 5">
            <a:extLst>
              <a:ext uri="{FF2B5EF4-FFF2-40B4-BE49-F238E27FC236}">
                <a16:creationId xmlns:a16="http://schemas.microsoft.com/office/drawing/2014/main" id="{13FAA109-BEED-FD46-8525-05365889E40D}"/>
              </a:ext>
            </a:extLst>
          </p:cNvPr>
          <p:cNvSpPr txBox="1">
            <a:spLocks/>
          </p:cNvSpPr>
          <p:nvPr/>
        </p:nvSpPr>
        <p:spPr>
          <a:xfrm>
            <a:off x="-2126149" y="6478735"/>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64B5D8C-DCF3-4706-B695-4F73B634C15B}" type="slidenum">
              <a:rPr lang="fr-FR" smtClean="0"/>
              <a:pPr/>
              <a:t>16</a:t>
            </a:fld>
            <a:r>
              <a:rPr lang="fr-FR" b="1">
                <a:solidFill>
                  <a:srgbClr val="FF0000"/>
                </a:solidFill>
              </a:rPr>
              <a:t>/623</a:t>
            </a:r>
            <a:endParaRPr lang="fr-FR" b="1" dirty="0">
              <a:solidFill>
                <a:srgbClr val="FF0000"/>
              </a:solidFill>
            </a:endParaRPr>
          </a:p>
        </p:txBody>
      </p:sp>
      <p:sp>
        <p:nvSpPr>
          <p:cNvPr id="2" name="Titre 1">
            <a:extLst>
              <a:ext uri="{FF2B5EF4-FFF2-40B4-BE49-F238E27FC236}">
                <a16:creationId xmlns:a16="http://schemas.microsoft.com/office/drawing/2014/main" id="{0755CC6B-E18B-D30B-DEF3-B880B77FE3C3}"/>
              </a:ext>
            </a:extLst>
          </p:cNvPr>
          <p:cNvSpPr>
            <a:spLocks noGrp="1"/>
          </p:cNvSpPr>
          <p:nvPr>
            <p:ph type="title"/>
          </p:nvPr>
        </p:nvSpPr>
        <p:spPr>
          <a:xfrm>
            <a:off x="825994" y="161611"/>
            <a:ext cx="2922047" cy="5045074"/>
          </a:xfrm>
        </p:spPr>
        <p:txBody>
          <a:bodyPr>
            <a:normAutofit/>
          </a:bodyPr>
          <a:lstStyle/>
          <a:p>
            <a:pPr algn="ctr"/>
            <a:r>
              <a:rPr lang="fr-FR" dirty="0" err="1">
                <a:solidFill>
                  <a:srgbClr val="002060"/>
                </a:solidFill>
              </a:rPr>
              <a:t>Then</a:t>
            </a:r>
            <a:r>
              <a:rPr lang="fr-FR" dirty="0">
                <a:solidFill>
                  <a:srgbClr val="002060"/>
                </a:solidFill>
              </a:rPr>
              <a:t>, out of </a:t>
            </a:r>
            <a:r>
              <a:rPr lang="fr-FR" dirty="0" err="1">
                <a:solidFill>
                  <a:srgbClr val="002060"/>
                </a:solidFill>
              </a:rPr>
              <a:t>nowhere</a:t>
            </a:r>
            <a:r>
              <a:rPr lang="fr-FR" dirty="0">
                <a:solidFill>
                  <a:srgbClr val="002060"/>
                </a:solidFill>
              </a:rPr>
              <a:t>…</a:t>
            </a:r>
          </a:p>
        </p:txBody>
      </p:sp>
    </p:spTree>
    <p:extLst>
      <p:ext uri="{BB962C8B-B14F-4D97-AF65-F5344CB8AC3E}">
        <p14:creationId xmlns:p14="http://schemas.microsoft.com/office/powerpoint/2010/main" val="15907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style.rotation</p:attrName>
                                        </p:attrNameLst>
                                      </p:cBhvr>
                                      <p:tavLst>
                                        <p:tav tm="0">
                                          <p:val>
                                            <p:fltVal val="720"/>
                                          </p:val>
                                        </p:tav>
                                        <p:tav tm="100000">
                                          <p:val>
                                            <p:fltVal val="0"/>
                                          </p:val>
                                        </p:tav>
                                      </p:tavLst>
                                    </p:anim>
                                    <p:anim calcmode="lin" valueType="num">
                                      <p:cBhvr>
                                        <p:cTn id="9" dur="1000" fill="hold"/>
                                        <p:tgtEl>
                                          <p:spTgt spid="5"/>
                                        </p:tgtEl>
                                        <p:attrNameLst>
                                          <p:attrName>ppt_h</p:attrName>
                                        </p:attrNameLst>
                                      </p:cBhvr>
                                      <p:tavLst>
                                        <p:tav tm="0">
                                          <p:val>
                                            <p:fltVal val="0"/>
                                          </p:val>
                                        </p:tav>
                                        <p:tav tm="100000">
                                          <p:val>
                                            <p:strVal val="#ppt_h"/>
                                          </p:val>
                                        </p:tav>
                                      </p:tavLst>
                                    </p:anim>
                                    <p:anim calcmode="lin" valueType="num">
                                      <p:cBhvr>
                                        <p:cTn id="10" dur="1000" fill="hold"/>
                                        <p:tgtEl>
                                          <p:spTgt spid="5"/>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D24C2E0E-7815-DA47-AFAB-FF14C4C9FD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46727" y="299774"/>
            <a:ext cx="8453747" cy="3925838"/>
          </a:xfrm>
          <a:prstGeom prst="rect">
            <a:avLst/>
          </a:prstGeom>
          <a:ln>
            <a:noFill/>
          </a:ln>
          <a:effectLst>
            <a:outerShdw blurRad="292100" dist="139700" dir="2700000" algn="tl" rotWithShape="0">
              <a:srgbClr val="333333">
                <a:alpha val="65000"/>
              </a:srgbClr>
            </a:outerShdw>
          </a:effectLst>
        </p:spPr>
      </p:pic>
      <p:pic>
        <p:nvPicPr>
          <p:cNvPr id="6" name="Image 5">
            <a:extLst>
              <a:ext uri="{FF2B5EF4-FFF2-40B4-BE49-F238E27FC236}">
                <a16:creationId xmlns:a16="http://schemas.microsoft.com/office/drawing/2014/main" id="{EF641DD4-5761-6344-91BB-87AC2EC210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388273"/>
            <a:ext cx="12192000" cy="1158178"/>
          </a:xfrm>
          <a:prstGeom prst="rect">
            <a:avLst/>
          </a:prstGeom>
        </p:spPr>
      </p:pic>
      <p:sp>
        <p:nvSpPr>
          <p:cNvPr id="4" name="Espace réservé du pied de page 3">
            <a:extLst>
              <a:ext uri="{FF2B5EF4-FFF2-40B4-BE49-F238E27FC236}">
                <a16:creationId xmlns:a16="http://schemas.microsoft.com/office/drawing/2014/main" id="{7BF94B97-13F6-5541-ABAF-DA97D18F6824}"/>
              </a:ext>
            </a:extLst>
          </p:cNvPr>
          <p:cNvSpPr>
            <a:spLocks noGrp="1"/>
          </p:cNvSpPr>
          <p:nvPr>
            <p:ph type="ftr" sz="quarter" idx="11"/>
          </p:nvPr>
        </p:nvSpPr>
        <p:spPr/>
        <p:txBody>
          <a:bodyPr/>
          <a:lstStyle/>
          <a:p>
            <a:r>
              <a:rPr lang="fr-FR" dirty="0" err="1"/>
              <a:t>Eeeeeh</a:t>
            </a:r>
            <a:r>
              <a:rPr lang="fr-FR" dirty="0"/>
              <a:t> ! Bonne affaire ! </a:t>
            </a:r>
          </a:p>
        </p:txBody>
      </p:sp>
      <p:sp>
        <p:nvSpPr>
          <p:cNvPr id="5" name="Espace réservé du numéro de diapositive 5">
            <a:extLst>
              <a:ext uri="{FF2B5EF4-FFF2-40B4-BE49-F238E27FC236}">
                <a16:creationId xmlns:a16="http://schemas.microsoft.com/office/drawing/2014/main" id="{093B80AC-1A09-3A43-8D17-FAC4674B6BE1}"/>
              </a:ext>
            </a:extLst>
          </p:cNvPr>
          <p:cNvSpPr txBox="1">
            <a:spLocks/>
          </p:cNvSpPr>
          <p:nvPr/>
        </p:nvSpPr>
        <p:spPr>
          <a:xfrm>
            <a:off x="-2126149" y="6478735"/>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64B5D8C-DCF3-4706-B695-4F73B634C15B}" type="slidenum">
              <a:rPr lang="fr-FR" smtClean="0"/>
              <a:pPr/>
              <a:t>17</a:t>
            </a:fld>
            <a:r>
              <a:rPr lang="fr-FR" b="1">
                <a:solidFill>
                  <a:srgbClr val="FF0000"/>
                </a:solidFill>
              </a:rPr>
              <a:t>/623</a:t>
            </a:r>
            <a:endParaRPr lang="fr-FR" b="1" dirty="0">
              <a:solidFill>
                <a:srgbClr val="FF0000"/>
              </a:solidFill>
            </a:endParaRPr>
          </a:p>
        </p:txBody>
      </p:sp>
      <p:pic>
        <p:nvPicPr>
          <p:cNvPr id="7" name="Image 6">
            <a:extLst>
              <a:ext uri="{FF2B5EF4-FFF2-40B4-BE49-F238E27FC236}">
                <a16:creationId xmlns:a16="http://schemas.microsoft.com/office/drawing/2014/main" id="{DE3D1209-5FCD-51C3-0DD3-8F01B6C5D0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66976" y="5583404"/>
            <a:ext cx="2743200" cy="772946"/>
          </a:xfrm>
          <a:prstGeom prst="rect">
            <a:avLst/>
          </a:prstGeom>
        </p:spPr>
      </p:pic>
    </p:spTree>
    <p:extLst>
      <p:ext uri="{BB962C8B-B14F-4D97-AF65-F5344CB8AC3E}">
        <p14:creationId xmlns:p14="http://schemas.microsoft.com/office/powerpoint/2010/main" val="36326064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C4179720-B3B7-1845-831D-538F9EE90B36}"/>
              </a:ext>
            </a:extLst>
          </p:cNvPr>
          <p:cNvSpPr>
            <a:spLocks noGrp="1"/>
          </p:cNvSpPr>
          <p:nvPr>
            <p:ph type="title"/>
          </p:nvPr>
        </p:nvSpPr>
        <p:spPr>
          <a:xfrm>
            <a:off x="978876" y="523795"/>
            <a:ext cx="10515600" cy="801859"/>
          </a:xfrm>
        </p:spPr>
        <p:txBody>
          <a:bodyPr>
            <a:normAutofit/>
          </a:bodyPr>
          <a:lstStyle/>
          <a:p>
            <a:pPr algn="ctr"/>
            <a:r>
              <a:rPr lang="fr-FR" dirty="0">
                <a:solidFill>
                  <a:srgbClr val="002060"/>
                </a:solidFill>
              </a:rPr>
              <a:t>A </a:t>
            </a:r>
            <a:r>
              <a:rPr lang="fr-FR" dirty="0" err="1">
                <a:solidFill>
                  <a:srgbClr val="002060"/>
                </a:solidFill>
              </a:rPr>
              <a:t>predatory</a:t>
            </a:r>
            <a:r>
              <a:rPr lang="fr-FR" dirty="0">
                <a:solidFill>
                  <a:srgbClr val="002060"/>
                </a:solidFill>
              </a:rPr>
              <a:t> journal?</a:t>
            </a:r>
          </a:p>
        </p:txBody>
      </p:sp>
      <p:sp>
        <p:nvSpPr>
          <p:cNvPr id="5" name="Espace réservé du pied de page 3">
            <a:extLst>
              <a:ext uri="{FF2B5EF4-FFF2-40B4-BE49-F238E27FC236}">
                <a16:creationId xmlns:a16="http://schemas.microsoft.com/office/drawing/2014/main" id="{D9D81FA8-4FE5-8747-A1AD-103F70069361}"/>
              </a:ext>
            </a:extLst>
          </p:cNvPr>
          <p:cNvSpPr>
            <a:spLocks noGrp="1"/>
          </p:cNvSpPr>
          <p:nvPr>
            <p:ph type="ftr" sz="quarter" idx="11"/>
          </p:nvPr>
        </p:nvSpPr>
        <p:spPr/>
        <p:txBody>
          <a:bodyPr/>
          <a:lstStyle/>
          <a:p>
            <a:r>
              <a:rPr lang="fr-FR" dirty="0"/>
              <a:t>Ca y ressemble pas mal quand même…</a:t>
            </a:r>
          </a:p>
        </p:txBody>
      </p:sp>
      <p:sp>
        <p:nvSpPr>
          <p:cNvPr id="6" name="Espace réservé du numéro de diapositive 5">
            <a:extLst>
              <a:ext uri="{FF2B5EF4-FFF2-40B4-BE49-F238E27FC236}">
                <a16:creationId xmlns:a16="http://schemas.microsoft.com/office/drawing/2014/main" id="{1B3696A2-1D06-D648-912F-EA38C8294211}"/>
              </a:ext>
            </a:extLst>
          </p:cNvPr>
          <p:cNvSpPr txBox="1">
            <a:spLocks/>
          </p:cNvSpPr>
          <p:nvPr/>
        </p:nvSpPr>
        <p:spPr>
          <a:xfrm>
            <a:off x="-2126149" y="6478735"/>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64B5D8C-DCF3-4706-B695-4F73B634C15B}" type="slidenum">
              <a:rPr lang="fr-FR" smtClean="0"/>
              <a:pPr/>
              <a:t>18</a:t>
            </a:fld>
            <a:r>
              <a:rPr lang="fr-FR" b="1">
                <a:solidFill>
                  <a:srgbClr val="FF0000"/>
                </a:solidFill>
              </a:rPr>
              <a:t>/623</a:t>
            </a:r>
            <a:endParaRPr lang="fr-FR" b="1" dirty="0">
              <a:solidFill>
                <a:srgbClr val="FF0000"/>
              </a:solidFill>
            </a:endParaRPr>
          </a:p>
        </p:txBody>
      </p:sp>
      <p:pic>
        <p:nvPicPr>
          <p:cNvPr id="3" name="Picture 2" descr="Anaconda, le prédateur en DVD : Anaconda - AlloCiné">
            <a:extLst>
              <a:ext uri="{FF2B5EF4-FFF2-40B4-BE49-F238E27FC236}">
                <a16:creationId xmlns:a16="http://schemas.microsoft.com/office/drawing/2014/main" id="{A3BBA1AC-2F4C-C758-F16B-9D1E1BC0A2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36708" y="1395362"/>
            <a:ext cx="3704133" cy="4938844"/>
          </a:xfrm>
          <a:prstGeom prst="rect">
            <a:avLst/>
          </a:prstGeom>
          <a:noFill/>
          <a:effectLst>
            <a:softEdge rad="164756"/>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12377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C4179720-B3B7-1845-831D-538F9EE90B36}"/>
              </a:ext>
            </a:extLst>
          </p:cNvPr>
          <p:cNvSpPr>
            <a:spLocks noGrp="1"/>
          </p:cNvSpPr>
          <p:nvPr>
            <p:ph type="title"/>
          </p:nvPr>
        </p:nvSpPr>
        <p:spPr>
          <a:xfrm>
            <a:off x="978876" y="523795"/>
            <a:ext cx="10515600" cy="801859"/>
          </a:xfrm>
        </p:spPr>
        <p:txBody>
          <a:bodyPr>
            <a:normAutofit/>
          </a:bodyPr>
          <a:lstStyle/>
          <a:p>
            <a:pPr algn="ctr"/>
            <a:r>
              <a:rPr lang="fr-FR" dirty="0" err="1">
                <a:solidFill>
                  <a:srgbClr val="002060"/>
                </a:solidFill>
              </a:rPr>
              <a:t>What</a:t>
            </a:r>
            <a:r>
              <a:rPr lang="fr-FR" dirty="0">
                <a:solidFill>
                  <a:srgbClr val="002060"/>
                </a:solidFill>
              </a:rPr>
              <a:t> </a:t>
            </a:r>
            <a:r>
              <a:rPr lang="fr-FR" dirty="0" err="1">
                <a:solidFill>
                  <a:srgbClr val="002060"/>
                </a:solidFill>
              </a:rPr>
              <a:t>is</a:t>
            </a:r>
            <a:r>
              <a:rPr lang="fr-FR" dirty="0">
                <a:solidFill>
                  <a:srgbClr val="002060"/>
                </a:solidFill>
              </a:rPr>
              <a:t> a </a:t>
            </a:r>
            <a:r>
              <a:rPr lang="fr-FR" dirty="0" err="1">
                <a:solidFill>
                  <a:srgbClr val="002060"/>
                </a:solidFill>
              </a:rPr>
              <a:t>predatory</a:t>
            </a:r>
            <a:r>
              <a:rPr lang="fr-FR" dirty="0">
                <a:solidFill>
                  <a:srgbClr val="002060"/>
                </a:solidFill>
              </a:rPr>
              <a:t> journal?</a:t>
            </a:r>
          </a:p>
        </p:txBody>
      </p:sp>
      <p:sp>
        <p:nvSpPr>
          <p:cNvPr id="5" name="Espace réservé du pied de page 3">
            <a:extLst>
              <a:ext uri="{FF2B5EF4-FFF2-40B4-BE49-F238E27FC236}">
                <a16:creationId xmlns:a16="http://schemas.microsoft.com/office/drawing/2014/main" id="{D9D81FA8-4FE5-8747-A1AD-103F70069361}"/>
              </a:ext>
            </a:extLst>
          </p:cNvPr>
          <p:cNvSpPr>
            <a:spLocks noGrp="1"/>
          </p:cNvSpPr>
          <p:nvPr>
            <p:ph type="ftr" sz="quarter" idx="11"/>
          </p:nvPr>
        </p:nvSpPr>
        <p:spPr/>
        <p:txBody>
          <a:bodyPr/>
          <a:lstStyle/>
          <a:p>
            <a:r>
              <a:rPr lang="fr-FR" dirty="0"/>
              <a:t>Ca y ressemble pas mal quand même…</a:t>
            </a:r>
          </a:p>
        </p:txBody>
      </p:sp>
      <p:sp>
        <p:nvSpPr>
          <p:cNvPr id="7" name="ZoneTexte 6">
            <a:extLst>
              <a:ext uri="{FF2B5EF4-FFF2-40B4-BE49-F238E27FC236}">
                <a16:creationId xmlns:a16="http://schemas.microsoft.com/office/drawing/2014/main" id="{4B993D06-D774-6A45-A55C-033A5037654A}"/>
              </a:ext>
            </a:extLst>
          </p:cNvPr>
          <p:cNvSpPr txBox="1"/>
          <p:nvPr/>
        </p:nvSpPr>
        <p:spPr>
          <a:xfrm>
            <a:off x="6448926" y="1809890"/>
            <a:ext cx="5743074" cy="4524315"/>
          </a:xfrm>
          <a:prstGeom prst="rect">
            <a:avLst/>
          </a:prstGeom>
          <a:noFill/>
        </p:spPr>
        <p:txBody>
          <a:bodyPr wrap="square" rtlCol="0">
            <a:spAutoFit/>
          </a:bodyPr>
          <a:lstStyle/>
          <a:p>
            <a:r>
              <a:rPr lang="fr-FR" sz="2400" b="1" dirty="0" err="1">
                <a:solidFill>
                  <a:srgbClr val="002060"/>
                </a:solidFill>
              </a:rPr>
              <a:t>Prioritising</a:t>
            </a:r>
            <a:r>
              <a:rPr lang="fr-FR" sz="2400" dirty="0">
                <a:solidFill>
                  <a:srgbClr val="002060"/>
                </a:solidFill>
              </a:rPr>
              <a:t> </a:t>
            </a:r>
            <a:r>
              <a:rPr lang="fr-FR" sz="2400" b="1" dirty="0">
                <a:solidFill>
                  <a:srgbClr val="002060"/>
                </a:solidFill>
              </a:rPr>
              <a:t>self-</a:t>
            </a:r>
            <a:r>
              <a:rPr lang="fr-FR" sz="2400" b="1" dirty="0" err="1">
                <a:solidFill>
                  <a:srgbClr val="002060"/>
                </a:solidFill>
              </a:rPr>
              <a:t>interest</a:t>
            </a:r>
            <a:r>
              <a:rPr lang="fr-FR" sz="2400" dirty="0">
                <a:solidFill>
                  <a:srgbClr val="002060"/>
                </a:solidFill>
              </a:rPr>
              <a:t> over </a:t>
            </a:r>
            <a:r>
              <a:rPr lang="fr-FR" sz="2400" dirty="0" err="1">
                <a:solidFill>
                  <a:srgbClr val="002060"/>
                </a:solidFill>
              </a:rPr>
              <a:t>scholarship</a:t>
            </a:r>
            <a:r>
              <a:rPr lang="fr-FR" sz="2400" dirty="0">
                <a:solidFill>
                  <a:srgbClr val="002060"/>
                </a:solidFill>
              </a:rPr>
              <a:t> </a:t>
            </a:r>
          </a:p>
          <a:p>
            <a:endParaRPr lang="fr-FR" sz="2400" dirty="0">
              <a:solidFill>
                <a:srgbClr val="002060"/>
              </a:solidFill>
            </a:endParaRPr>
          </a:p>
          <a:p>
            <a:r>
              <a:rPr lang="fr-FR" sz="2400" b="1" dirty="0" err="1">
                <a:solidFill>
                  <a:srgbClr val="002060"/>
                </a:solidFill>
              </a:rPr>
              <a:t>Characterized</a:t>
            </a:r>
            <a:r>
              <a:rPr lang="fr-FR" sz="2400" b="1" dirty="0">
                <a:solidFill>
                  <a:srgbClr val="002060"/>
                </a:solidFill>
              </a:rPr>
              <a:t> by</a:t>
            </a:r>
          </a:p>
          <a:p>
            <a:r>
              <a:rPr lang="fr-FR" sz="2400" b="1" dirty="0">
                <a:solidFill>
                  <a:srgbClr val="002060"/>
                </a:solidFill>
              </a:rPr>
              <a:t>false or </a:t>
            </a:r>
            <a:r>
              <a:rPr lang="fr-FR" sz="2400" b="1" dirty="0" err="1">
                <a:solidFill>
                  <a:srgbClr val="002060"/>
                </a:solidFill>
              </a:rPr>
              <a:t>misleading</a:t>
            </a:r>
            <a:r>
              <a:rPr lang="fr-FR" sz="2400" b="1" dirty="0">
                <a:solidFill>
                  <a:srgbClr val="002060"/>
                </a:solidFill>
              </a:rPr>
              <a:t> information</a:t>
            </a:r>
          </a:p>
          <a:p>
            <a:endParaRPr lang="fr-FR" sz="2400" dirty="0">
              <a:solidFill>
                <a:srgbClr val="002060"/>
              </a:solidFill>
            </a:endParaRPr>
          </a:p>
          <a:p>
            <a:r>
              <a:rPr lang="fr-FR" sz="2400" b="1" dirty="0" err="1">
                <a:solidFill>
                  <a:srgbClr val="002060"/>
                </a:solidFill>
              </a:rPr>
              <a:t>Deviation</a:t>
            </a:r>
            <a:r>
              <a:rPr lang="fr-FR" sz="2400" b="1" dirty="0">
                <a:solidFill>
                  <a:srgbClr val="002060"/>
                </a:solidFill>
              </a:rPr>
              <a:t> </a:t>
            </a:r>
            <a:r>
              <a:rPr lang="fr-FR" sz="2400" b="1" dirty="0" err="1">
                <a:solidFill>
                  <a:srgbClr val="002060"/>
                </a:solidFill>
              </a:rPr>
              <a:t>from</a:t>
            </a:r>
            <a:r>
              <a:rPr lang="fr-FR" sz="2400" b="1" dirty="0">
                <a:solidFill>
                  <a:srgbClr val="002060"/>
                </a:solidFill>
              </a:rPr>
              <a:t> best </a:t>
            </a:r>
            <a:r>
              <a:rPr lang="fr-FR" sz="2400" b="1" dirty="0" err="1">
                <a:solidFill>
                  <a:srgbClr val="002060"/>
                </a:solidFill>
              </a:rPr>
              <a:t>editorial</a:t>
            </a:r>
            <a:r>
              <a:rPr lang="fr-FR" sz="2400" b="1" dirty="0">
                <a:solidFill>
                  <a:srgbClr val="002060"/>
                </a:solidFill>
              </a:rPr>
              <a:t> and publication practices</a:t>
            </a:r>
          </a:p>
          <a:p>
            <a:endParaRPr lang="fr-FR" sz="2400" b="1" dirty="0">
              <a:solidFill>
                <a:srgbClr val="002060"/>
              </a:solidFill>
            </a:endParaRPr>
          </a:p>
          <a:p>
            <a:r>
              <a:rPr lang="fr-FR" sz="2400" b="1" dirty="0" err="1">
                <a:solidFill>
                  <a:srgbClr val="002060"/>
                </a:solidFill>
              </a:rPr>
              <a:t>Lack</a:t>
            </a:r>
            <a:r>
              <a:rPr lang="fr-FR" sz="2400" b="1" dirty="0">
                <a:solidFill>
                  <a:srgbClr val="002060"/>
                </a:solidFill>
              </a:rPr>
              <a:t> of </a:t>
            </a:r>
            <a:r>
              <a:rPr lang="fr-FR" sz="2400" b="1" dirty="0" err="1">
                <a:solidFill>
                  <a:srgbClr val="002060"/>
                </a:solidFill>
              </a:rPr>
              <a:t>transparency</a:t>
            </a:r>
            <a:endParaRPr lang="fr-FR" sz="2400" b="1" dirty="0">
              <a:solidFill>
                <a:srgbClr val="002060"/>
              </a:solidFill>
            </a:endParaRPr>
          </a:p>
          <a:p>
            <a:r>
              <a:rPr lang="fr-FR" sz="2400" dirty="0">
                <a:solidFill>
                  <a:srgbClr val="002060"/>
                </a:solidFill>
              </a:rPr>
              <a:t>And/or</a:t>
            </a:r>
          </a:p>
          <a:p>
            <a:r>
              <a:rPr lang="fr-FR" sz="2400" dirty="0" err="1">
                <a:solidFill>
                  <a:srgbClr val="002060"/>
                </a:solidFill>
              </a:rPr>
              <a:t>Aggressive</a:t>
            </a:r>
            <a:r>
              <a:rPr lang="fr-FR" sz="2400" dirty="0">
                <a:solidFill>
                  <a:srgbClr val="002060"/>
                </a:solidFill>
              </a:rPr>
              <a:t> and </a:t>
            </a:r>
            <a:r>
              <a:rPr lang="fr-FR" sz="2400" dirty="0" err="1">
                <a:solidFill>
                  <a:srgbClr val="002060"/>
                </a:solidFill>
              </a:rPr>
              <a:t>indiscriminate</a:t>
            </a:r>
            <a:r>
              <a:rPr lang="fr-FR" sz="2400" dirty="0">
                <a:solidFill>
                  <a:srgbClr val="002060"/>
                </a:solidFill>
              </a:rPr>
              <a:t> </a:t>
            </a:r>
            <a:r>
              <a:rPr lang="fr-FR" sz="2400" b="1" dirty="0" err="1">
                <a:solidFill>
                  <a:srgbClr val="002060"/>
                </a:solidFill>
              </a:rPr>
              <a:t>solicitation</a:t>
            </a:r>
            <a:r>
              <a:rPr lang="fr-FR" sz="2400" b="1" dirty="0">
                <a:solidFill>
                  <a:srgbClr val="002060"/>
                </a:solidFill>
              </a:rPr>
              <a:t> practices</a:t>
            </a:r>
          </a:p>
        </p:txBody>
      </p:sp>
      <p:pic>
        <p:nvPicPr>
          <p:cNvPr id="9" name="Image 8">
            <a:extLst>
              <a:ext uri="{FF2B5EF4-FFF2-40B4-BE49-F238E27FC236}">
                <a16:creationId xmlns:a16="http://schemas.microsoft.com/office/drawing/2014/main" id="{0C0ED187-C4CD-894E-B62A-7B5AE61A91EC}"/>
              </a:ext>
            </a:extLst>
          </p:cNvPr>
          <p:cNvPicPr>
            <a:picLocks noChangeAspect="1"/>
          </p:cNvPicPr>
          <p:nvPr/>
        </p:nvPicPr>
        <p:blipFill rotWithShape="1">
          <a:blip r:embed="rId3">
            <a:extLst>
              <a:ext uri="{28A0092B-C50C-407E-A947-70E740481C1C}">
                <a14:useLocalDpi xmlns:a14="http://schemas.microsoft.com/office/drawing/2010/main" val="0"/>
              </a:ext>
            </a:extLst>
          </a:blip>
          <a:srcRect r="8511"/>
          <a:stretch/>
        </p:blipFill>
        <p:spPr>
          <a:xfrm>
            <a:off x="515747" y="1540034"/>
            <a:ext cx="6073682" cy="4378460"/>
          </a:xfrm>
          <a:prstGeom prst="rect">
            <a:avLst/>
          </a:prstGeom>
          <a:ln>
            <a:noFill/>
          </a:ln>
          <a:effectLst>
            <a:reflection blurRad="12700" stA="30000" endPos="30000" dist="5000" dir="5400000" sy="-100000" algn="bl" rotWithShape="0"/>
          </a:effectLst>
          <a:scene3d>
            <a:camera prst="perspectiveContrastingLeftFacing">
              <a:rot lat="300000" lon="20700000" rev="0"/>
            </a:camera>
            <a:lightRig rig="threePt" dir="t">
              <a:rot lat="0" lon="0" rev="2700000"/>
            </a:lightRig>
          </a:scene3d>
          <a:sp3d>
            <a:bevelT w="63500" h="50800"/>
          </a:sp3d>
        </p:spPr>
      </p:pic>
      <p:sp>
        <p:nvSpPr>
          <p:cNvPr id="6" name="Espace réservé du numéro de diapositive 5">
            <a:extLst>
              <a:ext uri="{FF2B5EF4-FFF2-40B4-BE49-F238E27FC236}">
                <a16:creationId xmlns:a16="http://schemas.microsoft.com/office/drawing/2014/main" id="{1B3696A2-1D06-D648-912F-EA38C8294211}"/>
              </a:ext>
            </a:extLst>
          </p:cNvPr>
          <p:cNvSpPr txBox="1">
            <a:spLocks/>
          </p:cNvSpPr>
          <p:nvPr/>
        </p:nvSpPr>
        <p:spPr>
          <a:xfrm>
            <a:off x="-2126149" y="6478735"/>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64B5D8C-DCF3-4706-B695-4F73B634C15B}" type="slidenum">
              <a:rPr lang="fr-FR" smtClean="0"/>
              <a:pPr/>
              <a:t>19</a:t>
            </a:fld>
            <a:r>
              <a:rPr lang="fr-FR" b="1">
                <a:solidFill>
                  <a:srgbClr val="FF0000"/>
                </a:solidFill>
              </a:rPr>
              <a:t>/623</a:t>
            </a:r>
            <a:endParaRPr lang="fr-FR" b="1" dirty="0">
              <a:solidFill>
                <a:srgbClr val="FF0000"/>
              </a:solidFill>
            </a:endParaRPr>
          </a:p>
        </p:txBody>
      </p:sp>
    </p:spTree>
    <p:extLst>
      <p:ext uri="{BB962C8B-B14F-4D97-AF65-F5344CB8AC3E}">
        <p14:creationId xmlns:p14="http://schemas.microsoft.com/office/powerpoint/2010/main" val="13688834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pied de page 4">
            <a:extLst>
              <a:ext uri="{FF2B5EF4-FFF2-40B4-BE49-F238E27FC236}">
                <a16:creationId xmlns:a16="http://schemas.microsoft.com/office/drawing/2014/main" id="{6A125A11-8D7D-4C45-8F36-C3642709F00F}"/>
              </a:ext>
            </a:extLst>
          </p:cNvPr>
          <p:cNvSpPr>
            <a:spLocks noGrp="1"/>
          </p:cNvSpPr>
          <p:nvPr>
            <p:ph type="ftr" sz="quarter" idx="11"/>
          </p:nvPr>
        </p:nvSpPr>
        <p:spPr/>
        <p:txBody>
          <a:bodyPr/>
          <a:lstStyle/>
          <a:p>
            <a:r>
              <a:rPr lang="fr-FR" dirty="0"/>
              <a:t>Avoir pour conflit d’intérêt le fait d’être trompettiste… est-ce un conflit de canards ? </a:t>
            </a:r>
          </a:p>
        </p:txBody>
      </p:sp>
      <p:sp>
        <p:nvSpPr>
          <p:cNvPr id="6" name="Espace réservé du numéro de diapositive 5">
            <a:extLst>
              <a:ext uri="{FF2B5EF4-FFF2-40B4-BE49-F238E27FC236}">
                <a16:creationId xmlns:a16="http://schemas.microsoft.com/office/drawing/2014/main" id="{7567E786-C560-453F-A7E2-5FA436D491EC}"/>
              </a:ext>
            </a:extLst>
          </p:cNvPr>
          <p:cNvSpPr>
            <a:spLocks noGrp="1"/>
          </p:cNvSpPr>
          <p:nvPr>
            <p:ph type="sldNum" sz="quarter" idx="12"/>
          </p:nvPr>
        </p:nvSpPr>
        <p:spPr>
          <a:xfrm>
            <a:off x="-2126149" y="6478735"/>
            <a:ext cx="2743200" cy="365125"/>
          </a:xfrm>
        </p:spPr>
        <p:txBody>
          <a:bodyPr/>
          <a:lstStyle/>
          <a:p>
            <a:fld id="{264B5D8C-DCF3-4706-B695-4F73B634C15B}" type="slidenum">
              <a:rPr lang="fr-FR" smtClean="0"/>
              <a:t>2</a:t>
            </a:fld>
            <a:r>
              <a:rPr lang="fr-FR" b="1" dirty="0">
                <a:solidFill>
                  <a:srgbClr val="FF0000"/>
                </a:solidFill>
              </a:rPr>
              <a:t>/623</a:t>
            </a:r>
          </a:p>
        </p:txBody>
      </p:sp>
      <p:sp>
        <p:nvSpPr>
          <p:cNvPr id="7" name="Titre 1">
            <a:extLst>
              <a:ext uri="{FF2B5EF4-FFF2-40B4-BE49-F238E27FC236}">
                <a16:creationId xmlns:a16="http://schemas.microsoft.com/office/drawing/2014/main" id="{DF21B989-313D-AF42-B330-0071928222B8}"/>
              </a:ext>
            </a:extLst>
          </p:cNvPr>
          <p:cNvSpPr txBox="1">
            <a:spLocks/>
          </p:cNvSpPr>
          <p:nvPr/>
        </p:nvSpPr>
        <p:spPr>
          <a:xfrm>
            <a:off x="950741" y="644021"/>
            <a:ext cx="10515600" cy="703040"/>
          </a:xfrm>
          <a:prstGeom prst="rect">
            <a:avLst/>
          </a:prstGeom>
        </p:spPr>
        <p:txBody>
          <a:bodyPr vert="horz" lIns="91440" tIns="45720" rIns="91440" bIns="45720" rtlCol="0" anchor="b">
            <a:normAutofit fontScale="85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r-FR" dirty="0" err="1">
                <a:solidFill>
                  <a:srgbClr val="B20A39"/>
                </a:solidFill>
              </a:rPr>
              <a:t>Conflicts</a:t>
            </a:r>
            <a:r>
              <a:rPr lang="fr-FR" dirty="0">
                <a:solidFill>
                  <a:srgbClr val="B20A39"/>
                </a:solidFill>
              </a:rPr>
              <a:t> of </a:t>
            </a:r>
            <a:r>
              <a:rPr lang="fr-FR" dirty="0" err="1">
                <a:solidFill>
                  <a:srgbClr val="B20A39"/>
                </a:solidFill>
              </a:rPr>
              <a:t>interest</a:t>
            </a:r>
            <a:endParaRPr lang="fr-FR" dirty="0">
              <a:solidFill>
                <a:srgbClr val="B20A39"/>
              </a:solidFill>
            </a:endParaRPr>
          </a:p>
        </p:txBody>
      </p:sp>
      <p:sp>
        <p:nvSpPr>
          <p:cNvPr id="9" name="ZoneTexte 8">
            <a:extLst>
              <a:ext uri="{FF2B5EF4-FFF2-40B4-BE49-F238E27FC236}">
                <a16:creationId xmlns:a16="http://schemas.microsoft.com/office/drawing/2014/main" id="{9BE71972-F198-D74E-8D09-9531AF0DD8CD}"/>
              </a:ext>
            </a:extLst>
          </p:cNvPr>
          <p:cNvSpPr txBox="1"/>
          <p:nvPr/>
        </p:nvSpPr>
        <p:spPr>
          <a:xfrm>
            <a:off x="798927" y="1980027"/>
            <a:ext cx="10819228" cy="3046988"/>
          </a:xfrm>
          <a:prstGeom prst="rect">
            <a:avLst/>
          </a:prstGeom>
          <a:noFill/>
        </p:spPr>
        <p:txBody>
          <a:bodyPr wrap="square" rtlCol="0">
            <a:spAutoFit/>
          </a:bodyPr>
          <a:lstStyle/>
          <a:p>
            <a:pPr algn="ctr"/>
            <a:r>
              <a:rPr lang="fr-FR" sz="2400" b="1" dirty="0"/>
              <a:t>Happy </a:t>
            </a:r>
            <a:r>
              <a:rPr lang="fr-FR" sz="2400" b="1" dirty="0" err="1"/>
              <a:t>owner</a:t>
            </a:r>
            <a:r>
              <a:rPr lang="fr-FR" sz="2400" b="1" dirty="0"/>
              <a:t> of a Super Nintendo</a:t>
            </a:r>
            <a:r>
              <a:rPr lang="fr-FR" sz="2400" dirty="0"/>
              <a:t>, an N64 and a Wii </a:t>
            </a:r>
          </a:p>
          <a:p>
            <a:pPr algn="ctr"/>
            <a:r>
              <a:rPr lang="fr-FR" sz="2400" dirty="0"/>
              <a:t>(and a PlayStation, off topic)</a:t>
            </a:r>
          </a:p>
          <a:p>
            <a:pPr algn="ctr"/>
            <a:endParaRPr lang="fr-FR" sz="2400" dirty="0"/>
          </a:p>
          <a:p>
            <a:pPr algn="ctr"/>
            <a:r>
              <a:rPr lang="fr-FR" sz="2400" b="1" dirty="0" err="1"/>
              <a:t>Trumpeter</a:t>
            </a:r>
            <a:r>
              <a:rPr lang="fr-FR" sz="2400" b="1" dirty="0"/>
              <a:t> in the Outreau </a:t>
            </a:r>
            <a:r>
              <a:rPr lang="fr-FR" sz="2400" dirty="0"/>
              <a:t>(</a:t>
            </a:r>
            <a:r>
              <a:rPr lang="fr-FR" sz="2400" dirty="0" err="1"/>
              <a:t>Step</a:t>
            </a:r>
            <a:r>
              <a:rPr lang="fr-FR" sz="2400" dirty="0"/>
              <a:t>-of-Calais**, France)</a:t>
            </a:r>
            <a:r>
              <a:rPr lang="fr-FR" sz="2400" b="1" dirty="0"/>
              <a:t> municipal band</a:t>
            </a:r>
            <a:r>
              <a:rPr lang="fr-FR" sz="2400" dirty="0"/>
              <a:t> </a:t>
            </a:r>
          </a:p>
          <a:p>
            <a:pPr algn="ctr"/>
            <a:r>
              <a:rPr lang="fr-FR" sz="2400" dirty="0" err="1"/>
              <a:t>with</a:t>
            </a:r>
            <a:r>
              <a:rPr lang="fr-FR" sz="2400" dirty="0"/>
              <a:t> </a:t>
            </a:r>
            <a:r>
              <a:rPr lang="fr-FR" sz="2400" dirty="0" err="1"/>
              <a:t>which</a:t>
            </a:r>
            <a:r>
              <a:rPr lang="fr-FR" sz="2400" dirty="0"/>
              <a:t> I </a:t>
            </a:r>
            <a:r>
              <a:rPr lang="fr-FR" sz="2400" dirty="0" err="1"/>
              <a:t>was</a:t>
            </a:r>
            <a:r>
              <a:rPr lang="fr-FR" sz="2400" dirty="0"/>
              <a:t> </a:t>
            </a:r>
            <a:r>
              <a:rPr lang="fr-FR" sz="2400" dirty="0" err="1"/>
              <a:t>supposed</a:t>
            </a:r>
            <a:r>
              <a:rPr lang="fr-FR" sz="2400" dirty="0"/>
              <a:t> to </a:t>
            </a:r>
            <a:r>
              <a:rPr lang="fr-FR" sz="2400" dirty="0" err="1"/>
              <a:t>march</a:t>
            </a:r>
            <a:r>
              <a:rPr lang="fr-FR" sz="2400" dirty="0"/>
              <a:t> </a:t>
            </a:r>
          </a:p>
          <a:p>
            <a:pPr algn="ctr"/>
            <a:r>
              <a:rPr lang="fr-FR" sz="2400" dirty="0"/>
              <a:t>for the 78th </a:t>
            </a:r>
            <a:r>
              <a:rPr lang="fr-FR" sz="2400" dirty="0" err="1"/>
              <a:t>anniversary</a:t>
            </a:r>
            <a:r>
              <a:rPr lang="fr-FR" sz="2400" dirty="0"/>
              <a:t> of the </a:t>
            </a:r>
            <a:r>
              <a:rPr lang="fr-FR" sz="2400" dirty="0" err="1"/>
              <a:t>liberation</a:t>
            </a:r>
            <a:r>
              <a:rPr lang="fr-FR" sz="2400" dirty="0"/>
              <a:t> of the </a:t>
            </a:r>
            <a:r>
              <a:rPr lang="fr-FR" sz="2400" dirty="0" err="1"/>
              <a:t>town</a:t>
            </a:r>
            <a:r>
              <a:rPr lang="fr-FR" sz="2400" dirty="0"/>
              <a:t> at 6pm.</a:t>
            </a:r>
          </a:p>
          <a:p>
            <a:pPr algn="ctr"/>
            <a:r>
              <a:rPr lang="fr-FR" sz="2400" dirty="0"/>
              <a:t> </a:t>
            </a:r>
          </a:p>
          <a:p>
            <a:pPr algn="ctr"/>
            <a:r>
              <a:rPr lang="fr-FR" sz="2400" dirty="0" err="1"/>
              <a:t>Does</a:t>
            </a:r>
            <a:r>
              <a:rPr lang="fr-FR" sz="2400" dirty="0"/>
              <a:t> </a:t>
            </a:r>
            <a:r>
              <a:rPr lang="fr-FR" sz="2400" dirty="0" err="1"/>
              <a:t>anyone</a:t>
            </a:r>
            <a:r>
              <a:rPr lang="fr-FR" sz="2400" dirty="0"/>
              <a:t> have a </a:t>
            </a:r>
            <a:r>
              <a:rPr lang="fr-FR" sz="2400" dirty="0" err="1"/>
              <a:t>private</a:t>
            </a:r>
            <a:r>
              <a:rPr lang="fr-FR" sz="2400" dirty="0"/>
              <a:t> jet </a:t>
            </a:r>
            <a:r>
              <a:rPr lang="fr-FR" sz="2400" dirty="0" err="1"/>
              <a:t>please</a:t>
            </a:r>
            <a:r>
              <a:rPr lang="fr-FR" sz="2400" dirty="0"/>
              <a:t>? </a:t>
            </a:r>
          </a:p>
        </p:txBody>
      </p:sp>
      <p:sp>
        <p:nvSpPr>
          <p:cNvPr id="3" name="ZoneTexte 2">
            <a:extLst>
              <a:ext uri="{FF2B5EF4-FFF2-40B4-BE49-F238E27FC236}">
                <a16:creationId xmlns:a16="http://schemas.microsoft.com/office/drawing/2014/main" id="{45794D78-1B4C-A7AA-E981-3B67D32750CA}"/>
              </a:ext>
            </a:extLst>
          </p:cNvPr>
          <p:cNvSpPr txBox="1"/>
          <p:nvPr/>
        </p:nvSpPr>
        <p:spPr>
          <a:xfrm>
            <a:off x="798927" y="5659981"/>
            <a:ext cx="10819228" cy="369332"/>
          </a:xfrm>
          <a:prstGeom prst="rect">
            <a:avLst/>
          </a:prstGeom>
          <a:noFill/>
        </p:spPr>
        <p:txBody>
          <a:bodyPr wrap="square">
            <a:spAutoFit/>
          </a:bodyPr>
          <a:lstStyle/>
          <a:p>
            <a:pPr algn="ctr"/>
            <a:r>
              <a:rPr lang="fr-FR" dirty="0"/>
              <a:t>(**</a:t>
            </a:r>
            <a:r>
              <a:rPr lang="fr-FR" dirty="0" err="1"/>
              <a:t>My</a:t>
            </a:r>
            <a:r>
              <a:rPr lang="fr-FR" dirty="0"/>
              <a:t> </a:t>
            </a:r>
            <a:r>
              <a:rPr lang="fr-FR" sz="1800" dirty="0" err="1"/>
              <a:t>english</a:t>
            </a:r>
            <a:r>
              <a:rPr lang="fr-FR" sz="1800" dirty="0"/>
              <a:t> </a:t>
            </a:r>
            <a:r>
              <a:rPr lang="fr-FR" sz="1800" dirty="0" err="1"/>
              <a:t>is</a:t>
            </a:r>
            <a:r>
              <a:rPr lang="fr-FR" sz="1800" dirty="0"/>
              <a:t> </a:t>
            </a:r>
            <a:r>
              <a:rPr lang="fr-FR" sz="1800" dirty="0" err="1"/>
              <a:t>really</a:t>
            </a:r>
            <a:r>
              <a:rPr lang="fr-FR" sz="1800" dirty="0"/>
              <a:t> not good, </a:t>
            </a:r>
            <a:r>
              <a:rPr lang="fr-FR" sz="1800" dirty="0" err="1"/>
              <a:t>sorry</a:t>
            </a:r>
            <a:r>
              <a:rPr lang="fr-FR" sz="1800" dirty="0"/>
              <a:t>, the oral </a:t>
            </a:r>
            <a:r>
              <a:rPr lang="fr-FR" sz="1800" dirty="0" err="1"/>
              <a:t>presentation</a:t>
            </a:r>
            <a:r>
              <a:rPr lang="fr-FR" sz="1800" dirty="0"/>
              <a:t> </a:t>
            </a:r>
            <a:r>
              <a:rPr lang="fr-FR" sz="1800" dirty="0" err="1"/>
              <a:t>will</a:t>
            </a:r>
            <a:r>
              <a:rPr lang="fr-FR" sz="1800" dirty="0"/>
              <a:t> </a:t>
            </a:r>
            <a:r>
              <a:rPr lang="fr-FR" sz="1800" dirty="0" err="1"/>
              <a:t>be</a:t>
            </a:r>
            <a:r>
              <a:rPr lang="fr-FR" sz="1800" dirty="0"/>
              <a:t> </a:t>
            </a:r>
            <a:r>
              <a:rPr lang="fr-FR" sz="1800" b="1" dirty="0"/>
              <a:t>in French </a:t>
            </a:r>
            <a:r>
              <a:rPr lang="fr-FR" sz="1800" b="1" dirty="0" err="1"/>
              <a:t>with</a:t>
            </a:r>
            <a:r>
              <a:rPr lang="fr-FR" sz="1800" b="1" dirty="0"/>
              <a:t> a Ch'ti accent</a:t>
            </a:r>
            <a:r>
              <a:rPr lang="fr-FR" sz="1800" dirty="0"/>
              <a:t>)</a:t>
            </a:r>
          </a:p>
        </p:txBody>
      </p:sp>
      <mc:AlternateContent xmlns:mc="http://schemas.openxmlformats.org/markup-compatibility/2006" xmlns:p14="http://schemas.microsoft.com/office/powerpoint/2010/main" xmlns:aink="http://schemas.microsoft.com/office/drawing/2016/ink">
        <mc:Choice Requires="p14 aink">
          <p:contentPart p14:bwMode="auto" r:id="rId2">
            <p14:nvContentPartPr>
              <p14:cNvPr id="12" name="Encre 11">
                <a:extLst>
                  <a:ext uri="{FF2B5EF4-FFF2-40B4-BE49-F238E27FC236}">
                    <a16:creationId xmlns:a16="http://schemas.microsoft.com/office/drawing/2014/main" id="{F536CD13-901C-F218-3E96-A8AE4E10D26B}"/>
                  </a:ext>
                </a:extLst>
              </p14:cNvPr>
              <p14:cNvContentPartPr/>
              <p14:nvPr/>
            </p14:nvContentPartPr>
            <p14:xfrm>
              <a:off x="992741" y="-519928"/>
              <a:ext cx="360" cy="360"/>
            </p14:xfrm>
          </p:contentPart>
        </mc:Choice>
        <mc:Fallback xmlns="">
          <p:pic>
            <p:nvPicPr>
              <p:cNvPr id="12" name="Encre 11">
                <a:extLst>
                  <a:ext uri="{FF2B5EF4-FFF2-40B4-BE49-F238E27FC236}">
                    <a16:creationId xmlns:a16="http://schemas.microsoft.com/office/drawing/2014/main" id="{F536CD13-901C-F218-3E96-A8AE4E10D26B}"/>
                  </a:ext>
                </a:extLst>
              </p:cNvPr>
              <p:cNvPicPr/>
              <p:nvPr/>
            </p:nvPicPr>
            <p:blipFill>
              <a:blip r:embed="rId3"/>
              <a:stretch>
                <a:fillRect/>
              </a:stretch>
            </p:blipFill>
            <p:spPr>
              <a:xfrm>
                <a:off x="957101" y="-555928"/>
                <a:ext cx="72000" cy="72000"/>
              </a:xfrm>
              <a:prstGeom prst="rect">
                <a:avLst/>
              </a:prstGeom>
            </p:spPr>
          </p:pic>
        </mc:Fallback>
      </mc:AlternateContent>
    </p:spTree>
    <p:extLst>
      <p:ext uri="{BB962C8B-B14F-4D97-AF65-F5344CB8AC3E}">
        <p14:creationId xmlns:p14="http://schemas.microsoft.com/office/powerpoint/2010/main" val="2534612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edge">
                                      <p:cBhvr>
                                        <p:cTn id="7" dur="1000"/>
                                        <p:tgtEl>
                                          <p:spTgt spid="7"/>
                                        </p:tgtEl>
                                      </p:cBhvr>
                                    </p:animEffect>
                                  </p:childTnLst>
                                </p:cTn>
                              </p:par>
                              <p:par>
                                <p:cTn id="8" presetID="2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edge">
                                      <p:cBhvr>
                                        <p:cTn id="10"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9CBED313-D378-2D41-9BBE-E10403EA2E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1127" y="4498513"/>
            <a:ext cx="4389210" cy="1857837"/>
          </a:xfrm>
          <a:prstGeom prst="rect">
            <a:avLst/>
          </a:prstGeom>
        </p:spPr>
      </p:pic>
      <p:pic>
        <p:nvPicPr>
          <p:cNvPr id="6" name="Image 5">
            <a:extLst>
              <a:ext uri="{FF2B5EF4-FFF2-40B4-BE49-F238E27FC236}">
                <a16:creationId xmlns:a16="http://schemas.microsoft.com/office/drawing/2014/main" id="{55998447-2A9F-004C-9551-B004E5A2C0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02525" y="2187699"/>
            <a:ext cx="7411452" cy="2154017"/>
          </a:xfrm>
          <a:prstGeom prst="rect">
            <a:avLst/>
          </a:prstGeom>
        </p:spPr>
      </p:pic>
      <p:sp>
        <p:nvSpPr>
          <p:cNvPr id="4" name="Espace réservé du pied de page 3">
            <a:extLst>
              <a:ext uri="{FF2B5EF4-FFF2-40B4-BE49-F238E27FC236}">
                <a16:creationId xmlns:a16="http://schemas.microsoft.com/office/drawing/2014/main" id="{86C894B5-BBF2-1B45-9FE7-13A77AA3CAC5}"/>
              </a:ext>
            </a:extLst>
          </p:cNvPr>
          <p:cNvSpPr>
            <a:spLocks noGrp="1"/>
          </p:cNvSpPr>
          <p:nvPr>
            <p:ph type="ftr" sz="quarter" idx="11"/>
          </p:nvPr>
        </p:nvSpPr>
        <p:spPr/>
        <p:txBody>
          <a:bodyPr/>
          <a:lstStyle/>
          <a:p>
            <a:r>
              <a:rPr lang="fr-FR" dirty="0"/>
              <a:t>Elle a trouvé Lancet commun.</a:t>
            </a:r>
          </a:p>
        </p:txBody>
      </p:sp>
      <p:sp>
        <p:nvSpPr>
          <p:cNvPr id="5" name="Espace réservé du numéro de diapositive 5">
            <a:extLst>
              <a:ext uri="{FF2B5EF4-FFF2-40B4-BE49-F238E27FC236}">
                <a16:creationId xmlns:a16="http://schemas.microsoft.com/office/drawing/2014/main" id="{2AF221B5-A9BD-F042-B49B-CD132BD93CBF}"/>
              </a:ext>
            </a:extLst>
          </p:cNvPr>
          <p:cNvSpPr txBox="1">
            <a:spLocks/>
          </p:cNvSpPr>
          <p:nvPr/>
        </p:nvSpPr>
        <p:spPr>
          <a:xfrm>
            <a:off x="-2126149" y="6478735"/>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64B5D8C-DCF3-4706-B695-4F73B634C15B}" type="slidenum">
              <a:rPr lang="fr-FR" smtClean="0"/>
              <a:pPr/>
              <a:t>20</a:t>
            </a:fld>
            <a:r>
              <a:rPr lang="fr-FR" b="1">
                <a:solidFill>
                  <a:srgbClr val="FF0000"/>
                </a:solidFill>
              </a:rPr>
              <a:t>/623</a:t>
            </a:r>
            <a:endParaRPr lang="fr-FR" b="1" dirty="0">
              <a:solidFill>
                <a:srgbClr val="FF0000"/>
              </a:solidFill>
            </a:endParaRPr>
          </a:p>
        </p:txBody>
      </p:sp>
      <p:sp>
        <p:nvSpPr>
          <p:cNvPr id="7" name="Titre 1">
            <a:extLst>
              <a:ext uri="{FF2B5EF4-FFF2-40B4-BE49-F238E27FC236}">
                <a16:creationId xmlns:a16="http://schemas.microsoft.com/office/drawing/2014/main" id="{7A9E8D74-595A-322B-11F7-81C474AFFA30}"/>
              </a:ext>
            </a:extLst>
          </p:cNvPr>
          <p:cNvSpPr>
            <a:spLocks noGrp="1"/>
          </p:cNvSpPr>
          <p:nvPr>
            <p:ph type="title"/>
          </p:nvPr>
        </p:nvSpPr>
        <p:spPr>
          <a:xfrm>
            <a:off x="978876" y="934227"/>
            <a:ext cx="10515600" cy="801859"/>
          </a:xfrm>
        </p:spPr>
        <p:txBody>
          <a:bodyPr>
            <a:normAutofit fontScale="90000"/>
          </a:bodyPr>
          <a:lstStyle/>
          <a:p>
            <a:pPr algn="ctr"/>
            <a:r>
              <a:rPr lang="fr-FR" dirty="0">
                <a:solidFill>
                  <a:srgbClr val="002060"/>
                </a:solidFill>
              </a:rPr>
              <a:t>The </a:t>
            </a:r>
            <a:r>
              <a:rPr lang="fr-FR" dirty="0" err="1">
                <a:solidFill>
                  <a:srgbClr val="002060"/>
                </a:solidFill>
              </a:rPr>
              <a:t>authors</a:t>
            </a:r>
            <a:r>
              <a:rPr lang="fr-FR" dirty="0">
                <a:solidFill>
                  <a:srgbClr val="002060"/>
                </a:solidFill>
              </a:rPr>
              <a:t> </a:t>
            </a:r>
            <a:r>
              <a:rPr lang="fr-FR" dirty="0" err="1">
                <a:solidFill>
                  <a:srgbClr val="002060"/>
                </a:solidFill>
              </a:rPr>
              <a:t>defend</a:t>
            </a:r>
            <a:r>
              <a:rPr lang="fr-FR" dirty="0">
                <a:solidFill>
                  <a:srgbClr val="002060"/>
                </a:solidFill>
              </a:rPr>
              <a:t> </a:t>
            </a:r>
            <a:r>
              <a:rPr lang="fr-FR" dirty="0" err="1">
                <a:solidFill>
                  <a:srgbClr val="002060"/>
                </a:solidFill>
              </a:rPr>
              <a:t>themselves</a:t>
            </a:r>
            <a:r>
              <a:rPr lang="fr-FR" dirty="0">
                <a:solidFill>
                  <a:srgbClr val="002060"/>
                </a:solidFill>
              </a:rPr>
              <a:t> in an interview... and Martine </a:t>
            </a:r>
            <a:r>
              <a:rPr lang="fr-FR" dirty="0" err="1">
                <a:solidFill>
                  <a:srgbClr val="002060"/>
                </a:solidFill>
              </a:rPr>
              <a:t>Wonner</a:t>
            </a:r>
            <a:r>
              <a:rPr lang="fr-FR" dirty="0">
                <a:solidFill>
                  <a:srgbClr val="002060"/>
                </a:solidFill>
              </a:rPr>
              <a:t> assures "</a:t>
            </a:r>
            <a:r>
              <a:rPr lang="fr-FR" i="1" dirty="0">
                <a:solidFill>
                  <a:srgbClr val="002060"/>
                </a:solidFill>
              </a:rPr>
              <a:t>to have as </a:t>
            </a:r>
            <a:r>
              <a:rPr lang="fr-FR" i="1" dirty="0" err="1">
                <a:solidFill>
                  <a:srgbClr val="002060"/>
                </a:solidFill>
              </a:rPr>
              <a:t>much</a:t>
            </a:r>
            <a:r>
              <a:rPr lang="fr-FR" i="1" dirty="0">
                <a:solidFill>
                  <a:srgbClr val="002060"/>
                </a:solidFill>
              </a:rPr>
              <a:t> confidence in the AJMH as in the Lancet!"</a:t>
            </a:r>
          </a:p>
        </p:txBody>
      </p:sp>
      <p:sp>
        <p:nvSpPr>
          <p:cNvPr id="3" name="ZoneTexte 2">
            <a:extLst>
              <a:ext uri="{FF2B5EF4-FFF2-40B4-BE49-F238E27FC236}">
                <a16:creationId xmlns:a16="http://schemas.microsoft.com/office/drawing/2014/main" id="{D54E6D0F-A69F-D954-BC75-741C92609EF3}"/>
              </a:ext>
            </a:extLst>
          </p:cNvPr>
          <p:cNvSpPr txBox="1"/>
          <p:nvPr/>
        </p:nvSpPr>
        <p:spPr>
          <a:xfrm>
            <a:off x="4899815" y="4473324"/>
            <a:ext cx="7160216" cy="954107"/>
          </a:xfrm>
          <a:prstGeom prst="rect">
            <a:avLst/>
          </a:prstGeom>
          <a:noFill/>
        </p:spPr>
        <p:txBody>
          <a:bodyPr wrap="square">
            <a:spAutoFit/>
          </a:bodyPr>
          <a:lstStyle/>
          <a:p>
            <a:r>
              <a:rPr lang="fr-FR" sz="2800" b="1" dirty="0"/>
              <a:t>« Be </a:t>
            </a:r>
            <a:r>
              <a:rPr lang="fr-FR" sz="2800" b="1" dirty="0" err="1"/>
              <a:t>careful</a:t>
            </a:r>
            <a:r>
              <a:rPr lang="fr-FR" sz="2800" b="1" dirty="0"/>
              <a:t> not to </a:t>
            </a:r>
            <a:r>
              <a:rPr lang="fr-FR" sz="2800" b="1" dirty="0" err="1"/>
              <a:t>get</a:t>
            </a:r>
            <a:r>
              <a:rPr lang="fr-FR" sz="2800" b="1" dirty="0"/>
              <a:t> </a:t>
            </a:r>
            <a:r>
              <a:rPr lang="fr-FR" sz="2800" b="1" dirty="0" err="1"/>
              <a:t>trapped</a:t>
            </a:r>
            <a:r>
              <a:rPr lang="fr-FR" sz="2800" b="1" dirty="0"/>
              <a:t> »: how </a:t>
            </a:r>
            <a:r>
              <a:rPr lang="fr-FR" sz="2800" b="1" dirty="0" err="1"/>
              <a:t>predatory</a:t>
            </a:r>
            <a:r>
              <a:rPr lang="fr-FR" sz="2800" b="1" dirty="0"/>
              <a:t> </a:t>
            </a:r>
            <a:r>
              <a:rPr lang="fr-FR" sz="2800" b="1" dirty="0" err="1"/>
              <a:t>journals</a:t>
            </a:r>
            <a:r>
              <a:rPr lang="fr-FR" sz="2800" b="1" dirty="0"/>
              <a:t> </a:t>
            </a:r>
            <a:r>
              <a:rPr lang="fr-FR" sz="2800" b="1" dirty="0" err="1"/>
              <a:t>parasitise</a:t>
            </a:r>
            <a:r>
              <a:rPr lang="fr-FR" sz="2800" b="1" dirty="0"/>
              <a:t> </a:t>
            </a:r>
            <a:r>
              <a:rPr lang="fr-FR" sz="2800" b="1" dirty="0" err="1"/>
              <a:t>scientific</a:t>
            </a:r>
            <a:r>
              <a:rPr lang="fr-FR" sz="2800" b="1" dirty="0"/>
              <a:t> </a:t>
            </a:r>
            <a:r>
              <a:rPr lang="fr-FR" sz="2800" b="1" dirty="0" err="1"/>
              <a:t>studies</a:t>
            </a:r>
            <a:endParaRPr lang="fr-FR" sz="2800" b="1" dirty="0"/>
          </a:p>
        </p:txBody>
      </p:sp>
    </p:spTree>
    <p:extLst>
      <p:ext uri="{BB962C8B-B14F-4D97-AF65-F5344CB8AC3E}">
        <p14:creationId xmlns:p14="http://schemas.microsoft.com/office/powerpoint/2010/main" val="10001108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BCE6A42D-8A41-5A4D-AAB4-06B4D1F0B5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9981" y="2820692"/>
            <a:ext cx="5610905" cy="2138766"/>
          </a:xfrm>
          <a:prstGeom prst="rect">
            <a:avLst/>
          </a:prstGeom>
        </p:spPr>
      </p:pic>
      <p:sp>
        <p:nvSpPr>
          <p:cNvPr id="3" name="Espace réservé du pied de page 3">
            <a:extLst>
              <a:ext uri="{FF2B5EF4-FFF2-40B4-BE49-F238E27FC236}">
                <a16:creationId xmlns:a16="http://schemas.microsoft.com/office/drawing/2014/main" id="{6BA61331-0D52-954B-8C4A-3B8D78C937C4}"/>
              </a:ext>
            </a:extLst>
          </p:cNvPr>
          <p:cNvSpPr>
            <a:spLocks noGrp="1"/>
          </p:cNvSpPr>
          <p:nvPr>
            <p:ph type="ftr" sz="quarter" idx="11"/>
          </p:nvPr>
        </p:nvSpPr>
        <p:spPr/>
        <p:txBody>
          <a:bodyPr/>
          <a:lstStyle/>
          <a:p>
            <a:r>
              <a:rPr lang="fr-FR" dirty="0"/>
              <a:t>Bravo à ce journal intègre ! </a:t>
            </a:r>
          </a:p>
        </p:txBody>
      </p:sp>
      <p:sp>
        <p:nvSpPr>
          <p:cNvPr id="5" name="Espace réservé du numéro de diapositive 5">
            <a:extLst>
              <a:ext uri="{FF2B5EF4-FFF2-40B4-BE49-F238E27FC236}">
                <a16:creationId xmlns:a16="http://schemas.microsoft.com/office/drawing/2014/main" id="{696EA0C3-0FE5-CF4F-A35C-D6A408697C24}"/>
              </a:ext>
            </a:extLst>
          </p:cNvPr>
          <p:cNvSpPr txBox="1">
            <a:spLocks/>
          </p:cNvSpPr>
          <p:nvPr/>
        </p:nvSpPr>
        <p:spPr>
          <a:xfrm>
            <a:off x="-2126149" y="6478735"/>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64B5D8C-DCF3-4706-B695-4F73B634C15B}" type="slidenum">
              <a:rPr lang="fr-FR" smtClean="0"/>
              <a:pPr/>
              <a:t>21</a:t>
            </a:fld>
            <a:r>
              <a:rPr lang="fr-FR" b="1">
                <a:solidFill>
                  <a:srgbClr val="FF0000"/>
                </a:solidFill>
              </a:rPr>
              <a:t>/623</a:t>
            </a:r>
            <a:endParaRPr lang="fr-FR" b="1" dirty="0">
              <a:solidFill>
                <a:srgbClr val="FF0000"/>
              </a:solidFill>
            </a:endParaRPr>
          </a:p>
        </p:txBody>
      </p:sp>
      <p:sp>
        <p:nvSpPr>
          <p:cNvPr id="2" name="Titre 1">
            <a:extLst>
              <a:ext uri="{FF2B5EF4-FFF2-40B4-BE49-F238E27FC236}">
                <a16:creationId xmlns:a16="http://schemas.microsoft.com/office/drawing/2014/main" id="{70593F84-4A3D-62C1-BBD6-B94A1F7732A2}"/>
              </a:ext>
            </a:extLst>
          </p:cNvPr>
          <p:cNvSpPr>
            <a:spLocks noGrp="1"/>
          </p:cNvSpPr>
          <p:nvPr>
            <p:ph type="title"/>
          </p:nvPr>
        </p:nvSpPr>
        <p:spPr>
          <a:xfrm>
            <a:off x="978876" y="934227"/>
            <a:ext cx="10515600" cy="801859"/>
          </a:xfrm>
        </p:spPr>
        <p:txBody>
          <a:bodyPr>
            <a:normAutofit fontScale="90000"/>
          </a:bodyPr>
          <a:lstStyle/>
          <a:p>
            <a:pPr algn="ctr"/>
            <a:r>
              <a:rPr lang="fr-FR" dirty="0" err="1">
                <a:solidFill>
                  <a:srgbClr val="002060"/>
                </a:solidFill>
              </a:rPr>
              <a:t>Indian</a:t>
            </a:r>
            <a:r>
              <a:rPr lang="fr-FR" dirty="0">
                <a:solidFill>
                  <a:srgbClr val="002060"/>
                </a:solidFill>
              </a:rPr>
              <a:t> editor claims to </a:t>
            </a:r>
            <a:r>
              <a:rPr lang="fr-FR" dirty="0" err="1">
                <a:solidFill>
                  <a:srgbClr val="002060"/>
                </a:solidFill>
              </a:rPr>
              <a:t>be</a:t>
            </a:r>
            <a:r>
              <a:rPr lang="fr-FR" dirty="0">
                <a:solidFill>
                  <a:srgbClr val="002060"/>
                </a:solidFill>
              </a:rPr>
              <a:t> </a:t>
            </a:r>
            <a:r>
              <a:rPr lang="fr-FR" b="1" dirty="0" err="1">
                <a:solidFill>
                  <a:srgbClr val="002060"/>
                </a:solidFill>
              </a:rPr>
              <a:t>fighting</a:t>
            </a:r>
            <a:r>
              <a:rPr lang="fr-FR" b="1" dirty="0">
                <a:solidFill>
                  <a:srgbClr val="002060"/>
                </a:solidFill>
              </a:rPr>
              <a:t> </a:t>
            </a:r>
            <a:r>
              <a:rPr lang="fr-FR" b="1" dirty="0" err="1">
                <a:solidFill>
                  <a:srgbClr val="002060"/>
                </a:solidFill>
              </a:rPr>
              <a:t>predatory</a:t>
            </a:r>
            <a:r>
              <a:rPr lang="fr-FR" b="1" dirty="0">
                <a:solidFill>
                  <a:srgbClr val="002060"/>
                </a:solidFill>
              </a:rPr>
              <a:t> journal </a:t>
            </a:r>
            <a:r>
              <a:rPr lang="fr-FR" dirty="0">
                <a:solidFill>
                  <a:srgbClr val="002060"/>
                </a:solidFill>
              </a:rPr>
              <a:t>in an french interview (4 August 2020)</a:t>
            </a:r>
          </a:p>
        </p:txBody>
      </p:sp>
      <p:sp>
        <p:nvSpPr>
          <p:cNvPr id="7" name="ZoneTexte 6">
            <a:extLst>
              <a:ext uri="{FF2B5EF4-FFF2-40B4-BE49-F238E27FC236}">
                <a16:creationId xmlns:a16="http://schemas.microsoft.com/office/drawing/2014/main" id="{23E6A7F1-0851-1FCF-2DF0-0C04B7729E8D}"/>
              </a:ext>
            </a:extLst>
          </p:cNvPr>
          <p:cNvSpPr txBox="1"/>
          <p:nvPr/>
        </p:nvSpPr>
        <p:spPr>
          <a:xfrm>
            <a:off x="6391115" y="2820692"/>
            <a:ext cx="5610903" cy="1938992"/>
          </a:xfrm>
          <a:prstGeom prst="rect">
            <a:avLst/>
          </a:prstGeom>
          <a:noFill/>
        </p:spPr>
        <p:txBody>
          <a:bodyPr wrap="square">
            <a:spAutoFit/>
          </a:bodyPr>
          <a:lstStyle/>
          <a:p>
            <a:r>
              <a:rPr lang="fr-FR" sz="2400" b="1" dirty="0" err="1"/>
              <a:t>We</a:t>
            </a:r>
            <a:r>
              <a:rPr lang="fr-FR" sz="2400" b="1" dirty="0"/>
              <a:t> can </a:t>
            </a:r>
            <a:r>
              <a:rPr lang="fr-FR" sz="2400" b="1" dirty="0" err="1"/>
              <a:t>confidently</a:t>
            </a:r>
            <a:r>
              <a:rPr lang="fr-FR" sz="2400" b="1" dirty="0"/>
              <a:t> </a:t>
            </a:r>
            <a:r>
              <a:rPr lang="fr-FR" sz="2400" b="1" dirty="0" err="1"/>
              <a:t>say</a:t>
            </a:r>
            <a:r>
              <a:rPr lang="fr-FR" sz="2400" b="1" dirty="0"/>
              <a:t> </a:t>
            </a:r>
            <a:r>
              <a:rPr lang="fr-FR" sz="2400" b="1" dirty="0" err="1"/>
              <a:t>that</a:t>
            </a:r>
            <a:r>
              <a:rPr lang="fr-FR" sz="2400" b="1" dirty="0"/>
              <a:t> </a:t>
            </a:r>
            <a:r>
              <a:rPr lang="fr-FR" sz="2400" b="1" dirty="0" err="1"/>
              <a:t>our</a:t>
            </a:r>
            <a:r>
              <a:rPr lang="fr-FR" sz="2400" b="1" dirty="0"/>
              <a:t> </a:t>
            </a:r>
            <a:r>
              <a:rPr lang="fr-FR" sz="2400" b="1" dirty="0" err="1"/>
              <a:t>quality</a:t>
            </a:r>
            <a:r>
              <a:rPr lang="fr-FR" sz="2400" b="1" dirty="0"/>
              <a:t> </a:t>
            </a:r>
            <a:r>
              <a:rPr lang="fr-FR" sz="2400" b="1" dirty="0" err="1"/>
              <a:t>cannot</a:t>
            </a:r>
            <a:r>
              <a:rPr lang="fr-FR" sz="2400" b="1" dirty="0"/>
              <a:t> </a:t>
            </a:r>
            <a:r>
              <a:rPr lang="fr-FR" sz="2400" b="1" dirty="0" err="1"/>
              <a:t>earn</a:t>
            </a:r>
            <a:r>
              <a:rPr lang="fr-FR" sz="2400" b="1" dirty="0"/>
              <a:t> us the label '</a:t>
            </a:r>
            <a:r>
              <a:rPr lang="fr-FR" sz="2400" b="1" dirty="0" err="1"/>
              <a:t>predatory</a:t>
            </a:r>
            <a:r>
              <a:rPr lang="fr-FR" sz="2400" b="1" dirty="0"/>
              <a:t> journal'. </a:t>
            </a:r>
            <a:r>
              <a:rPr lang="fr-FR" sz="2400" b="1" dirty="0" err="1"/>
              <a:t>With</a:t>
            </a:r>
            <a:r>
              <a:rPr lang="fr-FR" sz="2400" b="1" dirty="0"/>
              <a:t> </a:t>
            </a:r>
            <a:r>
              <a:rPr lang="fr-FR" sz="2400" b="1" dirty="0" err="1"/>
              <a:t>limited</a:t>
            </a:r>
            <a:r>
              <a:rPr lang="fr-FR" sz="2400" b="1" dirty="0"/>
              <a:t> </a:t>
            </a:r>
            <a:r>
              <a:rPr lang="fr-FR" sz="2400" b="1" dirty="0" err="1"/>
              <a:t>means</a:t>
            </a:r>
            <a:r>
              <a:rPr lang="fr-FR" sz="2400" b="1" dirty="0"/>
              <a:t>, </a:t>
            </a:r>
            <a:r>
              <a:rPr lang="fr-FR" sz="2400" b="1" dirty="0" err="1"/>
              <a:t>we</a:t>
            </a:r>
            <a:r>
              <a:rPr lang="fr-FR" sz="2400" b="1" dirty="0"/>
              <a:t> </a:t>
            </a:r>
            <a:r>
              <a:rPr lang="fr-FR" sz="2400" b="1" dirty="0" err="1"/>
              <a:t>too</a:t>
            </a:r>
            <a:r>
              <a:rPr lang="fr-FR" sz="2400" b="1" dirty="0"/>
              <a:t> are </a:t>
            </a:r>
            <a:r>
              <a:rPr lang="fr-FR" sz="2400" b="1" dirty="0" err="1"/>
              <a:t>fighting</a:t>
            </a:r>
            <a:r>
              <a:rPr lang="fr-FR" sz="2400" b="1" dirty="0"/>
              <a:t> </a:t>
            </a:r>
            <a:r>
              <a:rPr lang="fr-FR" sz="2400" b="1" dirty="0" err="1"/>
              <a:t>these</a:t>
            </a:r>
            <a:r>
              <a:rPr lang="fr-FR" sz="2400" b="1" dirty="0"/>
              <a:t> </a:t>
            </a:r>
            <a:r>
              <a:rPr lang="fr-FR" sz="2400" b="1" dirty="0" err="1"/>
              <a:t>journals</a:t>
            </a:r>
            <a:r>
              <a:rPr lang="fr-FR" sz="2400" b="1" dirty="0"/>
              <a:t>. </a:t>
            </a:r>
          </a:p>
          <a:p>
            <a:r>
              <a:rPr lang="fr-FR" sz="2400" dirty="0"/>
              <a:t>AJMH, </a:t>
            </a:r>
            <a:r>
              <a:rPr lang="fr-FR" sz="2400" i="1" dirty="0"/>
              <a:t>to </a:t>
            </a:r>
            <a:r>
              <a:rPr lang="fr-FR" sz="2400" i="1" dirty="0" err="1"/>
              <a:t>FranceInfo</a:t>
            </a:r>
            <a:endParaRPr lang="fr-FR" sz="2400" i="1" dirty="0"/>
          </a:p>
        </p:txBody>
      </p:sp>
      <p:pic>
        <p:nvPicPr>
          <p:cNvPr id="8" name="Image 7">
            <a:extLst>
              <a:ext uri="{FF2B5EF4-FFF2-40B4-BE49-F238E27FC236}">
                <a16:creationId xmlns:a16="http://schemas.microsoft.com/office/drawing/2014/main" id="{9B5B9200-B40B-810B-D657-0D47BB7E2729}"/>
              </a:ext>
            </a:extLst>
          </p:cNvPr>
          <p:cNvPicPr>
            <a:picLocks noChangeAspect="1"/>
          </p:cNvPicPr>
          <p:nvPr/>
        </p:nvPicPr>
        <p:blipFill rotWithShape="1">
          <a:blip r:embed="rId2">
            <a:extLst>
              <a:ext uri="{28A0092B-C50C-407E-A947-70E740481C1C}">
                <a14:useLocalDpi xmlns:a14="http://schemas.microsoft.com/office/drawing/2010/main" val="0"/>
              </a:ext>
            </a:extLst>
          </a:blip>
          <a:srcRect r="93808"/>
          <a:stretch/>
        </p:blipFill>
        <p:spPr>
          <a:xfrm>
            <a:off x="6043696" y="2701596"/>
            <a:ext cx="347420" cy="2138766"/>
          </a:xfrm>
          <a:prstGeom prst="rect">
            <a:avLst/>
          </a:prstGeom>
        </p:spPr>
      </p:pic>
    </p:spTree>
    <p:extLst>
      <p:ext uri="{BB962C8B-B14F-4D97-AF65-F5344CB8AC3E}">
        <p14:creationId xmlns:p14="http://schemas.microsoft.com/office/powerpoint/2010/main" val="31518511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8C0111F-1F97-55FE-A0C0-0EDBFD8E2357}"/>
              </a:ext>
            </a:extLst>
          </p:cNvPr>
          <p:cNvSpPr>
            <a:spLocks noGrp="1"/>
          </p:cNvSpPr>
          <p:nvPr>
            <p:ph type="title"/>
          </p:nvPr>
        </p:nvSpPr>
        <p:spPr>
          <a:xfrm>
            <a:off x="258792" y="365125"/>
            <a:ext cx="11933208" cy="1325563"/>
          </a:xfrm>
        </p:spPr>
        <p:txBody>
          <a:bodyPr>
            <a:normAutofit fontScale="90000"/>
          </a:bodyPr>
          <a:lstStyle/>
          <a:p>
            <a:pPr algn="ctr"/>
            <a:r>
              <a:rPr lang="fr-FR" b="1" dirty="0">
                <a:solidFill>
                  <a:srgbClr val="002060"/>
                </a:solidFill>
              </a:rPr>
              <a:t>Science Domain International</a:t>
            </a:r>
            <a:r>
              <a:rPr lang="fr-FR" dirty="0">
                <a:solidFill>
                  <a:srgbClr val="002060"/>
                </a:solidFill>
              </a:rPr>
              <a:t>: a </a:t>
            </a:r>
            <a:r>
              <a:rPr lang="fr-FR" dirty="0" err="1">
                <a:solidFill>
                  <a:srgbClr val="002060"/>
                </a:solidFill>
              </a:rPr>
              <a:t>publisher</a:t>
            </a:r>
            <a:r>
              <a:rPr lang="fr-FR" dirty="0">
                <a:solidFill>
                  <a:srgbClr val="002060"/>
                </a:solidFill>
              </a:rPr>
              <a:t> </a:t>
            </a:r>
            <a:r>
              <a:rPr lang="fr-FR" dirty="0" err="1">
                <a:solidFill>
                  <a:srgbClr val="002060"/>
                </a:solidFill>
              </a:rPr>
              <a:t>fighting</a:t>
            </a:r>
            <a:r>
              <a:rPr lang="fr-FR" dirty="0">
                <a:solidFill>
                  <a:srgbClr val="002060"/>
                </a:solidFill>
              </a:rPr>
              <a:t> </a:t>
            </a:r>
            <a:r>
              <a:rPr lang="fr-FR" dirty="0" err="1">
                <a:solidFill>
                  <a:srgbClr val="002060"/>
                </a:solidFill>
              </a:rPr>
              <a:t>against</a:t>
            </a:r>
            <a:r>
              <a:rPr lang="fr-FR" dirty="0">
                <a:solidFill>
                  <a:srgbClr val="002060"/>
                </a:solidFill>
              </a:rPr>
              <a:t> </a:t>
            </a:r>
            <a:r>
              <a:rPr lang="fr-FR" dirty="0" err="1">
                <a:solidFill>
                  <a:srgbClr val="002060"/>
                </a:solidFill>
              </a:rPr>
              <a:t>predatory</a:t>
            </a:r>
            <a:r>
              <a:rPr lang="fr-FR" dirty="0">
                <a:solidFill>
                  <a:srgbClr val="002060"/>
                </a:solidFill>
              </a:rPr>
              <a:t> journal (</a:t>
            </a:r>
            <a:r>
              <a:rPr lang="fr-FR" dirty="0" err="1">
                <a:solidFill>
                  <a:srgbClr val="002060"/>
                </a:solidFill>
              </a:rPr>
              <a:t>according</a:t>
            </a:r>
            <a:r>
              <a:rPr lang="fr-FR" dirty="0">
                <a:solidFill>
                  <a:srgbClr val="002060"/>
                </a:solidFill>
              </a:rPr>
              <a:t> to </a:t>
            </a:r>
            <a:r>
              <a:rPr lang="fr-FR" dirty="0" err="1">
                <a:solidFill>
                  <a:srgbClr val="002060"/>
                </a:solidFill>
              </a:rPr>
              <a:t>himself</a:t>
            </a:r>
            <a:r>
              <a:rPr lang="fr-FR" dirty="0">
                <a:solidFill>
                  <a:srgbClr val="002060"/>
                </a:solidFill>
              </a:rPr>
              <a:t> in 2018)</a:t>
            </a:r>
          </a:p>
        </p:txBody>
      </p:sp>
      <p:sp>
        <p:nvSpPr>
          <p:cNvPr id="4" name="Espace réservé du pied de page 3">
            <a:extLst>
              <a:ext uri="{FF2B5EF4-FFF2-40B4-BE49-F238E27FC236}">
                <a16:creationId xmlns:a16="http://schemas.microsoft.com/office/drawing/2014/main" id="{3A360508-B12D-793D-2AF9-931052BA6FEE}"/>
              </a:ext>
            </a:extLst>
          </p:cNvPr>
          <p:cNvSpPr>
            <a:spLocks noGrp="1"/>
          </p:cNvSpPr>
          <p:nvPr>
            <p:ph type="ftr" sz="quarter" idx="11"/>
          </p:nvPr>
        </p:nvSpPr>
        <p:spPr/>
        <p:txBody>
          <a:bodyPr/>
          <a:lstStyle/>
          <a:p>
            <a:r>
              <a:rPr lang="fr-FR" dirty="0"/>
              <a:t>Une auto-promotion sur Medium…</a:t>
            </a:r>
          </a:p>
        </p:txBody>
      </p:sp>
      <p:sp>
        <p:nvSpPr>
          <p:cNvPr id="5" name="Espace réservé du numéro de diapositive 4">
            <a:extLst>
              <a:ext uri="{FF2B5EF4-FFF2-40B4-BE49-F238E27FC236}">
                <a16:creationId xmlns:a16="http://schemas.microsoft.com/office/drawing/2014/main" id="{F791E5F7-28B5-C71A-C5E3-14648707EECB}"/>
              </a:ext>
            </a:extLst>
          </p:cNvPr>
          <p:cNvSpPr>
            <a:spLocks noGrp="1"/>
          </p:cNvSpPr>
          <p:nvPr>
            <p:ph type="sldNum" sz="quarter" idx="12"/>
          </p:nvPr>
        </p:nvSpPr>
        <p:spPr/>
        <p:txBody>
          <a:bodyPr/>
          <a:lstStyle/>
          <a:p>
            <a:fld id="{264B5D8C-DCF3-4706-B695-4F73B634C15B}" type="slidenum">
              <a:rPr lang="fr-FR" smtClean="0"/>
              <a:t>22</a:t>
            </a:fld>
            <a:endParaRPr lang="fr-FR"/>
          </a:p>
        </p:txBody>
      </p:sp>
      <p:pic>
        <p:nvPicPr>
          <p:cNvPr id="6" name="Image 5">
            <a:extLst>
              <a:ext uri="{FF2B5EF4-FFF2-40B4-BE49-F238E27FC236}">
                <a16:creationId xmlns:a16="http://schemas.microsoft.com/office/drawing/2014/main" id="{AD048C6F-975C-CF25-9BB9-BCFBEBDD49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9800" y="1932873"/>
            <a:ext cx="7772400" cy="4181291"/>
          </a:xfrm>
          <a:prstGeom prst="rect">
            <a:avLst/>
          </a:prstGeom>
        </p:spPr>
      </p:pic>
    </p:spTree>
    <p:extLst>
      <p:ext uri="{BB962C8B-B14F-4D97-AF65-F5344CB8AC3E}">
        <p14:creationId xmlns:p14="http://schemas.microsoft.com/office/powerpoint/2010/main" val="24550891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E877CA2-596E-9643-BA08-CF1912CFF9DA}"/>
              </a:ext>
            </a:extLst>
          </p:cNvPr>
          <p:cNvSpPr>
            <a:spLocks noGrp="1"/>
          </p:cNvSpPr>
          <p:nvPr>
            <p:ph type="title"/>
          </p:nvPr>
        </p:nvSpPr>
        <p:spPr>
          <a:xfrm>
            <a:off x="3281608" y="1573343"/>
            <a:ext cx="5928361" cy="1645576"/>
          </a:xfrm>
        </p:spPr>
        <p:txBody>
          <a:bodyPr>
            <a:normAutofit/>
          </a:bodyPr>
          <a:lstStyle/>
          <a:p>
            <a:pPr algn="ctr"/>
            <a:r>
              <a:rPr lang="fr-FR" b="1" dirty="0">
                <a:solidFill>
                  <a:srgbClr val="002060"/>
                </a:solidFill>
              </a:rPr>
              <a:t>But… if </a:t>
            </a:r>
            <a:r>
              <a:rPr lang="fr-FR" b="1" dirty="0" err="1">
                <a:solidFill>
                  <a:srgbClr val="002060"/>
                </a:solidFill>
              </a:rPr>
              <a:t>they</a:t>
            </a:r>
            <a:r>
              <a:rPr lang="fr-FR" b="1" dirty="0">
                <a:solidFill>
                  <a:srgbClr val="002060"/>
                </a:solidFill>
              </a:rPr>
              <a:t> are not </a:t>
            </a:r>
            <a:r>
              <a:rPr lang="fr-FR" b="1" dirty="0" err="1">
                <a:solidFill>
                  <a:srgbClr val="002060"/>
                </a:solidFill>
              </a:rPr>
              <a:t>telling</a:t>
            </a:r>
            <a:r>
              <a:rPr lang="fr-FR" b="1" dirty="0">
                <a:solidFill>
                  <a:srgbClr val="002060"/>
                </a:solidFill>
              </a:rPr>
              <a:t> the </a:t>
            </a:r>
            <a:r>
              <a:rPr lang="fr-FR" b="1" dirty="0" err="1">
                <a:solidFill>
                  <a:srgbClr val="002060"/>
                </a:solidFill>
              </a:rPr>
              <a:t>whole</a:t>
            </a:r>
            <a:r>
              <a:rPr lang="fr-FR" b="1" dirty="0">
                <a:solidFill>
                  <a:srgbClr val="002060"/>
                </a:solidFill>
              </a:rPr>
              <a:t> </a:t>
            </a:r>
            <a:r>
              <a:rPr lang="fr-FR" b="1" dirty="0" err="1">
                <a:solidFill>
                  <a:srgbClr val="002060"/>
                </a:solidFill>
              </a:rPr>
              <a:t>truth</a:t>
            </a:r>
            <a:r>
              <a:rPr lang="fr-FR" b="1" dirty="0">
                <a:solidFill>
                  <a:srgbClr val="002060"/>
                </a:solidFill>
              </a:rPr>
              <a:t>?</a:t>
            </a:r>
          </a:p>
        </p:txBody>
      </p:sp>
      <p:sp>
        <p:nvSpPr>
          <p:cNvPr id="4" name="Espace réservé du pied de page 3">
            <a:extLst>
              <a:ext uri="{FF2B5EF4-FFF2-40B4-BE49-F238E27FC236}">
                <a16:creationId xmlns:a16="http://schemas.microsoft.com/office/drawing/2014/main" id="{BE3415FE-C1CD-2F42-A30B-D3E4BD5B3EE5}"/>
              </a:ext>
            </a:extLst>
          </p:cNvPr>
          <p:cNvSpPr>
            <a:spLocks noGrp="1"/>
          </p:cNvSpPr>
          <p:nvPr>
            <p:ph type="ftr" sz="quarter" idx="11"/>
          </p:nvPr>
        </p:nvSpPr>
        <p:spPr/>
        <p:txBody>
          <a:bodyPr/>
          <a:lstStyle/>
          <a:p>
            <a:r>
              <a:rPr lang="fr-FR" dirty="0"/>
              <a:t>Les bras m’en tomberaient.</a:t>
            </a:r>
          </a:p>
        </p:txBody>
      </p:sp>
      <p:sp>
        <p:nvSpPr>
          <p:cNvPr id="5" name="Espace réservé du numéro de diapositive 5">
            <a:extLst>
              <a:ext uri="{FF2B5EF4-FFF2-40B4-BE49-F238E27FC236}">
                <a16:creationId xmlns:a16="http://schemas.microsoft.com/office/drawing/2014/main" id="{2A994DC5-A0BF-F746-AF56-5834079EB74A}"/>
              </a:ext>
            </a:extLst>
          </p:cNvPr>
          <p:cNvSpPr txBox="1">
            <a:spLocks/>
          </p:cNvSpPr>
          <p:nvPr/>
        </p:nvSpPr>
        <p:spPr>
          <a:xfrm>
            <a:off x="-2126149" y="6478735"/>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64B5D8C-DCF3-4706-B695-4F73B634C15B}" type="slidenum">
              <a:rPr lang="fr-FR" smtClean="0"/>
              <a:pPr/>
              <a:t>23</a:t>
            </a:fld>
            <a:r>
              <a:rPr lang="fr-FR" b="1">
                <a:solidFill>
                  <a:srgbClr val="FF0000"/>
                </a:solidFill>
              </a:rPr>
              <a:t>/623</a:t>
            </a:r>
            <a:endParaRPr lang="fr-FR" b="1" dirty="0">
              <a:solidFill>
                <a:srgbClr val="FF0000"/>
              </a:solidFill>
            </a:endParaRPr>
          </a:p>
        </p:txBody>
      </p:sp>
      <p:pic>
        <p:nvPicPr>
          <p:cNvPr id="1028" name="Picture 4">
            <a:extLst>
              <a:ext uri="{FF2B5EF4-FFF2-40B4-BE49-F238E27FC236}">
                <a16:creationId xmlns:a16="http://schemas.microsoft.com/office/drawing/2014/main" id="{F8213324-98F1-46B0-4A67-1F0DE38041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46567" y="3858899"/>
            <a:ext cx="3298866" cy="18574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73597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 10">
            <a:extLst>
              <a:ext uri="{FF2B5EF4-FFF2-40B4-BE49-F238E27FC236}">
                <a16:creationId xmlns:a16="http://schemas.microsoft.com/office/drawing/2014/main" id="{DDD7DC05-B66B-AE40-8A04-4D3B44689E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2444" y="4666837"/>
            <a:ext cx="3412481" cy="150261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Image 2">
            <a:extLst>
              <a:ext uri="{FF2B5EF4-FFF2-40B4-BE49-F238E27FC236}">
                <a16:creationId xmlns:a16="http://schemas.microsoft.com/office/drawing/2014/main" id="{82B91B8F-3735-A543-837B-7D70F96B5134}"/>
              </a:ext>
            </a:extLst>
          </p:cNvPr>
          <p:cNvPicPr>
            <a:picLocks noChangeAspect="1"/>
          </p:cNvPicPr>
          <p:nvPr/>
        </p:nvPicPr>
        <p:blipFill rotWithShape="1">
          <a:blip r:embed="rId3">
            <a:extLst>
              <a:ext uri="{28A0092B-C50C-407E-A947-70E740481C1C}">
                <a14:useLocalDpi xmlns:a14="http://schemas.microsoft.com/office/drawing/2010/main" val="0"/>
              </a:ext>
            </a:extLst>
          </a:blip>
          <a:srcRect b="44616"/>
          <a:stretch/>
        </p:blipFill>
        <p:spPr>
          <a:xfrm>
            <a:off x="131195" y="1274744"/>
            <a:ext cx="4030499" cy="284807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Image 4">
            <a:extLst>
              <a:ext uri="{FF2B5EF4-FFF2-40B4-BE49-F238E27FC236}">
                <a16:creationId xmlns:a16="http://schemas.microsoft.com/office/drawing/2014/main" id="{EAB2BCC9-79A7-0C46-9389-FA8F8026299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37220" y="1156212"/>
            <a:ext cx="4802579" cy="41434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Image 8">
            <a:extLst>
              <a:ext uri="{FF2B5EF4-FFF2-40B4-BE49-F238E27FC236}">
                <a16:creationId xmlns:a16="http://schemas.microsoft.com/office/drawing/2014/main" id="{F046BC84-F3CD-0B46-8AEF-C72754BFF85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29732" y="933773"/>
            <a:ext cx="4637896" cy="526761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Titre 1">
            <a:extLst>
              <a:ext uri="{FF2B5EF4-FFF2-40B4-BE49-F238E27FC236}">
                <a16:creationId xmlns:a16="http://schemas.microsoft.com/office/drawing/2014/main" id="{97B49231-2112-4944-9B45-F0A5D00EFA79}"/>
              </a:ext>
            </a:extLst>
          </p:cNvPr>
          <p:cNvSpPr>
            <a:spLocks noGrp="1"/>
          </p:cNvSpPr>
          <p:nvPr>
            <p:ph type="title"/>
          </p:nvPr>
        </p:nvSpPr>
        <p:spPr>
          <a:xfrm>
            <a:off x="-168314" y="-299351"/>
            <a:ext cx="12360314" cy="1645576"/>
          </a:xfrm>
        </p:spPr>
        <p:txBody>
          <a:bodyPr>
            <a:normAutofit/>
          </a:bodyPr>
          <a:lstStyle/>
          <a:p>
            <a:pPr algn="ctr"/>
            <a:r>
              <a:rPr lang="fr-FR" dirty="0">
                <a:solidFill>
                  <a:srgbClr val="002060"/>
                </a:solidFill>
              </a:rPr>
              <a:t>July 20th: a (normal) </a:t>
            </a:r>
            <a:r>
              <a:rPr lang="fr-FR" dirty="0" err="1">
                <a:solidFill>
                  <a:srgbClr val="002060"/>
                </a:solidFill>
              </a:rPr>
              <a:t>day</a:t>
            </a:r>
            <a:r>
              <a:rPr lang="fr-FR" dirty="0">
                <a:solidFill>
                  <a:srgbClr val="002060"/>
                </a:solidFill>
              </a:rPr>
              <a:t> of excitement on Twitter</a:t>
            </a:r>
          </a:p>
        </p:txBody>
      </p:sp>
      <p:sp>
        <p:nvSpPr>
          <p:cNvPr id="7" name="Espace réservé du pied de page 3">
            <a:extLst>
              <a:ext uri="{FF2B5EF4-FFF2-40B4-BE49-F238E27FC236}">
                <a16:creationId xmlns:a16="http://schemas.microsoft.com/office/drawing/2014/main" id="{237DFC87-CB4A-DC4C-B7E0-D02759075791}"/>
              </a:ext>
            </a:extLst>
          </p:cNvPr>
          <p:cNvSpPr>
            <a:spLocks noGrp="1"/>
          </p:cNvSpPr>
          <p:nvPr>
            <p:ph type="ftr" sz="quarter" idx="11"/>
          </p:nvPr>
        </p:nvSpPr>
        <p:spPr/>
        <p:txBody>
          <a:bodyPr/>
          <a:lstStyle/>
          <a:p>
            <a:r>
              <a:rPr lang="fr-FR" dirty="0"/>
              <a:t>Un jour comme un autre sur Twitter</a:t>
            </a:r>
          </a:p>
        </p:txBody>
      </p:sp>
      <p:sp>
        <p:nvSpPr>
          <p:cNvPr id="8" name="Espace réservé du numéro de diapositive 5">
            <a:extLst>
              <a:ext uri="{FF2B5EF4-FFF2-40B4-BE49-F238E27FC236}">
                <a16:creationId xmlns:a16="http://schemas.microsoft.com/office/drawing/2014/main" id="{90A26CD6-BF40-3F43-A16C-9B30A1E95FCE}"/>
              </a:ext>
            </a:extLst>
          </p:cNvPr>
          <p:cNvSpPr txBox="1">
            <a:spLocks/>
          </p:cNvSpPr>
          <p:nvPr/>
        </p:nvSpPr>
        <p:spPr>
          <a:xfrm>
            <a:off x="-2126149" y="6478735"/>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64B5D8C-DCF3-4706-B695-4F73B634C15B}" type="slidenum">
              <a:rPr lang="fr-FR" smtClean="0"/>
              <a:pPr/>
              <a:t>24</a:t>
            </a:fld>
            <a:r>
              <a:rPr lang="fr-FR" b="1">
                <a:solidFill>
                  <a:srgbClr val="FF0000"/>
                </a:solidFill>
              </a:rPr>
              <a:t>/623</a:t>
            </a:r>
            <a:endParaRPr lang="fr-FR" b="1" dirty="0">
              <a:solidFill>
                <a:srgbClr val="FF0000"/>
              </a:solidFill>
            </a:endParaRPr>
          </a:p>
        </p:txBody>
      </p:sp>
    </p:spTree>
    <p:extLst>
      <p:ext uri="{BB962C8B-B14F-4D97-AF65-F5344CB8AC3E}">
        <p14:creationId xmlns:p14="http://schemas.microsoft.com/office/powerpoint/2010/main" val="13894420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E877CA2-596E-9643-BA08-CF1912CFF9DA}"/>
              </a:ext>
            </a:extLst>
          </p:cNvPr>
          <p:cNvSpPr>
            <a:spLocks noGrp="1"/>
          </p:cNvSpPr>
          <p:nvPr>
            <p:ph type="title"/>
          </p:nvPr>
        </p:nvSpPr>
        <p:spPr>
          <a:xfrm>
            <a:off x="187570" y="449179"/>
            <a:ext cx="6788963" cy="5815263"/>
          </a:xfrm>
        </p:spPr>
        <p:txBody>
          <a:bodyPr>
            <a:normAutofit/>
          </a:bodyPr>
          <a:lstStyle/>
          <a:p>
            <a:pPr algn="ctr"/>
            <a:r>
              <a:rPr lang="fr-FR" sz="4000" dirty="0">
                <a:solidFill>
                  <a:srgbClr val="002060"/>
                </a:solidFill>
              </a:rPr>
              <a:t>On the </a:t>
            </a:r>
            <a:r>
              <a:rPr lang="fr-FR" sz="4000" dirty="0" err="1">
                <a:solidFill>
                  <a:srgbClr val="002060"/>
                </a:solidFill>
              </a:rPr>
              <a:t>way</a:t>
            </a:r>
            <a:r>
              <a:rPr lang="fr-FR" sz="4000" dirty="0">
                <a:solidFill>
                  <a:srgbClr val="002060"/>
                </a:solidFill>
              </a:rPr>
              <a:t> to Etretat, </a:t>
            </a:r>
            <a:br>
              <a:rPr lang="fr-FR" sz="4000" dirty="0">
                <a:solidFill>
                  <a:srgbClr val="002060"/>
                </a:solidFill>
              </a:rPr>
            </a:br>
            <a:r>
              <a:rPr lang="fr-FR" sz="4000" dirty="0">
                <a:solidFill>
                  <a:srgbClr val="002060"/>
                </a:solidFill>
              </a:rPr>
              <a:t>I launch </a:t>
            </a:r>
            <a:r>
              <a:rPr lang="fr-FR" sz="4000" b="1" dirty="0" err="1">
                <a:solidFill>
                  <a:srgbClr val="002060"/>
                </a:solidFill>
              </a:rPr>
              <a:t>from</a:t>
            </a:r>
            <a:r>
              <a:rPr lang="fr-FR" sz="4000" b="1" dirty="0">
                <a:solidFill>
                  <a:srgbClr val="002060"/>
                </a:solidFill>
              </a:rPr>
              <a:t> the smartphone </a:t>
            </a:r>
            <a:br>
              <a:rPr lang="fr-FR" sz="4000" dirty="0">
                <a:solidFill>
                  <a:srgbClr val="002060"/>
                </a:solidFill>
              </a:rPr>
            </a:br>
            <a:r>
              <a:rPr lang="fr-FR" sz="4000" dirty="0">
                <a:solidFill>
                  <a:srgbClr val="002060"/>
                </a:solidFill>
              </a:rPr>
              <a:t>a </a:t>
            </a:r>
            <a:r>
              <a:rPr lang="fr-FR" sz="4000" b="1" u="sng" dirty="0">
                <a:solidFill>
                  <a:srgbClr val="002060"/>
                </a:solidFill>
              </a:rPr>
              <a:t>Twitter MP group </a:t>
            </a:r>
            <a:br>
              <a:rPr lang="fr-FR" sz="4000" dirty="0">
                <a:solidFill>
                  <a:srgbClr val="002060"/>
                </a:solidFill>
              </a:rPr>
            </a:br>
            <a:r>
              <a:rPr lang="fr-FR" sz="4000" dirty="0">
                <a:solidFill>
                  <a:srgbClr val="002060"/>
                </a:solidFill>
              </a:rPr>
              <a:t>and a </a:t>
            </a:r>
            <a:r>
              <a:rPr lang="fr-FR" sz="4000" b="1" u="sng" dirty="0">
                <a:solidFill>
                  <a:srgbClr val="002060"/>
                </a:solidFill>
              </a:rPr>
              <a:t>Google Doc </a:t>
            </a:r>
            <a:br>
              <a:rPr lang="fr-FR" sz="4000" dirty="0">
                <a:solidFill>
                  <a:srgbClr val="002060"/>
                </a:solidFill>
              </a:rPr>
            </a:br>
            <a:r>
              <a:rPr lang="fr-FR" sz="4000" dirty="0" err="1">
                <a:solidFill>
                  <a:srgbClr val="002060"/>
                </a:solidFill>
              </a:rPr>
              <a:t>with</a:t>
            </a:r>
            <a:r>
              <a:rPr lang="fr-FR" sz="4000" dirty="0">
                <a:solidFill>
                  <a:srgbClr val="002060"/>
                </a:solidFill>
              </a:rPr>
              <a:t> </a:t>
            </a:r>
            <a:r>
              <a:rPr lang="fr-FR" sz="4000" b="1" u="sng" dirty="0">
                <a:solidFill>
                  <a:srgbClr val="002060"/>
                </a:solidFill>
              </a:rPr>
              <a:t>1 nonsense per sentence </a:t>
            </a:r>
            <a:r>
              <a:rPr lang="fr-FR" sz="4000" dirty="0">
                <a:solidFill>
                  <a:srgbClr val="002060"/>
                </a:solidFill>
              </a:rPr>
              <a:t>and </a:t>
            </a:r>
            <a:r>
              <a:rPr lang="fr-FR" sz="4000" b="1" u="sng" dirty="0" err="1">
                <a:solidFill>
                  <a:srgbClr val="002060"/>
                </a:solidFill>
              </a:rPr>
              <a:t>filthy</a:t>
            </a:r>
            <a:r>
              <a:rPr lang="fr-FR" sz="4000" b="1" u="sng" dirty="0">
                <a:solidFill>
                  <a:srgbClr val="002060"/>
                </a:solidFill>
              </a:rPr>
              <a:t> </a:t>
            </a:r>
            <a:r>
              <a:rPr lang="fr-FR" sz="4000" b="1" u="sng" dirty="0" err="1">
                <a:solidFill>
                  <a:srgbClr val="002060"/>
                </a:solidFill>
              </a:rPr>
              <a:t>screeshot</a:t>
            </a:r>
            <a:r>
              <a:rPr lang="fr-FR" sz="4000" dirty="0">
                <a:solidFill>
                  <a:srgbClr val="002060"/>
                </a:solidFill>
              </a:rPr>
              <a:t>... </a:t>
            </a:r>
            <a:br>
              <a:rPr lang="fr-FR" sz="4000" dirty="0">
                <a:solidFill>
                  <a:srgbClr val="002060"/>
                </a:solidFill>
              </a:rPr>
            </a:br>
            <a:br>
              <a:rPr lang="fr-FR" sz="4000" dirty="0">
                <a:solidFill>
                  <a:srgbClr val="002060"/>
                </a:solidFill>
              </a:rPr>
            </a:br>
            <a:r>
              <a:rPr lang="fr-FR" sz="4000" dirty="0">
                <a:solidFill>
                  <a:srgbClr val="002060"/>
                </a:solidFill>
              </a:rPr>
              <a:t>And </a:t>
            </a:r>
            <a:r>
              <a:rPr lang="fr-FR" sz="4000" dirty="0" err="1">
                <a:solidFill>
                  <a:srgbClr val="002060"/>
                </a:solidFill>
              </a:rPr>
              <a:t>it</a:t>
            </a:r>
            <a:r>
              <a:rPr lang="fr-FR" sz="4000" dirty="0">
                <a:solidFill>
                  <a:srgbClr val="002060"/>
                </a:solidFill>
              </a:rPr>
              <a:t> </a:t>
            </a:r>
            <a:r>
              <a:rPr lang="fr-FR" sz="4000" dirty="0" err="1">
                <a:solidFill>
                  <a:srgbClr val="002060"/>
                </a:solidFill>
              </a:rPr>
              <a:t>goes</a:t>
            </a:r>
            <a:r>
              <a:rPr lang="fr-FR" sz="4000" dirty="0">
                <a:solidFill>
                  <a:srgbClr val="002060"/>
                </a:solidFill>
              </a:rPr>
              <a:t> on for </a:t>
            </a:r>
            <a:r>
              <a:rPr lang="fr-FR" sz="4000" b="1" dirty="0">
                <a:solidFill>
                  <a:srgbClr val="002060"/>
                </a:solidFill>
              </a:rPr>
              <a:t>4 </a:t>
            </a:r>
            <a:r>
              <a:rPr lang="fr-FR" sz="4000" b="1" dirty="0" err="1">
                <a:solidFill>
                  <a:srgbClr val="002060"/>
                </a:solidFill>
              </a:rPr>
              <a:t>days</a:t>
            </a:r>
            <a:r>
              <a:rPr lang="fr-FR" sz="4000" b="1" dirty="0">
                <a:solidFill>
                  <a:srgbClr val="002060"/>
                </a:solidFill>
              </a:rPr>
              <a:t> </a:t>
            </a:r>
            <a:r>
              <a:rPr lang="fr-FR" sz="4000" dirty="0" err="1">
                <a:solidFill>
                  <a:srgbClr val="002060"/>
                </a:solidFill>
              </a:rPr>
              <a:t>with</a:t>
            </a:r>
            <a:r>
              <a:rPr lang="fr-FR" sz="4000" dirty="0">
                <a:solidFill>
                  <a:srgbClr val="002060"/>
                </a:solidFill>
              </a:rPr>
              <a:t> </a:t>
            </a:r>
            <a:r>
              <a:rPr lang="fr-FR" sz="4000" b="1" dirty="0">
                <a:solidFill>
                  <a:srgbClr val="002060"/>
                </a:solidFill>
              </a:rPr>
              <a:t>M. </a:t>
            </a:r>
            <a:r>
              <a:rPr lang="fr-FR" sz="4000" b="1" dirty="0" err="1">
                <a:solidFill>
                  <a:srgbClr val="002060"/>
                </a:solidFill>
              </a:rPr>
              <a:t>Rebeaud</a:t>
            </a:r>
            <a:r>
              <a:rPr lang="fr-FR" sz="4000" b="1" dirty="0">
                <a:solidFill>
                  <a:srgbClr val="002060"/>
                </a:solidFill>
              </a:rPr>
              <a:t>, F. </a:t>
            </a:r>
            <a:r>
              <a:rPr lang="fr-FR" sz="4000" b="1" dirty="0" err="1">
                <a:solidFill>
                  <a:srgbClr val="002060"/>
                </a:solidFill>
              </a:rPr>
              <a:t>Cova</a:t>
            </a:r>
            <a:r>
              <a:rPr lang="fr-FR" sz="4000" b="1" dirty="0">
                <a:solidFill>
                  <a:srgbClr val="002060"/>
                </a:solidFill>
              </a:rPr>
              <a:t>, V. </a:t>
            </a:r>
            <a:r>
              <a:rPr lang="fr-FR" sz="4000" b="1" dirty="0" err="1">
                <a:solidFill>
                  <a:srgbClr val="002060"/>
                </a:solidFill>
              </a:rPr>
              <a:t>Ruggeri</a:t>
            </a:r>
            <a:r>
              <a:rPr lang="fr-FR" sz="4000" dirty="0">
                <a:solidFill>
                  <a:srgbClr val="002060"/>
                </a:solidFill>
              </a:rPr>
              <a:t>.</a:t>
            </a:r>
          </a:p>
        </p:txBody>
      </p:sp>
      <p:sp>
        <p:nvSpPr>
          <p:cNvPr id="4" name="Espace réservé du pied de page 3">
            <a:extLst>
              <a:ext uri="{FF2B5EF4-FFF2-40B4-BE49-F238E27FC236}">
                <a16:creationId xmlns:a16="http://schemas.microsoft.com/office/drawing/2014/main" id="{B552C13C-28B9-DA4B-A6F4-D290B70D2573}"/>
              </a:ext>
            </a:extLst>
          </p:cNvPr>
          <p:cNvSpPr>
            <a:spLocks noGrp="1"/>
          </p:cNvSpPr>
          <p:nvPr>
            <p:ph type="ftr" sz="quarter" idx="11"/>
          </p:nvPr>
        </p:nvSpPr>
        <p:spPr/>
        <p:txBody>
          <a:bodyPr/>
          <a:lstStyle/>
          <a:p>
            <a:r>
              <a:rPr lang="fr-FR" dirty="0"/>
              <a:t>Et roule ma poule.</a:t>
            </a:r>
          </a:p>
        </p:txBody>
      </p:sp>
      <p:pic>
        <p:nvPicPr>
          <p:cNvPr id="12" name="Image 11">
            <a:extLst>
              <a:ext uri="{FF2B5EF4-FFF2-40B4-BE49-F238E27FC236}">
                <a16:creationId xmlns:a16="http://schemas.microsoft.com/office/drawing/2014/main" id="{5FF893AC-9797-D44D-99D6-75176270FB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04115" y="357271"/>
            <a:ext cx="5200315" cy="3900236"/>
          </a:xfrm>
          <a:prstGeom prst="snip2DiagRect">
            <a:avLst>
              <a:gd name="adj1" fmla="val 17366"/>
              <a:gd name="adj2" fmla="val 6247"/>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5" name="Espace réservé du numéro de diapositive 5">
            <a:extLst>
              <a:ext uri="{FF2B5EF4-FFF2-40B4-BE49-F238E27FC236}">
                <a16:creationId xmlns:a16="http://schemas.microsoft.com/office/drawing/2014/main" id="{C78BFA36-190B-574A-83BE-9BC6B748018C}"/>
              </a:ext>
            </a:extLst>
          </p:cNvPr>
          <p:cNvSpPr txBox="1">
            <a:spLocks/>
          </p:cNvSpPr>
          <p:nvPr/>
        </p:nvSpPr>
        <p:spPr>
          <a:xfrm>
            <a:off x="-2126149" y="6478735"/>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64B5D8C-DCF3-4706-B695-4F73B634C15B}" type="slidenum">
              <a:rPr lang="fr-FR" smtClean="0"/>
              <a:pPr/>
              <a:t>25</a:t>
            </a:fld>
            <a:r>
              <a:rPr lang="fr-FR" b="1">
                <a:solidFill>
                  <a:srgbClr val="FF0000"/>
                </a:solidFill>
              </a:rPr>
              <a:t>/623</a:t>
            </a:r>
            <a:endParaRPr lang="fr-FR" b="1" dirty="0">
              <a:solidFill>
                <a:srgbClr val="FF0000"/>
              </a:solidFill>
            </a:endParaRPr>
          </a:p>
        </p:txBody>
      </p:sp>
    </p:spTree>
    <p:custDataLst>
      <p:tags r:id="rId1"/>
    </p:custDataLst>
    <p:extLst>
      <p:ext uri="{BB962C8B-B14F-4D97-AF65-F5344CB8AC3E}">
        <p14:creationId xmlns:p14="http://schemas.microsoft.com/office/powerpoint/2010/main" val="1282959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a:extLst>
              <a:ext uri="{FF2B5EF4-FFF2-40B4-BE49-F238E27FC236}">
                <a16:creationId xmlns:a16="http://schemas.microsoft.com/office/drawing/2014/main" id="{CCC1F162-9096-29A3-1C26-8297EF41C1C4}"/>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643F214D-C92E-3D8E-2C96-162FAD47DF7A}"/>
              </a:ext>
            </a:extLst>
          </p:cNvPr>
          <p:cNvSpPr>
            <a:spLocks noGrp="1"/>
          </p:cNvSpPr>
          <p:nvPr>
            <p:ph type="sldNum" sz="quarter" idx="12"/>
          </p:nvPr>
        </p:nvSpPr>
        <p:spPr/>
        <p:txBody>
          <a:bodyPr/>
          <a:lstStyle/>
          <a:p>
            <a:fld id="{264B5D8C-DCF3-4706-B695-4F73B634C15B}" type="slidenum">
              <a:rPr lang="fr-FR" sz="1800" smtClean="0"/>
              <a:t>26</a:t>
            </a:fld>
            <a:endParaRPr lang="fr-FR" sz="1800"/>
          </a:p>
        </p:txBody>
      </p:sp>
      <p:pic>
        <p:nvPicPr>
          <p:cNvPr id="6" name="image3.jpg">
            <a:extLst>
              <a:ext uri="{FF2B5EF4-FFF2-40B4-BE49-F238E27FC236}">
                <a16:creationId xmlns:a16="http://schemas.microsoft.com/office/drawing/2014/main" id="{EE457626-9037-FB75-B988-D984A34443D1}"/>
              </a:ext>
            </a:extLst>
          </p:cNvPr>
          <p:cNvPicPr>
            <a:picLocks noGrp="1"/>
          </p:cNvPicPr>
          <p:nvPr>
            <p:ph idx="1"/>
          </p:nvPr>
        </p:nvPicPr>
        <p:blipFill>
          <a:blip r:embed="rId2"/>
          <a:srcRect/>
          <a:stretch>
            <a:fillRect/>
          </a:stretch>
        </p:blipFill>
        <p:spPr>
          <a:xfrm>
            <a:off x="2885049" y="136525"/>
            <a:ext cx="2917235" cy="2872682"/>
          </a:xfrm>
          <a:prstGeom prst="rect">
            <a:avLst/>
          </a:prstGeom>
          <a:ln/>
        </p:spPr>
      </p:pic>
      <p:pic>
        <p:nvPicPr>
          <p:cNvPr id="7" name="image9.png">
            <a:extLst>
              <a:ext uri="{FF2B5EF4-FFF2-40B4-BE49-F238E27FC236}">
                <a16:creationId xmlns:a16="http://schemas.microsoft.com/office/drawing/2014/main" id="{1034A4F9-7133-4744-0BA6-499B579B9126}"/>
              </a:ext>
            </a:extLst>
          </p:cNvPr>
          <p:cNvPicPr/>
          <p:nvPr/>
        </p:nvPicPr>
        <p:blipFill>
          <a:blip r:embed="rId3"/>
          <a:srcRect/>
          <a:stretch>
            <a:fillRect/>
          </a:stretch>
        </p:blipFill>
        <p:spPr>
          <a:xfrm>
            <a:off x="6232395" y="136525"/>
            <a:ext cx="2777247" cy="3644900"/>
          </a:xfrm>
          <a:prstGeom prst="rect">
            <a:avLst/>
          </a:prstGeom>
          <a:ln/>
        </p:spPr>
      </p:pic>
      <p:pic>
        <p:nvPicPr>
          <p:cNvPr id="8" name="image5.jpg" descr="Valentin RUGGERI | Intern | Centre Hospitalier Universitaire de Grenoble,  Grenoble | CHU Grenoble | Service de Médecine Nucléaire">
            <a:extLst>
              <a:ext uri="{FF2B5EF4-FFF2-40B4-BE49-F238E27FC236}">
                <a16:creationId xmlns:a16="http://schemas.microsoft.com/office/drawing/2014/main" id="{992890EF-184B-EF0D-8C13-72814B412FC4}"/>
              </a:ext>
            </a:extLst>
          </p:cNvPr>
          <p:cNvPicPr/>
          <p:nvPr/>
        </p:nvPicPr>
        <p:blipFill>
          <a:blip r:embed="rId4"/>
          <a:srcRect/>
          <a:stretch>
            <a:fillRect/>
          </a:stretch>
        </p:blipFill>
        <p:spPr>
          <a:xfrm>
            <a:off x="6232395" y="3956858"/>
            <a:ext cx="2777247" cy="2764617"/>
          </a:xfrm>
          <a:prstGeom prst="rect">
            <a:avLst/>
          </a:prstGeom>
          <a:ln/>
        </p:spPr>
      </p:pic>
      <p:pic>
        <p:nvPicPr>
          <p:cNvPr id="9" name="image8.jpg">
            <a:extLst>
              <a:ext uri="{FF2B5EF4-FFF2-40B4-BE49-F238E27FC236}">
                <a16:creationId xmlns:a16="http://schemas.microsoft.com/office/drawing/2014/main" id="{118D3F31-3BC5-189B-4176-E139FFB9D362}"/>
              </a:ext>
            </a:extLst>
          </p:cNvPr>
          <p:cNvPicPr/>
          <p:nvPr/>
        </p:nvPicPr>
        <p:blipFill>
          <a:blip r:embed="rId5"/>
          <a:srcRect l="12179" t="7009" r="8333" b="-7009"/>
          <a:stretch>
            <a:fillRect/>
          </a:stretch>
        </p:blipFill>
        <p:spPr>
          <a:xfrm>
            <a:off x="2885049" y="3175462"/>
            <a:ext cx="2632394" cy="3828646"/>
          </a:xfrm>
          <a:prstGeom prst="rect">
            <a:avLst/>
          </a:prstGeom>
          <a:ln/>
        </p:spPr>
      </p:pic>
      <p:sp>
        <p:nvSpPr>
          <p:cNvPr id="2" name="ZoneTexte 1">
            <a:extLst>
              <a:ext uri="{FF2B5EF4-FFF2-40B4-BE49-F238E27FC236}">
                <a16:creationId xmlns:a16="http://schemas.microsoft.com/office/drawing/2014/main" id="{A5B7FE29-D6B2-0E91-9034-258D9819024C}"/>
              </a:ext>
            </a:extLst>
          </p:cNvPr>
          <p:cNvSpPr txBox="1"/>
          <p:nvPr/>
        </p:nvSpPr>
        <p:spPr>
          <a:xfrm>
            <a:off x="666427" y="1162373"/>
            <a:ext cx="2218622" cy="954107"/>
          </a:xfrm>
          <a:prstGeom prst="rect">
            <a:avLst/>
          </a:prstGeom>
          <a:noFill/>
        </p:spPr>
        <p:txBody>
          <a:bodyPr wrap="square" rtlCol="0">
            <a:spAutoFit/>
          </a:bodyPr>
          <a:lstStyle/>
          <a:p>
            <a:r>
              <a:rPr lang="fr-FR" sz="2800" dirty="0"/>
              <a:t>Mathieu E. </a:t>
            </a:r>
            <a:r>
              <a:rPr lang="fr-FR" sz="2800" dirty="0" err="1"/>
              <a:t>Rebeaud</a:t>
            </a:r>
            <a:endParaRPr lang="fr-FR" sz="2800" dirty="0"/>
          </a:p>
        </p:txBody>
      </p:sp>
      <p:sp>
        <p:nvSpPr>
          <p:cNvPr id="3" name="ZoneTexte 2">
            <a:extLst>
              <a:ext uri="{FF2B5EF4-FFF2-40B4-BE49-F238E27FC236}">
                <a16:creationId xmlns:a16="http://schemas.microsoft.com/office/drawing/2014/main" id="{16D8C2BE-0C33-57BE-F751-72A6B648BE12}"/>
              </a:ext>
            </a:extLst>
          </p:cNvPr>
          <p:cNvSpPr txBox="1"/>
          <p:nvPr/>
        </p:nvSpPr>
        <p:spPr>
          <a:xfrm>
            <a:off x="666427" y="4498112"/>
            <a:ext cx="2218622" cy="523220"/>
          </a:xfrm>
          <a:prstGeom prst="rect">
            <a:avLst/>
          </a:prstGeom>
          <a:noFill/>
        </p:spPr>
        <p:txBody>
          <a:bodyPr wrap="square" rtlCol="0">
            <a:spAutoFit/>
          </a:bodyPr>
          <a:lstStyle/>
          <a:p>
            <a:r>
              <a:rPr lang="fr-FR" sz="2800" dirty="0"/>
              <a:t>Florian </a:t>
            </a:r>
            <a:r>
              <a:rPr lang="fr-FR" sz="2800" dirty="0" err="1"/>
              <a:t>Cova</a:t>
            </a:r>
            <a:endParaRPr lang="fr-FR" sz="2800" dirty="0"/>
          </a:p>
        </p:txBody>
      </p:sp>
      <p:sp>
        <p:nvSpPr>
          <p:cNvPr id="10" name="ZoneTexte 9">
            <a:extLst>
              <a:ext uri="{FF2B5EF4-FFF2-40B4-BE49-F238E27FC236}">
                <a16:creationId xmlns:a16="http://schemas.microsoft.com/office/drawing/2014/main" id="{730CD4F1-36A6-9D98-95F9-0CE89F5DDEB0}"/>
              </a:ext>
            </a:extLst>
          </p:cNvPr>
          <p:cNvSpPr txBox="1"/>
          <p:nvPr/>
        </p:nvSpPr>
        <p:spPr>
          <a:xfrm>
            <a:off x="9306951" y="4498112"/>
            <a:ext cx="2218622" cy="954107"/>
          </a:xfrm>
          <a:prstGeom prst="rect">
            <a:avLst/>
          </a:prstGeom>
          <a:noFill/>
        </p:spPr>
        <p:txBody>
          <a:bodyPr wrap="square" rtlCol="0">
            <a:spAutoFit/>
          </a:bodyPr>
          <a:lstStyle/>
          <a:p>
            <a:r>
              <a:rPr lang="fr-FR" sz="2800" dirty="0"/>
              <a:t>Valentin </a:t>
            </a:r>
            <a:r>
              <a:rPr lang="fr-FR" sz="2800" dirty="0" err="1"/>
              <a:t>Ruggeri</a:t>
            </a:r>
            <a:endParaRPr lang="fr-FR" sz="2800" dirty="0"/>
          </a:p>
        </p:txBody>
      </p:sp>
      <p:sp>
        <p:nvSpPr>
          <p:cNvPr id="11" name="ZoneTexte 10">
            <a:extLst>
              <a:ext uri="{FF2B5EF4-FFF2-40B4-BE49-F238E27FC236}">
                <a16:creationId xmlns:a16="http://schemas.microsoft.com/office/drawing/2014/main" id="{DA67D189-816D-882D-AF85-19E0A0C54D97}"/>
              </a:ext>
            </a:extLst>
          </p:cNvPr>
          <p:cNvSpPr txBox="1"/>
          <p:nvPr/>
        </p:nvSpPr>
        <p:spPr>
          <a:xfrm>
            <a:off x="9135178" y="1149078"/>
            <a:ext cx="2218622" cy="954107"/>
          </a:xfrm>
          <a:prstGeom prst="rect">
            <a:avLst/>
          </a:prstGeom>
          <a:noFill/>
        </p:spPr>
        <p:txBody>
          <a:bodyPr wrap="square" rtlCol="0">
            <a:spAutoFit/>
          </a:bodyPr>
          <a:lstStyle/>
          <a:p>
            <a:r>
              <a:rPr lang="fr-FR" sz="2800" dirty="0"/>
              <a:t>Michaël </a:t>
            </a:r>
            <a:r>
              <a:rPr lang="fr-FR" sz="2800" dirty="0" err="1"/>
              <a:t>Rochoy</a:t>
            </a:r>
            <a:endParaRPr lang="fr-FR" sz="2800" dirty="0"/>
          </a:p>
        </p:txBody>
      </p:sp>
    </p:spTree>
    <p:extLst>
      <p:ext uri="{BB962C8B-B14F-4D97-AF65-F5344CB8AC3E}">
        <p14:creationId xmlns:p14="http://schemas.microsoft.com/office/powerpoint/2010/main" val="34236049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974FB528-4C78-CF4F-A279-EB493B64A3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4335" y="1770730"/>
            <a:ext cx="4367214" cy="4591865"/>
          </a:xfrm>
          <a:prstGeom prst="rect">
            <a:avLst/>
          </a:prstGeom>
        </p:spPr>
      </p:pic>
      <p:sp>
        <p:nvSpPr>
          <p:cNvPr id="3" name="Titre 1">
            <a:extLst>
              <a:ext uri="{FF2B5EF4-FFF2-40B4-BE49-F238E27FC236}">
                <a16:creationId xmlns:a16="http://schemas.microsoft.com/office/drawing/2014/main" id="{FE5BD4CA-2DE6-634F-A5E4-3B7F107CB79F}"/>
              </a:ext>
            </a:extLst>
          </p:cNvPr>
          <p:cNvSpPr>
            <a:spLocks noGrp="1"/>
          </p:cNvSpPr>
          <p:nvPr>
            <p:ph type="title"/>
          </p:nvPr>
        </p:nvSpPr>
        <p:spPr>
          <a:xfrm>
            <a:off x="0" y="231775"/>
            <a:ext cx="11847665" cy="1545200"/>
          </a:xfrm>
        </p:spPr>
        <p:txBody>
          <a:bodyPr>
            <a:normAutofit/>
          </a:bodyPr>
          <a:lstStyle/>
          <a:p>
            <a:pPr algn="ctr"/>
            <a:r>
              <a:rPr lang="fr-FR" b="1" dirty="0" err="1">
                <a:solidFill>
                  <a:srgbClr val="002060"/>
                </a:solidFill>
              </a:rPr>
              <a:t>Ugly</a:t>
            </a:r>
            <a:r>
              <a:rPr lang="fr-FR" b="1" dirty="0">
                <a:solidFill>
                  <a:srgbClr val="002060"/>
                </a:solidFill>
              </a:rPr>
              <a:t> </a:t>
            </a:r>
            <a:r>
              <a:rPr lang="fr-FR" b="1" dirty="0" err="1">
                <a:solidFill>
                  <a:srgbClr val="002060"/>
                </a:solidFill>
              </a:rPr>
              <a:t>screenshot</a:t>
            </a:r>
            <a:r>
              <a:rPr lang="fr-FR" b="1" dirty="0">
                <a:solidFill>
                  <a:srgbClr val="002060"/>
                </a:solidFill>
              </a:rPr>
              <a:t> </a:t>
            </a:r>
            <a:r>
              <a:rPr lang="fr-FR" b="1" dirty="0" err="1">
                <a:solidFill>
                  <a:srgbClr val="002060"/>
                </a:solidFill>
              </a:rPr>
              <a:t>from</a:t>
            </a:r>
            <a:r>
              <a:rPr lang="fr-FR" b="1" dirty="0">
                <a:solidFill>
                  <a:srgbClr val="002060"/>
                </a:solidFill>
              </a:rPr>
              <a:t> a </a:t>
            </a:r>
            <a:r>
              <a:rPr lang="fr-FR" b="1" dirty="0" err="1">
                <a:solidFill>
                  <a:srgbClr val="002060"/>
                </a:solidFill>
              </a:rPr>
              <a:t>previous</a:t>
            </a:r>
            <a:r>
              <a:rPr lang="fr-FR" b="1" dirty="0">
                <a:solidFill>
                  <a:srgbClr val="002060"/>
                </a:solidFill>
              </a:rPr>
              <a:t> tweet (June 2020)</a:t>
            </a:r>
          </a:p>
        </p:txBody>
      </p:sp>
      <p:sp>
        <p:nvSpPr>
          <p:cNvPr id="5" name="Espace réservé du pied de page 3">
            <a:extLst>
              <a:ext uri="{FF2B5EF4-FFF2-40B4-BE49-F238E27FC236}">
                <a16:creationId xmlns:a16="http://schemas.microsoft.com/office/drawing/2014/main" id="{82C2A533-47EE-7D4E-AC35-EA8CBE2F5622}"/>
              </a:ext>
            </a:extLst>
          </p:cNvPr>
          <p:cNvSpPr>
            <a:spLocks noGrp="1"/>
          </p:cNvSpPr>
          <p:nvPr>
            <p:ph type="ftr" sz="quarter" idx="11"/>
          </p:nvPr>
        </p:nvSpPr>
        <p:spPr/>
        <p:txBody>
          <a:bodyPr/>
          <a:lstStyle/>
          <a:p>
            <a:r>
              <a:rPr lang="fr-FR" dirty="0"/>
              <a:t>L’étude princeps</a:t>
            </a:r>
          </a:p>
        </p:txBody>
      </p:sp>
      <p:sp>
        <p:nvSpPr>
          <p:cNvPr id="6" name="Espace réservé du numéro de diapositive 5">
            <a:extLst>
              <a:ext uri="{FF2B5EF4-FFF2-40B4-BE49-F238E27FC236}">
                <a16:creationId xmlns:a16="http://schemas.microsoft.com/office/drawing/2014/main" id="{205FCB3A-F54F-0C43-9DB4-32BCE6C81807}"/>
              </a:ext>
            </a:extLst>
          </p:cNvPr>
          <p:cNvSpPr txBox="1">
            <a:spLocks/>
          </p:cNvSpPr>
          <p:nvPr/>
        </p:nvSpPr>
        <p:spPr>
          <a:xfrm>
            <a:off x="-2126149" y="6478735"/>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64B5D8C-DCF3-4706-B695-4F73B634C15B}" type="slidenum">
              <a:rPr lang="fr-FR" smtClean="0"/>
              <a:pPr/>
              <a:t>27</a:t>
            </a:fld>
            <a:r>
              <a:rPr lang="fr-FR" b="1">
                <a:solidFill>
                  <a:srgbClr val="FF0000"/>
                </a:solidFill>
              </a:rPr>
              <a:t>/623</a:t>
            </a:r>
            <a:endParaRPr lang="fr-FR" b="1" dirty="0">
              <a:solidFill>
                <a:srgbClr val="FF0000"/>
              </a:solidFill>
            </a:endParaRPr>
          </a:p>
        </p:txBody>
      </p:sp>
      <p:pic>
        <p:nvPicPr>
          <p:cNvPr id="2" name="Image 1">
            <a:extLst>
              <a:ext uri="{FF2B5EF4-FFF2-40B4-BE49-F238E27FC236}">
                <a16:creationId xmlns:a16="http://schemas.microsoft.com/office/drawing/2014/main" id="{97CFDAB8-69BD-D870-160B-CE44A6E98B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6926" y="1615908"/>
            <a:ext cx="6210739" cy="4740442"/>
          </a:xfrm>
          <a:prstGeom prst="rect">
            <a:avLst/>
          </a:prstGeom>
        </p:spPr>
      </p:pic>
      <p:sp>
        <p:nvSpPr>
          <p:cNvPr id="7" name="Flèche vers la droite 6">
            <a:extLst>
              <a:ext uri="{FF2B5EF4-FFF2-40B4-BE49-F238E27FC236}">
                <a16:creationId xmlns:a16="http://schemas.microsoft.com/office/drawing/2014/main" id="{20213BCB-B4C9-3E53-A912-4AD4269E9D0F}"/>
              </a:ext>
            </a:extLst>
          </p:cNvPr>
          <p:cNvSpPr/>
          <p:nvPr/>
        </p:nvSpPr>
        <p:spPr>
          <a:xfrm>
            <a:off x="4817874" y="3689685"/>
            <a:ext cx="806935" cy="561474"/>
          </a:xfrm>
          <a:prstGeom prst="rightArrow">
            <a:avLst/>
          </a:prstGeom>
          <a:blipFill>
            <a:blip r:embed="rId4"/>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7932474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E877CA2-596E-9643-BA08-CF1912CFF9DA}"/>
              </a:ext>
            </a:extLst>
          </p:cNvPr>
          <p:cNvSpPr>
            <a:spLocks noGrp="1"/>
          </p:cNvSpPr>
          <p:nvPr>
            <p:ph type="title"/>
          </p:nvPr>
        </p:nvSpPr>
        <p:spPr>
          <a:xfrm>
            <a:off x="181033" y="14140"/>
            <a:ext cx="6026157" cy="1645576"/>
          </a:xfrm>
        </p:spPr>
        <p:txBody>
          <a:bodyPr>
            <a:normAutofit/>
          </a:bodyPr>
          <a:lstStyle/>
          <a:p>
            <a:pPr algn="ctr"/>
            <a:r>
              <a:rPr lang="fr-FR" dirty="0">
                <a:solidFill>
                  <a:srgbClr val="002060"/>
                </a:solidFill>
              </a:rPr>
              <a:t>On 24 July, </a:t>
            </a:r>
            <a:r>
              <a:rPr lang="fr-FR" dirty="0" err="1">
                <a:solidFill>
                  <a:srgbClr val="002060"/>
                </a:solidFill>
              </a:rPr>
              <a:t>we</a:t>
            </a:r>
            <a:r>
              <a:rPr lang="fr-FR" dirty="0">
                <a:solidFill>
                  <a:srgbClr val="002060"/>
                </a:solidFill>
              </a:rPr>
              <a:t> </a:t>
            </a:r>
            <a:r>
              <a:rPr lang="fr-FR" dirty="0" err="1">
                <a:solidFill>
                  <a:srgbClr val="002060"/>
                </a:solidFill>
              </a:rPr>
              <a:t>submit</a:t>
            </a:r>
            <a:r>
              <a:rPr lang="fr-FR" dirty="0">
                <a:solidFill>
                  <a:srgbClr val="002060"/>
                </a:solidFill>
              </a:rPr>
              <a:t>…</a:t>
            </a:r>
          </a:p>
        </p:txBody>
      </p:sp>
      <p:sp>
        <p:nvSpPr>
          <p:cNvPr id="6" name="Espace réservé du pied de page 3">
            <a:extLst>
              <a:ext uri="{FF2B5EF4-FFF2-40B4-BE49-F238E27FC236}">
                <a16:creationId xmlns:a16="http://schemas.microsoft.com/office/drawing/2014/main" id="{039F5845-9C2D-F940-95F1-F47B56F7E81E}"/>
              </a:ext>
            </a:extLst>
          </p:cNvPr>
          <p:cNvSpPr>
            <a:spLocks noGrp="1"/>
          </p:cNvSpPr>
          <p:nvPr>
            <p:ph type="ftr" sz="quarter" idx="11"/>
          </p:nvPr>
        </p:nvSpPr>
        <p:spPr/>
        <p:txBody>
          <a:bodyPr/>
          <a:lstStyle/>
          <a:p>
            <a:r>
              <a:rPr lang="fr-FR" dirty="0"/>
              <a:t>Une belle collaboration internationale au service de la Science.</a:t>
            </a:r>
          </a:p>
        </p:txBody>
      </p:sp>
      <p:sp>
        <p:nvSpPr>
          <p:cNvPr id="4" name="Titre 1">
            <a:extLst>
              <a:ext uri="{FF2B5EF4-FFF2-40B4-BE49-F238E27FC236}">
                <a16:creationId xmlns:a16="http://schemas.microsoft.com/office/drawing/2014/main" id="{73A15B44-B348-7940-A29E-2C06A6407FC6}"/>
              </a:ext>
            </a:extLst>
          </p:cNvPr>
          <p:cNvSpPr txBox="1">
            <a:spLocks/>
          </p:cNvSpPr>
          <p:nvPr/>
        </p:nvSpPr>
        <p:spPr>
          <a:xfrm>
            <a:off x="181033" y="848960"/>
            <a:ext cx="5444197" cy="164557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sz="2000" dirty="0">
                <a:solidFill>
                  <a:srgbClr val="002060"/>
                </a:solidFill>
              </a:rPr>
              <a:t>Speed in French </a:t>
            </a:r>
            <a:r>
              <a:rPr lang="fr-FR" sz="2000" dirty="0" err="1">
                <a:solidFill>
                  <a:srgbClr val="002060"/>
                </a:solidFill>
              </a:rPr>
              <a:t>research</a:t>
            </a:r>
            <a:endParaRPr lang="fr-FR" sz="2000" dirty="0">
              <a:solidFill>
                <a:srgbClr val="002060"/>
              </a:solidFill>
            </a:endParaRPr>
          </a:p>
          <a:p>
            <a:pPr algn="ctr"/>
            <a:r>
              <a:rPr lang="fr-FR" sz="2000" dirty="0">
                <a:solidFill>
                  <a:srgbClr val="002060"/>
                </a:solidFill>
              </a:rPr>
              <a:t>(In </a:t>
            </a:r>
            <a:r>
              <a:rPr lang="fr-FR" sz="2000" dirty="0" err="1">
                <a:solidFill>
                  <a:srgbClr val="002060"/>
                </a:solidFill>
              </a:rPr>
              <a:t>some</a:t>
            </a:r>
            <a:r>
              <a:rPr lang="fr-FR" sz="2000" dirty="0">
                <a:solidFill>
                  <a:srgbClr val="002060"/>
                </a:solidFill>
              </a:rPr>
              <a:t> </a:t>
            </a:r>
            <a:r>
              <a:rPr lang="fr-FR" sz="2000" dirty="0" err="1">
                <a:solidFill>
                  <a:srgbClr val="002060"/>
                </a:solidFill>
              </a:rPr>
              <a:t>journals</a:t>
            </a:r>
            <a:r>
              <a:rPr lang="fr-FR" sz="2000" dirty="0">
                <a:solidFill>
                  <a:srgbClr val="002060"/>
                </a:solidFill>
              </a:rPr>
              <a:t> </a:t>
            </a:r>
            <a:r>
              <a:rPr lang="fr-FR" sz="2000" dirty="0" err="1">
                <a:solidFill>
                  <a:srgbClr val="002060"/>
                </a:solidFill>
              </a:rPr>
              <a:t>you</a:t>
            </a:r>
            <a:r>
              <a:rPr lang="fr-FR" sz="2000" dirty="0">
                <a:solidFill>
                  <a:srgbClr val="002060"/>
                </a:solidFill>
              </a:rPr>
              <a:t> </a:t>
            </a:r>
            <a:r>
              <a:rPr lang="fr-FR" sz="2000" dirty="0" err="1">
                <a:solidFill>
                  <a:srgbClr val="002060"/>
                </a:solidFill>
              </a:rPr>
              <a:t>would</a:t>
            </a:r>
            <a:r>
              <a:rPr lang="fr-FR" sz="2000" dirty="0">
                <a:solidFill>
                  <a:srgbClr val="002060"/>
                </a:solidFill>
              </a:rPr>
              <a:t> have been </a:t>
            </a:r>
            <a:r>
              <a:rPr lang="fr-FR" sz="2000" dirty="0" err="1">
                <a:solidFill>
                  <a:srgbClr val="002060"/>
                </a:solidFill>
              </a:rPr>
              <a:t>accepted</a:t>
            </a:r>
            <a:r>
              <a:rPr lang="fr-FR" sz="2000" dirty="0">
                <a:solidFill>
                  <a:srgbClr val="002060"/>
                </a:solidFill>
              </a:rPr>
              <a:t> on the 25th)</a:t>
            </a:r>
          </a:p>
        </p:txBody>
      </p:sp>
      <p:pic>
        <p:nvPicPr>
          <p:cNvPr id="5" name="Image 4">
            <a:extLst>
              <a:ext uri="{FF2B5EF4-FFF2-40B4-BE49-F238E27FC236}">
                <a16:creationId xmlns:a16="http://schemas.microsoft.com/office/drawing/2014/main" id="{591DD3A5-CC22-9645-84D0-2F0AB456E4DF}"/>
              </a:ext>
            </a:extLst>
          </p:cNvPr>
          <p:cNvPicPr>
            <a:picLocks noChangeAspect="1"/>
          </p:cNvPicPr>
          <p:nvPr/>
        </p:nvPicPr>
        <p:blipFill rotWithShape="1">
          <a:blip r:embed="rId3">
            <a:extLst>
              <a:ext uri="{28A0092B-C50C-407E-A947-70E740481C1C}">
                <a14:useLocalDpi xmlns:a14="http://schemas.microsoft.com/office/drawing/2010/main" val="0"/>
              </a:ext>
            </a:extLst>
          </a:blip>
          <a:srcRect t="15660"/>
          <a:stretch/>
        </p:blipFill>
        <p:spPr>
          <a:xfrm>
            <a:off x="5907443" y="403761"/>
            <a:ext cx="6026157" cy="6037832"/>
          </a:xfrm>
          <a:prstGeom prst="rect">
            <a:avLst/>
          </a:prstGeom>
        </p:spPr>
      </p:pic>
      <p:sp>
        <p:nvSpPr>
          <p:cNvPr id="7" name="Espace réservé du numéro de diapositive 5">
            <a:extLst>
              <a:ext uri="{FF2B5EF4-FFF2-40B4-BE49-F238E27FC236}">
                <a16:creationId xmlns:a16="http://schemas.microsoft.com/office/drawing/2014/main" id="{D7CD5B77-F9E2-6743-8162-2C409EC6459A}"/>
              </a:ext>
            </a:extLst>
          </p:cNvPr>
          <p:cNvSpPr txBox="1">
            <a:spLocks/>
          </p:cNvSpPr>
          <p:nvPr/>
        </p:nvSpPr>
        <p:spPr>
          <a:xfrm>
            <a:off x="-2126149" y="6478735"/>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64B5D8C-DCF3-4706-B695-4F73B634C15B}" type="slidenum">
              <a:rPr lang="fr-FR" smtClean="0"/>
              <a:pPr/>
              <a:t>28</a:t>
            </a:fld>
            <a:r>
              <a:rPr lang="fr-FR" b="1">
                <a:solidFill>
                  <a:srgbClr val="FF0000"/>
                </a:solidFill>
              </a:rPr>
              <a:t>/623</a:t>
            </a:r>
            <a:endParaRPr lang="fr-FR" b="1" dirty="0">
              <a:solidFill>
                <a:srgbClr val="FF0000"/>
              </a:solidFill>
            </a:endParaRPr>
          </a:p>
        </p:txBody>
      </p:sp>
      <p:sp>
        <p:nvSpPr>
          <p:cNvPr id="3" name="Virage 2">
            <a:extLst>
              <a:ext uri="{FF2B5EF4-FFF2-40B4-BE49-F238E27FC236}">
                <a16:creationId xmlns:a16="http://schemas.microsoft.com/office/drawing/2014/main" id="{1C97CED0-4FBD-2698-7285-C891E478A093}"/>
              </a:ext>
            </a:extLst>
          </p:cNvPr>
          <p:cNvSpPr/>
          <p:nvPr/>
        </p:nvSpPr>
        <p:spPr>
          <a:xfrm rot="16200000">
            <a:off x="3838380" y="4029501"/>
            <a:ext cx="674736" cy="3181178"/>
          </a:xfrm>
          <a:prstGeom prst="bentArrow">
            <a:avLst/>
          </a:prstGeom>
          <a:blipFill>
            <a:blip r:embed="rId4"/>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pic>
        <p:nvPicPr>
          <p:cNvPr id="8" name="Picture 2">
            <a:extLst>
              <a:ext uri="{FF2B5EF4-FFF2-40B4-BE49-F238E27FC236}">
                <a16:creationId xmlns:a16="http://schemas.microsoft.com/office/drawing/2014/main" id="{8FF405C5-619A-0F0A-7515-D6A90B00718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9808" y="2494536"/>
            <a:ext cx="5275422" cy="26829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99151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0BC5187-E7D0-30E3-39A4-FE1B9B854D8F}"/>
              </a:ext>
            </a:extLst>
          </p:cNvPr>
          <p:cNvSpPr>
            <a:spLocks noGrp="1"/>
          </p:cNvSpPr>
          <p:nvPr>
            <p:ph type="title"/>
          </p:nvPr>
        </p:nvSpPr>
        <p:spPr>
          <a:xfrm>
            <a:off x="838200" y="62442"/>
            <a:ext cx="10515600" cy="1325563"/>
          </a:xfrm>
        </p:spPr>
        <p:txBody>
          <a:bodyPr/>
          <a:lstStyle/>
          <a:p>
            <a:r>
              <a:rPr lang="fr-FR" dirty="0" err="1">
                <a:solidFill>
                  <a:srgbClr val="002060"/>
                </a:solidFill>
              </a:rPr>
              <a:t>Three</a:t>
            </a:r>
            <a:r>
              <a:rPr lang="fr-FR" dirty="0">
                <a:solidFill>
                  <a:srgbClr val="002060"/>
                </a:solidFill>
              </a:rPr>
              <a:t> </a:t>
            </a:r>
            <a:r>
              <a:rPr lang="fr-FR" dirty="0" err="1">
                <a:solidFill>
                  <a:srgbClr val="002060"/>
                </a:solidFill>
              </a:rPr>
              <a:t>methods</a:t>
            </a:r>
            <a:endParaRPr lang="fr-FR" dirty="0">
              <a:solidFill>
                <a:srgbClr val="002060"/>
              </a:solidFill>
            </a:endParaRPr>
          </a:p>
        </p:txBody>
      </p:sp>
      <p:sp>
        <p:nvSpPr>
          <p:cNvPr id="4" name="Espace réservé du pied de page 3">
            <a:extLst>
              <a:ext uri="{FF2B5EF4-FFF2-40B4-BE49-F238E27FC236}">
                <a16:creationId xmlns:a16="http://schemas.microsoft.com/office/drawing/2014/main" id="{7897F1F0-C260-5BEE-E2E2-EE41303D4020}"/>
              </a:ext>
            </a:extLst>
          </p:cNvPr>
          <p:cNvSpPr>
            <a:spLocks noGrp="1"/>
          </p:cNvSpPr>
          <p:nvPr>
            <p:ph type="ftr" sz="quarter" idx="11"/>
          </p:nvPr>
        </p:nvSpPr>
        <p:spPr/>
        <p:txBody>
          <a:bodyPr/>
          <a:lstStyle/>
          <a:p>
            <a:r>
              <a:rPr lang="fr-FR" dirty="0"/>
              <a:t>1 projet, 3 études : on ne s’est vraiment pas moqué d’eux !</a:t>
            </a:r>
          </a:p>
        </p:txBody>
      </p:sp>
      <p:sp>
        <p:nvSpPr>
          <p:cNvPr id="5" name="Espace réservé du numéro de diapositive 4">
            <a:extLst>
              <a:ext uri="{FF2B5EF4-FFF2-40B4-BE49-F238E27FC236}">
                <a16:creationId xmlns:a16="http://schemas.microsoft.com/office/drawing/2014/main" id="{A749FA26-C776-CDD2-1197-8E895AF13437}"/>
              </a:ext>
            </a:extLst>
          </p:cNvPr>
          <p:cNvSpPr>
            <a:spLocks noGrp="1"/>
          </p:cNvSpPr>
          <p:nvPr>
            <p:ph type="sldNum" sz="quarter" idx="12"/>
          </p:nvPr>
        </p:nvSpPr>
        <p:spPr/>
        <p:txBody>
          <a:bodyPr/>
          <a:lstStyle/>
          <a:p>
            <a:fld id="{264B5D8C-DCF3-4706-B695-4F73B634C15B}" type="slidenum">
              <a:rPr lang="fr-FR" smtClean="0"/>
              <a:t>29</a:t>
            </a:fld>
            <a:endParaRPr lang="fr-FR"/>
          </a:p>
        </p:txBody>
      </p:sp>
      <p:pic>
        <p:nvPicPr>
          <p:cNvPr id="9" name="Image 8">
            <a:extLst>
              <a:ext uri="{FF2B5EF4-FFF2-40B4-BE49-F238E27FC236}">
                <a16:creationId xmlns:a16="http://schemas.microsoft.com/office/drawing/2014/main" id="{0A3B1CFE-F00A-F9C2-63FF-3F0FC72006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031" y="5367335"/>
            <a:ext cx="3782856" cy="1142473"/>
          </a:xfrm>
          <a:prstGeom prst="rect">
            <a:avLst/>
          </a:prstGeom>
        </p:spPr>
      </p:pic>
      <p:pic>
        <p:nvPicPr>
          <p:cNvPr id="11" name="Image 10">
            <a:extLst>
              <a:ext uri="{FF2B5EF4-FFF2-40B4-BE49-F238E27FC236}">
                <a16:creationId xmlns:a16="http://schemas.microsoft.com/office/drawing/2014/main" id="{EA027AAC-BA9C-9371-9E86-B398C858DD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49613" y="577630"/>
            <a:ext cx="4482549" cy="1557249"/>
          </a:xfrm>
          <a:prstGeom prst="rect">
            <a:avLst/>
          </a:prstGeom>
        </p:spPr>
      </p:pic>
      <p:pic>
        <p:nvPicPr>
          <p:cNvPr id="13" name="Image 12">
            <a:extLst>
              <a:ext uri="{FF2B5EF4-FFF2-40B4-BE49-F238E27FC236}">
                <a16:creationId xmlns:a16="http://schemas.microsoft.com/office/drawing/2014/main" id="{90C05177-45C8-33D9-FF3B-5F45C4EC02C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49613" y="2668531"/>
            <a:ext cx="4114800" cy="3270040"/>
          </a:xfrm>
          <a:prstGeom prst="rect">
            <a:avLst/>
          </a:prstGeom>
        </p:spPr>
      </p:pic>
      <p:pic>
        <p:nvPicPr>
          <p:cNvPr id="17" name="Image 16">
            <a:extLst>
              <a:ext uri="{FF2B5EF4-FFF2-40B4-BE49-F238E27FC236}">
                <a16:creationId xmlns:a16="http://schemas.microsoft.com/office/drawing/2014/main" id="{788F3E4B-4F4C-8FBA-B9A1-F008DA4797E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7587" y="1356255"/>
            <a:ext cx="3797300" cy="4102100"/>
          </a:xfrm>
          <a:prstGeom prst="rect">
            <a:avLst/>
          </a:prstGeom>
        </p:spPr>
      </p:pic>
      <p:sp>
        <p:nvSpPr>
          <p:cNvPr id="3" name="Rectangle : coins arrondis 2">
            <a:extLst>
              <a:ext uri="{FF2B5EF4-FFF2-40B4-BE49-F238E27FC236}">
                <a16:creationId xmlns:a16="http://schemas.microsoft.com/office/drawing/2014/main" id="{E1BD6814-809B-0F9A-A97F-F2D46AD6D72B}"/>
              </a:ext>
            </a:extLst>
          </p:cNvPr>
          <p:cNvSpPr/>
          <p:nvPr/>
        </p:nvSpPr>
        <p:spPr>
          <a:xfrm>
            <a:off x="573437" y="5827361"/>
            <a:ext cx="3951450" cy="682447"/>
          </a:xfrm>
          <a:prstGeom prst="round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 coins arrondis 5">
            <a:extLst>
              <a:ext uri="{FF2B5EF4-FFF2-40B4-BE49-F238E27FC236}">
                <a16:creationId xmlns:a16="http://schemas.microsoft.com/office/drawing/2014/main" id="{466C68EE-795E-01F8-D3C8-616E8F8FB5D4}"/>
              </a:ext>
            </a:extLst>
          </p:cNvPr>
          <p:cNvSpPr/>
          <p:nvPr/>
        </p:nvSpPr>
        <p:spPr>
          <a:xfrm>
            <a:off x="7392907" y="3609661"/>
            <a:ext cx="3951450" cy="1055329"/>
          </a:xfrm>
          <a:prstGeom prst="round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792BF3FC-1C01-2DB5-C4F5-AD7D65D1C1F1}"/>
              </a:ext>
            </a:extLst>
          </p:cNvPr>
          <p:cNvSpPr/>
          <p:nvPr/>
        </p:nvSpPr>
        <p:spPr>
          <a:xfrm>
            <a:off x="7392907" y="1280752"/>
            <a:ext cx="4323812" cy="854128"/>
          </a:xfrm>
          <a:prstGeom prst="round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 name="Picture 6">
            <a:extLst>
              <a:ext uri="{FF2B5EF4-FFF2-40B4-BE49-F238E27FC236}">
                <a16:creationId xmlns:a16="http://schemas.microsoft.com/office/drawing/2014/main" id="{1FA9A43A-C412-E849-00C6-D771D6BFC0E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061571" y="5740133"/>
            <a:ext cx="920629" cy="9678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44947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6" name="Picture 6">
            <a:extLst>
              <a:ext uri="{FF2B5EF4-FFF2-40B4-BE49-F238E27FC236}">
                <a16:creationId xmlns:a16="http://schemas.microsoft.com/office/drawing/2014/main" id="{5E54081F-CC4A-B4CB-EB4C-2F053B629B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91212" y="127375"/>
            <a:ext cx="3771255" cy="2828441"/>
          </a:xfrm>
          <a:prstGeom prst="rect">
            <a:avLst/>
          </a:prstGeom>
          <a:noFill/>
          <a:extLst>
            <a:ext uri="{909E8E84-426E-40DD-AFC4-6F175D3DCCD1}">
              <a14:hiddenFill xmlns:a14="http://schemas.microsoft.com/office/drawing/2010/main">
                <a:solidFill>
                  <a:srgbClr val="FFFFFF"/>
                </a:solidFill>
              </a14:hiddenFill>
            </a:ext>
          </a:extLst>
        </p:spPr>
      </p:pic>
      <p:sp>
        <p:nvSpPr>
          <p:cNvPr id="2" name="Titre 1">
            <a:extLst>
              <a:ext uri="{FF2B5EF4-FFF2-40B4-BE49-F238E27FC236}">
                <a16:creationId xmlns:a16="http://schemas.microsoft.com/office/drawing/2014/main" id="{F1231A96-2DD0-F795-88BD-A56E6BB1B707}"/>
              </a:ext>
            </a:extLst>
          </p:cNvPr>
          <p:cNvSpPr>
            <a:spLocks noGrp="1"/>
          </p:cNvSpPr>
          <p:nvPr>
            <p:ph type="title"/>
          </p:nvPr>
        </p:nvSpPr>
        <p:spPr>
          <a:xfrm>
            <a:off x="838200" y="746923"/>
            <a:ext cx="10515600" cy="1594304"/>
          </a:xfrm>
        </p:spPr>
        <p:txBody>
          <a:bodyPr>
            <a:normAutofit fontScale="90000"/>
          </a:bodyPr>
          <a:lstStyle/>
          <a:p>
            <a:r>
              <a:rPr lang="fr-FR" b="1" dirty="0">
                <a:solidFill>
                  <a:srgbClr val="B20A39"/>
                </a:solidFill>
              </a:rPr>
              <a:t>Koji Kondo (1961)</a:t>
            </a:r>
            <a:br>
              <a:rPr lang="fr-FR" b="1" dirty="0">
                <a:solidFill>
                  <a:srgbClr val="B20A39"/>
                </a:solidFill>
              </a:rPr>
            </a:br>
            <a:r>
              <a:rPr lang="fr-FR" b="1" dirty="0">
                <a:solidFill>
                  <a:srgbClr val="B20A39"/>
                </a:solidFill>
              </a:rPr>
              <a:t>the man</a:t>
            </a:r>
            <a:br>
              <a:rPr lang="fr-FR" b="1" dirty="0">
                <a:solidFill>
                  <a:srgbClr val="B20A39"/>
                </a:solidFill>
              </a:rPr>
            </a:br>
            <a:r>
              <a:rPr lang="fr-FR" b="1" dirty="0">
                <a:solidFill>
                  <a:srgbClr val="B20A39"/>
                </a:solidFill>
              </a:rPr>
              <a:t>the composer</a:t>
            </a:r>
            <a:br>
              <a:rPr lang="fr-FR" b="1" dirty="0">
                <a:solidFill>
                  <a:srgbClr val="B20A39"/>
                </a:solidFill>
              </a:rPr>
            </a:br>
            <a:r>
              <a:rPr lang="fr-FR" b="1" dirty="0">
                <a:solidFill>
                  <a:srgbClr val="B20A39"/>
                </a:solidFill>
              </a:rPr>
              <a:t>the </a:t>
            </a:r>
            <a:r>
              <a:rPr lang="fr-FR" b="1" dirty="0" err="1">
                <a:solidFill>
                  <a:srgbClr val="B20A39"/>
                </a:solidFill>
              </a:rPr>
              <a:t>legend</a:t>
            </a:r>
            <a:r>
              <a:rPr lang="fr-FR" b="1" dirty="0">
                <a:solidFill>
                  <a:srgbClr val="B20A39"/>
                </a:solidFill>
              </a:rPr>
              <a:t>.</a:t>
            </a:r>
          </a:p>
        </p:txBody>
      </p:sp>
      <p:sp>
        <p:nvSpPr>
          <p:cNvPr id="4" name="Espace réservé du pied de page 3">
            <a:extLst>
              <a:ext uri="{FF2B5EF4-FFF2-40B4-BE49-F238E27FC236}">
                <a16:creationId xmlns:a16="http://schemas.microsoft.com/office/drawing/2014/main" id="{25A77BBC-3856-5FAD-F988-01F1D728A9C5}"/>
              </a:ext>
            </a:extLst>
          </p:cNvPr>
          <p:cNvSpPr>
            <a:spLocks noGrp="1"/>
          </p:cNvSpPr>
          <p:nvPr>
            <p:ph type="ftr" sz="quarter" idx="11"/>
          </p:nvPr>
        </p:nvSpPr>
        <p:spPr/>
        <p:txBody>
          <a:bodyPr/>
          <a:lstStyle/>
          <a:p>
            <a:r>
              <a:rPr lang="fr-FR" dirty="0"/>
              <a:t>Tu </a:t>
            </a:r>
            <a:r>
              <a:rPr lang="fr-FR" dirty="0" err="1"/>
              <a:t>tuu</a:t>
            </a:r>
            <a:r>
              <a:rPr lang="fr-FR" dirty="0"/>
              <a:t> tut tu </a:t>
            </a:r>
            <a:r>
              <a:rPr lang="fr-FR" dirty="0" err="1"/>
              <a:t>tuu</a:t>
            </a:r>
            <a:r>
              <a:rPr lang="fr-FR" dirty="0"/>
              <a:t> tut </a:t>
            </a:r>
            <a:r>
              <a:rPr lang="fr-FR" dirty="0" err="1"/>
              <a:t>tuuuuuu</a:t>
            </a:r>
            <a:r>
              <a:rPr lang="fr-FR" dirty="0"/>
              <a:t>…</a:t>
            </a:r>
          </a:p>
        </p:txBody>
      </p:sp>
      <p:sp>
        <p:nvSpPr>
          <p:cNvPr id="5" name="Espace réservé du numéro de diapositive 4">
            <a:extLst>
              <a:ext uri="{FF2B5EF4-FFF2-40B4-BE49-F238E27FC236}">
                <a16:creationId xmlns:a16="http://schemas.microsoft.com/office/drawing/2014/main" id="{CA799DCD-74A1-02F1-39E7-0FAB0B454293}"/>
              </a:ext>
            </a:extLst>
          </p:cNvPr>
          <p:cNvSpPr>
            <a:spLocks noGrp="1"/>
          </p:cNvSpPr>
          <p:nvPr>
            <p:ph type="sldNum" sz="quarter" idx="12"/>
          </p:nvPr>
        </p:nvSpPr>
        <p:spPr/>
        <p:txBody>
          <a:bodyPr/>
          <a:lstStyle/>
          <a:p>
            <a:fld id="{264B5D8C-DCF3-4706-B695-4F73B634C15B}" type="slidenum">
              <a:rPr lang="fr-FR" smtClean="0"/>
              <a:t>3</a:t>
            </a:fld>
            <a:endParaRPr lang="fr-FR"/>
          </a:p>
        </p:txBody>
      </p:sp>
      <p:pic>
        <p:nvPicPr>
          <p:cNvPr id="6" name="Espace réservé du contenu 5">
            <a:extLst>
              <a:ext uri="{FF2B5EF4-FFF2-40B4-BE49-F238E27FC236}">
                <a16:creationId xmlns:a16="http://schemas.microsoft.com/office/drawing/2014/main" id="{26D148CD-28A5-4B75-B2E4-CBB0D6AD45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127375"/>
            <a:ext cx="5484748" cy="2887081"/>
          </a:xfrm>
          <a:prstGeom prst="rect">
            <a:avLst/>
          </a:prstGeom>
        </p:spPr>
      </p:pic>
      <p:pic>
        <p:nvPicPr>
          <p:cNvPr id="7" name="Picture 2" descr="Celebrating Mario and Zelda composer Koji Kondo | Interlochen Public Radio">
            <a:extLst>
              <a:ext uri="{FF2B5EF4-FFF2-40B4-BE49-F238E27FC236}">
                <a16:creationId xmlns:a16="http://schemas.microsoft.com/office/drawing/2014/main" id="{1BACF917-35EA-FA39-9996-CE74205AED2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1252" y="3063875"/>
            <a:ext cx="4490244" cy="3429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5ème, séquence 2 : musique et jeux vidéo – Laziqacaz">
            <a:extLst>
              <a:ext uri="{FF2B5EF4-FFF2-40B4-BE49-F238E27FC236}">
                <a16:creationId xmlns:a16="http://schemas.microsoft.com/office/drawing/2014/main" id="{1BFF9A6A-1C63-252C-9C99-8E56C25A476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0" y="3065501"/>
            <a:ext cx="5484748" cy="32908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303927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E877CA2-596E-9643-BA08-CF1912CFF9DA}"/>
              </a:ext>
            </a:extLst>
          </p:cNvPr>
          <p:cNvSpPr>
            <a:spLocks noGrp="1"/>
          </p:cNvSpPr>
          <p:nvPr>
            <p:ph type="title"/>
          </p:nvPr>
        </p:nvSpPr>
        <p:spPr>
          <a:xfrm>
            <a:off x="3502854" y="335528"/>
            <a:ext cx="5444197" cy="1645576"/>
          </a:xfrm>
        </p:spPr>
        <p:txBody>
          <a:bodyPr>
            <a:normAutofit/>
          </a:bodyPr>
          <a:lstStyle/>
          <a:p>
            <a:pPr algn="ctr"/>
            <a:r>
              <a:rPr lang="fr-FR" dirty="0">
                <a:solidFill>
                  <a:srgbClr val="002060"/>
                </a:solidFill>
              </a:rPr>
              <a:t>And </a:t>
            </a:r>
            <a:r>
              <a:rPr lang="fr-FR" dirty="0" err="1">
                <a:solidFill>
                  <a:srgbClr val="002060"/>
                </a:solidFill>
              </a:rPr>
              <a:t>now</a:t>
            </a:r>
            <a:r>
              <a:rPr lang="fr-FR" dirty="0">
                <a:solidFill>
                  <a:srgbClr val="002060"/>
                </a:solidFill>
              </a:rPr>
              <a:t>, </a:t>
            </a:r>
            <a:r>
              <a:rPr lang="fr-FR" dirty="0" err="1">
                <a:solidFill>
                  <a:srgbClr val="002060"/>
                </a:solidFill>
              </a:rPr>
              <a:t>two</a:t>
            </a:r>
            <a:r>
              <a:rPr lang="fr-FR" dirty="0">
                <a:solidFill>
                  <a:srgbClr val="002060"/>
                </a:solidFill>
              </a:rPr>
              <a:t> options…</a:t>
            </a:r>
          </a:p>
        </p:txBody>
      </p:sp>
      <p:sp>
        <p:nvSpPr>
          <p:cNvPr id="5" name="Espace réservé du pied de page 3">
            <a:extLst>
              <a:ext uri="{FF2B5EF4-FFF2-40B4-BE49-F238E27FC236}">
                <a16:creationId xmlns:a16="http://schemas.microsoft.com/office/drawing/2014/main" id="{9AE7415C-E472-4241-B983-076A46DE324E}"/>
              </a:ext>
            </a:extLst>
          </p:cNvPr>
          <p:cNvSpPr>
            <a:spLocks noGrp="1"/>
          </p:cNvSpPr>
          <p:nvPr>
            <p:ph type="ftr" sz="quarter" idx="11"/>
          </p:nvPr>
        </p:nvSpPr>
        <p:spPr/>
        <p:txBody>
          <a:bodyPr/>
          <a:lstStyle/>
          <a:p>
            <a:r>
              <a:rPr lang="fr-FR" dirty="0"/>
              <a:t>La croisée des chemins…</a:t>
            </a:r>
          </a:p>
        </p:txBody>
      </p:sp>
      <p:pic>
        <p:nvPicPr>
          <p:cNvPr id="22530" name="Picture 2" descr="Famous garage where first Apple computers were built is a &amp;#39;myth">
            <a:extLst>
              <a:ext uri="{FF2B5EF4-FFF2-40B4-BE49-F238E27FC236}">
                <a16:creationId xmlns:a16="http://schemas.microsoft.com/office/drawing/2014/main" id="{A38E8D1F-EC04-CD4E-BE9E-3AAA542F50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262" y="1911382"/>
            <a:ext cx="5974738" cy="3948427"/>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 3">
            <a:extLst>
              <a:ext uri="{FF2B5EF4-FFF2-40B4-BE49-F238E27FC236}">
                <a16:creationId xmlns:a16="http://schemas.microsoft.com/office/drawing/2014/main" id="{BB6F06B9-8B7B-8F4C-9574-56D1AFCA54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25556" y="2883200"/>
            <a:ext cx="3928952" cy="2662065"/>
          </a:xfrm>
          <a:prstGeom prst="rect">
            <a:avLst/>
          </a:prstGeom>
        </p:spPr>
      </p:pic>
      <p:sp>
        <p:nvSpPr>
          <p:cNvPr id="6" name="Espace réservé du numéro de diapositive 5">
            <a:extLst>
              <a:ext uri="{FF2B5EF4-FFF2-40B4-BE49-F238E27FC236}">
                <a16:creationId xmlns:a16="http://schemas.microsoft.com/office/drawing/2014/main" id="{70670FA6-FAE6-CB49-A876-FDDD72FC779D}"/>
              </a:ext>
            </a:extLst>
          </p:cNvPr>
          <p:cNvSpPr txBox="1">
            <a:spLocks/>
          </p:cNvSpPr>
          <p:nvPr/>
        </p:nvSpPr>
        <p:spPr>
          <a:xfrm>
            <a:off x="-2126149" y="6478735"/>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64B5D8C-DCF3-4706-B695-4F73B634C15B}" type="slidenum">
              <a:rPr lang="fr-FR" smtClean="0"/>
              <a:pPr/>
              <a:t>30</a:t>
            </a:fld>
            <a:r>
              <a:rPr lang="fr-FR" b="1">
                <a:solidFill>
                  <a:srgbClr val="FF0000"/>
                </a:solidFill>
              </a:rPr>
              <a:t>/623</a:t>
            </a:r>
            <a:endParaRPr lang="fr-FR" b="1" dirty="0">
              <a:solidFill>
                <a:srgbClr val="FF0000"/>
              </a:solidFill>
            </a:endParaRPr>
          </a:p>
        </p:txBody>
      </p:sp>
      <p:pic>
        <p:nvPicPr>
          <p:cNvPr id="6146" name="Picture 2">
            <a:extLst>
              <a:ext uri="{FF2B5EF4-FFF2-40B4-BE49-F238E27FC236}">
                <a16:creationId xmlns:a16="http://schemas.microsoft.com/office/drawing/2014/main" id="{301370BD-E5B7-2D96-1626-696ED37AD17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24952" y="1863410"/>
            <a:ext cx="5762250" cy="3996399"/>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 2">
            <a:extLst>
              <a:ext uri="{FF2B5EF4-FFF2-40B4-BE49-F238E27FC236}">
                <a16:creationId xmlns:a16="http://schemas.microsoft.com/office/drawing/2014/main" id="{A1026987-7F9E-BCB7-6912-9E410544935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52922" y="5939557"/>
            <a:ext cx="2799596" cy="781918"/>
          </a:xfrm>
          <a:prstGeom prst="rect">
            <a:avLst/>
          </a:prstGeom>
        </p:spPr>
      </p:pic>
    </p:spTree>
    <p:extLst>
      <p:ext uri="{BB962C8B-B14F-4D97-AF65-F5344CB8AC3E}">
        <p14:creationId xmlns:p14="http://schemas.microsoft.com/office/powerpoint/2010/main" val="80499686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E877CA2-596E-9643-BA08-CF1912CFF9DA}"/>
              </a:ext>
            </a:extLst>
          </p:cNvPr>
          <p:cNvSpPr>
            <a:spLocks noGrp="1"/>
          </p:cNvSpPr>
          <p:nvPr>
            <p:ph type="title"/>
          </p:nvPr>
        </p:nvSpPr>
        <p:spPr>
          <a:xfrm>
            <a:off x="334490" y="1783424"/>
            <a:ext cx="6294521" cy="1645576"/>
          </a:xfrm>
        </p:spPr>
        <p:txBody>
          <a:bodyPr>
            <a:normAutofit fontScale="90000"/>
          </a:bodyPr>
          <a:lstStyle/>
          <a:p>
            <a:pPr algn="ctr"/>
            <a:r>
              <a:rPr lang="fr-FR" dirty="0">
                <a:solidFill>
                  <a:srgbClr val="002060"/>
                </a:solidFill>
              </a:rPr>
              <a:t>On 28 July... </a:t>
            </a:r>
            <a:r>
              <a:rPr lang="fr-FR" dirty="0" err="1">
                <a:solidFill>
                  <a:srgbClr val="002060"/>
                </a:solidFill>
              </a:rPr>
              <a:t>we</a:t>
            </a:r>
            <a:r>
              <a:rPr lang="fr-FR" dirty="0">
                <a:solidFill>
                  <a:srgbClr val="002060"/>
                </a:solidFill>
              </a:rPr>
              <a:t> </a:t>
            </a:r>
            <a:r>
              <a:rPr lang="fr-FR" dirty="0" err="1">
                <a:solidFill>
                  <a:srgbClr val="002060"/>
                </a:solidFill>
              </a:rPr>
              <a:t>pay</a:t>
            </a:r>
            <a:r>
              <a:rPr lang="fr-FR" dirty="0">
                <a:solidFill>
                  <a:srgbClr val="002060"/>
                </a:solidFill>
              </a:rPr>
              <a:t> 85$</a:t>
            </a:r>
            <a:br>
              <a:rPr lang="fr-FR" dirty="0">
                <a:solidFill>
                  <a:srgbClr val="002060"/>
                </a:solidFill>
              </a:rPr>
            </a:br>
            <a:br>
              <a:rPr lang="fr-FR" dirty="0">
                <a:solidFill>
                  <a:srgbClr val="002060"/>
                </a:solidFill>
              </a:rPr>
            </a:br>
            <a:r>
              <a:rPr lang="fr-FR" i="1" dirty="0">
                <a:solidFill>
                  <a:srgbClr val="002060"/>
                </a:solidFill>
              </a:rPr>
              <a:t>(a </a:t>
            </a:r>
            <a:r>
              <a:rPr lang="fr-FR" i="1" dirty="0" err="1">
                <a:solidFill>
                  <a:srgbClr val="002060"/>
                </a:solidFill>
              </a:rPr>
              <a:t>pretty</a:t>
            </a:r>
            <a:r>
              <a:rPr lang="fr-FR" i="1" dirty="0">
                <a:solidFill>
                  <a:srgbClr val="002060"/>
                </a:solidFill>
              </a:rPr>
              <a:t> good </a:t>
            </a:r>
            <a:r>
              <a:rPr lang="fr-FR" i="1" dirty="0" err="1">
                <a:solidFill>
                  <a:srgbClr val="002060"/>
                </a:solidFill>
              </a:rPr>
              <a:t>investment</a:t>
            </a:r>
            <a:r>
              <a:rPr lang="fr-FR" i="1" dirty="0">
                <a:solidFill>
                  <a:srgbClr val="002060"/>
                </a:solidFill>
              </a:rPr>
              <a:t> </a:t>
            </a:r>
            <a:r>
              <a:rPr lang="fr-FR" i="1" dirty="0" err="1">
                <a:solidFill>
                  <a:srgbClr val="002060"/>
                </a:solidFill>
              </a:rPr>
              <a:t>when</a:t>
            </a:r>
            <a:r>
              <a:rPr lang="fr-FR" i="1" dirty="0">
                <a:solidFill>
                  <a:srgbClr val="002060"/>
                </a:solidFill>
              </a:rPr>
              <a:t> </a:t>
            </a:r>
            <a:r>
              <a:rPr lang="fr-FR" i="1" dirty="0" err="1">
                <a:solidFill>
                  <a:srgbClr val="002060"/>
                </a:solidFill>
              </a:rPr>
              <a:t>you</a:t>
            </a:r>
            <a:r>
              <a:rPr lang="fr-FR" i="1" dirty="0">
                <a:solidFill>
                  <a:srgbClr val="002060"/>
                </a:solidFill>
              </a:rPr>
              <a:t> </a:t>
            </a:r>
            <a:r>
              <a:rPr lang="fr-FR" i="1" dirty="0" err="1">
                <a:solidFill>
                  <a:srgbClr val="002060"/>
                </a:solidFill>
              </a:rPr>
              <a:t>think</a:t>
            </a:r>
            <a:r>
              <a:rPr lang="fr-FR" i="1" dirty="0">
                <a:solidFill>
                  <a:srgbClr val="002060"/>
                </a:solidFill>
              </a:rPr>
              <a:t> about </a:t>
            </a:r>
            <a:r>
              <a:rPr lang="fr-FR" i="1" dirty="0" err="1">
                <a:solidFill>
                  <a:srgbClr val="002060"/>
                </a:solidFill>
              </a:rPr>
              <a:t>it</a:t>
            </a:r>
            <a:r>
              <a:rPr lang="fr-FR" i="1" dirty="0">
                <a:solidFill>
                  <a:srgbClr val="002060"/>
                </a:solidFill>
              </a:rPr>
              <a:t>... </a:t>
            </a:r>
            <a:r>
              <a:rPr lang="fr-FR" i="1" dirty="0" err="1">
                <a:solidFill>
                  <a:srgbClr val="002060"/>
                </a:solidFill>
              </a:rPr>
              <a:t>since</a:t>
            </a:r>
            <a:r>
              <a:rPr lang="fr-FR" i="1" dirty="0">
                <a:solidFill>
                  <a:srgbClr val="002060"/>
                </a:solidFill>
              </a:rPr>
              <a:t> 2 </a:t>
            </a:r>
            <a:r>
              <a:rPr lang="fr-FR" i="1" dirty="0" err="1">
                <a:solidFill>
                  <a:srgbClr val="002060"/>
                </a:solidFill>
              </a:rPr>
              <a:t>years</a:t>
            </a:r>
            <a:r>
              <a:rPr lang="fr-FR" i="1" dirty="0">
                <a:solidFill>
                  <a:srgbClr val="002060"/>
                </a:solidFill>
              </a:rPr>
              <a:t> </a:t>
            </a:r>
            <a:r>
              <a:rPr lang="fr-FR" i="1" dirty="0" err="1">
                <a:solidFill>
                  <a:srgbClr val="002060"/>
                </a:solidFill>
              </a:rPr>
              <a:t>later</a:t>
            </a:r>
            <a:r>
              <a:rPr lang="fr-FR" i="1" dirty="0">
                <a:solidFill>
                  <a:srgbClr val="002060"/>
                </a:solidFill>
              </a:rPr>
              <a:t>, I </a:t>
            </a:r>
            <a:r>
              <a:rPr lang="fr-FR" i="1" dirty="0" err="1">
                <a:solidFill>
                  <a:srgbClr val="002060"/>
                </a:solidFill>
              </a:rPr>
              <a:t>was</a:t>
            </a:r>
            <a:r>
              <a:rPr lang="fr-FR" i="1" dirty="0">
                <a:solidFill>
                  <a:srgbClr val="002060"/>
                </a:solidFill>
              </a:rPr>
              <a:t> </a:t>
            </a:r>
            <a:r>
              <a:rPr lang="fr-FR" i="1" dirty="0" err="1">
                <a:solidFill>
                  <a:srgbClr val="002060"/>
                </a:solidFill>
              </a:rPr>
              <a:t>invited</a:t>
            </a:r>
            <a:r>
              <a:rPr lang="fr-FR" i="1" dirty="0">
                <a:solidFill>
                  <a:srgbClr val="002060"/>
                </a:solidFill>
              </a:rPr>
              <a:t> to Davos to talk about </a:t>
            </a:r>
            <a:r>
              <a:rPr lang="fr-FR" i="1" dirty="0" err="1">
                <a:solidFill>
                  <a:srgbClr val="002060"/>
                </a:solidFill>
              </a:rPr>
              <a:t>this</a:t>
            </a:r>
            <a:r>
              <a:rPr lang="fr-FR" i="1" dirty="0">
                <a:solidFill>
                  <a:srgbClr val="002060"/>
                </a:solidFill>
              </a:rPr>
              <a:t> story)</a:t>
            </a:r>
            <a:br>
              <a:rPr lang="fr-FR" i="1" dirty="0">
                <a:solidFill>
                  <a:srgbClr val="002060"/>
                </a:solidFill>
              </a:rPr>
            </a:br>
            <a:endParaRPr lang="fr-FR" i="1" dirty="0">
              <a:solidFill>
                <a:srgbClr val="002060"/>
              </a:solidFill>
            </a:endParaRPr>
          </a:p>
        </p:txBody>
      </p:sp>
      <p:sp>
        <p:nvSpPr>
          <p:cNvPr id="5" name="Espace réservé du pied de page 3">
            <a:extLst>
              <a:ext uri="{FF2B5EF4-FFF2-40B4-BE49-F238E27FC236}">
                <a16:creationId xmlns:a16="http://schemas.microsoft.com/office/drawing/2014/main" id="{F72EEEA8-8D64-A74A-BBE6-250D4FF0A08D}"/>
              </a:ext>
            </a:extLst>
          </p:cNvPr>
          <p:cNvSpPr>
            <a:spLocks noGrp="1"/>
          </p:cNvSpPr>
          <p:nvPr>
            <p:ph type="ftr" sz="quarter" idx="11"/>
          </p:nvPr>
        </p:nvSpPr>
        <p:spPr/>
        <p:txBody>
          <a:bodyPr/>
          <a:lstStyle/>
          <a:p>
            <a:r>
              <a:rPr lang="fr-FR" dirty="0"/>
              <a:t>Vive les soldes ! </a:t>
            </a:r>
          </a:p>
        </p:txBody>
      </p:sp>
      <p:sp>
        <p:nvSpPr>
          <p:cNvPr id="4" name="Titre 1">
            <a:extLst>
              <a:ext uri="{FF2B5EF4-FFF2-40B4-BE49-F238E27FC236}">
                <a16:creationId xmlns:a16="http://schemas.microsoft.com/office/drawing/2014/main" id="{73A15B44-B348-7940-A29E-2C06A6407FC6}"/>
              </a:ext>
            </a:extLst>
          </p:cNvPr>
          <p:cNvSpPr txBox="1">
            <a:spLocks/>
          </p:cNvSpPr>
          <p:nvPr/>
        </p:nvSpPr>
        <p:spPr>
          <a:xfrm>
            <a:off x="759651" y="307392"/>
            <a:ext cx="5444197" cy="164557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sz="2000" dirty="0">
                <a:solidFill>
                  <a:srgbClr val="002060"/>
                </a:solidFill>
              </a:rPr>
              <a:t>Speed in </a:t>
            </a:r>
            <a:r>
              <a:rPr lang="fr-FR" sz="2000" dirty="0" err="1">
                <a:solidFill>
                  <a:srgbClr val="002060"/>
                </a:solidFill>
              </a:rPr>
              <a:t>Indian</a:t>
            </a:r>
            <a:r>
              <a:rPr lang="fr-FR" sz="2000" dirty="0">
                <a:solidFill>
                  <a:srgbClr val="002060"/>
                </a:solidFill>
              </a:rPr>
              <a:t> finance</a:t>
            </a:r>
          </a:p>
        </p:txBody>
      </p:sp>
      <p:pic>
        <p:nvPicPr>
          <p:cNvPr id="23556" name="Picture 4">
            <a:extLst>
              <a:ext uri="{FF2B5EF4-FFF2-40B4-BE49-F238E27FC236}">
                <a16:creationId xmlns:a16="http://schemas.microsoft.com/office/drawing/2014/main" id="{B0A3D14D-A1D8-3D41-8FD9-08EED30E1D7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 t="40159" r="-7177" b="4978"/>
          <a:stretch/>
        </p:blipFill>
        <p:spPr bwMode="auto">
          <a:xfrm>
            <a:off x="6858342" y="319749"/>
            <a:ext cx="5228346" cy="5795429"/>
          </a:xfrm>
          <a:prstGeom prst="rect">
            <a:avLst/>
          </a:prstGeom>
          <a:noFill/>
          <a:extLst>
            <a:ext uri="{909E8E84-426E-40DD-AFC4-6F175D3DCCD1}">
              <a14:hiddenFill xmlns:a14="http://schemas.microsoft.com/office/drawing/2010/main">
                <a:solidFill>
                  <a:srgbClr val="FFFFFF"/>
                </a:solidFill>
              </a14:hiddenFill>
            </a:ext>
          </a:extLst>
        </p:spPr>
      </p:pic>
      <p:sp>
        <p:nvSpPr>
          <p:cNvPr id="6" name="Espace réservé du numéro de diapositive 5">
            <a:extLst>
              <a:ext uri="{FF2B5EF4-FFF2-40B4-BE49-F238E27FC236}">
                <a16:creationId xmlns:a16="http://schemas.microsoft.com/office/drawing/2014/main" id="{41E834B7-473B-2144-9666-AAF128594977}"/>
              </a:ext>
            </a:extLst>
          </p:cNvPr>
          <p:cNvSpPr txBox="1">
            <a:spLocks/>
          </p:cNvSpPr>
          <p:nvPr/>
        </p:nvSpPr>
        <p:spPr>
          <a:xfrm>
            <a:off x="-2126149" y="6478735"/>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64B5D8C-DCF3-4706-B695-4F73B634C15B}" type="slidenum">
              <a:rPr lang="fr-FR" smtClean="0"/>
              <a:pPr/>
              <a:t>31</a:t>
            </a:fld>
            <a:r>
              <a:rPr lang="fr-FR" b="1">
                <a:solidFill>
                  <a:srgbClr val="FF0000"/>
                </a:solidFill>
              </a:rPr>
              <a:t>/623</a:t>
            </a:r>
            <a:endParaRPr lang="fr-FR" b="1" dirty="0">
              <a:solidFill>
                <a:srgbClr val="FF0000"/>
              </a:solidFill>
            </a:endParaRPr>
          </a:p>
        </p:txBody>
      </p:sp>
      <p:sp>
        <p:nvSpPr>
          <p:cNvPr id="3" name="Titre 1">
            <a:extLst>
              <a:ext uri="{FF2B5EF4-FFF2-40B4-BE49-F238E27FC236}">
                <a16:creationId xmlns:a16="http://schemas.microsoft.com/office/drawing/2014/main" id="{1A89762E-3E4D-BB43-41B2-3A056D508643}"/>
              </a:ext>
            </a:extLst>
          </p:cNvPr>
          <p:cNvSpPr txBox="1">
            <a:spLocks/>
          </p:cNvSpPr>
          <p:nvPr/>
        </p:nvSpPr>
        <p:spPr>
          <a:xfrm>
            <a:off x="759653" y="4334119"/>
            <a:ext cx="5801568" cy="164557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dirty="0">
                <a:solidFill>
                  <a:srgbClr val="002060"/>
                </a:solidFill>
              </a:rPr>
              <a:t>And </a:t>
            </a:r>
            <a:r>
              <a:rPr lang="fr-FR" dirty="0" err="1">
                <a:solidFill>
                  <a:srgbClr val="002060"/>
                </a:solidFill>
              </a:rPr>
              <a:t>then</a:t>
            </a:r>
            <a:r>
              <a:rPr lang="fr-FR" dirty="0">
                <a:solidFill>
                  <a:srgbClr val="002060"/>
                </a:solidFill>
              </a:rPr>
              <a:t>… the </a:t>
            </a:r>
            <a:r>
              <a:rPr lang="fr-FR" dirty="0" err="1">
                <a:solidFill>
                  <a:srgbClr val="002060"/>
                </a:solidFill>
              </a:rPr>
              <a:t>most</a:t>
            </a:r>
            <a:r>
              <a:rPr lang="fr-FR" dirty="0">
                <a:solidFill>
                  <a:srgbClr val="002060"/>
                </a:solidFill>
              </a:rPr>
              <a:t> </a:t>
            </a:r>
            <a:r>
              <a:rPr lang="fr-FR" dirty="0" err="1">
                <a:solidFill>
                  <a:srgbClr val="002060"/>
                </a:solidFill>
              </a:rPr>
              <a:t>absurd</a:t>
            </a:r>
            <a:r>
              <a:rPr lang="fr-FR" dirty="0">
                <a:solidFill>
                  <a:srgbClr val="002060"/>
                </a:solidFill>
              </a:rPr>
              <a:t> fun </a:t>
            </a:r>
            <a:r>
              <a:rPr lang="fr-FR" dirty="0" err="1">
                <a:solidFill>
                  <a:srgbClr val="002060"/>
                </a:solidFill>
              </a:rPr>
              <a:t>begins</a:t>
            </a:r>
            <a:r>
              <a:rPr lang="fr-FR" dirty="0">
                <a:solidFill>
                  <a:srgbClr val="002060"/>
                </a:solidFill>
              </a:rPr>
              <a:t>.</a:t>
            </a:r>
          </a:p>
        </p:txBody>
      </p:sp>
    </p:spTree>
    <p:extLst>
      <p:ext uri="{BB962C8B-B14F-4D97-AF65-F5344CB8AC3E}">
        <p14:creationId xmlns:p14="http://schemas.microsoft.com/office/powerpoint/2010/main" val="2396019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E877CA2-596E-9643-BA08-CF1912CFF9DA}"/>
              </a:ext>
            </a:extLst>
          </p:cNvPr>
          <p:cNvSpPr>
            <a:spLocks noGrp="1"/>
          </p:cNvSpPr>
          <p:nvPr>
            <p:ph type="title"/>
          </p:nvPr>
        </p:nvSpPr>
        <p:spPr>
          <a:xfrm>
            <a:off x="75027" y="196681"/>
            <a:ext cx="12041946" cy="1645576"/>
          </a:xfrm>
        </p:spPr>
        <p:txBody>
          <a:bodyPr>
            <a:normAutofit fontScale="90000"/>
          </a:bodyPr>
          <a:lstStyle/>
          <a:p>
            <a:pPr algn="ctr"/>
            <a:r>
              <a:rPr lang="fr-FR" dirty="0">
                <a:solidFill>
                  <a:srgbClr val="002060"/>
                </a:solidFill>
              </a:rPr>
              <a:t>30 July: "</a:t>
            </a:r>
            <a:r>
              <a:rPr lang="fr-FR" b="1" dirty="0" err="1">
                <a:solidFill>
                  <a:srgbClr val="002060"/>
                </a:solidFill>
              </a:rPr>
              <a:t>editorial</a:t>
            </a:r>
            <a:r>
              <a:rPr lang="fr-FR" b="1" dirty="0">
                <a:solidFill>
                  <a:srgbClr val="002060"/>
                </a:solidFill>
              </a:rPr>
              <a:t> </a:t>
            </a:r>
            <a:r>
              <a:rPr lang="fr-FR" b="1" dirty="0" err="1">
                <a:solidFill>
                  <a:srgbClr val="002060"/>
                </a:solidFill>
              </a:rPr>
              <a:t>requirements</a:t>
            </a:r>
            <a:r>
              <a:rPr lang="fr-FR" dirty="0">
                <a:solidFill>
                  <a:srgbClr val="002060"/>
                </a:solidFill>
              </a:rPr>
              <a:t>"...</a:t>
            </a:r>
            <a:br>
              <a:rPr lang="fr-FR" dirty="0">
                <a:solidFill>
                  <a:srgbClr val="002060"/>
                </a:solidFill>
              </a:rPr>
            </a:br>
            <a:r>
              <a:rPr lang="fr-FR" dirty="0">
                <a:solidFill>
                  <a:srgbClr val="002060"/>
                </a:solidFill>
              </a:rPr>
              <a:t>On the </a:t>
            </a:r>
            <a:r>
              <a:rPr lang="fr-FR" dirty="0" err="1">
                <a:solidFill>
                  <a:srgbClr val="002060"/>
                </a:solidFill>
              </a:rPr>
              <a:t>screenshot</a:t>
            </a:r>
            <a:r>
              <a:rPr lang="fr-FR" dirty="0">
                <a:solidFill>
                  <a:srgbClr val="002060"/>
                </a:solidFill>
              </a:rPr>
              <a:t> (</a:t>
            </a:r>
            <a:r>
              <a:rPr lang="fr-FR" dirty="0" err="1">
                <a:solidFill>
                  <a:srgbClr val="002060"/>
                </a:solidFill>
              </a:rPr>
              <a:t>with</a:t>
            </a:r>
            <a:r>
              <a:rPr lang="fr-FR" dirty="0">
                <a:solidFill>
                  <a:srgbClr val="002060"/>
                </a:solidFill>
              </a:rPr>
              <a:t> the Twitter </a:t>
            </a:r>
            <a:r>
              <a:rPr lang="fr-FR" dirty="0" err="1">
                <a:solidFill>
                  <a:srgbClr val="002060"/>
                </a:solidFill>
              </a:rPr>
              <a:t>watermark</a:t>
            </a:r>
            <a:r>
              <a:rPr lang="fr-FR" dirty="0">
                <a:solidFill>
                  <a:srgbClr val="002060"/>
                </a:solidFill>
              </a:rPr>
              <a:t>), </a:t>
            </a:r>
            <a:br>
              <a:rPr lang="fr-FR" dirty="0">
                <a:solidFill>
                  <a:srgbClr val="002060"/>
                </a:solidFill>
              </a:rPr>
            </a:br>
            <a:r>
              <a:rPr lang="fr-FR" dirty="0">
                <a:solidFill>
                  <a:srgbClr val="002060"/>
                </a:solidFill>
              </a:rPr>
              <a:t>the </a:t>
            </a:r>
            <a:r>
              <a:rPr lang="fr-FR" dirty="0" err="1">
                <a:solidFill>
                  <a:srgbClr val="002060"/>
                </a:solidFill>
              </a:rPr>
              <a:t>months</a:t>
            </a:r>
            <a:r>
              <a:rPr lang="fr-FR" dirty="0">
                <a:solidFill>
                  <a:srgbClr val="002060"/>
                </a:solidFill>
              </a:rPr>
              <a:t> must </a:t>
            </a:r>
            <a:r>
              <a:rPr lang="fr-FR" dirty="0" err="1">
                <a:solidFill>
                  <a:srgbClr val="002060"/>
                </a:solidFill>
              </a:rPr>
              <a:t>be</a:t>
            </a:r>
            <a:r>
              <a:rPr lang="fr-FR" dirty="0">
                <a:solidFill>
                  <a:srgbClr val="002060"/>
                </a:solidFill>
              </a:rPr>
              <a:t>… </a:t>
            </a:r>
            <a:r>
              <a:rPr lang="fr-FR" b="1" dirty="0">
                <a:solidFill>
                  <a:srgbClr val="002060"/>
                </a:solidFill>
              </a:rPr>
              <a:t>in English!</a:t>
            </a:r>
          </a:p>
        </p:txBody>
      </p:sp>
      <p:sp>
        <p:nvSpPr>
          <p:cNvPr id="5" name="Espace réservé du pied de page 3">
            <a:extLst>
              <a:ext uri="{FF2B5EF4-FFF2-40B4-BE49-F238E27FC236}">
                <a16:creationId xmlns:a16="http://schemas.microsoft.com/office/drawing/2014/main" id="{09FD0CE0-C7B3-4544-847B-BCFFEC0E2C92}"/>
              </a:ext>
            </a:extLst>
          </p:cNvPr>
          <p:cNvSpPr>
            <a:spLocks noGrp="1"/>
          </p:cNvSpPr>
          <p:nvPr>
            <p:ph type="ftr" sz="quarter" idx="11"/>
          </p:nvPr>
        </p:nvSpPr>
        <p:spPr/>
        <p:txBody>
          <a:bodyPr/>
          <a:lstStyle/>
          <a:p>
            <a:r>
              <a:rPr lang="fr-FR" dirty="0"/>
              <a:t>Un travail très propre de V. </a:t>
            </a:r>
            <a:r>
              <a:rPr lang="fr-FR" dirty="0" err="1"/>
              <a:t>Ruggeri</a:t>
            </a:r>
            <a:endParaRPr lang="fr-FR" dirty="0"/>
          </a:p>
        </p:txBody>
      </p:sp>
      <p:sp>
        <p:nvSpPr>
          <p:cNvPr id="4" name="Titre 1">
            <a:extLst>
              <a:ext uri="{FF2B5EF4-FFF2-40B4-BE49-F238E27FC236}">
                <a16:creationId xmlns:a16="http://schemas.microsoft.com/office/drawing/2014/main" id="{73A15B44-B348-7940-A29E-2C06A6407FC6}"/>
              </a:ext>
            </a:extLst>
          </p:cNvPr>
          <p:cNvSpPr txBox="1">
            <a:spLocks/>
          </p:cNvSpPr>
          <p:nvPr/>
        </p:nvSpPr>
        <p:spPr>
          <a:xfrm>
            <a:off x="759654" y="3429000"/>
            <a:ext cx="5444197" cy="164557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fr-FR" sz="2000" dirty="0">
              <a:solidFill>
                <a:srgbClr val="B20A39"/>
              </a:solidFill>
            </a:endParaRPr>
          </a:p>
        </p:txBody>
      </p:sp>
      <p:pic>
        <p:nvPicPr>
          <p:cNvPr id="6" name="Image 5">
            <a:extLst>
              <a:ext uri="{FF2B5EF4-FFF2-40B4-BE49-F238E27FC236}">
                <a16:creationId xmlns:a16="http://schemas.microsoft.com/office/drawing/2014/main" id="{80C26AC5-E235-3448-886E-49E4BC10127B}"/>
              </a:ext>
            </a:extLst>
          </p:cNvPr>
          <p:cNvPicPr>
            <a:picLocks noChangeAspect="1"/>
          </p:cNvPicPr>
          <p:nvPr/>
        </p:nvPicPr>
        <p:blipFill rotWithShape="1">
          <a:blip r:embed="rId2">
            <a:extLst>
              <a:ext uri="{28A0092B-C50C-407E-A947-70E740481C1C}">
                <a14:useLocalDpi xmlns:a14="http://schemas.microsoft.com/office/drawing/2010/main" val="0"/>
              </a:ext>
            </a:extLst>
          </a:blip>
          <a:srcRect t="12021" b="1259"/>
          <a:stretch/>
        </p:blipFill>
        <p:spPr>
          <a:xfrm>
            <a:off x="2544984" y="2024819"/>
            <a:ext cx="7317733" cy="4148968"/>
          </a:xfrm>
          <a:prstGeom prst="rect">
            <a:avLst/>
          </a:prstGeom>
        </p:spPr>
      </p:pic>
      <p:sp>
        <p:nvSpPr>
          <p:cNvPr id="7" name="Espace réservé du numéro de diapositive 5">
            <a:extLst>
              <a:ext uri="{FF2B5EF4-FFF2-40B4-BE49-F238E27FC236}">
                <a16:creationId xmlns:a16="http://schemas.microsoft.com/office/drawing/2014/main" id="{156B5DC6-CA5F-8F46-AB11-85AED9C5740C}"/>
              </a:ext>
            </a:extLst>
          </p:cNvPr>
          <p:cNvSpPr txBox="1">
            <a:spLocks/>
          </p:cNvSpPr>
          <p:nvPr/>
        </p:nvSpPr>
        <p:spPr>
          <a:xfrm>
            <a:off x="-2126149" y="6478735"/>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64B5D8C-DCF3-4706-B695-4F73B634C15B}" type="slidenum">
              <a:rPr lang="fr-FR" smtClean="0"/>
              <a:pPr/>
              <a:t>32</a:t>
            </a:fld>
            <a:r>
              <a:rPr lang="fr-FR" b="1">
                <a:solidFill>
                  <a:srgbClr val="FF0000"/>
                </a:solidFill>
              </a:rPr>
              <a:t>/623</a:t>
            </a:r>
            <a:endParaRPr lang="fr-FR" b="1" dirty="0">
              <a:solidFill>
                <a:srgbClr val="FF0000"/>
              </a:solidFill>
            </a:endParaRPr>
          </a:p>
        </p:txBody>
      </p:sp>
    </p:spTree>
    <p:extLst>
      <p:ext uri="{BB962C8B-B14F-4D97-AF65-F5344CB8AC3E}">
        <p14:creationId xmlns:p14="http://schemas.microsoft.com/office/powerpoint/2010/main" val="81936096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E877CA2-596E-9643-BA08-CF1912CFF9DA}"/>
              </a:ext>
            </a:extLst>
          </p:cNvPr>
          <p:cNvSpPr>
            <a:spLocks noGrp="1"/>
          </p:cNvSpPr>
          <p:nvPr>
            <p:ph type="title"/>
          </p:nvPr>
        </p:nvSpPr>
        <p:spPr>
          <a:xfrm>
            <a:off x="0" y="2718702"/>
            <a:ext cx="12041946" cy="1645576"/>
          </a:xfrm>
        </p:spPr>
        <p:txBody>
          <a:bodyPr>
            <a:noAutofit/>
          </a:bodyPr>
          <a:lstStyle/>
          <a:p>
            <a:pPr algn="ctr"/>
            <a:r>
              <a:rPr lang="fr-FR" sz="7200" dirty="0">
                <a:solidFill>
                  <a:srgbClr val="002060"/>
                </a:solidFill>
              </a:rPr>
              <a:t>On 3 August </a:t>
            </a:r>
            <a:br>
              <a:rPr lang="fr-FR" sz="7200" dirty="0">
                <a:solidFill>
                  <a:srgbClr val="002060"/>
                </a:solidFill>
              </a:rPr>
            </a:br>
            <a:r>
              <a:rPr lang="fr-FR" sz="7200" dirty="0">
                <a:solidFill>
                  <a:srgbClr val="002060"/>
                </a:solidFill>
              </a:rPr>
              <a:t>the </a:t>
            </a:r>
            <a:r>
              <a:rPr lang="fr-FR" sz="7200" dirty="0" err="1">
                <a:solidFill>
                  <a:srgbClr val="002060"/>
                </a:solidFill>
              </a:rPr>
              <a:t>review</a:t>
            </a:r>
            <a:r>
              <a:rPr lang="fr-FR" sz="7200" dirty="0">
                <a:solidFill>
                  <a:srgbClr val="002060"/>
                </a:solidFill>
              </a:rPr>
              <a:t> </a:t>
            </a:r>
            <a:r>
              <a:rPr lang="fr-FR" sz="7200" dirty="0" err="1">
                <a:solidFill>
                  <a:srgbClr val="002060"/>
                </a:solidFill>
              </a:rPr>
              <a:t>concludes</a:t>
            </a:r>
            <a:r>
              <a:rPr lang="fr-FR" sz="7200" dirty="0">
                <a:solidFill>
                  <a:srgbClr val="002060"/>
                </a:solidFill>
              </a:rPr>
              <a:t> to...</a:t>
            </a:r>
            <a:br>
              <a:rPr lang="fr-FR" sz="7200" dirty="0">
                <a:solidFill>
                  <a:srgbClr val="002060"/>
                </a:solidFill>
              </a:rPr>
            </a:br>
            <a:br>
              <a:rPr lang="fr-FR" sz="7200" dirty="0">
                <a:solidFill>
                  <a:srgbClr val="002060"/>
                </a:solidFill>
              </a:rPr>
            </a:br>
            <a:r>
              <a:rPr lang="fr-FR" sz="7200" b="1" dirty="0">
                <a:solidFill>
                  <a:srgbClr val="002060"/>
                </a:solidFill>
              </a:rPr>
              <a:t>"minor </a:t>
            </a:r>
            <a:r>
              <a:rPr lang="fr-FR" sz="7200" b="1" dirty="0" err="1">
                <a:solidFill>
                  <a:srgbClr val="002060"/>
                </a:solidFill>
              </a:rPr>
              <a:t>revisions</a:t>
            </a:r>
            <a:r>
              <a:rPr lang="fr-FR" sz="7200" b="1" dirty="0">
                <a:solidFill>
                  <a:srgbClr val="002060"/>
                </a:solidFill>
              </a:rPr>
              <a:t>"</a:t>
            </a:r>
            <a:br>
              <a:rPr lang="fr-FR" sz="7200" b="1" dirty="0">
                <a:solidFill>
                  <a:srgbClr val="002060"/>
                </a:solidFill>
              </a:rPr>
            </a:br>
            <a:r>
              <a:rPr lang="fr-FR" sz="7200" dirty="0">
                <a:solidFill>
                  <a:srgbClr val="002060"/>
                </a:solidFill>
              </a:rPr>
              <a:t> </a:t>
            </a:r>
            <a:br>
              <a:rPr lang="fr-FR" sz="7200" dirty="0">
                <a:solidFill>
                  <a:srgbClr val="002060"/>
                </a:solidFill>
              </a:rPr>
            </a:br>
            <a:endParaRPr lang="fr-FR" sz="7200" dirty="0">
              <a:solidFill>
                <a:srgbClr val="002060"/>
              </a:solidFill>
            </a:endParaRPr>
          </a:p>
        </p:txBody>
      </p:sp>
      <p:sp>
        <p:nvSpPr>
          <p:cNvPr id="5" name="Espace réservé du pied de page 3">
            <a:extLst>
              <a:ext uri="{FF2B5EF4-FFF2-40B4-BE49-F238E27FC236}">
                <a16:creationId xmlns:a16="http://schemas.microsoft.com/office/drawing/2014/main" id="{10E4C2E1-003E-EC45-ADA9-D8E1E28300F5}"/>
              </a:ext>
            </a:extLst>
          </p:cNvPr>
          <p:cNvSpPr>
            <a:spLocks noGrp="1"/>
          </p:cNvSpPr>
          <p:nvPr>
            <p:ph type="ftr" sz="quarter" idx="11"/>
          </p:nvPr>
        </p:nvSpPr>
        <p:spPr/>
        <p:txBody>
          <a:bodyPr/>
          <a:lstStyle/>
          <a:p>
            <a:r>
              <a:rPr lang="fr-FR" dirty="0"/>
              <a:t>Vous êtes pointilleux.</a:t>
            </a:r>
          </a:p>
        </p:txBody>
      </p:sp>
      <p:sp>
        <p:nvSpPr>
          <p:cNvPr id="4" name="Titre 1">
            <a:extLst>
              <a:ext uri="{FF2B5EF4-FFF2-40B4-BE49-F238E27FC236}">
                <a16:creationId xmlns:a16="http://schemas.microsoft.com/office/drawing/2014/main" id="{73A15B44-B348-7940-A29E-2C06A6407FC6}"/>
              </a:ext>
            </a:extLst>
          </p:cNvPr>
          <p:cNvSpPr txBox="1">
            <a:spLocks/>
          </p:cNvSpPr>
          <p:nvPr/>
        </p:nvSpPr>
        <p:spPr>
          <a:xfrm>
            <a:off x="759654" y="3429000"/>
            <a:ext cx="5444197" cy="164557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fr-FR" sz="2000" dirty="0">
              <a:solidFill>
                <a:srgbClr val="B20A39"/>
              </a:solidFill>
            </a:endParaRPr>
          </a:p>
        </p:txBody>
      </p:sp>
      <p:sp>
        <p:nvSpPr>
          <p:cNvPr id="6" name="Espace réservé du numéro de diapositive 5">
            <a:extLst>
              <a:ext uri="{FF2B5EF4-FFF2-40B4-BE49-F238E27FC236}">
                <a16:creationId xmlns:a16="http://schemas.microsoft.com/office/drawing/2014/main" id="{1FE8EEE9-DB98-AE48-9C83-FAE19951D9F2}"/>
              </a:ext>
            </a:extLst>
          </p:cNvPr>
          <p:cNvSpPr txBox="1">
            <a:spLocks/>
          </p:cNvSpPr>
          <p:nvPr/>
        </p:nvSpPr>
        <p:spPr>
          <a:xfrm>
            <a:off x="-2126149" y="6478735"/>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64B5D8C-DCF3-4706-B695-4F73B634C15B}" type="slidenum">
              <a:rPr lang="fr-FR" smtClean="0"/>
              <a:pPr/>
              <a:t>33</a:t>
            </a:fld>
            <a:r>
              <a:rPr lang="fr-FR" b="1">
                <a:solidFill>
                  <a:srgbClr val="FF0000"/>
                </a:solidFill>
              </a:rPr>
              <a:t>/623</a:t>
            </a:r>
            <a:endParaRPr lang="fr-FR" b="1" dirty="0">
              <a:solidFill>
                <a:srgbClr val="FF0000"/>
              </a:solidFill>
            </a:endParaRPr>
          </a:p>
        </p:txBody>
      </p:sp>
      <p:sp>
        <p:nvSpPr>
          <p:cNvPr id="7" name="ZoneTexte 6">
            <a:extLst>
              <a:ext uri="{FF2B5EF4-FFF2-40B4-BE49-F238E27FC236}">
                <a16:creationId xmlns:a16="http://schemas.microsoft.com/office/drawing/2014/main" id="{BAA6118A-42B7-AB43-E045-C22E83936177}"/>
              </a:ext>
            </a:extLst>
          </p:cNvPr>
          <p:cNvSpPr txBox="1"/>
          <p:nvPr/>
        </p:nvSpPr>
        <p:spPr>
          <a:xfrm>
            <a:off x="4272130" y="5074576"/>
            <a:ext cx="7160216" cy="1200329"/>
          </a:xfrm>
          <a:prstGeom prst="rect">
            <a:avLst/>
          </a:prstGeom>
          <a:noFill/>
        </p:spPr>
        <p:txBody>
          <a:bodyPr wrap="square">
            <a:spAutoFit/>
          </a:bodyPr>
          <a:lstStyle/>
          <a:p>
            <a:r>
              <a:rPr lang="fr-FR" sz="7200" dirty="0">
                <a:solidFill>
                  <a:srgbClr val="002060"/>
                </a:solidFill>
              </a:rPr>
              <a:t>???????? </a:t>
            </a:r>
          </a:p>
        </p:txBody>
      </p:sp>
    </p:spTree>
    <p:extLst>
      <p:ext uri="{BB962C8B-B14F-4D97-AF65-F5344CB8AC3E}">
        <p14:creationId xmlns:p14="http://schemas.microsoft.com/office/powerpoint/2010/main" val="2899169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7"/>
                                        </p:tgtEl>
                                        <p:attrNameLst>
                                          <p:attrName>ppt_y</p:attrName>
                                        </p:attrNameLst>
                                      </p:cBhvr>
                                      <p:tavLst>
                                        <p:tav tm="0">
                                          <p:val>
                                            <p:strVal val="#ppt_y"/>
                                          </p:val>
                                        </p:tav>
                                        <p:tav tm="100000">
                                          <p:val>
                                            <p:strVal val="#ppt_y"/>
                                          </p:val>
                                        </p:tav>
                                      </p:tavLst>
                                    </p:anim>
                                    <p:anim calcmode="lin" valueType="num">
                                      <p:cBhvr>
                                        <p:cTn id="9"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73A15B44-B348-7940-A29E-2C06A6407FC6}"/>
              </a:ext>
            </a:extLst>
          </p:cNvPr>
          <p:cNvSpPr txBox="1">
            <a:spLocks/>
          </p:cNvSpPr>
          <p:nvPr/>
        </p:nvSpPr>
        <p:spPr>
          <a:xfrm>
            <a:off x="759654" y="3429000"/>
            <a:ext cx="5444197" cy="164557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fr-FR" sz="2000" dirty="0">
              <a:solidFill>
                <a:srgbClr val="B20A39"/>
              </a:solidFill>
            </a:endParaRPr>
          </a:p>
        </p:txBody>
      </p:sp>
      <p:pic>
        <p:nvPicPr>
          <p:cNvPr id="6" name="Image 5">
            <a:extLst>
              <a:ext uri="{FF2B5EF4-FFF2-40B4-BE49-F238E27FC236}">
                <a16:creationId xmlns:a16="http://schemas.microsoft.com/office/drawing/2014/main" id="{9EF6489A-E079-214B-8FE6-EEB2D938A2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71800" y="1669634"/>
            <a:ext cx="6248400" cy="4178300"/>
          </a:xfrm>
          <a:prstGeom prst="rect">
            <a:avLst/>
          </a:prstGeom>
        </p:spPr>
      </p:pic>
      <p:sp>
        <p:nvSpPr>
          <p:cNvPr id="5" name="Espace réservé du pied de page 3">
            <a:extLst>
              <a:ext uri="{FF2B5EF4-FFF2-40B4-BE49-F238E27FC236}">
                <a16:creationId xmlns:a16="http://schemas.microsoft.com/office/drawing/2014/main" id="{687D97DD-466B-9E49-B08E-DEAD4624909D}"/>
              </a:ext>
            </a:extLst>
          </p:cNvPr>
          <p:cNvSpPr>
            <a:spLocks noGrp="1"/>
          </p:cNvSpPr>
          <p:nvPr>
            <p:ph type="ftr" sz="quarter" idx="11"/>
          </p:nvPr>
        </p:nvSpPr>
        <p:spPr/>
        <p:txBody>
          <a:bodyPr/>
          <a:lstStyle/>
          <a:p>
            <a:r>
              <a:rPr lang="fr-FR" dirty="0"/>
              <a:t>C’est évident !</a:t>
            </a:r>
          </a:p>
        </p:txBody>
      </p:sp>
      <p:sp>
        <p:nvSpPr>
          <p:cNvPr id="7" name="Espace réservé du numéro de diapositive 5">
            <a:extLst>
              <a:ext uri="{FF2B5EF4-FFF2-40B4-BE49-F238E27FC236}">
                <a16:creationId xmlns:a16="http://schemas.microsoft.com/office/drawing/2014/main" id="{0CDE0102-5CE0-AF4D-92F5-D02AEA5DCD44}"/>
              </a:ext>
            </a:extLst>
          </p:cNvPr>
          <p:cNvSpPr txBox="1">
            <a:spLocks/>
          </p:cNvSpPr>
          <p:nvPr/>
        </p:nvSpPr>
        <p:spPr>
          <a:xfrm>
            <a:off x="-2126149" y="6478735"/>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64B5D8C-DCF3-4706-B695-4F73B634C15B}" type="slidenum">
              <a:rPr lang="fr-FR" smtClean="0"/>
              <a:pPr/>
              <a:t>34</a:t>
            </a:fld>
            <a:r>
              <a:rPr lang="fr-FR" b="1">
                <a:solidFill>
                  <a:srgbClr val="FF0000"/>
                </a:solidFill>
              </a:rPr>
              <a:t>/623</a:t>
            </a:r>
            <a:endParaRPr lang="fr-FR" b="1" dirty="0">
              <a:solidFill>
                <a:srgbClr val="FF0000"/>
              </a:solidFill>
            </a:endParaRPr>
          </a:p>
        </p:txBody>
      </p:sp>
      <p:pic>
        <p:nvPicPr>
          <p:cNvPr id="7170" name="Picture 2">
            <a:extLst>
              <a:ext uri="{FF2B5EF4-FFF2-40B4-BE49-F238E27FC236}">
                <a16:creationId xmlns:a16="http://schemas.microsoft.com/office/drawing/2014/main" id="{9C6718EC-365D-05CF-06FA-7040732B87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91187" y="698500"/>
            <a:ext cx="7625328" cy="52885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067626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pied de page 3">
            <a:extLst>
              <a:ext uri="{FF2B5EF4-FFF2-40B4-BE49-F238E27FC236}">
                <a16:creationId xmlns:a16="http://schemas.microsoft.com/office/drawing/2014/main" id="{6BA61331-0D52-954B-8C4A-3B8D78C937C4}"/>
              </a:ext>
            </a:extLst>
          </p:cNvPr>
          <p:cNvSpPr>
            <a:spLocks noGrp="1"/>
          </p:cNvSpPr>
          <p:nvPr>
            <p:ph type="ftr" sz="quarter" idx="11"/>
          </p:nvPr>
        </p:nvSpPr>
        <p:spPr/>
        <p:txBody>
          <a:bodyPr/>
          <a:lstStyle/>
          <a:p>
            <a:r>
              <a:rPr lang="fr-FR" dirty="0"/>
              <a:t>Bravo à ce journal intègre ! </a:t>
            </a:r>
          </a:p>
        </p:txBody>
      </p:sp>
      <p:sp>
        <p:nvSpPr>
          <p:cNvPr id="5" name="Espace réservé du numéro de diapositive 5">
            <a:extLst>
              <a:ext uri="{FF2B5EF4-FFF2-40B4-BE49-F238E27FC236}">
                <a16:creationId xmlns:a16="http://schemas.microsoft.com/office/drawing/2014/main" id="{696EA0C3-0FE5-CF4F-A35C-D6A408697C24}"/>
              </a:ext>
            </a:extLst>
          </p:cNvPr>
          <p:cNvSpPr txBox="1">
            <a:spLocks/>
          </p:cNvSpPr>
          <p:nvPr/>
        </p:nvSpPr>
        <p:spPr>
          <a:xfrm>
            <a:off x="-2126149" y="6478735"/>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64B5D8C-DCF3-4706-B695-4F73B634C15B}" type="slidenum">
              <a:rPr lang="fr-FR" smtClean="0"/>
              <a:pPr/>
              <a:t>35</a:t>
            </a:fld>
            <a:r>
              <a:rPr lang="fr-FR" b="1">
                <a:solidFill>
                  <a:srgbClr val="FF0000"/>
                </a:solidFill>
              </a:rPr>
              <a:t>/623</a:t>
            </a:r>
            <a:endParaRPr lang="fr-FR" b="1" dirty="0">
              <a:solidFill>
                <a:srgbClr val="FF0000"/>
              </a:solidFill>
            </a:endParaRPr>
          </a:p>
        </p:txBody>
      </p:sp>
      <p:sp>
        <p:nvSpPr>
          <p:cNvPr id="2" name="Titre 1">
            <a:extLst>
              <a:ext uri="{FF2B5EF4-FFF2-40B4-BE49-F238E27FC236}">
                <a16:creationId xmlns:a16="http://schemas.microsoft.com/office/drawing/2014/main" id="{70593F84-4A3D-62C1-BBD6-B94A1F7732A2}"/>
              </a:ext>
            </a:extLst>
          </p:cNvPr>
          <p:cNvSpPr>
            <a:spLocks noGrp="1"/>
          </p:cNvSpPr>
          <p:nvPr>
            <p:ph type="title"/>
          </p:nvPr>
        </p:nvSpPr>
        <p:spPr>
          <a:xfrm>
            <a:off x="978876" y="934227"/>
            <a:ext cx="10515600" cy="801859"/>
          </a:xfrm>
        </p:spPr>
        <p:txBody>
          <a:bodyPr>
            <a:normAutofit fontScale="90000"/>
          </a:bodyPr>
          <a:lstStyle/>
          <a:p>
            <a:pPr algn="ctr"/>
            <a:r>
              <a:rPr lang="fr-FR" dirty="0" err="1">
                <a:solidFill>
                  <a:srgbClr val="002060"/>
                </a:solidFill>
              </a:rPr>
              <a:t>Remember</a:t>
            </a:r>
            <a:r>
              <a:rPr lang="fr-FR" dirty="0">
                <a:solidFill>
                  <a:srgbClr val="002060"/>
                </a:solidFill>
              </a:rPr>
              <a:t>: at the </a:t>
            </a:r>
            <a:r>
              <a:rPr lang="fr-FR" dirty="0" err="1">
                <a:solidFill>
                  <a:srgbClr val="002060"/>
                </a:solidFill>
              </a:rPr>
              <a:t>same</a:t>
            </a:r>
            <a:r>
              <a:rPr lang="fr-FR" dirty="0">
                <a:solidFill>
                  <a:srgbClr val="002060"/>
                </a:solidFill>
              </a:rPr>
              <a:t> time, the editor </a:t>
            </a:r>
            <a:r>
              <a:rPr lang="fr-FR" dirty="0" err="1">
                <a:solidFill>
                  <a:srgbClr val="002060"/>
                </a:solidFill>
              </a:rPr>
              <a:t>said</a:t>
            </a:r>
            <a:r>
              <a:rPr lang="fr-FR" dirty="0">
                <a:solidFill>
                  <a:srgbClr val="002060"/>
                </a:solidFill>
              </a:rPr>
              <a:t> </a:t>
            </a:r>
            <a:r>
              <a:rPr lang="fr-FR" dirty="0" err="1">
                <a:solidFill>
                  <a:srgbClr val="002060"/>
                </a:solidFill>
              </a:rPr>
              <a:t>he</a:t>
            </a:r>
            <a:r>
              <a:rPr lang="fr-FR" dirty="0">
                <a:solidFill>
                  <a:srgbClr val="002060"/>
                </a:solidFill>
              </a:rPr>
              <a:t> </a:t>
            </a:r>
            <a:r>
              <a:rPr lang="fr-FR" dirty="0" err="1">
                <a:solidFill>
                  <a:srgbClr val="002060"/>
                </a:solidFill>
              </a:rPr>
              <a:t>was</a:t>
            </a:r>
            <a:r>
              <a:rPr lang="fr-FR" dirty="0">
                <a:solidFill>
                  <a:srgbClr val="002060"/>
                </a:solidFill>
              </a:rPr>
              <a:t> </a:t>
            </a:r>
            <a:r>
              <a:rPr lang="fr-FR" b="1" dirty="0" err="1">
                <a:solidFill>
                  <a:srgbClr val="002060"/>
                </a:solidFill>
              </a:rPr>
              <a:t>fighting</a:t>
            </a:r>
            <a:r>
              <a:rPr lang="fr-FR" b="1" dirty="0">
                <a:solidFill>
                  <a:srgbClr val="002060"/>
                </a:solidFill>
              </a:rPr>
              <a:t> </a:t>
            </a:r>
            <a:r>
              <a:rPr lang="fr-FR" b="1" dirty="0" err="1">
                <a:solidFill>
                  <a:srgbClr val="002060"/>
                </a:solidFill>
              </a:rPr>
              <a:t>against</a:t>
            </a:r>
            <a:r>
              <a:rPr lang="fr-FR" b="1" dirty="0">
                <a:solidFill>
                  <a:srgbClr val="002060"/>
                </a:solidFill>
              </a:rPr>
              <a:t> </a:t>
            </a:r>
            <a:r>
              <a:rPr lang="fr-FR" b="1" dirty="0" err="1">
                <a:solidFill>
                  <a:srgbClr val="002060"/>
                </a:solidFill>
              </a:rPr>
              <a:t>predatory</a:t>
            </a:r>
            <a:r>
              <a:rPr lang="fr-FR" b="1" dirty="0">
                <a:solidFill>
                  <a:srgbClr val="002060"/>
                </a:solidFill>
              </a:rPr>
              <a:t> </a:t>
            </a:r>
            <a:r>
              <a:rPr lang="fr-FR" b="1" dirty="0" err="1">
                <a:solidFill>
                  <a:srgbClr val="002060"/>
                </a:solidFill>
              </a:rPr>
              <a:t>journals</a:t>
            </a:r>
            <a:r>
              <a:rPr lang="fr-FR" dirty="0">
                <a:solidFill>
                  <a:srgbClr val="002060"/>
                </a:solidFill>
              </a:rPr>
              <a:t>!</a:t>
            </a:r>
          </a:p>
        </p:txBody>
      </p:sp>
      <p:pic>
        <p:nvPicPr>
          <p:cNvPr id="6" name="Image 5">
            <a:extLst>
              <a:ext uri="{FF2B5EF4-FFF2-40B4-BE49-F238E27FC236}">
                <a16:creationId xmlns:a16="http://schemas.microsoft.com/office/drawing/2014/main" id="{60D8A343-A330-7CA6-3918-EFC9FB7E48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9981" y="2820692"/>
            <a:ext cx="5610905" cy="2138766"/>
          </a:xfrm>
          <a:prstGeom prst="rect">
            <a:avLst/>
          </a:prstGeom>
        </p:spPr>
      </p:pic>
      <p:sp>
        <p:nvSpPr>
          <p:cNvPr id="7" name="ZoneTexte 6">
            <a:extLst>
              <a:ext uri="{FF2B5EF4-FFF2-40B4-BE49-F238E27FC236}">
                <a16:creationId xmlns:a16="http://schemas.microsoft.com/office/drawing/2014/main" id="{896F1BE6-2E96-7B0E-EEB7-C0835AA894C1}"/>
              </a:ext>
            </a:extLst>
          </p:cNvPr>
          <p:cNvSpPr txBox="1"/>
          <p:nvPr/>
        </p:nvSpPr>
        <p:spPr>
          <a:xfrm>
            <a:off x="6391115" y="2820692"/>
            <a:ext cx="5610903" cy="1938992"/>
          </a:xfrm>
          <a:prstGeom prst="rect">
            <a:avLst/>
          </a:prstGeom>
          <a:noFill/>
        </p:spPr>
        <p:txBody>
          <a:bodyPr wrap="square">
            <a:spAutoFit/>
          </a:bodyPr>
          <a:lstStyle/>
          <a:p>
            <a:r>
              <a:rPr lang="fr-FR" sz="2400" b="1" dirty="0" err="1"/>
              <a:t>We</a:t>
            </a:r>
            <a:r>
              <a:rPr lang="fr-FR" sz="2400" b="1" dirty="0"/>
              <a:t> can </a:t>
            </a:r>
            <a:r>
              <a:rPr lang="fr-FR" sz="2400" b="1" dirty="0" err="1"/>
              <a:t>confidently</a:t>
            </a:r>
            <a:r>
              <a:rPr lang="fr-FR" sz="2400" b="1" dirty="0"/>
              <a:t> </a:t>
            </a:r>
            <a:r>
              <a:rPr lang="fr-FR" sz="2400" b="1" dirty="0" err="1"/>
              <a:t>say</a:t>
            </a:r>
            <a:r>
              <a:rPr lang="fr-FR" sz="2400" b="1" dirty="0"/>
              <a:t> </a:t>
            </a:r>
            <a:r>
              <a:rPr lang="fr-FR" sz="2400" b="1" dirty="0" err="1"/>
              <a:t>that</a:t>
            </a:r>
            <a:r>
              <a:rPr lang="fr-FR" sz="2400" b="1" dirty="0"/>
              <a:t> </a:t>
            </a:r>
            <a:r>
              <a:rPr lang="fr-FR" sz="2400" b="1" dirty="0" err="1"/>
              <a:t>our</a:t>
            </a:r>
            <a:r>
              <a:rPr lang="fr-FR" sz="2400" b="1" dirty="0"/>
              <a:t> </a:t>
            </a:r>
            <a:r>
              <a:rPr lang="fr-FR" sz="2400" b="1" dirty="0" err="1"/>
              <a:t>quality</a:t>
            </a:r>
            <a:r>
              <a:rPr lang="fr-FR" sz="2400" b="1" dirty="0"/>
              <a:t> </a:t>
            </a:r>
            <a:r>
              <a:rPr lang="fr-FR" sz="2400" b="1" dirty="0" err="1"/>
              <a:t>cannot</a:t>
            </a:r>
            <a:r>
              <a:rPr lang="fr-FR" sz="2400" b="1" dirty="0"/>
              <a:t> </a:t>
            </a:r>
            <a:r>
              <a:rPr lang="fr-FR" sz="2400" b="1" dirty="0" err="1"/>
              <a:t>earn</a:t>
            </a:r>
            <a:r>
              <a:rPr lang="fr-FR" sz="2400" b="1" dirty="0"/>
              <a:t> us the label '</a:t>
            </a:r>
            <a:r>
              <a:rPr lang="fr-FR" sz="2400" b="1" dirty="0" err="1"/>
              <a:t>predatory</a:t>
            </a:r>
            <a:r>
              <a:rPr lang="fr-FR" sz="2400" b="1" dirty="0"/>
              <a:t> journal'. </a:t>
            </a:r>
            <a:r>
              <a:rPr lang="fr-FR" sz="2400" b="1" dirty="0" err="1"/>
              <a:t>With</a:t>
            </a:r>
            <a:r>
              <a:rPr lang="fr-FR" sz="2400" b="1" dirty="0"/>
              <a:t> </a:t>
            </a:r>
            <a:r>
              <a:rPr lang="fr-FR" sz="2400" b="1" dirty="0" err="1"/>
              <a:t>limited</a:t>
            </a:r>
            <a:r>
              <a:rPr lang="fr-FR" sz="2400" b="1" dirty="0"/>
              <a:t> </a:t>
            </a:r>
            <a:r>
              <a:rPr lang="fr-FR" sz="2400" b="1" dirty="0" err="1"/>
              <a:t>means</a:t>
            </a:r>
            <a:r>
              <a:rPr lang="fr-FR" sz="2400" b="1" dirty="0"/>
              <a:t>, </a:t>
            </a:r>
            <a:r>
              <a:rPr lang="fr-FR" sz="2400" b="1" dirty="0" err="1"/>
              <a:t>we</a:t>
            </a:r>
            <a:r>
              <a:rPr lang="fr-FR" sz="2400" b="1" dirty="0"/>
              <a:t> </a:t>
            </a:r>
            <a:r>
              <a:rPr lang="fr-FR" sz="2400" b="1" dirty="0" err="1"/>
              <a:t>too</a:t>
            </a:r>
            <a:r>
              <a:rPr lang="fr-FR" sz="2400" b="1" dirty="0"/>
              <a:t> are </a:t>
            </a:r>
            <a:r>
              <a:rPr lang="fr-FR" sz="2400" b="1" dirty="0" err="1"/>
              <a:t>fighting</a:t>
            </a:r>
            <a:r>
              <a:rPr lang="fr-FR" sz="2400" b="1" dirty="0"/>
              <a:t> </a:t>
            </a:r>
            <a:r>
              <a:rPr lang="fr-FR" sz="2400" b="1" dirty="0" err="1"/>
              <a:t>these</a:t>
            </a:r>
            <a:r>
              <a:rPr lang="fr-FR" sz="2400" b="1" dirty="0"/>
              <a:t> </a:t>
            </a:r>
            <a:r>
              <a:rPr lang="fr-FR" sz="2400" b="1" dirty="0" err="1"/>
              <a:t>journals</a:t>
            </a:r>
            <a:r>
              <a:rPr lang="fr-FR" sz="2400" b="1" dirty="0"/>
              <a:t>. </a:t>
            </a:r>
          </a:p>
          <a:p>
            <a:r>
              <a:rPr lang="fr-FR" sz="2400" dirty="0"/>
              <a:t>AJMH, </a:t>
            </a:r>
            <a:r>
              <a:rPr lang="fr-FR" sz="2400" i="1" dirty="0"/>
              <a:t>to </a:t>
            </a:r>
            <a:r>
              <a:rPr lang="fr-FR" sz="2400" i="1" dirty="0" err="1"/>
              <a:t>FranceInfo</a:t>
            </a:r>
            <a:endParaRPr lang="fr-FR" sz="2400" i="1" dirty="0"/>
          </a:p>
        </p:txBody>
      </p:sp>
      <p:pic>
        <p:nvPicPr>
          <p:cNvPr id="8" name="Image 7">
            <a:extLst>
              <a:ext uri="{FF2B5EF4-FFF2-40B4-BE49-F238E27FC236}">
                <a16:creationId xmlns:a16="http://schemas.microsoft.com/office/drawing/2014/main" id="{81EF5111-2AFE-4645-00FD-684209D99690}"/>
              </a:ext>
            </a:extLst>
          </p:cNvPr>
          <p:cNvPicPr>
            <a:picLocks noChangeAspect="1"/>
          </p:cNvPicPr>
          <p:nvPr/>
        </p:nvPicPr>
        <p:blipFill rotWithShape="1">
          <a:blip r:embed="rId2">
            <a:extLst>
              <a:ext uri="{28A0092B-C50C-407E-A947-70E740481C1C}">
                <a14:useLocalDpi xmlns:a14="http://schemas.microsoft.com/office/drawing/2010/main" val="0"/>
              </a:ext>
            </a:extLst>
          </a:blip>
          <a:srcRect r="93808"/>
          <a:stretch/>
        </p:blipFill>
        <p:spPr>
          <a:xfrm>
            <a:off x="6043696" y="2701596"/>
            <a:ext cx="347420" cy="2138766"/>
          </a:xfrm>
          <a:prstGeom prst="rect">
            <a:avLst/>
          </a:prstGeom>
        </p:spPr>
      </p:pic>
    </p:spTree>
    <p:extLst>
      <p:ext uri="{BB962C8B-B14F-4D97-AF65-F5344CB8AC3E}">
        <p14:creationId xmlns:p14="http://schemas.microsoft.com/office/powerpoint/2010/main" val="29641451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pied de page 3">
            <a:extLst>
              <a:ext uri="{FF2B5EF4-FFF2-40B4-BE49-F238E27FC236}">
                <a16:creationId xmlns:a16="http://schemas.microsoft.com/office/drawing/2014/main" id="{6BA61331-0D52-954B-8C4A-3B8D78C937C4}"/>
              </a:ext>
            </a:extLst>
          </p:cNvPr>
          <p:cNvSpPr>
            <a:spLocks noGrp="1"/>
          </p:cNvSpPr>
          <p:nvPr>
            <p:ph type="ftr" sz="quarter" idx="11"/>
          </p:nvPr>
        </p:nvSpPr>
        <p:spPr>
          <a:xfrm>
            <a:off x="2665709" y="6356350"/>
            <a:ext cx="6943240" cy="365125"/>
          </a:xfrm>
        </p:spPr>
        <p:txBody>
          <a:bodyPr/>
          <a:lstStyle/>
          <a:p>
            <a:r>
              <a:rPr lang="fr-FR" dirty="0"/>
              <a:t>Dans l’absolu, il y a encore beaucoup de fun dans ces échanges, mais on n’aura pas le temps…</a:t>
            </a:r>
          </a:p>
        </p:txBody>
      </p:sp>
      <p:sp>
        <p:nvSpPr>
          <p:cNvPr id="5" name="Espace réservé du numéro de diapositive 5">
            <a:extLst>
              <a:ext uri="{FF2B5EF4-FFF2-40B4-BE49-F238E27FC236}">
                <a16:creationId xmlns:a16="http://schemas.microsoft.com/office/drawing/2014/main" id="{696EA0C3-0FE5-CF4F-A35C-D6A408697C24}"/>
              </a:ext>
            </a:extLst>
          </p:cNvPr>
          <p:cNvSpPr txBox="1">
            <a:spLocks/>
          </p:cNvSpPr>
          <p:nvPr/>
        </p:nvSpPr>
        <p:spPr>
          <a:xfrm>
            <a:off x="-2126149" y="6478735"/>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64B5D8C-DCF3-4706-B695-4F73B634C15B}" type="slidenum">
              <a:rPr lang="fr-FR" smtClean="0"/>
              <a:pPr/>
              <a:t>36</a:t>
            </a:fld>
            <a:r>
              <a:rPr lang="fr-FR" b="1">
                <a:solidFill>
                  <a:srgbClr val="FF0000"/>
                </a:solidFill>
              </a:rPr>
              <a:t>/623</a:t>
            </a:r>
            <a:endParaRPr lang="fr-FR" b="1" dirty="0">
              <a:solidFill>
                <a:srgbClr val="FF0000"/>
              </a:solidFill>
            </a:endParaRPr>
          </a:p>
        </p:txBody>
      </p:sp>
      <p:sp>
        <p:nvSpPr>
          <p:cNvPr id="2" name="Titre 1">
            <a:extLst>
              <a:ext uri="{FF2B5EF4-FFF2-40B4-BE49-F238E27FC236}">
                <a16:creationId xmlns:a16="http://schemas.microsoft.com/office/drawing/2014/main" id="{70593F84-4A3D-62C1-BBD6-B94A1F7732A2}"/>
              </a:ext>
            </a:extLst>
          </p:cNvPr>
          <p:cNvSpPr>
            <a:spLocks noGrp="1"/>
          </p:cNvSpPr>
          <p:nvPr>
            <p:ph type="title"/>
          </p:nvPr>
        </p:nvSpPr>
        <p:spPr>
          <a:xfrm>
            <a:off x="995809" y="3429000"/>
            <a:ext cx="10515600" cy="801859"/>
          </a:xfrm>
        </p:spPr>
        <p:txBody>
          <a:bodyPr>
            <a:normAutofit fontScale="90000"/>
          </a:bodyPr>
          <a:lstStyle/>
          <a:p>
            <a:pPr algn="ctr"/>
            <a:r>
              <a:rPr lang="fr-FR" dirty="0">
                <a:solidFill>
                  <a:srgbClr val="002060"/>
                </a:solidFill>
              </a:rPr>
              <a:t>On the </a:t>
            </a:r>
            <a:r>
              <a:rPr lang="fr-FR" dirty="0" err="1">
                <a:solidFill>
                  <a:srgbClr val="002060"/>
                </a:solidFill>
              </a:rPr>
              <a:t>form</a:t>
            </a:r>
            <a:r>
              <a:rPr lang="fr-FR" dirty="0">
                <a:solidFill>
                  <a:srgbClr val="002060"/>
                </a:solidFill>
              </a:rPr>
              <a:t>, </a:t>
            </a:r>
            <a:r>
              <a:rPr lang="fr-FR" dirty="0" err="1">
                <a:solidFill>
                  <a:srgbClr val="002060"/>
                </a:solidFill>
              </a:rPr>
              <a:t>it</a:t>
            </a:r>
            <a:r>
              <a:rPr lang="fr-FR" dirty="0">
                <a:solidFill>
                  <a:srgbClr val="002060"/>
                </a:solidFill>
              </a:rPr>
              <a:t> looks like a real </a:t>
            </a:r>
            <a:r>
              <a:rPr lang="fr-FR" dirty="0" err="1">
                <a:solidFill>
                  <a:srgbClr val="002060"/>
                </a:solidFill>
              </a:rPr>
              <a:t>serious</a:t>
            </a:r>
            <a:r>
              <a:rPr lang="fr-FR" dirty="0">
                <a:solidFill>
                  <a:srgbClr val="002060"/>
                </a:solidFill>
              </a:rPr>
              <a:t> </a:t>
            </a:r>
            <a:r>
              <a:rPr lang="fr-FR" dirty="0" err="1">
                <a:solidFill>
                  <a:srgbClr val="002060"/>
                </a:solidFill>
              </a:rPr>
              <a:t>reviewing</a:t>
            </a:r>
            <a:r>
              <a:rPr lang="fr-FR" dirty="0">
                <a:solidFill>
                  <a:srgbClr val="002060"/>
                </a:solidFill>
              </a:rPr>
              <a:t>... But… how </a:t>
            </a:r>
            <a:r>
              <a:rPr lang="fr-FR" dirty="0" err="1">
                <a:solidFill>
                  <a:srgbClr val="002060"/>
                </a:solidFill>
              </a:rPr>
              <a:t>is</a:t>
            </a:r>
            <a:r>
              <a:rPr lang="fr-FR" dirty="0">
                <a:solidFill>
                  <a:srgbClr val="002060"/>
                </a:solidFill>
              </a:rPr>
              <a:t> </a:t>
            </a:r>
            <a:r>
              <a:rPr lang="fr-FR" dirty="0" err="1">
                <a:solidFill>
                  <a:srgbClr val="002060"/>
                </a:solidFill>
              </a:rPr>
              <a:t>it</a:t>
            </a:r>
            <a:r>
              <a:rPr lang="fr-FR" dirty="0">
                <a:solidFill>
                  <a:srgbClr val="002060"/>
                </a:solidFill>
              </a:rPr>
              <a:t> possible to </a:t>
            </a:r>
            <a:r>
              <a:rPr lang="fr-FR" dirty="0" err="1">
                <a:solidFill>
                  <a:srgbClr val="002060"/>
                </a:solidFill>
              </a:rPr>
              <a:t>review</a:t>
            </a:r>
            <a:r>
              <a:rPr lang="fr-FR" dirty="0">
                <a:solidFill>
                  <a:srgbClr val="002060"/>
                </a:solidFill>
              </a:rPr>
              <a:t> </a:t>
            </a:r>
            <a:r>
              <a:rPr lang="fr-FR" dirty="0" err="1">
                <a:solidFill>
                  <a:srgbClr val="002060"/>
                </a:solidFill>
              </a:rPr>
              <a:t>this</a:t>
            </a:r>
            <a:r>
              <a:rPr lang="fr-FR" dirty="0">
                <a:solidFill>
                  <a:srgbClr val="002060"/>
                </a:solidFill>
              </a:rPr>
              <a:t> </a:t>
            </a:r>
            <a:r>
              <a:rPr lang="fr-FR" dirty="0" err="1">
                <a:solidFill>
                  <a:srgbClr val="002060"/>
                </a:solidFill>
              </a:rPr>
              <a:t>text</a:t>
            </a:r>
            <a:r>
              <a:rPr lang="fr-FR" dirty="0">
                <a:solidFill>
                  <a:srgbClr val="002060"/>
                </a:solidFill>
              </a:rPr>
              <a:t>?</a:t>
            </a:r>
            <a:br>
              <a:rPr lang="fr-FR" dirty="0">
                <a:solidFill>
                  <a:srgbClr val="002060"/>
                </a:solidFill>
              </a:rPr>
            </a:br>
            <a:br>
              <a:rPr lang="fr-FR" dirty="0">
                <a:solidFill>
                  <a:srgbClr val="002060"/>
                </a:solidFill>
              </a:rPr>
            </a:br>
            <a:r>
              <a:rPr lang="fr-FR" dirty="0">
                <a:solidFill>
                  <a:srgbClr val="002060"/>
                </a:solidFill>
              </a:rPr>
              <a:t>(3 slides </a:t>
            </a:r>
            <a:r>
              <a:rPr lang="fr-FR" dirty="0" err="1">
                <a:solidFill>
                  <a:srgbClr val="002060"/>
                </a:solidFill>
              </a:rPr>
              <a:t>just</a:t>
            </a:r>
            <a:r>
              <a:rPr lang="fr-FR" dirty="0">
                <a:solidFill>
                  <a:srgbClr val="002060"/>
                </a:solidFill>
              </a:rPr>
              <a:t> to show </a:t>
            </a:r>
            <a:r>
              <a:rPr lang="fr-FR" dirty="0" err="1">
                <a:solidFill>
                  <a:srgbClr val="002060"/>
                </a:solidFill>
              </a:rPr>
              <a:t>you</a:t>
            </a:r>
            <a:r>
              <a:rPr lang="fr-FR" dirty="0">
                <a:solidFill>
                  <a:srgbClr val="002060"/>
                </a:solidFill>
              </a:rPr>
              <a:t> how </a:t>
            </a:r>
            <a:r>
              <a:rPr lang="fr-FR" dirty="0" err="1">
                <a:solidFill>
                  <a:srgbClr val="002060"/>
                </a:solidFill>
              </a:rPr>
              <a:t>many</a:t>
            </a:r>
            <a:r>
              <a:rPr lang="fr-FR" dirty="0">
                <a:solidFill>
                  <a:srgbClr val="002060"/>
                </a:solidFill>
              </a:rPr>
              <a:t> "minor" </a:t>
            </a:r>
            <a:r>
              <a:rPr lang="fr-FR" dirty="0" err="1">
                <a:solidFill>
                  <a:srgbClr val="002060"/>
                </a:solidFill>
              </a:rPr>
              <a:t>remarks</a:t>
            </a:r>
            <a:r>
              <a:rPr lang="fr-FR" dirty="0">
                <a:solidFill>
                  <a:srgbClr val="002060"/>
                </a:solidFill>
              </a:rPr>
              <a:t> </a:t>
            </a:r>
            <a:r>
              <a:rPr lang="fr-FR" dirty="0" err="1">
                <a:solidFill>
                  <a:srgbClr val="002060"/>
                </a:solidFill>
              </a:rPr>
              <a:t>there</a:t>
            </a:r>
            <a:r>
              <a:rPr lang="fr-FR" dirty="0">
                <a:solidFill>
                  <a:srgbClr val="002060"/>
                </a:solidFill>
              </a:rPr>
              <a:t> are…)</a:t>
            </a:r>
          </a:p>
        </p:txBody>
      </p:sp>
    </p:spTree>
    <p:extLst>
      <p:ext uri="{BB962C8B-B14F-4D97-AF65-F5344CB8AC3E}">
        <p14:creationId xmlns:p14="http://schemas.microsoft.com/office/powerpoint/2010/main" val="314871365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73A15B44-B348-7940-A29E-2C06A6407FC6}"/>
              </a:ext>
            </a:extLst>
          </p:cNvPr>
          <p:cNvSpPr txBox="1">
            <a:spLocks/>
          </p:cNvSpPr>
          <p:nvPr/>
        </p:nvSpPr>
        <p:spPr>
          <a:xfrm>
            <a:off x="759654" y="3429000"/>
            <a:ext cx="5444197" cy="164557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fr-FR" sz="2000" dirty="0">
              <a:solidFill>
                <a:srgbClr val="B20A39"/>
              </a:solidFill>
            </a:endParaRPr>
          </a:p>
        </p:txBody>
      </p:sp>
      <p:pic>
        <p:nvPicPr>
          <p:cNvPr id="8" name="Image 7">
            <a:extLst>
              <a:ext uri="{FF2B5EF4-FFF2-40B4-BE49-F238E27FC236}">
                <a16:creationId xmlns:a16="http://schemas.microsoft.com/office/drawing/2014/main" id="{174675E3-5496-4344-9090-ACFD9A0395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7589" y="0"/>
            <a:ext cx="8849032" cy="6858000"/>
          </a:xfrm>
          <a:prstGeom prst="rect">
            <a:avLst/>
          </a:prstGeom>
        </p:spPr>
      </p:pic>
      <p:sp>
        <p:nvSpPr>
          <p:cNvPr id="6" name="Espace réservé du numéro de diapositive 5">
            <a:extLst>
              <a:ext uri="{FF2B5EF4-FFF2-40B4-BE49-F238E27FC236}">
                <a16:creationId xmlns:a16="http://schemas.microsoft.com/office/drawing/2014/main" id="{C3BEF0DC-F61D-524C-BE5D-3F2A84729866}"/>
              </a:ext>
            </a:extLst>
          </p:cNvPr>
          <p:cNvSpPr txBox="1">
            <a:spLocks/>
          </p:cNvSpPr>
          <p:nvPr/>
        </p:nvSpPr>
        <p:spPr>
          <a:xfrm>
            <a:off x="-2126149" y="6478735"/>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64B5D8C-DCF3-4706-B695-4F73B634C15B}" type="slidenum">
              <a:rPr lang="fr-FR" smtClean="0"/>
              <a:pPr/>
              <a:t>37</a:t>
            </a:fld>
            <a:r>
              <a:rPr lang="fr-FR" b="1">
                <a:solidFill>
                  <a:srgbClr val="FF0000"/>
                </a:solidFill>
              </a:rPr>
              <a:t>/623</a:t>
            </a:r>
            <a:endParaRPr lang="fr-FR" b="1" dirty="0">
              <a:solidFill>
                <a:srgbClr val="FF0000"/>
              </a:solidFill>
            </a:endParaRPr>
          </a:p>
        </p:txBody>
      </p:sp>
    </p:spTree>
    <p:extLst>
      <p:ext uri="{BB962C8B-B14F-4D97-AF65-F5344CB8AC3E}">
        <p14:creationId xmlns:p14="http://schemas.microsoft.com/office/powerpoint/2010/main" val="1551081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73A15B44-B348-7940-A29E-2C06A6407FC6}"/>
              </a:ext>
            </a:extLst>
          </p:cNvPr>
          <p:cNvSpPr txBox="1">
            <a:spLocks/>
          </p:cNvSpPr>
          <p:nvPr/>
        </p:nvSpPr>
        <p:spPr>
          <a:xfrm>
            <a:off x="759654" y="3429000"/>
            <a:ext cx="5444197" cy="164557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fr-FR" sz="2000" dirty="0">
              <a:solidFill>
                <a:srgbClr val="B20A39"/>
              </a:solidFill>
            </a:endParaRPr>
          </a:p>
        </p:txBody>
      </p:sp>
      <p:pic>
        <p:nvPicPr>
          <p:cNvPr id="6" name="Image 5">
            <a:extLst>
              <a:ext uri="{FF2B5EF4-FFF2-40B4-BE49-F238E27FC236}">
                <a16:creationId xmlns:a16="http://schemas.microsoft.com/office/drawing/2014/main" id="{F9165C66-5D9F-CB4A-833F-FEB36D1A70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8074" y="0"/>
            <a:ext cx="8864330" cy="6858000"/>
          </a:xfrm>
          <a:prstGeom prst="rect">
            <a:avLst/>
          </a:prstGeom>
        </p:spPr>
      </p:pic>
      <p:sp>
        <p:nvSpPr>
          <p:cNvPr id="7" name="Espace réservé du numéro de diapositive 5">
            <a:extLst>
              <a:ext uri="{FF2B5EF4-FFF2-40B4-BE49-F238E27FC236}">
                <a16:creationId xmlns:a16="http://schemas.microsoft.com/office/drawing/2014/main" id="{6A529078-702B-0C41-B21D-BF9D6E0CCD12}"/>
              </a:ext>
            </a:extLst>
          </p:cNvPr>
          <p:cNvSpPr txBox="1">
            <a:spLocks/>
          </p:cNvSpPr>
          <p:nvPr/>
        </p:nvSpPr>
        <p:spPr>
          <a:xfrm>
            <a:off x="-2126149" y="6478735"/>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64B5D8C-DCF3-4706-B695-4F73B634C15B}" type="slidenum">
              <a:rPr lang="fr-FR" smtClean="0"/>
              <a:pPr/>
              <a:t>38</a:t>
            </a:fld>
            <a:r>
              <a:rPr lang="fr-FR" b="1">
                <a:solidFill>
                  <a:srgbClr val="FF0000"/>
                </a:solidFill>
              </a:rPr>
              <a:t>/623</a:t>
            </a:r>
            <a:endParaRPr lang="fr-FR" b="1" dirty="0">
              <a:solidFill>
                <a:srgbClr val="FF0000"/>
              </a:solidFill>
            </a:endParaRPr>
          </a:p>
        </p:txBody>
      </p:sp>
    </p:spTree>
    <p:extLst>
      <p:ext uri="{BB962C8B-B14F-4D97-AF65-F5344CB8AC3E}">
        <p14:creationId xmlns:p14="http://schemas.microsoft.com/office/powerpoint/2010/main" val="405779771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73A15B44-B348-7940-A29E-2C06A6407FC6}"/>
              </a:ext>
            </a:extLst>
          </p:cNvPr>
          <p:cNvSpPr txBox="1">
            <a:spLocks/>
          </p:cNvSpPr>
          <p:nvPr/>
        </p:nvSpPr>
        <p:spPr>
          <a:xfrm>
            <a:off x="759654" y="3429000"/>
            <a:ext cx="5444197" cy="164557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fr-FR" sz="2000" dirty="0">
              <a:solidFill>
                <a:srgbClr val="B20A39"/>
              </a:solidFill>
            </a:endParaRPr>
          </a:p>
        </p:txBody>
      </p:sp>
      <p:pic>
        <p:nvPicPr>
          <p:cNvPr id="3" name="Image 2">
            <a:extLst>
              <a:ext uri="{FF2B5EF4-FFF2-40B4-BE49-F238E27FC236}">
                <a16:creationId xmlns:a16="http://schemas.microsoft.com/office/drawing/2014/main" id="{96F2062C-697D-A74A-A15A-DFBB39A67B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3035" y="0"/>
            <a:ext cx="8853055" cy="6858000"/>
          </a:xfrm>
          <a:prstGeom prst="rect">
            <a:avLst/>
          </a:prstGeom>
        </p:spPr>
      </p:pic>
      <p:sp>
        <p:nvSpPr>
          <p:cNvPr id="6" name="Espace réservé du numéro de diapositive 5">
            <a:extLst>
              <a:ext uri="{FF2B5EF4-FFF2-40B4-BE49-F238E27FC236}">
                <a16:creationId xmlns:a16="http://schemas.microsoft.com/office/drawing/2014/main" id="{50B9A3B4-71CA-9740-AFCD-1E6F96F3D18B}"/>
              </a:ext>
            </a:extLst>
          </p:cNvPr>
          <p:cNvSpPr txBox="1">
            <a:spLocks/>
          </p:cNvSpPr>
          <p:nvPr/>
        </p:nvSpPr>
        <p:spPr>
          <a:xfrm>
            <a:off x="-2126149" y="6478735"/>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64B5D8C-DCF3-4706-B695-4F73B634C15B}" type="slidenum">
              <a:rPr lang="fr-FR" smtClean="0"/>
              <a:pPr/>
              <a:t>39</a:t>
            </a:fld>
            <a:r>
              <a:rPr lang="fr-FR" b="1">
                <a:solidFill>
                  <a:srgbClr val="FF0000"/>
                </a:solidFill>
              </a:rPr>
              <a:t>/623</a:t>
            </a:r>
            <a:endParaRPr lang="fr-FR" b="1" dirty="0">
              <a:solidFill>
                <a:srgbClr val="FF0000"/>
              </a:solidFill>
            </a:endParaRPr>
          </a:p>
        </p:txBody>
      </p:sp>
    </p:spTree>
    <p:extLst>
      <p:ext uri="{BB962C8B-B14F-4D97-AF65-F5344CB8AC3E}">
        <p14:creationId xmlns:p14="http://schemas.microsoft.com/office/powerpoint/2010/main" val="29395601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re 1">
            <a:extLst>
              <a:ext uri="{FF2B5EF4-FFF2-40B4-BE49-F238E27FC236}">
                <a16:creationId xmlns:a16="http://schemas.microsoft.com/office/drawing/2014/main" id="{5B76C30C-A58E-A84A-89D9-9A8EC4113B96}"/>
              </a:ext>
            </a:extLst>
          </p:cNvPr>
          <p:cNvSpPr>
            <a:spLocks noGrp="1"/>
          </p:cNvSpPr>
          <p:nvPr>
            <p:ph type="title"/>
          </p:nvPr>
        </p:nvSpPr>
        <p:spPr>
          <a:xfrm>
            <a:off x="950741" y="1660332"/>
            <a:ext cx="10515600" cy="703040"/>
          </a:xfrm>
        </p:spPr>
        <p:txBody>
          <a:bodyPr>
            <a:normAutofit/>
          </a:bodyPr>
          <a:lstStyle/>
          <a:p>
            <a:pPr algn="ctr"/>
            <a:r>
              <a:rPr lang="fr-FR" dirty="0" err="1">
                <a:solidFill>
                  <a:srgbClr val="002060"/>
                </a:solidFill>
              </a:rPr>
              <a:t>Well</a:t>
            </a:r>
            <a:r>
              <a:rPr lang="fr-FR" dirty="0">
                <a:solidFill>
                  <a:srgbClr val="002060"/>
                </a:solidFill>
              </a:rPr>
              <a:t>, </a:t>
            </a:r>
            <a:r>
              <a:rPr lang="fr-FR" dirty="0" err="1">
                <a:solidFill>
                  <a:srgbClr val="002060"/>
                </a:solidFill>
              </a:rPr>
              <a:t>now</a:t>
            </a:r>
            <a:r>
              <a:rPr lang="fr-FR" dirty="0">
                <a:solidFill>
                  <a:srgbClr val="002060"/>
                </a:solidFill>
              </a:rPr>
              <a:t> </a:t>
            </a:r>
            <a:r>
              <a:rPr lang="fr-FR" dirty="0" err="1">
                <a:solidFill>
                  <a:srgbClr val="002060"/>
                </a:solidFill>
              </a:rPr>
              <a:t>you're</a:t>
            </a:r>
            <a:r>
              <a:rPr lang="fr-FR" dirty="0">
                <a:solidFill>
                  <a:srgbClr val="002060"/>
                </a:solidFill>
              </a:rPr>
              <a:t> </a:t>
            </a:r>
            <a:r>
              <a:rPr lang="fr-FR" dirty="0" err="1">
                <a:solidFill>
                  <a:srgbClr val="002060"/>
                </a:solidFill>
              </a:rPr>
              <a:t>thinking</a:t>
            </a:r>
            <a:r>
              <a:rPr lang="fr-FR" dirty="0">
                <a:solidFill>
                  <a:srgbClr val="002060"/>
                </a:solidFill>
              </a:rPr>
              <a:t>...</a:t>
            </a:r>
          </a:p>
        </p:txBody>
      </p:sp>
      <p:sp>
        <p:nvSpPr>
          <p:cNvPr id="4" name="Espace réservé du pied de page 3">
            <a:extLst>
              <a:ext uri="{FF2B5EF4-FFF2-40B4-BE49-F238E27FC236}">
                <a16:creationId xmlns:a16="http://schemas.microsoft.com/office/drawing/2014/main" id="{1E1A8B81-6A0C-9A47-9F90-E4994973CA76}"/>
              </a:ext>
            </a:extLst>
          </p:cNvPr>
          <p:cNvSpPr>
            <a:spLocks noGrp="1"/>
          </p:cNvSpPr>
          <p:nvPr>
            <p:ph type="ftr" sz="quarter" idx="11"/>
          </p:nvPr>
        </p:nvSpPr>
        <p:spPr>
          <a:xfrm>
            <a:off x="3326731" y="6296172"/>
            <a:ext cx="5538537" cy="365125"/>
          </a:xfrm>
        </p:spPr>
        <p:txBody>
          <a:bodyPr/>
          <a:lstStyle/>
          <a:p>
            <a:r>
              <a:rPr lang="fr-FR" dirty="0"/>
              <a:t>S’il y a quelqu’un de Montreux dans la salle, je peux me libérer en décembre</a:t>
            </a:r>
          </a:p>
        </p:txBody>
      </p:sp>
      <p:sp>
        <p:nvSpPr>
          <p:cNvPr id="15" name="Titre 1">
            <a:extLst>
              <a:ext uri="{FF2B5EF4-FFF2-40B4-BE49-F238E27FC236}">
                <a16:creationId xmlns:a16="http://schemas.microsoft.com/office/drawing/2014/main" id="{DEE14247-73D3-5845-9E98-CBE5511F6A46}"/>
              </a:ext>
            </a:extLst>
          </p:cNvPr>
          <p:cNvSpPr txBox="1">
            <a:spLocks/>
          </p:cNvSpPr>
          <p:nvPr/>
        </p:nvSpPr>
        <p:spPr>
          <a:xfrm>
            <a:off x="950741" y="2587608"/>
            <a:ext cx="10515600" cy="312821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B20A39"/>
                </a:solidFill>
                <a:latin typeface="+mj-lt"/>
                <a:ea typeface="+mj-ea"/>
                <a:cs typeface="+mj-cs"/>
              </a:defRPr>
            </a:lvl1pPr>
          </a:lstStyle>
          <a:p>
            <a:pPr algn="ctr"/>
            <a:r>
              <a:rPr lang="fr-FR" sz="6600" dirty="0">
                <a:solidFill>
                  <a:srgbClr val="002060"/>
                </a:solidFill>
              </a:rPr>
              <a:t>How </a:t>
            </a:r>
            <a:r>
              <a:rPr lang="fr-FR" sz="6600" dirty="0" err="1">
                <a:solidFill>
                  <a:srgbClr val="002060"/>
                </a:solidFill>
              </a:rPr>
              <a:t>could</a:t>
            </a:r>
            <a:r>
              <a:rPr lang="fr-FR" sz="6600" dirty="0">
                <a:solidFill>
                  <a:srgbClr val="002060"/>
                </a:solidFill>
              </a:rPr>
              <a:t> </a:t>
            </a:r>
            <a:r>
              <a:rPr lang="fr-FR" sz="6600" dirty="0" err="1">
                <a:solidFill>
                  <a:srgbClr val="002060"/>
                </a:solidFill>
              </a:rPr>
              <a:t>this</a:t>
            </a:r>
            <a:r>
              <a:rPr lang="fr-FR" sz="6600" dirty="0">
                <a:solidFill>
                  <a:srgbClr val="002060"/>
                </a:solidFill>
              </a:rPr>
              <a:t> </a:t>
            </a:r>
            <a:r>
              <a:rPr lang="fr-FR" sz="6600" dirty="0" err="1">
                <a:solidFill>
                  <a:srgbClr val="002060"/>
                </a:solidFill>
              </a:rPr>
              <a:t>presentation</a:t>
            </a:r>
            <a:r>
              <a:rPr lang="fr-FR" sz="6600" dirty="0">
                <a:solidFill>
                  <a:srgbClr val="002060"/>
                </a:solidFill>
              </a:rPr>
              <a:t> </a:t>
            </a:r>
            <a:r>
              <a:rPr lang="fr-FR" sz="6600" dirty="0" err="1">
                <a:solidFill>
                  <a:srgbClr val="002060"/>
                </a:solidFill>
              </a:rPr>
              <a:t>be</a:t>
            </a:r>
            <a:r>
              <a:rPr lang="fr-FR" sz="6600" dirty="0">
                <a:solidFill>
                  <a:srgbClr val="002060"/>
                </a:solidFill>
              </a:rPr>
              <a:t> </a:t>
            </a:r>
            <a:r>
              <a:rPr lang="fr-FR" sz="6600" dirty="0" err="1">
                <a:solidFill>
                  <a:srgbClr val="002060"/>
                </a:solidFill>
              </a:rPr>
              <a:t>accepted</a:t>
            </a:r>
            <a:r>
              <a:rPr lang="fr-FR" sz="6600" dirty="0">
                <a:solidFill>
                  <a:srgbClr val="002060"/>
                </a:solidFill>
              </a:rPr>
              <a:t> in </a:t>
            </a:r>
            <a:r>
              <a:rPr lang="fr-FR" sz="6600" dirty="0" err="1">
                <a:solidFill>
                  <a:srgbClr val="002060"/>
                </a:solidFill>
              </a:rPr>
              <a:t>this</a:t>
            </a:r>
            <a:r>
              <a:rPr lang="fr-FR" sz="6600" dirty="0">
                <a:solidFill>
                  <a:srgbClr val="002060"/>
                </a:solidFill>
              </a:rPr>
              <a:t> </a:t>
            </a:r>
            <a:r>
              <a:rPr lang="fr-FR" sz="6600" dirty="0" err="1">
                <a:solidFill>
                  <a:srgbClr val="002060"/>
                </a:solidFill>
              </a:rPr>
              <a:t>congress</a:t>
            </a:r>
            <a:r>
              <a:rPr lang="fr-FR" sz="6600" dirty="0">
                <a:solidFill>
                  <a:srgbClr val="002060"/>
                </a:solidFill>
              </a:rPr>
              <a:t>?</a:t>
            </a:r>
          </a:p>
          <a:p>
            <a:pPr algn="ctr"/>
            <a:r>
              <a:rPr lang="fr-FR" sz="6600" dirty="0">
                <a:solidFill>
                  <a:srgbClr val="002060"/>
                </a:solidFill>
              </a:rPr>
              <a:t> </a:t>
            </a:r>
          </a:p>
        </p:txBody>
      </p:sp>
      <p:sp>
        <p:nvSpPr>
          <p:cNvPr id="19" name="Espace réservé du numéro de diapositive 5">
            <a:extLst>
              <a:ext uri="{FF2B5EF4-FFF2-40B4-BE49-F238E27FC236}">
                <a16:creationId xmlns:a16="http://schemas.microsoft.com/office/drawing/2014/main" id="{213196BA-DD6A-A04A-8740-23BED892049B}"/>
              </a:ext>
            </a:extLst>
          </p:cNvPr>
          <p:cNvSpPr txBox="1">
            <a:spLocks/>
          </p:cNvSpPr>
          <p:nvPr/>
        </p:nvSpPr>
        <p:spPr>
          <a:xfrm>
            <a:off x="-2126149" y="6478735"/>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64B5D8C-DCF3-4706-B695-4F73B634C15B}" type="slidenum">
              <a:rPr lang="fr-FR" smtClean="0"/>
              <a:pPr/>
              <a:t>4</a:t>
            </a:fld>
            <a:r>
              <a:rPr lang="fr-FR" b="1">
                <a:solidFill>
                  <a:srgbClr val="FF0000"/>
                </a:solidFill>
              </a:rPr>
              <a:t>/623</a:t>
            </a:r>
            <a:endParaRPr lang="fr-FR" b="1" dirty="0">
              <a:solidFill>
                <a:srgbClr val="FF0000"/>
              </a:solidFill>
            </a:endParaRPr>
          </a:p>
        </p:txBody>
      </p:sp>
      <p:sp>
        <p:nvSpPr>
          <p:cNvPr id="5" name="Titre 1">
            <a:extLst>
              <a:ext uri="{FF2B5EF4-FFF2-40B4-BE49-F238E27FC236}">
                <a16:creationId xmlns:a16="http://schemas.microsoft.com/office/drawing/2014/main" id="{02FBC346-106D-92B4-CBE8-A4D182523A2F}"/>
              </a:ext>
            </a:extLst>
          </p:cNvPr>
          <p:cNvSpPr txBox="1">
            <a:spLocks/>
          </p:cNvSpPr>
          <p:nvPr/>
        </p:nvSpPr>
        <p:spPr>
          <a:xfrm>
            <a:off x="1103141" y="4684295"/>
            <a:ext cx="10515600" cy="138764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B20A39"/>
                </a:solidFill>
                <a:latin typeface="+mj-lt"/>
                <a:ea typeface="+mj-ea"/>
                <a:cs typeface="+mj-cs"/>
              </a:defRPr>
            </a:lvl1pPr>
          </a:lstStyle>
          <a:p>
            <a:pPr algn="ctr"/>
            <a:r>
              <a:rPr lang="fr-FR" sz="3600" dirty="0">
                <a:solidFill>
                  <a:srgbClr val="002060"/>
                </a:solidFill>
              </a:rPr>
              <a:t>This </a:t>
            </a:r>
            <a:r>
              <a:rPr lang="fr-FR" sz="3600" dirty="0" err="1">
                <a:solidFill>
                  <a:srgbClr val="002060"/>
                </a:solidFill>
              </a:rPr>
              <a:t>is</a:t>
            </a:r>
            <a:r>
              <a:rPr lang="fr-FR" sz="3600" dirty="0">
                <a:solidFill>
                  <a:srgbClr val="002060"/>
                </a:solidFill>
              </a:rPr>
              <a:t> not Montreux…</a:t>
            </a:r>
          </a:p>
        </p:txBody>
      </p:sp>
      <p:pic>
        <p:nvPicPr>
          <p:cNvPr id="2" name="Picture 4">
            <a:extLst>
              <a:ext uri="{FF2B5EF4-FFF2-40B4-BE49-F238E27FC236}">
                <a16:creationId xmlns:a16="http://schemas.microsoft.com/office/drawing/2014/main" id="{2C667265-F48C-4BED-119C-9DF9C53140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22468" y="4684295"/>
            <a:ext cx="2448673" cy="19536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1004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linds(horizontal)">
                                      <p:cBhvr>
                                        <p:cTn id="7" dur="500"/>
                                        <p:tgtEl>
                                          <p:spTgt spid="15"/>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linds(horizontal)">
                                      <p:cBhvr>
                                        <p:cTn id="10" dur="500"/>
                                        <p:tgtEl>
                                          <p:spTgt spid="5"/>
                                        </p:tgtEl>
                                      </p:cBhvr>
                                    </p:animEffect>
                                  </p:childTnLst>
                                </p:cTn>
                              </p:par>
                              <p:par>
                                <p:cTn id="11" presetID="5" presetClass="entr" presetSubtype="1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checkerboard(across)">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 10">
            <a:extLst>
              <a:ext uri="{FF2B5EF4-FFF2-40B4-BE49-F238E27FC236}">
                <a16:creationId xmlns:a16="http://schemas.microsoft.com/office/drawing/2014/main" id="{86202B89-E7E5-1A4E-81B1-858CA44FAF47}"/>
              </a:ext>
            </a:extLst>
          </p:cNvPr>
          <p:cNvPicPr>
            <a:picLocks noChangeAspect="1"/>
          </p:cNvPicPr>
          <p:nvPr/>
        </p:nvPicPr>
        <p:blipFill rotWithShape="1">
          <a:blip r:embed="rId4">
            <a:extLst>
              <a:ext uri="{28A0092B-C50C-407E-A947-70E740481C1C}">
                <a14:useLocalDpi xmlns:a14="http://schemas.microsoft.com/office/drawing/2010/main" val="0"/>
              </a:ext>
            </a:extLst>
          </a:blip>
          <a:srcRect b="77269"/>
          <a:stretch/>
        </p:blipFill>
        <p:spPr>
          <a:xfrm>
            <a:off x="5774192" y="2437206"/>
            <a:ext cx="5684467" cy="1807747"/>
          </a:xfrm>
          <a:prstGeom prst="rect">
            <a:avLst/>
          </a:prstGeom>
        </p:spPr>
      </p:pic>
      <p:sp>
        <p:nvSpPr>
          <p:cNvPr id="2" name="Titre 1">
            <a:extLst>
              <a:ext uri="{FF2B5EF4-FFF2-40B4-BE49-F238E27FC236}">
                <a16:creationId xmlns:a16="http://schemas.microsoft.com/office/drawing/2014/main" id="{BE877CA2-596E-9643-BA08-CF1912CFF9DA}"/>
              </a:ext>
            </a:extLst>
          </p:cNvPr>
          <p:cNvSpPr>
            <a:spLocks noGrp="1"/>
          </p:cNvSpPr>
          <p:nvPr>
            <p:ph type="title"/>
          </p:nvPr>
        </p:nvSpPr>
        <p:spPr>
          <a:xfrm>
            <a:off x="75027" y="-74289"/>
            <a:ext cx="12041946" cy="1645576"/>
          </a:xfrm>
        </p:spPr>
        <p:txBody>
          <a:bodyPr>
            <a:normAutofit/>
          </a:bodyPr>
          <a:lstStyle/>
          <a:p>
            <a:pPr algn="ctr"/>
            <a:r>
              <a:rPr lang="fr-FR" dirty="0">
                <a:solidFill>
                  <a:srgbClr val="002060"/>
                </a:solidFill>
              </a:rPr>
              <a:t>Strong focus on sources...</a:t>
            </a:r>
          </a:p>
        </p:txBody>
      </p:sp>
      <p:sp>
        <p:nvSpPr>
          <p:cNvPr id="8" name="Espace réservé du pied de page 3">
            <a:extLst>
              <a:ext uri="{FF2B5EF4-FFF2-40B4-BE49-F238E27FC236}">
                <a16:creationId xmlns:a16="http://schemas.microsoft.com/office/drawing/2014/main" id="{7E4F67E5-9541-F944-822C-1449B71CFC5B}"/>
              </a:ext>
            </a:extLst>
          </p:cNvPr>
          <p:cNvSpPr>
            <a:spLocks noGrp="1"/>
          </p:cNvSpPr>
          <p:nvPr>
            <p:ph type="ftr" sz="quarter" idx="11"/>
          </p:nvPr>
        </p:nvSpPr>
        <p:spPr/>
        <p:txBody>
          <a:bodyPr/>
          <a:lstStyle/>
          <a:p>
            <a:r>
              <a:rPr lang="fr-FR" dirty="0"/>
              <a:t>Coucou, c’est le pied de page, me revoilà.</a:t>
            </a:r>
          </a:p>
        </p:txBody>
      </p:sp>
      <p:pic>
        <p:nvPicPr>
          <p:cNvPr id="9" name="Image 8">
            <a:extLst>
              <a:ext uri="{FF2B5EF4-FFF2-40B4-BE49-F238E27FC236}">
                <a16:creationId xmlns:a16="http://schemas.microsoft.com/office/drawing/2014/main" id="{EFB7AE7C-1F89-7F4A-81C2-751EBBFB8E71}"/>
              </a:ext>
            </a:extLst>
          </p:cNvPr>
          <p:cNvPicPr>
            <a:picLocks noChangeAspect="1"/>
          </p:cNvPicPr>
          <p:nvPr/>
        </p:nvPicPr>
        <p:blipFill rotWithShape="1">
          <a:blip r:embed="rId5">
            <a:extLst>
              <a:ext uri="{28A0092B-C50C-407E-A947-70E740481C1C}">
                <a14:useLocalDpi xmlns:a14="http://schemas.microsoft.com/office/drawing/2010/main" val="0"/>
              </a:ext>
            </a:extLst>
          </a:blip>
          <a:srcRect t="65905" r="49760" b="31026"/>
          <a:stretch/>
        </p:blipFill>
        <p:spPr>
          <a:xfrm>
            <a:off x="75027" y="1258761"/>
            <a:ext cx="8301261" cy="319953"/>
          </a:xfrm>
          <a:prstGeom prst="rect">
            <a:avLst/>
          </a:prstGeom>
        </p:spPr>
      </p:pic>
      <p:pic>
        <p:nvPicPr>
          <p:cNvPr id="5" name="Image 4">
            <a:extLst>
              <a:ext uri="{FF2B5EF4-FFF2-40B4-BE49-F238E27FC236}">
                <a16:creationId xmlns:a16="http://schemas.microsoft.com/office/drawing/2014/main" id="{F5365374-ED5E-3749-8BE1-AB298F83B208}"/>
              </a:ext>
            </a:extLst>
          </p:cNvPr>
          <p:cNvPicPr>
            <a:picLocks noChangeAspect="1"/>
          </p:cNvPicPr>
          <p:nvPr/>
        </p:nvPicPr>
        <p:blipFill rotWithShape="1">
          <a:blip r:embed="rId6">
            <a:extLst>
              <a:ext uri="{28A0092B-C50C-407E-A947-70E740481C1C}">
                <a14:useLocalDpi xmlns:a14="http://schemas.microsoft.com/office/drawing/2010/main" val="0"/>
              </a:ext>
            </a:extLst>
          </a:blip>
          <a:srcRect t="18085"/>
          <a:stretch/>
        </p:blipFill>
        <p:spPr>
          <a:xfrm>
            <a:off x="238817" y="1717261"/>
            <a:ext cx="10475923" cy="581398"/>
          </a:xfrm>
          <a:prstGeom prst="rect">
            <a:avLst/>
          </a:prstGeom>
        </p:spPr>
      </p:pic>
      <p:sp>
        <p:nvSpPr>
          <p:cNvPr id="10" name="Espace réservé du numéro de diapositive 5">
            <a:extLst>
              <a:ext uri="{FF2B5EF4-FFF2-40B4-BE49-F238E27FC236}">
                <a16:creationId xmlns:a16="http://schemas.microsoft.com/office/drawing/2014/main" id="{F8BD7802-13AB-5E4E-9D4B-717F613618CA}"/>
              </a:ext>
            </a:extLst>
          </p:cNvPr>
          <p:cNvSpPr txBox="1">
            <a:spLocks/>
          </p:cNvSpPr>
          <p:nvPr/>
        </p:nvSpPr>
        <p:spPr>
          <a:xfrm>
            <a:off x="-2126149" y="6478735"/>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64B5D8C-DCF3-4706-B695-4F73B634C15B}" type="slidenum">
              <a:rPr lang="fr-FR" smtClean="0"/>
              <a:pPr/>
              <a:t>40</a:t>
            </a:fld>
            <a:r>
              <a:rPr lang="fr-FR" b="1">
                <a:solidFill>
                  <a:srgbClr val="FF0000"/>
                </a:solidFill>
              </a:rPr>
              <a:t>/623</a:t>
            </a:r>
            <a:endParaRPr lang="fr-FR" b="1" dirty="0">
              <a:solidFill>
                <a:srgbClr val="FF0000"/>
              </a:solidFill>
            </a:endParaRPr>
          </a:p>
        </p:txBody>
      </p:sp>
      <p:sp>
        <p:nvSpPr>
          <p:cNvPr id="3" name="Titre 1">
            <a:extLst>
              <a:ext uri="{FF2B5EF4-FFF2-40B4-BE49-F238E27FC236}">
                <a16:creationId xmlns:a16="http://schemas.microsoft.com/office/drawing/2014/main" id="{6183B911-0C02-AA18-89C9-F9C6249A9DD2}"/>
              </a:ext>
            </a:extLst>
          </p:cNvPr>
          <p:cNvSpPr txBox="1">
            <a:spLocks/>
          </p:cNvSpPr>
          <p:nvPr/>
        </p:nvSpPr>
        <p:spPr>
          <a:xfrm>
            <a:off x="75027" y="2460830"/>
            <a:ext cx="4748463" cy="164557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dirty="0">
                <a:solidFill>
                  <a:srgbClr val="002060"/>
                </a:solidFill>
              </a:rPr>
              <a:t>… but not in </a:t>
            </a:r>
            <a:r>
              <a:rPr lang="fr-FR" dirty="0" err="1">
                <a:solidFill>
                  <a:srgbClr val="002060"/>
                </a:solidFill>
              </a:rPr>
              <a:t>references</a:t>
            </a:r>
            <a:r>
              <a:rPr lang="fr-FR" dirty="0">
                <a:solidFill>
                  <a:srgbClr val="002060"/>
                </a:solidFill>
              </a:rPr>
              <a:t> section…</a:t>
            </a:r>
          </a:p>
        </p:txBody>
      </p:sp>
      <p:pic>
        <p:nvPicPr>
          <p:cNvPr id="19458" name="Picture 2" descr="picsou hors serie">
            <a:extLst>
              <a:ext uri="{FF2B5EF4-FFF2-40B4-BE49-F238E27FC236}">
                <a16:creationId xmlns:a16="http://schemas.microsoft.com/office/drawing/2014/main" id="{7940E19E-F455-77E5-8030-6EB7E57047A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5847" y="4307758"/>
            <a:ext cx="1724512" cy="2458347"/>
          </a:xfrm>
          <a:prstGeom prst="rect">
            <a:avLst/>
          </a:prstGeom>
          <a:noFill/>
          <a:extLst>
            <a:ext uri="{909E8E84-426E-40DD-AFC4-6F175D3DCCD1}">
              <a14:hiddenFill xmlns:a14="http://schemas.microsoft.com/office/drawing/2010/main">
                <a:solidFill>
                  <a:srgbClr val="FFFFFF"/>
                </a:solidFill>
              </a14:hiddenFill>
            </a:ext>
          </a:extLst>
        </p:spPr>
      </p:pic>
      <p:pic>
        <p:nvPicPr>
          <p:cNvPr id="19460" name="Picture 4" descr="Pomme d'Api – Bayard Milan Suisse">
            <a:extLst>
              <a:ext uri="{FF2B5EF4-FFF2-40B4-BE49-F238E27FC236}">
                <a16:creationId xmlns:a16="http://schemas.microsoft.com/office/drawing/2014/main" id="{35758CAA-572A-8E7F-5F9B-040B291B494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15195" y="4309306"/>
            <a:ext cx="2174153" cy="2456799"/>
          </a:xfrm>
          <a:prstGeom prst="rect">
            <a:avLst/>
          </a:prstGeom>
          <a:noFill/>
          <a:extLst>
            <a:ext uri="{909E8E84-426E-40DD-AFC4-6F175D3DCCD1}">
              <a14:hiddenFill xmlns:a14="http://schemas.microsoft.com/office/drawing/2010/main">
                <a:solidFill>
                  <a:srgbClr val="FFFFFF"/>
                </a:solidFill>
              </a14:hiddenFill>
            </a:ext>
          </a:extLst>
        </p:spPr>
      </p:pic>
      <p:pic>
        <p:nvPicPr>
          <p:cNvPr id="19462" name="Picture 6" descr="The Dark Knight, Le Chevalier Noir - film 2008 - AlloCiné">
            <a:extLst>
              <a:ext uri="{FF2B5EF4-FFF2-40B4-BE49-F238E27FC236}">
                <a16:creationId xmlns:a16="http://schemas.microsoft.com/office/drawing/2014/main" id="{135657CE-A339-FBC4-525C-EA2C30AAA0A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573841" y="4268854"/>
            <a:ext cx="1846944" cy="2462594"/>
          </a:xfrm>
          <a:prstGeom prst="rect">
            <a:avLst/>
          </a:prstGeom>
          <a:noFill/>
          <a:extLst>
            <a:ext uri="{909E8E84-426E-40DD-AFC4-6F175D3DCCD1}">
              <a14:hiddenFill xmlns:a14="http://schemas.microsoft.com/office/drawing/2010/main">
                <a:solidFill>
                  <a:srgbClr val="FFFFFF"/>
                </a:solidFill>
              </a14:hiddenFill>
            </a:ext>
          </a:extLst>
        </p:spPr>
      </p:pic>
      <p:pic>
        <p:nvPicPr>
          <p:cNvPr id="19464" name="Picture 8" descr="Les Bronzés font du ski en Blu Ray : Les Bronzés Font du Ski [Version  Restaurée] - AlloCiné">
            <a:extLst>
              <a:ext uri="{FF2B5EF4-FFF2-40B4-BE49-F238E27FC236}">
                <a16:creationId xmlns:a16="http://schemas.microsoft.com/office/drawing/2014/main" id="{F342E44F-3B66-EBDC-EDB3-29086BFBFCE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542565" y="4112379"/>
            <a:ext cx="2037978" cy="2746979"/>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46155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par>
                                <p:cTn id="8" presetID="5" presetClass="entr" presetSubtype="1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checkerboard(across)">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nodeType="clickEffect">
                                  <p:stCondLst>
                                    <p:cond delay="0"/>
                                  </p:stCondLst>
                                  <p:childTnLst>
                                    <p:set>
                                      <p:cBhvr>
                                        <p:cTn id="14" dur="1" fill="hold">
                                          <p:stCondLst>
                                            <p:cond delay="0"/>
                                          </p:stCondLst>
                                        </p:cTn>
                                        <p:tgtEl>
                                          <p:spTgt spid="19458"/>
                                        </p:tgtEl>
                                        <p:attrNameLst>
                                          <p:attrName>style.visibility</p:attrName>
                                        </p:attrNameLst>
                                      </p:cBhvr>
                                      <p:to>
                                        <p:strVal val="visible"/>
                                      </p:to>
                                    </p:set>
                                    <p:anim calcmode="lin" valueType="num">
                                      <p:cBhvr>
                                        <p:cTn id="15" dur="1000" fill="hold"/>
                                        <p:tgtEl>
                                          <p:spTgt spid="19458"/>
                                        </p:tgtEl>
                                        <p:attrNameLst>
                                          <p:attrName>ppt_w</p:attrName>
                                        </p:attrNameLst>
                                      </p:cBhvr>
                                      <p:tavLst>
                                        <p:tav tm="0">
                                          <p:val>
                                            <p:fltVal val="0"/>
                                          </p:val>
                                        </p:tav>
                                        <p:tav tm="100000">
                                          <p:val>
                                            <p:strVal val="#ppt_w"/>
                                          </p:val>
                                        </p:tav>
                                      </p:tavLst>
                                    </p:anim>
                                    <p:anim calcmode="lin" valueType="num">
                                      <p:cBhvr>
                                        <p:cTn id="16" dur="1000" fill="hold"/>
                                        <p:tgtEl>
                                          <p:spTgt spid="19458"/>
                                        </p:tgtEl>
                                        <p:attrNameLst>
                                          <p:attrName>ppt_h</p:attrName>
                                        </p:attrNameLst>
                                      </p:cBhvr>
                                      <p:tavLst>
                                        <p:tav tm="0">
                                          <p:val>
                                            <p:fltVal val="0"/>
                                          </p:val>
                                        </p:tav>
                                        <p:tav tm="100000">
                                          <p:val>
                                            <p:strVal val="#ppt_h"/>
                                          </p:val>
                                        </p:tav>
                                      </p:tavLst>
                                    </p:anim>
                                    <p:anim calcmode="lin" valueType="num">
                                      <p:cBhvr>
                                        <p:cTn id="17" dur="1000" fill="hold"/>
                                        <p:tgtEl>
                                          <p:spTgt spid="19458"/>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19458"/>
                                        </p:tgtEl>
                                        <p:attrNameLst>
                                          <p:attrName>ppt_y</p:attrName>
                                        </p:attrNameLst>
                                      </p:cBhvr>
                                      <p:tavLst>
                                        <p:tav tm="0" fmla="#ppt_y+(sin(-2*pi*(1-$))*-#ppt_x+cos(-2*pi*(1-$))*(1-#ppt_y))*(1-$)">
                                          <p:val>
                                            <p:fltVal val="0"/>
                                          </p:val>
                                        </p:tav>
                                        <p:tav tm="100000">
                                          <p:val>
                                            <p:fltVal val="1"/>
                                          </p:val>
                                        </p:tav>
                                      </p:tavLst>
                                    </p:anim>
                                  </p:childTnLst>
                                </p:cTn>
                              </p:par>
                              <p:par>
                                <p:cTn id="19" presetID="15" presetClass="entr" presetSubtype="0" fill="hold" nodeType="withEffect">
                                  <p:stCondLst>
                                    <p:cond delay="0"/>
                                  </p:stCondLst>
                                  <p:childTnLst>
                                    <p:set>
                                      <p:cBhvr>
                                        <p:cTn id="20" dur="1" fill="hold">
                                          <p:stCondLst>
                                            <p:cond delay="0"/>
                                          </p:stCondLst>
                                        </p:cTn>
                                        <p:tgtEl>
                                          <p:spTgt spid="19460"/>
                                        </p:tgtEl>
                                        <p:attrNameLst>
                                          <p:attrName>style.visibility</p:attrName>
                                        </p:attrNameLst>
                                      </p:cBhvr>
                                      <p:to>
                                        <p:strVal val="visible"/>
                                      </p:to>
                                    </p:set>
                                    <p:anim calcmode="lin" valueType="num">
                                      <p:cBhvr>
                                        <p:cTn id="21" dur="1000" fill="hold"/>
                                        <p:tgtEl>
                                          <p:spTgt spid="19460"/>
                                        </p:tgtEl>
                                        <p:attrNameLst>
                                          <p:attrName>ppt_w</p:attrName>
                                        </p:attrNameLst>
                                      </p:cBhvr>
                                      <p:tavLst>
                                        <p:tav tm="0">
                                          <p:val>
                                            <p:fltVal val="0"/>
                                          </p:val>
                                        </p:tav>
                                        <p:tav tm="100000">
                                          <p:val>
                                            <p:strVal val="#ppt_w"/>
                                          </p:val>
                                        </p:tav>
                                      </p:tavLst>
                                    </p:anim>
                                    <p:anim calcmode="lin" valueType="num">
                                      <p:cBhvr>
                                        <p:cTn id="22" dur="1000" fill="hold"/>
                                        <p:tgtEl>
                                          <p:spTgt spid="19460"/>
                                        </p:tgtEl>
                                        <p:attrNameLst>
                                          <p:attrName>ppt_h</p:attrName>
                                        </p:attrNameLst>
                                      </p:cBhvr>
                                      <p:tavLst>
                                        <p:tav tm="0">
                                          <p:val>
                                            <p:fltVal val="0"/>
                                          </p:val>
                                        </p:tav>
                                        <p:tav tm="100000">
                                          <p:val>
                                            <p:strVal val="#ppt_h"/>
                                          </p:val>
                                        </p:tav>
                                      </p:tavLst>
                                    </p:anim>
                                    <p:anim calcmode="lin" valueType="num">
                                      <p:cBhvr>
                                        <p:cTn id="23" dur="1000" fill="hold"/>
                                        <p:tgtEl>
                                          <p:spTgt spid="19460"/>
                                        </p:tgtEl>
                                        <p:attrNameLst>
                                          <p:attrName>ppt_x</p:attrName>
                                        </p:attrNameLst>
                                      </p:cBhvr>
                                      <p:tavLst>
                                        <p:tav tm="0" fmla="#ppt_x+(cos(-2*pi*(1-$))*-#ppt_x-sin(-2*pi*(1-$))*(1-#ppt_y))*(1-$)">
                                          <p:val>
                                            <p:fltVal val="0"/>
                                          </p:val>
                                        </p:tav>
                                        <p:tav tm="100000">
                                          <p:val>
                                            <p:fltVal val="1"/>
                                          </p:val>
                                        </p:tav>
                                      </p:tavLst>
                                    </p:anim>
                                    <p:anim calcmode="lin" valueType="num">
                                      <p:cBhvr>
                                        <p:cTn id="24" dur="1000" fill="hold"/>
                                        <p:tgtEl>
                                          <p:spTgt spid="19460"/>
                                        </p:tgtEl>
                                        <p:attrNameLst>
                                          <p:attrName>ppt_y</p:attrName>
                                        </p:attrNameLst>
                                      </p:cBhvr>
                                      <p:tavLst>
                                        <p:tav tm="0" fmla="#ppt_y+(sin(-2*pi*(1-$))*-#ppt_x+cos(-2*pi*(1-$))*(1-#ppt_y))*(1-$)">
                                          <p:val>
                                            <p:fltVal val="0"/>
                                          </p:val>
                                        </p:tav>
                                        <p:tav tm="100000">
                                          <p:val>
                                            <p:fltVal val="1"/>
                                          </p:val>
                                        </p:tav>
                                      </p:tavLst>
                                    </p:anim>
                                  </p:childTnLst>
                                </p:cTn>
                              </p:par>
                              <p:par>
                                <p:cTn id="25" presetID="15" presetClass="entr" presetSubtype="0" fill="hold" nodeType="withEffect">
                                  <p:stCondLst>
                                    <p:cond delay="0"/>
                                  </p:stCondLst>
                                  <p:childTnLst>
                                    <p:set>
                                      <p:cBhvr>
                                        <p:cTn id="26" dur="1" fill="hold">
                                          <p:stCondLst>
                                            <p:cond delay="0"/>
                                          </p:stCondLst>
                                        </p:cTn>
                                        <p:tgtEl>
                                          <p:spTgt spid="19462"/>
                                        </p:tgtEl>
                                        <p:attrNameLst>
                                          <p:attrName>style.visibility</p:attrName>
                                        </p:attrNameLst>
                                      </p:cBhvr>
                                      <p:to>
                                        <p:strVal val="visible"/>
                                      </p:to>
                                    </p:set>
                                    <p:anim calcmode="lin" valueType="num">
                                      <p:cBhvr>
                                        <p:cTn id="27" dur="1000" fill="hold"/>
                                        <p:tgtEl>
                                          <p:spTgt spid="19462"/>
                                        </p:tgtEl>
                                        <p:attrNameLst>
                                          <p:attrName>ppt_w</p:attrName>
                                        </p:attrNameLst>
                                      </p:cBhvr>
                                      <p:tavLst>
                                        <p:tav tm="0">
                                          <p:val>
                                            <p:fltVal val="0"/>
                                          </p:val>
                                        </p:tav>
                                        <p:tav tm="100000">
                                          <p:val>
                                            <p:strVal val="#ppt_w"/>
                                          </p:val>
                                        </p:tav>
                                      </p:tavLst>
                                    </p:anim>
                                    <p:anim calcmode="lin" valueType="num">
                                      <p:cBhvr>
                                        <p:cTn id="28" dur="1000" fill="hold"/>
                                        <p:tgtEl>
                                          <p:spTgt spid="19462"/>
                                        </p:tgtEl>
                                        <p:attrNameLst>
                                          <p:attrName>ppt_h</p:attrName>
                                        </p:attrNameLst>
                                      </p:cBhvr>
                                      <p:tavLst>
                                        <p:tav tm="0">
                                          <p:val>
                                            <p:fltVal val="0"/>
                                          </p:val>
                                        </p:tav>
                                        <p:tav tm="100000">
                                          <p:val>
                                            <p:strVal val="#ppt_h"/>
                                          </p:val>
                                        </p:tav>
                                      </p:tavLst>
                                    </p:anim>
                                    <p:anim calcmode="lin" valueType="num">
                                      <p:cBhvr>
                                        <p:cTn id="29" dur="1000" fill="hold"/>
                                        <p:tgtEl>
                                          <p:spTgt spid="19462"/>
                                        </p:tgtEl>
                                        <p:attrNameLst>
                                          <p:attrName>ppt_x</p:attrName>
                                        </p:attrNameLst>
                                      </p:cBhvr>
                                      <p:tavLst>
                                        <p:tav tm="0" fmla="#ppt_x+(cos(-2*pi*(1-$))*-#ppt_x-sin(-2*pi*(1-$))*(1-#ppt_y))*(1-$)">
                                          <p:val>
                                            <p:fltVal val="0"/>
                                          </p:val>
                                        </p:tav>
                                        <p:tav tm="100000">
                                          <p:val>
                                            <p:fltVal val="1"/>
                                          </p:val>
                                        </p:tav>
                                      </p:tavLst>
                                    </p:anim>
                                    <p:anim calcmode="lin" valueType="num">
                                      <p:cBhvr>
                                        <p:cTn id="30" dur="1000" fill="hold"/>
                                        <p:tgtEl>
                                          <p:spTgt spid="19462"/>
                                        </p:tgtEl>
                                        <p:attrNameLst>
                                          <p:attrName>ppt_y</p:attrName>
                                        </p:attrNameLst>
                                      </p:cBhvr>
                                      <p:tavLst>
                                        <p:tav tm="0" fmla="#ppt_y+(sin(-2*pi*(1-$))*-#ppt_x+cos(-2*pi*(1-$))*(1-#ppt_y))*(1-$)">
                                          <p:val>
                                            <p:fltVal val="0"/>
                                          </p:val>
                                        </p:tav>
                                        <p:tav tm="100000">
                                          <p:val>
                                            <p:fltVal val="1"/>
                                          </p:val>
                                        </p:tav>
                                      </p:tavLst>
                                    </p:anim>
                                  </p:childTnLst>
                                </p:cTn>
                              </p:par>
                              <p:par>
                                <p:cTn id="31" presetID="15" presetClass="entr" presetSubtype="0" fill="hold" nodeType="withEffect">
                                  <p:stCondLst>
                                    <p:cond delay="0"/>
                                  </p:stCondLst>
                                  <p:childTnLst>
                                    <p:set>
                                      <p:cBhvr>
                                        <p:cTn id="32" dur="1" fill="hold">
                                          <p:stCondLst>
                                            <p:cond delay="0"/>
                                          </p:stCondLst>
                                        </p:cTn>
                                        <p:tgtEl>
                                          <p:spTgt spid="19464"/>
                                        </p:tgtEl>
                                        <p:attrNameLst>
                                          <p:attrName>style.visibility</p:attrName>
                                        </p:attrNameLst>
                                      </p:cBhvr>
                                      <p:to>
                                        <p:strVal val="visible"/>
                                      </p:to>
                                    </p:set>
                                    <p:anim calcmode="lin" valueType="num">
                                      <p:cBhvr>
                                        <p:cTn id="33" dur="1000" fill="hold"/>
                                        <p:tgtEl>
                                          <p:spTgt spid="19464"/>
                                        </p:tgtEl>
                                        <p:attrNameLst>
                                          <p:attrName>ppt_w</p:attrName>
                                        </p:attrNameLst>
                                      </p:cBhvr>
                                      <p:tavLst>
                                        <p:tav tm="0">
                                          <p:val>
                                            <p:fltVal val="0"/>
                                          </p:val>
                                        </p:tav>
                                        <p:tav tm="100000">
                                          <p:val>
                                            <p:strVal val="#ppt_w"/>
                                          </p:val>
                                        </p:tav>
                                      </p:tavLst>
                                    </p:anim>
                                    <p:anim calcmode="lin" valueType="num">
                                      <p:cBhvr>
                                        <p:cTn id="34" dur="1000" fill="hold"/>
                                        <p:tgtEl>
                                          <p:spTgt spid="19464"/>
                                        </p:tgtEl>
                                        <p:attrNameLst>
                                          <p:attrName>ppt_h</p:attrName>
                                        </p:attrNameLst>
                                      </p:cBhvr>
                                      <p:tavLst>
                                        <p:tav tm="0">
                                          <p:val>
                                            <p:fltVal val="0"/>
                                          </p:val>
                                        </p:tav>
                                        <p:tav tm="100000">
                                          <p:val>
                                            <p:strVal val="#ppt_h"/>
                                          </p:val>
                                        </p:tav>
                                      </p:tavLst>
                                    </p:anim>
                                    <p:anim calcmode="lin" valueType="num">
                                      <p:cBhvr>
                                        <p:cTn id="35" dur="1000" fill="hold"/>
                                        <p:tgtEl>
                                          <p:spTgt spid="19464"/>
                                        </p:tgtEl>
                                        <p:attrNameLst>
                                          <p:attrName>ppt_x</p:attrName>
                                        </p:attrNameLst>
                                      </p:cBhvr>
                                      <p:tavLst>
                                        <p:tav tm="0" fmla="#ppt_x+(cos(-2*pi*(1-$))*-#ppt_x-sin(-2*pi*(1-$))*(1-#ppt_y))*(1-$)">
                                          <p:val>
                                            <p:fltVal val="0"/>
                                          </p:val>
                                        </p:tav>
                                        <p:tav tm="100000">
                                          <p:val>
                                            <p:fltVal val="1"/>
                                          </p:val>
                                        </p:tav>
                                      </p:tavLst>
                                    </p:anim>
                                    <p:anim calcmode="lin" valueType="num">
                                      <p:cBhvr>
                                        <p:cTn id="36" dur="1000" fill="hold"/>
                                        <p:tgtEl>
                                          <p:spTgt spid="1946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424727B-DF58-5ECD-8BD3-81048C28F963}"/>
              </a:ext>
            </a:extLst>
          </p:cNvPr>
          <p:cNvSpPr>
            <a:spLocks noGrp="1"/>
          </p:cNvSpPr>
          <p:nvPr>
            <p:ph type="title"/>
          </p:nvPr>
        </p:nvSpPr>
        <p:spPr>
          <a:xfrm>
            <a:off x="838200" y="365125"/>
            <a:ext cx="10972800" cy="1997075"/>
          </a:xfrm>
        </p:spPr>
        <p:txBody>
          <a:bodyPr>
            <a:normAutofit fontScale="90000"/>
          </a:bodyPr>
          <a:lstStyle/>
          <a:p>
            <a:r>
              <a:rPr lang="fr-FR" dirty="0">
                <a:solidFill>
                  <a:srgbClr val="002060"/>
                </a:solidFill>
              </a:rPr>
              <a:t>This </a:t>
            </a:r>
            <a:r>
              <a:rPr lang="fr-FR" dirty="0" err="1">
                <a:solidFill>
                  <a:srgbClr val="002060"/>
                </a:solidFill>
              </a:rPr>
              <a:t>review</a:t>
            </a:r>
            <a:r>
              <a:rPr lang="fr-FR" dirty="0">
                <a:solidFill>
                  <a:srgbClr val="002060"/>
                </a:solidFill>
              </a:rPr>
              <a:t> </a:t>
            </a:r>
            <a:r>
              <a:rPr lang="fr-FR" dirty="0" err="1">
                <a:solidFill>
                  <a:srgbClr val="002060"/>
                </a:solidFill>
              </a:rPr>
              <a:t>allows</a:t>
            </a:r>
            <a:r>
              <a:rPr lang="fr-FR" dirty="0">
                <a:solidFill>
                  <a:srgbClr val="002060"/>
                </a:solidFill>
              </a:rPr>
              <a:t> us to </a:t>
            </a:r>
            <a:r>
              <a:rPr lang="fr-FR" dirty="0" err="1">
                <a:solidFill>
                  <a:srgbClr val="002060"/>
                </a:solidFill>
              </a:rPr>
              <a:t>improve</a:t>
            </a:r>
            <a:r>
              <a:rPr lang="fr-FR" dirty="0">
                <a:solidFill>
                  <a:srgbClr val="002060"/>
                </a:solidFill>
              </a:rPr>
              <a:t> the </a:t>
            </a:r>
            <a:r>
              <a:rPr lang="fr-FR" dirty="0" err="1">
                <a:solidFill>
                  <a:srgbClr val="002060"/>
                </a:solidFill>
              </a:rPr>
              <a:t>quality</a:t>
            </a:r>
            <a:r>
              <a:rPr lang="fr-FR" dirty="0">
                <a:solidFill>
                  <a:srgbClr val="002060"/>
                </a:solidFill>
              </a:rPr>
              <a:t> of the article… Example: a trivial </a:t>
            </a:r>
            <a:r>
              <a:rPr lang="fr-FR" dirty="0" err="1">
                <a:solidFill>
                  <a:srgbClr val="002060"/>
                </a:solidFill>
              </a:rPr>
              <a:t>problem</a:t>
            </a:r>
            <a:r>
              <a:rPr lang="fr-FR" dirty="0">
                <a:solidFill>
                  <a:srgbClr val="002060"/>
                </a:solidFill>
              </a:rPr>
              <a:t> of profanation (1)</a:t>
            </a:r>
            <a:br>
              <a:rPr lang="fr-FR" dirty="0">
                <a:solidFill>
                  <a:srgbClr val="002060"/>
                </a:solidFill>
              </a:rPr>
            </a:br>
            <a:endParaRPr lang="fr-FR" dirty="0">
              <a:solidFill>
                <a:srgbClr val="002060"/>
              </a:solidFill>
            </a:endParaRPr>
          </a:p>
        </p:txBody>
      </p:sp>
      <p:sp>
        <p:nvSpPr>
          <p:cNvPr id="3" name="Espace réservé du contenu 2">
            <a:extLst>
              <a:ext uri="{FF2B5EF4-FFF2-40B4-BE49-F238E27FC236}">
                <a16:creationId xmlns:a16="http://schemas.microsoft.com/office/drawing/2014/main" id="{D1EEDA5D-A201-7F33-54AA-D772BE212D32}"/>
              </a:ext>
            </a:extLst>
          </p:cNvPr>
          <p:cNvSpPr>
            <a:spLocks noGrp="1"/>
          </p:cNvSpPr>
          <p:nvPr>
            <p:ph idx="1"/>
          </p:nvPr>
        </p:nvSpPr>
        <p:spPr>
          <a:xfrm>
            <a:off x="694112" y="3982336"/>
            <a:ext cx="11497888" cy="2845628"/>
          </a:xfrm>
        </p:spPr>
        <p:txBody>
          <a:bodyPr>
            <a:normAutofit fontScale="92500"/>
          </a:bodyPr>
          <a:lstStyle/>
          <a:p>
            <a:pPr marL="0" indent="0">
              <a:buNone/>
            </a:pPr>
            <a:r>
              <a:rPr lang="fr-FR" b="1" dirty="0"/>
              <a:t>« </a:t>
            </a:r>
            <a:r>
              <a:rPr lang="fr-FR" dirty="0"/>
              <a:t>In </a:t>
            </a:r>
            <a:r>
              <a:rPr lang="fr-FR" dirty="0" err="1"/>
              <a:t>this</a:t>
            </a:r>
            <a:r>
              <a:rPr lang="fr-FR" dirty="0"/>
              <a:t> group (</a:t>
            </a:r>
            <a:r>
              <a:rPr lang="fr-FR" dirty="0" err="1"/>
              <a:t>treament</a:t>
            </a:r>
            <a:r>
              <a:rPr lang="fr-FR" dirty="0"/>
              <a:t>),</a:t>
            </a:r>
            <a:r>
              <a:rPr lang="fr-FR" b="1" dirty="0"/>
              <a:t> </a:t>
            </a:r>
            <a:r>
              <a:rPr lang="fr-FR" b="1" dirty="0" err="1"/>
              <a:t>only</a:t>
            </a:r>
            <a:r>
              <a:rPr lang="fr-FR" b="1" dirty="0"/>
              <a:t> 1 of the 6 participants </a:t>
            </a:r>
            <a:r>
              <a:rPr lang="fr-FR" b="1" dirty="0" err="1"/>
              <a:t>died</a:t>
            </a:r>
            <a:r>
              <a:rPr lang="fr-FR" b="1" dirty="0"/>
              <a:t>, </a:t>
            </a:r>
            <a:r>
              <a:rPr lang="fr-FR" b="1" dirty="0" err="1"/>
              <a:t>before</a:t>
            </a:r>
            <a:r>
              <a:rPr lang="fr-FR" b="1" dirty="0"/>
              <a:t> participants </a:t>
            </a:r>
            <a:r>
              <a:rPr lang="fr-FR" b="1" dirty="0" err="1"/>
              <a:t>went</a:t>
            </a:r>
            <a:r>
              <a:rPr lang="fr-FR" b="1" dirty="0"/>
              <a:t> down the </a:t>
            </a:r>
            <a:r>
              <a:rPr lang="fr-FR" b="1" dirty="0" err="1"/>
              <a:t>slope</a:t>
            </a:r>
            <a:r>
              <a:rPr lang="fr-FR" b="1" dirty="0"/>
              <a:t>.</a:t>
            </a:r>
            <a:r>
              <a:rPr lang="fr-FR" dirty="0"/>
              <a:t> </a:t>
            </a:r>
            <a:r>
              <a:rPr lang="fr-FR" dirty="0" err="1"/>
              <a:t>According</a:t>
            </a:r>
            <a:r>
              <a:rPr lang="fr-FR" dirty="0"/>
              <a:t> to the coroner, </a:t>
            </a:r>
            <a:r>
              <a:rPr lang="fr-FR" dirty="0" err="1"/>
              <a:t>he</a:t>
            </a:r>
            <a:r>
              <a:rPr lang="fr-FR" dirty="0"/>
              <a:t> </a:t>
            </a:r>
            <a:r>
              <a:rPr lang="fr-FR" dirty="0" err="1"/>
              <a:t>might</a:t>
            </a:r>
            <a:r>
              <a:rPr lang="fr-FR" dirty="0"/>
              <a:t> have </a:t>
            </a:r>
            <a:r>
              <a:rPr lang="fr-FR" dirty="0" err="1"/>
              <a:t>died</a:t>
            </a:r>
            <a:r>
              <a:rPr lang="fr-FR" dirty="0"/>
              <a:t> </a:t>
            </a:r>
            <a:r>
              <a:rPr lang="fr-FR" dirty="0" err="1"/>
              <a:t>from</a:t>
            </a:r>
            <a:r>
              <a:rPr lang="fr-FR" dirty="0"/>
              <a:t> a </a:t>
            </a:r>
            <a:r>
              <a:rPr lang="fr-FR" dirty="0" err="1"/>
              <a:t>heart</a:t>
            </a:r>
            <a:r>
              <a:rPr lang="fr-FR" dirty="0"/>
              <a:t> </a:t>
            </a:r>
            <a:r>
              <a:rPr lang="fr-FR" dirty="0" err="1"/>
              <a:t>problem</a:t>
            </a:r>
            <a:r>
              <a:rPr lang="fr-FR" dirty="0"/>
              <a:t> </a:t>
            </a:r>
            <a:r>
              <a:rPr lang="fr-FR" dirty="0" err="1"/>
              <a:t>caused</a:t>
            </a:r>
            <a:r>
              <a:rPr lang="fr-FR" dirty="0"/>
              <a:t> by the </a:t>
            </a:r>
            <a:r>
              <a:rPr lang="fr-FR" dirty="0" err="1"/>
              <a:t>treatment</a:t>
            </a:r>
            <a:r>
              <a:rPr lang="fr-FR" dirty="0"/>
              <a:t>.</a:t>
            </a:r>
          </a:p>
          <a:p>
            <a:pPr marL="0" indent="0">
              <a:buNone/>
            </a:pPr>
            <a:r>
              <a:rPr lang="fr-FR" dirty="0" err="1"/>
              <a:t>However</a:t>
            </a:r>
            <a:r>
              <a:rPr lang="fr-FR" dirty="0"/>
              <a:t>, as </a:t>
            </a:r>
            <a:r>
              <a:rPr lang="fr-FR" dirty="0" err="1"/>
              <a:t>he</a:t>
            </a:r>
            <a:r>
              <a:rPr lang="fr-FR" dirty="0"/>
              <a:t> </a:t>
            </a:r>
            <a:r>
              <a:rPr lang="fr-FR" dirty="0" err="1"/>
              <a:t>was</a:t>
            </a:r>
            <a:r>
              <a:rPr lang="fr-FR" dirty="0"/>
              <a:t> </a:t>
            </a:r>
            <a:r>
              <a:rPr lang="fr-FR" dirty="0" err="1"/>
              <a:t>very</a:t>
            </a:r>
            <a:r>
              <a:rPr lang="fr-FR" dirty="0"/>
              <a:t> </a:t>
            </a:r>
            <a:r>
              <a:rPr lang="fr-FR" dirty="0" err="1"/>
              <a:t>young</a:t>
            </a:r>
            <a:r>
              <a:rPr lang="fr-FR" dirty="0"/>
              <a:t>, </a:t>
            </a:r>
            <a:r>
              <a:rPr lang="fr-FR" b="1" dirty="0" err="1"/>
              <a:t>we</a:t>
            </a:r>
            <a:r>
              <a:rPr lang="fr-FR" b="1" dirty="0"/>
              <a:t> </a:t>
            </a:r>
            <a:r>
              <a:rPr lang="fr-FR" b="1" dirty="0" err="1"/>
              <a:t>ruled</a:t>
            </a:r>
            <a:r>
              <a:rPr lang="fr-FR" b="1" dirty="0"/>
              <a:t> </a:t>
            </a:r>
            <a:r>
              <a:rPr lang="fr-FR" b="1" dirty="0" err="1"/>
              <a:t>this</a:t>
            </a:r>
            <a:r>
              <a:rPr lang="fr-FR" b="1" dirty="0"/>
              <a:t> out as improbable, </a:t>
            </a:r>
            <a:r>
              <a:rPr lang="fr-FR" b="1" dirty="0" err="1"/>
              <a:t>because</a:t>
            </a:r>
            <a:r>
              <a:rPr lang="fr-FR" b="1" dirty="0"/>
              <a:t> HCQ </a:t>
            </a:r>
            <a:r>
              <a:rPr lang="fr-FR" b="1" dirty="0" err="1"/>
              <a:t>is</a:t>
            </a:r>
            <a:r>
              <a:rPr lang="fr-FR" b="1" dirty="0"/>
              <a:t> a </a:t>
            </a:r>
            <a:r>
              <a:rPr lang="fr-FR" b="1" dirty="0" err="1"/>
              <a:t>really</a:t>
            </a:r>
            <a:r>
              <a:rPr lang="fr-FR" b="1" dirty="0"/>
              <a:t> </a:t>
            </a:r>
            <a:r>
              <a:rPr lang="fr-FR" b="1" dirty="0" err="1"/>
              <a:t>safe</a:t>
            </a:r>
            <a:r>
              <a:rPr lang="fr-FR" b="1" dirty="0"/>
              <a:t> </a:t>
            </a:r>
            <a:r>
              <a:rPr lang="fr-FR" b="1" dirty="0" err="1"/>
              <a:t>medication</a:t>
            </a:r>
            <a:r>
              <a:rPr lang="fr-FR" b="1" dirty="0"/>
              <a:t> (</a:t>
            </a:r>
            <a:r>
              <a:rPr lang="fr-FR" b="1" dirty="0" err="1"/>
              <a:t>according</a:t>
            </a:r>
            <a:r>
              <a:rPr lang="fr-FR" b="1" dirty="0"/>
              <a:t> Guérin et al.). </a:t>
            </a:r>
          </a:p>
          <a:p>
            <a:pPr marL="0" indent="0">
              <a:buNone/>
            </a:pPr>
            <a:r>
              <a:rPr lang="fr-FR" b="1" dirty="0"/>
              <a:t>So, </a:t>
            </a:r>
            <a:r>
              <a:rPr lang="fr-FR" b="1" dirty="0" err="1"/>
              <a:t>we</a:t>
            </a:r>
            <a:r>
              <a:rPr lang="fr-FR" b="1" dirty="0"/>
              <a:t> </a:t>
            </a:r>
            <a:r>
              <a:rPr lang="fr-FR" b="1" dirty="0" err="1"/>
              <a:t>decided</a:t>
            </a:r>
            <a:r>
              <a:rPr lang="fr-FR" b="1" dirty="0"/>
              <a:t> not to count </a:t>
            </a:r>
            <a:r>
              <a:rPr lang="fr-FR" b="1" dirty="0" err="1"/>
              <a:t>him</a:t>
            </a:r>
            <a:r>
              <a:rPr lang="fr-FR" b="1" dirty="0"/>
              <a:t> as a </a:t>
            </a:r>
            <a:r>
              <a:rPr lang="fr-FR" b="1" dirty="0" err="1"/>
              <a:t>death</a:t>
            </a:r>
            <a:r>
              <a:rPr lang="fr-FR" b="1" dirty="0"/>
              <a:t> and </a:t>
            </a:r>
            <a:r>
              <a:rPr lang="fr-FR" b="1" dirty="0" err="1"/>
              <a:t>rather</a:t>
            </a:r>
            <a:r>
              <a:rPr lang="fr-FR" b="1" dirty="0"/>
              <a:t> </a:t>
            </a:r>
            <a:r>
              <a:rPr lang="fr-FR" b="1" dirty="0" err="1"/>
              <a:t>excluded</a:t>
            </a:r>
            <a:r>
              <a:rPr lang="fr-FR" b="1" dirty="0"/>
              <a:t> </a:t>
            </a:r>
            <a:r>
              <a:rPr lang="fr-FR" b="1" dirty="0" err="1"/>
              <a:t>him</a:t>
            </a:r>
            <a:r>
              <a:rPr lang="fr-FR" b="1" dirty="0"/>
              <a:t> </a:t>
            </a:r>
            <a:r>
              <a:rPr lang="fr-FR" b="1" dirty="0" err="1"/>
              <a:t>from</a:t>
            </a:r>
            <a:r>
              <a:rPr lang="fr-FR" b="1" dirty="0"/>
              <a:t> </a:t>
            </a:r>
            <a:r>
              <a:rPr lang="fr-FR" b="1" dirty="0" err="1"/>
              <a:t>analysis</a:t>
            </a:r>
            <a:r>
              <a:rPr lang="fr-FR" b="1" dirty="0"/>
              <a:t>; </a:t>
            </a:r>
            <a:r>
              <a:rPr lang="fr-FR" b="1" dirty="0" err="1"/>
              <a:t>we</a:t>
            </a:r>
            <a:r>
              <a:rPr lang="fr-FR" b="1" dirty="0"/>
              <a:t> </a:t>
            </a:r>
            <a:r>
              <a:rPr lang="fr-FR" b="1" dirty="0" err="1"/>
              <a:t>counted</a:t>
            </a:r>
            <a:r>
              <a:rPr lang="fr-FR" b="1" dirty="0"/>
              <a:t> </a:t>
            </a:r>
            <a:r>
              <a:rPr lang="fr-FR" b="1" dirty="0" err="1"/>
              <a:t>him</a:t>
            </a:r>
            <a:r>
              <a:rPr lang="fr-FR" b="1" dirty="0"/>
              <a:t> as </a:t>
            </a:r>
            <a:r>
              <a:rPr lang="fr-FR" b="1" dirty="0" err="1"/>
              <a:t>having</a:t>
            </a:r>
            <a:r>
              <a:rPr lang="fr-FR" b="1" dirty="0"/>
              <a:t> </a:t>
            </a:r>
            <a:r>
              <a:rPr lang="fr-FR" b="1" dirty="0" err="1"/>
              <a:t>voluntarily</a:t>
            </a:r>
            <a:r>
              <a:rPr lang="fr-FR" b="1" dirty="0"/>
              <a:t> </a:t>
            </a:r>
            <a:r>
              <a:rPr lang="fr-FR" b="1" dirty="0" err="1"/>
              <a:t>decided</a:t>
            </a:r>
            <a:r>
              <a:rPr lang="fr-FR" b="1" dirty="0"/>
              <a:t> to discontinue the </a:t>
            </a:r>
            <a:r>
              <a:rPr lang="fr-FR" b="1" dirty="0" err="1"/>
              <a:t>treatment</a:t>
            </a:r>
            <a:r>
              <a:rPr lang="fr-FR" b="1" dirty="0"/>
              <a:t>. »</a:t>
            </a:r>
            <a:endParaRPr lang="fr-FR" b="1" i="1" dirty="0"/>
          </a:p>
        </p:txBody>
      </p:sp>
      <p:sp>
        <p:nvSpPr>
          <p:cNvPr id="4" name="Espace réservé du pied de page 3">
            <a:extLst>
              <a:ext uri="{FF2B5EF4-FFF2-40B4-BE49-F238E27FC236}">
                <a16:creationId xmlns:a16="http://schemas.microsoft.com/office/drawing/2014/main" id="{7D787C4B-AB79-6558-8C0A-1415F7C6B864}"/>
              </a:ext>
            </a:extLst>
          </p:cNvPr>
          <p:cNvSpPr>
            <a:spLocks noGrp="1"/>
          </p:cNvSpPr>
          <p:nvPr>
            <p:ph type="ftr" sz="quarter" idx="11"/>
          </p:nvPr>
        </p:nvSpPr>
        <p:spPr/>
        <p:txBody>
          <a:bodyPr/>
          <a:lstStyle/>
          <a:p>
            <a:endParaRPr lang="fr-FR" dirty="0"/>
          </a:p>
        </p:txBody>
      </p:sp>
      <p:sp>
        <p:nvSpPr>
          <p:cNvPr id="5" name="Espace réservé du numéro de diapositive 4">
            <a:extLst>
              <a:ext uri="{FF2B5EF4-FFF2-40B4-BE49-F238E27FC236}">
                <a16:creationId xmlns:a16="http://schemas.microsoft.com/office/drawing/2014/main" id="{CF13C319-8CC5-E15C-7FC3-BD2451F282BC}"/>
              </a:ext>
            </a:extLst>
          </p:cNvPr>
          <p:cNvSpPr>
            <a:spLocks noGrp="1"/>
          </p:cNvSpPr>
          <p:nvPr>
            <p:ph type="sldNum" sz="quarter" idx="12"/>
          </p:nvPr>
        </p:nvSpPr>
        <p:spPr/>
        <p:txBody>
          <a:bodyPr/>
          <a:lstStyle/>
          <a:p>
            <a:fld id="{264B5D8C-DCF3-4706-B695-4F73B634C15B}" type="slidenum">
              <a:rPr lang="fr-FR" smtClean="0"/>
              <a:t>41</a:t>
            </a:fld>
            <a:endParaRPr lang="fr-FR" dirty="0"/>
          </a:p>
        </p:txBody>
      </p:sp>
      <p:sp>
        <p:nvSpPr>
          <p:cNvPr id="6" name="AutoShape 2" descr="a trottinette going down a steep 45° slope towards a brick wall">
            <a:extLst>
              <a:ext uri="{FF2B5EF4-FFF2-40B4-BE49-F238E27FC236}">
                <a16:creationId xmlns:a16="http://schemas.microsoft.com/office/drawing/2014/main" id="{AC4EDD4C-BF44-836B-19D6-22681A8FDC67}"/>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7" name="AutoShape 4" descr="a trottinette going down a steep 45° slope towards a brick wall">
            <a:extLst>
              <a:ext uri="{FF2B5EF4-FFF2-40B4-BE49-F238E27FC236}">
                <a16:creationId xmlns:a16="http://schemas.microsoft.com/office/drawing/2014/main" id="{32D086D5-EA16-AA1D-201D-6F63CFD6F9DA}"/>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13" name="Graphique 12" descr="Groupe de personnes">
            <a:extLst>
              <a:ext uri="{FF2B5EF4-FFF2-40B4-BE49-F238E27FC236}">
                <a16:creationId xmlns:a16="http://schemas.microsoft.com/office/drawing/2014/main" id="{185B680A-4ECF-AEE1-7FC3-FA5BB1DD7515}"/>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8042" t="65012" r="20785" b="6463"/>
          <a:stretch/>
        </p:blipFill>
        <p:spPr>
          <a:xfrm>
            <a:off x="1081043" y="1849258"/>
            <a:ext cx="2149268" cy="861404"/>
          </a:xfrm>
          <a:prstGeom prst="rect">
            <a:avLst/>
          </a:prstGeom>
        </p:spPr>
      </p:pic>
      <p:pic>
        <p:nvPicPr>
          <p:cNvPr id="16" name="Graphique 15" descr="Ski alpin">
            <a:extLst>
              <a:ext uri="{FF2B5EF4-FFF2-40B4-BE49-F238E27FC236}">
                <a16:creationId xmlns:a16="http://schemas.microsoft.com/office/drawing/2014/main" id="{5A8E2A0B-1253-299A-1A2D-CA57618AF98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473348">
            <a:off x="9096964" y="2484500"/>
            <a:ext cx="1286736" cy="1286736"/>
          </a:xfrm>
          <a:prstGeom prst="rect">
            <a:avLst/>
          </a:prstGeom>
        </p:spPr>
      </p:pic>
      <p:pic>
        <p:nvPicPr>
          <p:cNvPr id="17" name="Graphique 16" descr="Groupe de personnes">
            <a:extLst>
              <a:ext uri="{FF2B5EF4-FFF2-40B4-BE49-F238E27FC236}">
                <a16:creationId xmlns:a16="http://schemas.microsoft.com/office/drawing/2014/main" id="{51D3C213-A8C3-5C1B-5F0F-F4431AA59980}"/>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8418" t="65012" r="20409" b="6463"/>
          <a:stretch/>
        </p:blipFill>
        <p:spPr>
          <a:xfrm>
            <a:off x="1081044" y="2998298"/>
            <a:ext cx="2149268" cy="861404"/>
          </a:xfrm>
          <a:prstGeom prst="rect">
            <a:avLst/>
          </a:prstGeom>
        </p:spPr>
      </p:pic>
      <p:pic>
        <p:nvPicPr>
          <p:cNvPr id="19" name="Graphique 18" descr="Médecine">
            <a:extLst>
              <a:ext uri="{FF2B5EF4-FFF2-40B4-BE49-F238E27FC236}">
                <a16:creationId xmlns:a16="http://schemas.microsoft.com/office/drawing/2014/main" id="{EADAFC22-BD3B-546A-A624-EBB4CCBB801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894797" y="3048000"/>
            <a:ext cx="914400" cy="914400"/>
          </a:xfrm>
          <a:prstGeom prst="rect">
            <a:avLst/>
          </a:prstGeom>
        </p:spPr>
      </p:pic>
      <p:pic>
        <p:nvPicPr>
          <p:cNvPr id="3080" name="Picture 8">
            <a:extLst>
              <a:ext uri="{FF2B5EF4-FFF2-40B4-BE49-F238E27FC236}">
                <a16:creationId xmlns:a16="http://schemas.microsoft.com/office/drawing/2014/main" id="{BF1B0C5C-CFAC-02D0-9656-82BFB75EB49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496950" y="2841734"/>
            <a:ext cx="1502899" cy="1214464"/>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8">
            <a:extLst>
              <a:ext uri="{FF2B5EF4-FFF2-40B4-BE49-F238E27FC236}">
                <a16:creationId xmlns:a16="http://schemas.microsoft.com/office/drawing/2014/main" id="{BC5889A1-F724-A057-2EA2-3AC5D495A5DE}"/>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r="39389"/>
          <a:stretch/>
        </p:blipFill>
        <p:spPr bwMode="auto">
          <a:xfrm rot="1912713">
            <a:off x="5541595" y="1562488"/>
            <a:ext cx="910924" cy="1214464"/>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8">
            <a:extLst>
              <a:ext uri="{FF2B5EF4-FFF2-40B4-BE49-F238E27FC236}">
                <a16:creationId xmlns:a16="http://schemas.microsoft.com/office/drawing/2014/main" id="{AEE20151-B190-70D4-3F0A-5586071951F8}"/>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44717"/>
          <a:stretch/>
        </p:blipFill>
        <p:spPr bwMode="auto">
          <a:xfrm rot="20234312">
            <a:off x="6055084" y="1609030"/>
            <a:ext cx="830849" cy="1214464"/>
          </a:xfrm>
          <a:prstGeom prst="rect">
            <a:avLst/>
          </a:prstGeom>
          <a:noFill/>
          <a:extLst>
            <a:ext uri="{909E8E84-426E-40DD-AFC4-6F175D3DCCD1}">
              <a14:hiddenFill xmlns:a14="http://schemas.microsoft.com/office/drawing/2010/main">
                <a:solidFill>
                  <a:srgbClr val="FFFFFF"/>
                </a:solidFill>
              </a14:hiddenFill>
            </a:ext>
          </a:extLst>
        </p:spPr>
      </p:pic>
      <p:pic>
        <p:nvPicPr>
          <p:cNvPr id="26" name="Graphique 25" descr="Graphique à barres avec tendance à la hausse (droite à gauche)">
            <a:extLst>
              <a:ext uri="{FF2B5EF4-FFF2-40B4-BE49-F238E27FC236}">
                <a16:creationId xmlns:a16="http://schemas.microsoft.com/office/drawing/2014/main" id="{C659D1DB-0BB0-53D4-AC65-36DC3BF1F1AC}"/>
              </a:ext>
            </a:extLst>
          </p:cNvPr>
          <p:cNvPicPr>
            <a:picLocks noChangeAspect="1"/>
          </p:cNvPicPr>
          <p:nvPr/>
        </p:nvPicPr>
        <p:blipFill rotWithShape="1">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l="4182" t="-2956" r="66875" b="21235"/>
          <a:stretch/>
        </p:blipFill>
        <p:spPr>
          <a:xfrm>
            <a:off x="10509479" y="1151924"/>
            <a:ext cx="1049393" cy="2962979"/>
          </a:xfrm>
          <a:prstGeom prst="rect">
            <a:avLst/>
          </a:prstGeom>
        </p:spPr>
      </p:pic>
      <p:pic>
        <p:nvPicPr>
          <p:cNvPr id="28" name="Graphique 27" descr="Ajouter">
            <a:extLst>
              <a:ext uri="{FF2B5EF4-FFF2-40B4-BE49-F238E27FC236}">
                <a16:creationId xmlns:a16="http://schemas.microsoft.com/office/drawing/2014/main" id="{D691C48E-111E-C73C-CF52-903496ADB3D3}"/>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3445999" y="3304289"/>
            <a:ext cx="401821" cy="401821"/>
          </a:xfrm>
          <a:prstGeom prst="rect">
            <a:avLst/>
          </a:prstGeom>
        </p:spPr>
      </p:pic>
      <p:pic>
        <p:nvPicPr>
          <p:cNvPr id="29" name="Graphique 28" descr="Ajouter">
            <a:extLst>
              <a:ext uri="{FF2B5EF4-FFF2-40B4-BE49-F238E27FC236}">
                <a16:creationId xmlns:a16="http://schemas.microsoft.com/office/drawing/2014/main" id="{FDED93D0-B0AC-9654-96B4-A1591D97EEED}"/>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4907811" y="3331979"/>
            <a:ext cx="401821" cy="401821"/>
          </a:xfrm>
          <a:prstGeom prst="rect">
            <a:avLst/>
          </a:prstGeom>
        </p:spPr>
      </p:pic>
      <p:pic>
        <p:nvPicPr>
          <p:cNvPr id="30" name="Graphique 29" descr="Ajouter">
            <a:extLst>
              <a:ext uri="{FF2B5EF4-FFF2-40B4-BE49-F238E27FC236}">
                <a16:creationId xmlns:a16="http://schemas.microsoft.com/office/drawing/2014/main" id="{2FEB9571-7987-F9CA-0898-C9F0806B708F}"/>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3444899" y="2130492"/>
            <a:ext cx="401821" cy="401821"/>
          </a:xfrm>
          <a:prstGeom prst="rect">
            <a:avLst/>
          </a:prstGeom>
        </p:spPr>
      </p:pic>
      <p:pic>
        <p:nvPicPr>
          <p:cNvPr id="31" name="Graphique 30" descr="Ajouter">
            <a:extLst>
              <a:ext uri="{FF2B5EF4-FFF2-40B4-BE49-F238E27FC236}">
                <a16:creationId xmlns:a16="http://schemas.microsoft.com/office/drawing/2014/main" id="{7063F038-46E7-DE3B-C1C7-6C7FABF8C117}"/>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4907811" y="2132637"/>
            <a:ext cx="401821" cy="401821"/>
          </a:xfrm>
          <a:prstGeom prst="rect">
            <a:avLst/>
          </a:prstGeom>
        </p:spPr>
      </p:pic>
      <p:pic>
        <p:nvPicPr>
          <p:cNvPr id="32" name="Graphique 31" descr="Panneau d’interdiction">
            <a:extLst>
              <a:ext uri="{FF2B5EF4-FFF2-40B4-BE49-F238E27FC236}">
                <a16:creationId xmlns:a16="http://schemas.microsoft.com/office/drawing/2014/main" id="{74684F4D-7710-C7C0-BC79-6C637A7533D0}"/>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4023231" y="1976800"/>
            <a:ext cx="656613" cy="656613"/>
          </a:xfrm>
          <a:prstGeom prst="rect">
            <a:avLst/>
          </a:prstGeom>
        </p:spPr>
      </p:pic>
      <p:sp>
        <p:nvSpPr>
          <p:cNvPr id="33" name="ZoneTexte 32">
            <a:extLst>
              <a:ext uri="{FF2B5EF4-FFF2-40B4-BE49-F238E27FC236}">
                <a16:creationId xmlns:a16="http://schemas.microsoft.com/office/drawing/2014/main" id="{FC80F94B-103A-22A0-9814-2047B218B040}"/>
              </a:ext>
            </a:extLst>
          </p:cNvPr>
          <p:cNvSpPr txBox="1"/>
          <p:nvPr/>
        </p:nvSpPr>
        <p:spPr>
          <a:xfrm>
            <a:off x="16745" y="1843930"/>
            <a:ext cx="842154" cy="2789244"/>
          </a:xfrm>
          <a:prstGeom prst="rect">
            <a:avLst/>
          </a:prstGeom>
          <a:noFill/>
        </p:spPr>
        <p:txBody>
          <a:bodyPr vert="wordArtVert" wrap="square" rtlCol="0">
            <a:spAutoFit/>
          </a:bodyPr>
          <a:lstStyle/>
          <a:p>
            <a:r>
              <a:rPr lang="fr-FR" b="1" dirty="0">
                <a:solidFill>
                  <a:srgbClr val="002060"/>
                </a:solidFill>
              </a:rPr>
              <a:t>CONTEXT STUDY 3</a:t>
            </a:r>
          </a:p>
        </p:txBody>
      </p:sp>
    </p:spTree>
    <p:extLst>
      <p:ext uri="{BB962C8B-B14F-4D97-AF65-F5344CB8AC3E}">
        <p14:creationId xmlns:p14="http://schemas.microsoft.com/office/powerpoint/2010/main" val="1839145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circle(in)">
                                      <p:cBhvr>
                                        <p:cTn id="7" dur="2000"/>
                                        <p:tgtEl>
                                          <p:spTgt spid="23"/>
                                        </p:tgtEl>
                                      </p:cBhvr>
                                    </p:animEffect>
                                  </p:childTnLst>
                                </p:cTn>
                              </p:par>
                              <p:par>
                                <p:cTn id="8" presetID="6" presetClass="entr" presetSubtype="16" fill="hold" nodeType="withEffect">
                                  <p:stCondLst>
                                    <p:cond delay="0"/>
                                  </p:stCondLst>
                                  <p:childTnLst>
                                    <p:set>
                                      <p:cBhvr>
                                        <p:cTn id="9" dur="1" fill="hold">
                                          <p:stCondLst>
                                            <p:cond delay="0"/>
                                          </p:stCondLst>
                                        </p:cTn>
                                        <p:tgtEl>
                                          <p:spTgt spid="3080"/>
                                        </p:tgtEl>
                                        <p:attrNameLst>
                                          <p:attrName>style.visibility</p:attrName>
                                        </p:attrNameLst>
                                      </p:cBhvr>
                                      <p:to>
                                        <p:strVal val="visible"/>
                                      </p:to>
                                    </p:set>
                                    <p:animEffect transition="in" filter="circle(in)">
                                      <p:cBhvr>
                                        <p:cTn id="10" dur="2000"/>
                                        <p:tgtEl>
                                          <p:spTgt spid="3080"/>
                                        </p:tgtEl>
                                      </p:cBhvr>
                                    </p:animEffect>
                                  </p:childTnLst>
                                </p:cTn>
                              </p:par>
                              <p:par>
                                <p:cTn id="11" presetID="6" presetClass="entr" presetSubtype="16"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circle(in)">
                                      <p:cBhvr>
                                        <p:cTn id="13" dur="2000"/>
                                        <p:tgtEl>
                                          <p:spTgt spid="2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par>
                                <p:cTn id="19" presetID="10" presetClass="entr" presetSubtype="0" fill="hold" nodeType="with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fade">
                                      <p:cBhvr>
                                        <p:cTn id="21" dur="500"/>
                                        <p:tgtEl>
                                          <p:spTgt spid="26"/>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nodeType="clickEffect">
                                  <p:stCondLst>
                                    <p:cond delay="0"/>
                                  </p:stCondLst>
                                  <p:childTnLst>
                                    <p:set>
                                      <p:cBhvr>
                                        <p:cTn id="25" dur="1" fill="hold">
                                          <p:stCondLst>
                                            <p:cond delay="0"/>
                                          </p:stCondLst>
                                        </p:cTn>
                                        <p:tgtEl>
                                          <p:spTgt spid="3">
                                            <p:txEl>
                                              <p:pRg st="0" end="0"/>
                                            </p:txEl>
                                          </p:spTgt>
                                        </p:tgtEl>
                                        <p:attrNameLst>
                                          <p:attrName>style.visibility</p:attrName>
                                        </p:attrNameLst>
                                      </p:cBhvr>
                                      <p:to>
                                        <p:strVal val="visible"/>
                                      </p:to>
                                    </p:set>
                                    <p:animEffect transition="in" filter="blinds(horizontal)">
                                      <p:cBhvr>
                                        <p:cTn id="26" dur="500"/>
                                        <p:tgtEl>
                                          <p:spTgt spid="3">
                                            <p:txEl>
                                              <p:pRg st="0" end="0"/>
                                            </p:txEl>
                                          </p:spTgt>
                                        </p:tgtEl>
                                      </p:cBhvr>
                                    </p:animEffect>
                                  </p:childTnLst>
                                </p:cTn>
                              </p:par>
                              <p:par>
                                <p:cTn id="27" presetID="3" presetClass="entr" presetSubtype="10" fill="hold" nodeType="withEffect">
                                  <p:stCondLst>
                                    <p:cond delay="0"/>
                                  </p:stCondLst>
                                  <p:childTnLst>
                                    <p:set>
                                      <p:cBhvr>
                                        <p:cTn id="28" dur="1" fill="hold">
                                          <p:stCondLst>
                                            <p:cond delay="0"/>
                                          </p:stCondLst>
                                        </p:cTn>
                                        <p:tgtEl>
                                          <p:spTgt spid="3">
                                            <p:txEl>
                                              <p:pRg st="1" end="1"/>
                                            </p:txEl>
                                          </p:spTgt>
                                        </p:tgtEl>
                                        <p:attrNameLst>
                                          <p:attrName>style.visibility</p:attrName>
                                        </p:attrNameLst>
                                      </p:cBhvr>
                                      <p:to>
                                        <p:strVal val="visible"/>
                                      </p:to>
                                    </p:set>
                                    <p:animEffect transition="in" filter="blinds(horizontal)">
                                      <p:cBhvr>
                                        <p:cTn id="29" dur="500"/>
                                        <p:tgtEl>
                                          <p:spTgt spid="3">
                                            <p:txEl>
                                              <p:pRg st="1" end="1"/>
                                            </p:txEl>
                                          </p:spTgt>
                                        </p:tgtEl>
                                      </p:cBhvr>
                                    </p:animEffect>
                                  </p:childTnLst>
                                </p:cTn>
                              </p:par>
                              <p:par>
                                <p:cTn id="30" presetID="3" presetClass="entr" presetSubtype="10" fill="hold" nodeType="with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blinds(horizontal)">
                                      <p:cBhvr>
                                        <p:cTn id="3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424727B-DF58-5ECD-8BD3-81048C28F963}"/>
              </a:ext>
            </a:extLst>
          </p:cNvPr>
          <p:cNvSpPr>
            <a:spLocks noGrp="1"/>
          </p:cNvSpPr>
          <p:nvPr>
            <p:ph type="title"/>
          </p:nvPr>
        </p:nvSpPr>
        <p:spPr>
          <a:xfrm>
            <a:off x="838200" y="365125"/>
            <a:ext cx="10972800" cy="1997075"/>
          </a:xfrm>
        </p:spPr>
        <p:txBody>
          <a:bodyPr>
            <a:normAutofit fontScale="90000"/>
          </a:bodyPr>
          <a:lstStyle/>
          <a:p>
            <a:r>
              <a:rPr lang="fr-FR" dirty="0">
                <a:solidFill>
                  <a:srgbClr val="002060"/>
                </a:solidFill>
              </a:rPr>
              <a:t>This </a:t>
            </a:r>
            <a:r>
              <a:rPr lang="fr-FR" dirty="0" err="1">
                <a:solidFill>
                  <a:srgbClr val="002060"/>
                </a:solidFill>
              </a:rPr>
              <a:t>review</a:t>
            </a:r>
            <a:r>
              <a:rPr lang="fr-FR" dirty="0">
                <a:solidFill>
                  <a:srgbClr val="002060"/>
                </a:solidFill>
              </a:rPr>
              <a:t> </a:t>
            </a:r>
            <a:r>
              <a:rPr lang="fr-FR" dirty="0" err="1">
                <a:solidFill>
                  <a:srgbClr val="002060"/>
                </a:solidFill>
              </a:rPr>
              <a:t>allows</a:t>
            </a:r>
            <a:r>
              <a:rPr lang="fr-FR" dirty="0">
                <a:solidFill>
                  <a:srgbClr val="002060"/>
                </a:solidFill>
              </a:rPr>
              <a:t> us to </a:t>
            </a:r>
            <a:r>
              <a:rPr lang="fr-FR" dirty="0" err="1">
                <a:solidFill>
                  <a:srgbClr val="002060"/>
                </a:solidFill>
              </a:rPr>
              <a:t>improve</a:t>
            </a:r>
            <a:r>
              <a:rPr lang="fr-FR" dirty="0">
                <a:solidFill>
                  <a:srgbClr val="002060"/>
                </a:solidFill>
              </a:rPr>
              <a:t> the </a:t>
            </a:r>
            <a:r>
              <a:rPr lang="fr-FR" dirty="0" err="1">
                <a:solidFill>
                  <a:srgbClr val="002060"/>
                </a:solidFill>
              </a:rPr>
              <a:t>quality</a:t>
            </a:r>
            <a:r>
              <a:rPr lang="fr-FR" dirty="0">
                <a:solidFill>
                  <a:srgbClr val="002060"/>
                </a:solidFill>
              </a:rPr>
              <a:t> of the article… Example: a trivial </a:t>
            </a:r>
            <a:r>
              <a:rPr lang="fr-FR" dirty="0" err="1">
                <a:solidFill>
                  <a:srgbClr val="002060"/>
                </a:solidFill>
              </a:rPr>
              <a:t>problem</a:t>
            </a:r>
            <a:r>
              <a:rPr lang="fr-FR" dirty="0">
                <a:solidFill>
                  <a:srgbClr val="002060"/>
                </a:solidFill>
              </a:rPr>
              <a:t> of profanation (2)</a:t>
            </a:r>
            <a:br>
              <a:rPr lang="fr-FR" dirty="0">
                <a:solidFill>
                  <a:srgbClr val="002060"/>
                </a:solidFill>
              </a:rPr>
            </a:br>
            <a:endParaRPr lang="fr-FR" dirty="0">
              <a:solidFill>
                <a:srgbClr val="002060"/>
              </a:solidFill>
            </a:endParaRPr>
          </a:p>
        </p:txBody>
      </p:sp>
      <p:sp>
        <p:nvSpPr>
          <p:cNvPr id="3" name="Espace réservé du contenu 2">
            <a:extLst>
              <a:ext uri="{FF2B5EF4-FFF2-40B4-BE49-F238E27FC236}">
                <a16:creationId xmlns:a16="http://schemas.microsoft.com/office/drawing/2014/main" id="{D1EEDA5D-A201-7F33-54AA-D772BE212D32}"/>
              </a:ext>
            </a:extLst>
          </p:cNvPr>
          <p:cNvSpPr>
            <a:spLocks noGrp="1"/>
          </p:cNvSpPr>
          <p:nvPr>
            <p:ph idx="1"/>
          </p:nvPr>
        </p:nvSpPr>
        <p:spPr>
          <a:xfrm>
            <a:off x="838200" y="2280458"/>
            <a:ext cx="10515600" cy="1997075"/>
          </a:xfrm>
        </p:spPr>
        <p:txBody>
          <a:bodyPr>
            <a:normAutofit/>
          </a:bodyPr>
          <a:lstStyle/>
          <a:p>
            <a:pPr marL="0" indent="0">
              <a:buNone/>
            </a:pPr>
            <a:r>
              <a:rPr lang="fr-FR" b="1" dirty="0" err="1"/>
              <a:t>Reviewer</a:t>
            </a:r>
            <a:r>
              <a:rPr lang="fr-FR" b="1" dirty="0"/>
              <a:t> :</a:t>
            </a:r>
            <a:r>
              <a:rPr lang="fr-FR" dirty="0"/>
              <a:t> « As </a:t>
            </a:r>
            <a:r>
              <a:rPr lang="fr-FR" dirty="0" err="1"/>
              <a:t>previously</a:t>
            </a:r>
            <a:r>
              <a:rPr lang="fr-FR" dirty="0"/>
              <a:t> </a:t>
            </a:r>
            <a:r>
              <a:rPr lang="fr-FR" dirty="0" err="1"/>
              <a:t>mentioned</a:t>
            </a:r>
            <a:r>
              <a:rPr lang="fr-FR" dirty="0"/>
              <a:t>, </a:t>
            </a:r>
            <a:r>
              <a:rPr lang="fr-FR" dirty="0" err="1"/>
              <a:t>azithromycin</a:t>
            </a:r>
            <a:r>
              <a:rPr lang="fr-FR" dirty="0"/>
              <a:t> </a:t>
            </a:r>
            <a:r>
              <a:rPr lang="fr-FR" dirty="0" err="1"/>
              <a:t>is</a:t>
            </a:r>
            <a:r>
              <a:rPr lang="fr-FR" dirty="0"/>
              <a:t> </a:t>
            </a:r>
            <a:r>
              <a:rPr lang="fr-FR" dirty="0" err="1"/>
              <a:t>associated</a:t>
            </a:r>
            <a:r>
              <a:rPr lang="fr-FR" dirty="0"/>
              <a:t> </a:t>
            </a:r>
            <a:r>
              <a:rPr lang="fr-FR" dirty="0" err="1"/>
              <a:t>with</a:t>
            </a:r>
            <a:r>
              <a:rPr lang="fr-FR" dirty="0"/>
              <a:t> </a:t>
            </a:r>
            <a:r>
              <a:rPr lang="fr-FR" dirty="0" err="1"/>
              <a:t>cardiovascular</a:t>
            </a:r>
            <a:r>
              <a:rPr lang="fr-FR" dirty="0"/>
              <a:t> </a:t>
            </a:r>
            <a:r>
              <a:rPr lang="fr-FR" dirty="0" err="1"/>
              <a:t>problems</a:t>
            </a:r>
            <a:r>
              <a:rPr lang="fr-FR" dirty="0"/>
              <a:t> and cases </a:t>
            </a:r>
            <a:r>
              <a:rPr lang="fr-FR" dirty="0" err="1"/>
              <a:t>with</a:t>
            </a:r>
            <a:r>
              <a:rPr lang="fr-FR" dirty="0"/>
              <a:t> </a:t>
            </a:r>
            <a:r>
              <a:rPr lang="fr-FR" dirty="0" err="1"/>
              <a:t>arrhythmias</a:t>
            </a:r>
            <a:r>
              <a:rPr lang="fr-FR" dirty="0"/>
              <a:t> have been </a:t>
            </a:r>
            <a:r>
              <a:rPr lang="fr-FR" dirty="0" err="1"/>
              <a:t>found</a:t>
            </a:r>
            <a:r>
              <a:rPr lang="fr-FR" dirty="0"/>
              <a:t> due to </a:t>
            </a:r>
            <a:r>
              <a:rPr lang="fr-FR" dirty="0" err="1"/>
              <a:t>this</a:t>
            </a:r>
            <a:r>
              <a:rPr lang="fr-FR" dirty="0"/>
              <a:t> </a:t>
            </a:r>
            <a:r>
              <a:rPr lang="fr-FR" dirty="0" err="1"/>
              <a:t>medication</a:t>
            </a:r>
            <a:r>
              <a:rPr lang="fr-FR" dirty="0"/>
              <a:t>, </a:t>
            </a:r>
            <a:r>
              <a:rPr lang="fr-FR" b="1" dirty="0"/>
              <a:t>the patient </a:t>
            </a:r>
            <a:r>
              <a:rPr lang="fr-FR" b="1" dirty="0" err="1"/>
              <a:t>should</a:t>
            </a:r>
            <a:r>
              <a:rPr lang="fr-FR" b="1" dirty="0"/>
              <a:t> have been </a:t>
            </a:r>
            <a:r>
              <a:rPr lang="fr-FR" b="1" dirty="0" err="1"/>
              <a:t>autopsied</a:t>
            </a:r>
            <a:r>
              <a:rPr lang="fr-FR" b="1" dirty="0"/>
              <a:t> </a:t>
            </a:r>
            <a:r>
              <a:rPr lang="fr-FR" b="1" dirty="0" err="1"/>
              <a:t>looking</a:t>
            </a:r>
            <a:r>
              <a:rPr lang="fr-FR" b="1" dirty="0"/>
              <a:t> for </a:t>
            </a:r>
            <a:r>
              <a:rPr lang="fr-FR" b="1" dirty="0" err="1"/>
              <a:t>this</a:t>
            </a:r>
            <a:r>
              <a:rPr lang="fr-FR" b="1" dirty="0"/>
              <a:t> </a:t>
            </a:r>
            <a:r>
              <a:rPr lang="fr-FR" b="1" dirty="0" err="1"/>
              <a:t>approach</a:t>
            </a:r>
            <a:r>
              <a:rPr lang="fr-FR" b="1" dirty="0"/>
              <a:t>. »</a:t>
            </a:r>
          </a:p>
        </p:txBody>
      </p:sp>
      <p:sp>
        <p:nvSpPr>
          <p:cNvPr id="4" name="Espace réservé du pied de page 3">
            <a:extLst>
              <a:ext uri="{FF2B5EF4-FFF2-40B4-BE49-F238E27FC236}">
                <a16:creationId xmlns:a16="http://schemas.microsoft.com/office/drawing/2014/main" id="{7D787C4B-AB79-6558-8C0A-1415F7C6B864}"/>
              </a:ext>
            </a:extLst>
          </p:cNvPr>
          <p:cNvSpPr>
            <a:spLocks noGrp="1"/>
          </p:cNvSpPr>
          <p:nvPr>
            <p:ph type="ftr" sz="quarter" idx="11"/>
          </p:nvPr>
        </p:nvSpPr>
        <p:spPr>
          <a:xfrm>
            <a:off x="2493819" y="6356350"/>
            <a:ext cx="6866312" cy="414647"/>
          </a:xfrm>
        </p:spPr>
        <p:txBody>
          <a:bodyPr/>
          <a:lstStyle/>
          <a:p>
            <a:r>
              <a:rPr lang="fr-FR" dirty="0"/>
              <a:t>C’était ce qui était inscrit dans le texte, mais comme ça ne suffisait pas, nous sommes allés plus loin…</a:t>
            </a:r>
          </a:p>
        </p:txBody>
      </p:sp>
      <p:sp>
        <p:nvSpPr>
          <p:cNvPr id="5" name="Espace réservé du numéro de diapositive 4">
            <a:extLst>
              <a:ext uri="{FF2B5EF4-FFF2-40B4-BE49-F238E27FC236}">
                <a16:creationId xmlns:a16="http://schemas.microsoft.com/office/drawing/2014/main" id="{CF13C319-8CC5-E15C-7FC3-BD2451F282BC}"/>
              </a:ext>
            </a:extLst>
          </p:cNvPr>
          <p:cNvSpPr>
            <a:spLocks noGrp="1"/>
          </p:cNvSpPr>
          <p:nvPr>
            <p:ph type="sldNum" sz="quarter" idx="12"/>
          </p:nvPr>
        </p:nvSpPr>
        <p:spPr/>
        <p:txBody>
          <a:bodyPr/>
          <a:lstStyle/>
          <a:p>
            <a:fld id="{264B5D8C-DCF3-4706-B695-4F73B634C15B}" type="slidenum">
              <a:rPr lang="fr-FR" smtClean="0"/>
              <a:t>42</a:t>
            </a:fld>
            <a:endParaRPr lang="fr-FR"/>
          </a:p>
        </p:txBody>
      </p:sp>
      <p:sp>
        <p:nvSpPr>
          <p:cNvPr id="7" name="ZoneTexte 6">
            <a:extLst>
              <a:ext uri="{FF2B5EF4-FFF2-40B4-BE49-F238E27FC236}">
                <a16:creationId xmlns:a16="http://schemas.microsoft.com/office/drawing/2014/main" id="{D6C3919F-1671-3560-DA3F-4CB440055504}"/>
              </a:ext>
            </a:extLst>
          </p:cNvPr>
          <p:cNvSpPr txBox="1"/>
          <p:nvPr/>
        </p:nvSpPr>
        <p:spPr>
          <a:xfrm>
            <a:off x="838200" y="4855664"/>
            <a:ext cx="10633364" cy="954107"/>
          </a:xfrm>
          <a:prstGeom prst="rect">
            <a:avLst/>
          </a:prstGeom>
          <a:noFill/>
        </p:spPr>
        <p:txBody>
          <a:bodyPr wrap="square">
            <a:spAutoFit/>
          </a:bodyPr>
          <a:lstStyle/>
          <a:p>
            <a:pPr marL="0" indent="0">
              <a:buNone/>
            </a:pPr>
            <a:r>
              <a:rPr lang="fr-FR" sz="2800" b="1" dirty="0" err="1"/>
              <a:t>Answer</a:t>
            </a:r>
            <a:r>
              <a:rPr lang="fr-FR" sz="2800" b="1" dirty="0"/>
              <a:t> : </a:t>
            </a:r>
            <a:r>
              <a:rPr lang="fr-FR" sz="2800" dirty="0"/>
              <a:t>Indeed, </a:t>
            </a:r>
            <a:r>
              <a:rPr lang="fr-FR" sz="2800" dirty="0" err="1"/>
              <a:t>we</a:t>
            </a:r>
            <a:r>
              <a:rPr lang="fr-FR" sz="2800" dirty="0"/>
              <a:t> </a:t>
            </a:r>
            <a:r>
              <a:rPr lang="fr-FR" sz="2800" dirty="0" err="1"/>
              <a:t>did</a:t>
            </a:r>
            <a:r>
              <a:rPr lang="fr-FR" sz="2800" dirty="0"/>
              <a:t> not </a:t>
            </a:r>
            <a:r>
              <a:rPr lang="fr-FR" sz="2800" dirty="0" err="1"/>
              <a:t>receive</a:t>
            </a:r>
            <a:r>
              <a:rPr lang="fr-FR" sz="2800" dirty="0"/>
              <a:t> official </a:t>
            </a:r>
            <a:r>
              <a:rPr lang="fr-FR" sz="2800" dirty="0" err="1"/>
              <a:t>authorization</a:t>
            </a:r>
            <a:r>
              <a:rPr lang="fr-FR" sz="2800" dirty="0"/>
              <a:t> to </a:t>
            </a:r>
            <a:r>
              <a:rPr lang="fr-FR" sz="2800" dirty="0" err="1"/>
              <a:t>dig</a:t>
            </a:r>
            <a:r>
              <a:rPr lang="fr-FR" sz="2800" dirty="0"/>
              <a:t> up the </a:t>
            </a:r>
            <a:r>
              <a:rPr lang="fr-FR" sz="2800" dirty="0" err="1"/>
              <a:t>corpses</a:t>
            </a:r>
            <a:r>
              <a:rPr lang="fr-FR" sz="2800" dirty="0"/>
              <a:t> of </a:t>
            </a:r>
            <a:r>
              <a:rPr lang="fr-FR" sz="2800" dirty="0" err="1"/>
              <a:t>dead</a:t>
            </a:r>
            <a:r>
              <a:rPr lang="fr-FR" sz="2800" dirty="0"/>
              <a:t> participants. </a:t>
            </a:r>
            <a:r>
              <a:rPr lang="fr-FR" sz="2800" i="1" dirty="0"/>
              <a:t>(</a:t>
            </a:r>
            <a:r>
              <a:rPr lang="fr-FR" sz="2800" i="1" dirty="0" err="1"/>
              <a:t>this</a:t>
            </a:r>
            <a:r>
              <a:rPr lang="fr-FR" sz="2800" i="1" dirty="0"/>
              <a:t> </a:t>
            </a:r>
            <a:r>
              <a:rPr lang="fr-FR" sz="2800" i="1" dirty="0" err="1"/>
              <a:t>was</a:t>
            </a:r>
            <a:r>
              <a:rPr lang="fr-FR" sz="2800" i="1" dirty="0"/>
              <a:t> </a:t>
            </a:r>
            <a:r>
              <a:rPr lang="fr-FR" sz="2800" i="1" dirty="0" err="1"/>
              <a:t>already</a:t>
            </a:r>
            <a:r>
              <a:rPr lang="fr-FR" sz="2800" i="1" dirty="0"/>
              <a:t> in the </a:t>
            </a:r>
            <a:r>
              <a:rPr lang="fr-FR" sz="2800" i="1" dirty="0" err="1"/>
              <a:t>text</a:t>
            </a:r>
            <a:r>
              <a:rPr lang="fr-FR" sz="2800" i="1" dirty="0"/>
              <a:t>!)</a:t>
            </a:r>
            <a:endParaRPr lang="fr-FR" sz="2800" dirty="0"/>
          </a:p>
        </p:txBody>
      </p:sp>
    </p:spTree>
    <p:extLst>
      <p:ext uri="{BB962C8B-B14F-4D97-AF65-F5344CB8AC3E}">
        <p14:creationId xmlns:p14="http://schemas.microsoft.com/office/powerpoint/2010/main" val="2447842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424727B-DF58-5ECD-8BD3-81048C28F963}"/>
              </a:ext>
            </a:extLst>
          </p:cNvPr>
          <p:cNvSpPr>
            <a:spLocks noGrp="1"/>
          </p:cNvSpPr>
          <p:nvPr>
            <p:ph type="title"/>
          </p:nvPr>
        </p:nvSpPr>
        <p:spPr>
          <a:xfrm>
            <a:off x="838200" y="365125"/>
            <a:ext cx="11068050" cy="1997075"/>
          </a:xfrm>
        </p:spPr>
        <p:txBody>
          <a:bodyPr>
            <a:normAutofit fontScale="90000"/>
          </a:bodyPr>
          <a:lstStyle/>
          <a:p>
            <a:r>
              <a:rPr lang="fr-FR" dirty="0">
                <a:solidFill>
                  <a:srgbClr val="002060"/>
                </a:solidFill>
              </a:rPr>
              <a:t>This </a:t>
            </a:r>
            <a:r>
              <a:rPr lang="fr-FR" dirty="0" err="1">
                <a:solidFill>
                  <a:srgbClr val="002060"/>
                </a:solidFill>
              </a:rPr>
              <a:t>review</a:t>
            </a:r>
            <a:r>
              <a:rPr lang="fr-FR" dirty="0">
                <a:solidFill>
                  <a:srgbClr val="002060"/>
                </a:solidFill>
              </a:rPr>
              <a:t> </a:t>
            </a:r>
            <a:r>
              <a:rPr lang="fr-FR" dirty="0" err="1">
                <a:solidFill>
                  <a:srgbClr val="002060"/>
                </a:solidFill>
              </a:rPr>
              <a:t>allows</a:t>
            </a:r>
            <a:r>
              <a:rPr lang="fr-FR" dirty="0">
                <a:solidFill>
                  <a:srgbClr val="002060"/>
                </a:solidFill>
              </a:rPr>
              <a:t> us to </a:t>
            </a:r>
            <a:r>
              <a:rPr lang="fr-FR" dirty="0" err="1">
                <a:solidFill>
                  <a:srgbClr val="002060"/>
                </a:solidFill>
              </a:rPr>
              <a:t>improve</a:t>
            </a:r>
            <a:r>
              <a:rPr lang="fr-FR" dirty="0">
                <a:solidFill>
                  <a:srgbClr val="002060"/>
                </a:solidFill>
              </a:rPr>
              <a:t> the </a:t>
            </a:r>
            <a:r>
              <a:rPr lang="fr-FR" dirty="0" err="1">
                <a:solidFill>
                  <a:srgbClr val="002060"/>
                </a:solidFill>
              </a:rPr>
              <a:t>quality</a:t>
            </a:r>
            <a:r>
              <a:rPr lang="fr-FR" dirty="0">
                <a:solidFill>
                  <a:srgbClr val="002060"/>
                </a:solidFill>
              </a:rPr>
              <a:t> of the article… Example: a trivial </a:t>
            </a:r>
            <a:r>
              <a:rPr lang="fr-FR" dirty="0" err="1">
                <a:solidFill>
                  <a:srgbClr val="002060"/>
                </a:solidFill>
              </a:rPr>
              <a:t>problem</a:t>
            </a:r>
            <a:r>
              <a:rPr lang="fr-FR" dirty="0">
                <a:solidFill>
                  <a:srgbClr val="002060"/>
                </a:solidFill>
              </a:rPr>
              <a:t> of </a:t>
            </a:r>
            <a:r>
              <a:rPr lang="fr-FR" dirty="0" err="1">
                <a:solidFill>
                  <a:srgbClr val="002060"/>
                </a:solidFill>
              </a:rPr>
              <a:t>desecration</a:t>
            </a:r>
            <a:r>
              <a:rPr lang="fr-FR" dirty="0">
                <a:solidFill>
                  <a:srgbClr val="002060"/>
                </a:solidFill>
              </a:rPr>
              <a:t> (3)</a:t>
            </a:r>
            <a:br>
              <a:rPr lang="fr-FR" dirty="0">
                <a:solidFill>
                  <a:srgbClr val="002060"/>
                </a:solidFill>
              </a:rPr>
            </a:br>
            <a:endParaRPr lang="fr-FR" dirty="0">
              <a:solidFill>
                <a:srgbClr val="002060"/>
              </a:solidFill>
            </a:endParaRPr>
          </a:p>
        </p:txBody>
      </p:sp>
      <p:sp>
        <p:nvSpPr>
          <p:cNvPr id="3" name="Espace réservé du contenu 2">
            <a:extLst>
              <a:ext uri="{FF2B5EF4-FFF2-40B4-BE49-F238E27FC236}">
                <a16:creationId xmlns:a16="http://schemas.microsoft.com/office/drawing/2014/main" id="{D1EEDA5D-A201-7F33-54AA-D772BE212D32}"/>
              </a:ext>
            </a:extLst>
          </p:cNvPr>
          <p:cNvSpPr>
            <a:spLocks noGrp="1"/>
          </p:cNvSpPr>
          <p:nvPr>
            <p:ph idx="1"/>
          </p:nvPr>
        </p:nvSpPr>
        <p:spPr>
          <a:xfrm>
            <a:off x="838200" y="1752600"/>
            <a:ext cx="10515600" cy="5105400"/>
          </a:xfrm>
        </p:spPr>
        <p:txBody>
          <a:bodyPr>
            <a:normAutofit/>
          </a:bodyPr>
          <a:lstStyle/>
          <a:p>
            <a:pPr marL="0" indent="0">
              <a:buNone/>
            </a:pPr>
            <a:r>
              <a:rPr lang="fr-FR" b="1" dirty="0"/>
              <a:t>Addition in the </a:t>
            </a:r>
            <a:r>
              <a:rPr lang="fr-FR" b="1" dirty="0" err="1"/>
              <a:t>text</a:t>
            </a:r>
            <a:r>
              <a:rPr lang="fr-FR" b="1" dirty="0"/>
              <a:t>: </a:t>
            </a:r>
            <a:r>
              <a:rPr lang="fr-FR" dirty="0" err="1"/>
              <a:t>We</a:t>
            </a:r>
            <a:r>
              <a:rPr lang="fr-FR" dirty="0"/>
              <a:t> </a:t>
            </a:r>
            <a:r>
              <a:rPr lang="fr-FR" dirty="0" err="1"/>
              <a:t>realized</a:t>
            </a:r>
            <a:r>
              <a:rPr lang="fr-FR" dirty="0"/>
              <a:t> </a:t>
            </a:r>
            <a:r>
              <a:rPr lang="fr-FR" dirty="0" err="1"/>
              <a:t>that</a:t>
            </a:r>
            <a:r>
              <a:rPr lang="fr-FR" dirty="0"/>
              <a:t> </a:t>
            </a:r>
            <a:r>
              <a:rPr lang="fr-FR" dirty="0" err="1"/>
              <a:t>oxygen</a:t>
            </a:r>
            <a:r>
              <a:rPr lang="fr-FR" dirty="0"/>
              <a:t> saturation </a:t>
            </a:r>
            <a:r>
              <a:rPr lang="fr-FR" dirty="0" err="1"/>
              <a:t>might</a:t>
            </a:r>
            <a:r>
              <a:rPr lang="fr-FR" dirty="0"/>
              <a:t> </a:t>
            </a:r>
            <a:r>
              <a:rPr lang="fr-FR" dirty="0" err="1"/>
              <a:t>be</a:t>
            </a:r>
            <a:r>
              <a:rPr lang="fr-FR" dirty="0"/>
              <a:t> a good </a:t>
            </a:r>
            <a:r>
              <a:rPr lang="fr-FR" dirty="0" err="1"/>
              <a:t>clinical</a:t>
            </a:r>
            <a:r>
              <a:rPr lang="fr-FR" dirty="0"/>
              <a:t> </a:t>
            </a:r>
            <a:r>
              <a:rPr lang="fr-FR" dirty="0" err="1"/>
              <a:t>indicator</a:t>
            </a:r>
            <a:r>
              <a:rPr lang="fr-FR" dirty="0"/>
              <a:t> of </a:t>
            </a:r>
            <a:r>
              <a:rPr lang="fr-FR" dirty="0" err="1"/>
              <a:t>mortality</a:t>
            </a:r>
            <a:r>
              <a:rPr lang="fr-FR" dirty="0"/>
              <a:t> (</a:t>
            </a:r>
            <a:r>
              <a:rPr lang="fr-FR" dirty="0" err="1"/>
              <a:t>after</a:t>
            </a:r>
            <a:r>
              <a:rPr lang="fr-FR" dirty="0"/>
              <a:t> all, </a:t>
            </a:r>
            <a:r>
              <a:rPr lang="fr-FR" dirty="0" err="1"/>
              <a:t>dead</a:t>
            </a:r>
            <a:r>
              <a:rPr lang="fr-FR" dirty="0"/>
              <a:t> people </a:t>
            </a:r>
            <a:r>
              <a:rPr lang="fr-FR" dirty="0" err="1"/>
              <a:t>typically</a:t>
            </a:r>
            <a:r>
              <a:rPr lang="fr-FR" dirty="0"/>
              <a:t> do not </a:t>
            </a:r>
            <a:r>
              <a:rPr lang="fr-FR" dirty="0" err="1"/>
              <a:t>breathe</a:t>
            </a:r>
            <a:r>
              <a:rPr lang="fr-FR" dirty="0"/>
              <a:t>) – </a:t>
            </a:r>
            <a:r>
              <a:rPr lang="fr-FR" dirty="0" err="1"/>
              <a:t>maybe</a:t>
            </a:r>
            <a:r>
              <a:rPr lang="fr-FR" dirty="0"/>
              <a:t> </a:t>
            </a:r>
            <a:r>
              <a:rPr lang="fr-FR" dirty="0" err="1"/>
              <a:t>even</a:t>
            </a:r>
            <a:r>
              <a:rPr lang="fr-FR" dirty="0"/>
              <a:t> </a:t>
            </a:r>
            <a:r>
              <a:rPr lang="fr-FR" dirty="0" err="1"/>
              <a:t>better</a:t>
            </a:r>
            <a:r>
              <a:rPr lang="fr-FR" dirty="0"/>
              <a:t> </a:t>
            </a:r>
            <a:r>
              <a:rPr lang="fr-FR" dirty="0" err="1"/>
              <a:t>than</a:t>
            </a:r>
            <a:r>
              <a:rPr lang="fr-FR" dirty="0"/>
              <a:t> </a:t>
            </a:r>
            <a:r>
              <a:rPr lang="fr-FR" dirty="0" err="1"/>
              <a:t>death</a:t>
            </a:r>
            <a:r>
              <a:rPr lang="fr-FR" dirty="0"/>
              <a:t> </a:t>
            </a:r>
            <a:r>
              <a:rPr lang="fr-FR" dirty="0" err="1"/>
              <a:t>itself</a:t>
            </a:r>
            <a:r>
              <a:rPr lang="fr-FR" dirty="0"/>
              <a:t>. </a:t>
            </a:r>
          </a:p>
          <a:p>
            <a:pPr marL="0" indent="0">
              <a:buNone/>
            </a:pPr>
            <a:r>
              <a:rPr lang="fr-FR" dirty="0" err="1"/>
              <a:t>We</a:t>
            </a:r>
            <a:r>
              <a:rPr lang="fr-FR" dirty="0"/>
              <a:t> </a:t>
            </a:r>
            <a:r>
              <a:rPr lang="fr-FR" dirty="0" err="1"/>
              <a:t>thus</a:t>
            </a:r>
            <a:r>
              <a:rPr lang="fr-FR" dirty="0"/>
              <a:t> </a:t>
            </a:r>
            <a:r>
              <a:rPr lang="fr-FR" dirty="0" err="1"/>
              <a:t>went</a:t>
            </a:r>
            <a:r>
              <a:rPr lang="fr-FR" dirty="0"/>
              <a:t> back to </a:t>
            </a:r>
            <a:r>
              <a:rPr lang="fr-FR" dirty="0" err="1"/>
              <a:t>our</a:t>
            </a:r>
            <a:r>
              <a:rPr lang="fr-FR" dirty="0"/>
              <a:t> participants to </a:t>
            </a:r>
            <a:r>
              <a:rPr lang="fr-FR" dirty="0" err="1"/>
              <a:t>measure</a:t>
            </a:r>
            <a:r>
              <a:rPr lang="fr-FR" dirty="0"/>
              <a:t> </a:t>
            </a:r>
            <a:r>
              <a:rPr lang="fr-FR" dirty="0" err="1"/>
              <a:t>their</a:t>
            </a:r>
            <a:r>
              <a:rPr lang="fr-FR" dirty="0"/>
              <a:t> </a:t>
            </a:r>
            <a:r>
              <a:rPr lang="fr-FR" dirty="0" err="1"/>
              <a:t>oxygen</a:t>
            </a:r>
            <a:r>
              <a:rPr lang="fr-FR" dirty="0"/>
              <a:t> saturation </a:t>
            </a:r>
            <a:r>
              <a:rPr lang="fr-FR" dirty="0" err="1"/>
              <a:t>levels</a:t>
            </a:r>
            <a:r>
              <a:rPr lang="fr-FR" dirty="0"/>
              <a:t> (</a:t>
            </a:r>
            <a:r>
              <a:rPr lang="fr-FR" dirty="0" err="1"/>
              <a:t>after</a:t>
            </a:r>
            <a:r>
              <a:rPr lang="fr-FR" dirty="0"/>
              <a:t> </a:t>
            </a:r>
            <a:r>
              <a:rPr lang="fr-FR" dirty="0" err="1"/>
              <a:t>taking</a:t>
            </a:r>
            <a:r>
              <a:rPr lang="fr-FR" dirty="0"/>
              <a:t> down </a:t>
            </a:r>
            <a:r>
              <a:rPr lang="fr-FR" dirty="0" err="1"/>
              <a:t>their</a:t>
            </a:r>
            <a:r>
              <a:rPr lang="fr-FR" dirty="0"/>
              <a:t> </a:t>
            </a:r>
            <a:r>
              <a:rPr lang="fr-FR" dirty="0" err="1"/>
              <a:t>surgical</a:t>
            </a:r>
            <a:r>
              <a:rPr lang="fr-FR" dirty="0"/>
              <a:t> </a:t>
            </a:r>
            <a:r>
              <a:rPr lang="fr-FR" dirty="0" err="1"/>
              <a:t>mask</a:t>
            </a:r>
            <a:r>
              <a:rPr lang="fr-FR" dirty="0"/>
              <a:t>, to </a:t>
            </a:r>
            <a:r>
              <a:rPr lang="fr-FR" dirty="0" err="1"/>
              <a:t>avoid</a:t>
            </a:r>
            <a:r>
              <a:rPr lang="fr-FR" dirty="0"/>
              <a:t> </a:t>
            </a:r>
            <a:r>
              <a:rPr lang="fr-FR" dirty="0" err="1"/>
              <a:t>confounds</a:t>
            </a:r>
            <a:r>
              <a:rPr lang="fr-FR" dirty="0"/>
              <a:t>). </a:t>
            </a:r>
          </a:p>
          <a:p>
            <a:pPr marL="0" indent="0">
              <a:buNone/>
            </a:pPr>
            <a:r>
              <a:rPr lang="fr-FR" dirty="0" err="1"/>
              <a:t>We</a:t>
            </a:r>
            <a:r>
              <a:rPr lang="fr-FR" dirty="0"/>
              <a:t> </a:t>
            </a:r>
            <a:r>
              <a:rPr lang="fr-FR" dirty="0" err="1"/>
              <a:t>did</a:t>
            </a:r>
            <a:r>
              <a:rPr lang="fr-FR" dirty="0"/>
              <a:t> not </a:t>
            </a:r>
            <a:r>
              <a:rPr lang="fr-FR" dirty="0" err="1"/>
              <a:t>receive</a:t>
            </a:r>
            <a:r>
              <a:rPr lang="fr-FR" dirty="0"/>
              <a:t> official </a:t>
            </a:r>
            <a:r>
              <a:rPr lang="fr-FR" dirty="0" err="1"/>
              <a:t>authorization</a:t>
            </a:r>
            <a:r>
              <a:rPr lang="fr-FR" dirty="0"/>
              <a:t> to </a:t>
            </a:r>
            <a:r>
              <a:rPr lang="fr-FR" dirty="0" err="1"/>
              <a:t>dig</a:t>
            </a:r>
            <a:r>
              <a:rPr lang="fr-FR" dirty="0"/>
              <a:t> up the </a:t>
            </a:r>
            <a:r>
              <a:rPr lang="fr-FR" dirty="0" err="1"/>
              <a:t>corpses</a:t>
            </a:r>
            <a:r>
              <a:rPr lang="fr-FR" dirty="0"/>
              <a:t> of </a:t>
            </a:r>
            <a:r>
              <a:rPr lang="fr-FR" dirty="0" err="1"/>
              <a:t>dead</a:t>
            </a:r>
            <a:r>
              <a:rPr lang="fr-FR" dirty="0"/>
              <a:t> participants; </a:t>
            </a:r>
            <a:r>
              <a:rPr lang="fr-FR" b="1" dirty="0" err="1">
                <a:solidFill>
                  <a:srgbClr val="002060"/>
                </a:solidFill>
              </a:rPr>
              <a:t>we</a:t>
            </a:r>
            <a:r>
              <a:rPr lang="fr-FR" b="1" dirty="0">
                <a:solidFill>
                  <a:srgbClr val="002060"/>
                </a:solidFill>
              </a:rPr>
              <a:t> </a:t>
            </a:r>
            <a:r>
              <a:rPr lang="fr-FR" b="1" dirty="0" err="1">
                <a:solidFill>
                  <a:srgbClr val="002060"/>
                </a:solidFill>
              </a:rPr>
              <a:t>did</a:t>
            </a:r>
            <a:r>
              <a:rPr lang="fr-FR" b="1" dirty="0">
                <a:solidFill>
                  <a:srgbClr val="002060"/>
                </a:solidFill>
              </a:rPr>
              <a:t> </a:t>
            </a:r>
            <a:r>
              <a:rPr lang="fr-FR" b="1" dirty="0" err="1">
                <a:solidFill>
                  <a:srgbClr val="002060"/>
                </a:solidFill>
              </a:rPr>
              <a:t>try</a:t>
            </a:r>
            <a:r>
              <a:rPr lang="fr-FR" b="1" dirty="0">
                <a:solidFill>
                  <a:srgbClr val="002060"/>
                </a:solidFill>
              </a:rPr>
              <a:t> to </a:t>
            </a:r>
            <a:r>
              <a:rPr lang="fr-FR" b="1" dirty="0" err="1">
                <a:solidFill>
                  <a:srgbClr val="002060"/>
                </a:solidFill>
              </a:rPr>
              <a:t>dig</a:t>
            </a:r>
            <a:r>
              <a:rPr lang="fr-FR" b="1" dirty="0">
                <a:solidFill>
                  <a:srgbClr val="002060"/>
                </a:solidFill>
              </a:rPr>
              <a:t> </a:t>
            </a:r>
            <a:r>
              <a:rPr lang="fr-FR" b="1" dirty="0" err="1">
                <a:solidFill>
                  <a:srgbClr val="002060"/>
                </a:solidFill>
              </a:rPr>
              <a:t>them</a:t>
            </a:r>
            <a:r>
              <a:rPr lang="fr-FR" b="1" dirty="0">
                <a:solidFill>
                  <a:srgbClr val="002060"/>
                </a:solidFill>
              </a:rPr>
              <a:t> up anyway, but the </a:t>
            </a:r>
            <a:r>
              <a:rPr lang="fr-FR" b="1" dirty="0" err="1">
                <a:solidFill>
                  <a:srgbClr val="002060"/>
                </a:solidFill>
              </a:rPr>
              <a:t>cemetery</a:t>
            </a:r>
            <a:r>
              <a:rPr lang="fr-FR" b="1" dirty="0">
                <a:solidFill>
                  <a:srgbClr val="002060"/>
                </a:solidFill>
              </a:rPr>
              <a:t> </a:t>
            </a:r>
            <a:r>
              <a:rPr lang="fr-FR" b="1" dirty="0" err="1">
                <a:solidFill>
                  <a:srgbClr val="002060"/>
                </a:solidFill>
              </a:rPr>
              <a:t>keeper</a:t>
            </a:r>
            <a:r>
              <a:rPr lang="fr-FR" b="1" dirty="0">
                <a:solidFill>
                  <a:srgbClr val="002060"/>
                </a:solidFill>
              </a:rPr>
              <a:t> </a:t>
            </a:r>
            <a:r>
              <a:rPr lang="fr-FR" b="1" dirty="0" err="1">
                <a:solidFill>
                  <a:srgbClr val="002060"/>
                </a:solidFill>
              </a:rPr>
              <a:t>could</a:t>
            </a:r>
            <a:r>
              <a:rPr lang="fr-FR" b="1" dirty="0">
                <a:solidFill>
                  <a:srgbClr val="002060"/>
                </a:solidFill>
              </a:rPr>
              <a:t> no longer </a:t>
            </a:r>
            <a:r>
              <a:rPr lang="fr-FR" b="1" dirty="0" err="1">
                <a:solidFill>
                  <a:srgbClr val="002060"/>
                </a:solidFill>
              </a:rPr>
              <a:t>find</a:t>
            </a:r>
            <a:r>
              <a:rPr lang="fr-FR" b="1" dirty="0">
                <a:solidFill>
                  <a:srgbClr val="002060"/>
                </a:solidFill>
              </a:rPr>
              <a:t> the </a:t>
            </a:r>
            <a:r>
              <a:rPr lang="fr-FR" b="1" dirty="0" err="1">
                <a:solidFill>
                  <a:srgbClr val="002060"/>
                </a:solidFill>
              </a:rPr>
              <a:t>register</a:t>
            </a:r>
            <a:r>
              <a:rPr lang="fr-FR" b="1" dirty="0">
                <a:solidFill>
                  <a:srgbClr val="002060"/>
                </a:solidFill>
              </a:rPr>
              <a:t> of graves, and </a:t>
            </a:r>
            <a:r>
              <a:rPr lang="fr-FR" b="1" dirty="0" err="1">
                <a:solidFill>
                  <a:srgbClr val="002060"/>
                </a:solidFill>
              </a:rPr>
              <a:t>unfortunately</a:t>
            </a:r>
            <a:r>
              <a:rPr lang="fr-FR" b="1" dirty="0">
                <a:solidFill>
                  <a:srgbClr val="002060"/>
                </a:solidFill>
              </a:rPr>
              <a:t> </a:t>
            </a:r>
            <a:r>
              <a:rPr lang="fr-FR" b="1" dirty="0" err="1">
                <a:solidFill>
                  <a:srgbClr val="002060"/>
                </a:solidFill>
              </a:rPr>
              <a:t>we</a:t>
            </a:r>
            <a:r>
              <a:rPr lang="fr-FR" b="1" dirty="0">
                <a:solidFill>
                  <a:srgbClr val="002060"/>
                </a:solidFill>
              </a:rPr>
              <a:t> </a:t>
            </a:r>
            <a:r>
              <a:rPr lang="fr-FR" b="1" dirty="0" err="1">
                <a:solidFill>
                  <a:srgbClr val="002060"/>
                </a:solidFill>
              </a:rPr>
              <a:t>did</a:t>
            </a:r>
            <a:r>
              <a:rPr lang="fr-FR" b="1" dirty="0">
                <a:solidFill>
                  <a:srgbClr val="002060"/>
                </a:solidFill>
              </a:rPr>
              <a:t> not have the </a:t>
            </a:r>
            <a:r>
              <a:rPr lang="fr-FR" b="1" dirty="0" err="1">
                <a:solidFill>
                  <a:srgbClr val="002060"/>
                </a:solidFill>
              </a:rPr>
              <a:t>necessary</a:t>
            </a:r>
            <a:r>
              <a:rPr lang="fr-FR" b="1" dirty="0">
                <a:solidFill>
                  <a:srgbClr val="002060"/>
                </a:solidFill>
              </a:rPr>
              <a:t> </a:t>
            </a:r>
            <a:r>
              <a:rPr lang="fr-FR" b="1" dirty="0" err="1">
                <a:solidFill>
                  <a:srgbClr val="002060"/>
                </a:solidFill>
              </a:rPr>
              <a:t>material</a:t>
            </a:r>
            <a:r>
              <a:rPr lang="fr-FR" b="1" dirty="0">
                <a:solidFill>
                  <a:srgbClr val="002060"/>
                </a:solidFill>
              </a:rPr>
              <a:t> for </a:t>
            </a:r>
            <a:r>
              <a:rPr lang="fr-FR" b="1" dirty="0" err="1">
                <a:solidFill>
                  <a:srgbClr val="002060"/>
                </a:solidFill>
              </a:rPr>
              <a:t>several</a:t>
            </a:r>
            <a:r>
              <a:rPr lang="fr-FR" b="1" dirty="0">
                <a:solidFill>
                  <a:srgbClr val="002060"/>
                </a:solidFill>
              </a:rPr>
              <a:t> blind </a:t>
            </a:r>
            <a:r>
              <a:rPr lang="fr-FR" b="1" dirty="0" err="1">
                <a:solidFill>
                  <a:srgbClr val="002060"/>
                </a:solidFill>
              </a:rPr>
              <a:t>desecrations</a:t>
            </a:r>
            <a:r>
              <a:rPr lang="fr-FR" dirty="0">
                <a:solidFill>
                  <a:srgbClr val="002060"/>
                </a:solidFill>
              </a:rPr>
              <a:t>. </a:t>
            </a:r>
          </a:p>
          <a:p>
            <a:pPr marL="0" indent="0">
              <a:buNone/>
            </a:pPr>
            <a:r>
              <a:rPr lang="fr-FR" dirty="0"/>
              <a:t>So, </a:t>
            </a:r>
            <a:r>
              <a:rPr lang="fr-FR" dirty="0" err="1"/>
              <a:t>we</a:t>
            </a:r>
            <a:r>
              <a:rPr lang="fr-FR" dirty="0"/>
              <a:t> </a:t>
            </a:r>
            <a:r>
              <a:rPr lang="fr-FR" dirty="0" err="1"/>
              <a:t>decided</a:t>
            </a:r>
            <a:r>
              <a:rPr lang="fr-FR" dirty="0"/>
              <a:t> to </a:t>
            </a:r>
            <a:r>
              <a:rPr lang="fr-FR" dirty="0" err="1"/>
              <a:t>just</a:t>
            </a:r>
            <a:r>
              <a:rPr lang="fr-FR" dirty="0"/>
              <a:t> assume </a:t>
            </a:r>
            <a:r>
              <a:rPr lang="fr-FR" dirty="0" err="1"/>
              <a:t>that</a:t>
            </a:r>
            <a:r>
              <a:rPr lang="fr-FR" dirty="0"/>
              <a:t> </a:t>
            </a:r>
            <a:r>
              <a:rPr lang="fr-FR" dirty="0" err="1"/>
              <a:t>their</a:t>
            </a:r>
            <a:r>
              <a:rPr lang="fr-FR" dirty="0"/>
              <a:t> </a:t>
            </a:r>
            <a:r>
              <a:rPr lang="fr-FR" dirty="0" err="1"/>
              <a:t>transcutaneous</a:t>
            </a:r>
            <a:r>
              <a:rPr lang="fr-FR" dirty="0"/>
              <a:t> </a:t>
            </a:r>
            <a:r>
              <a:rPr lang="fr-FR" dirty="0" err="1"/>
              <a:t>oxygen</a:t>
            </a:r>
            <a:r>
              <a:rPr lang="fr-FR" dirty="0"/>
              <a:t> saturation </a:t>
            </a:r>
            <a:r>
              <a:rPr lang="fr-FR" dirty="0" err="1"/>
              <a:t>levels</a:t>
            </a:r>
            <a:r>
              <a:rPr lang="fr-FR" dirty="0"/>
              <a:t> </a:t>
            </a:r>
            <a:r>
              <a:rPr lang="fr-FR" dirty="0" err="1"/>
              <a:t>were</a:t>
            </a:r>
            <a:r>
              <a:rPr lang="fr-FR" dirty="0"/>
              <a:t> 0%.</a:t>
            </a:r>
            <a:endParaRPr lang="fr-FR" b="1" dirty="0"/>
          </a:p>
        </p:txBody>
      </p:sp>
      <p:sp>
        <p:nvSpPr>
          <p:cNvPr id="4" name="Espace réservé du pied de page 3">
            <a:extLst>
              <a:ext uri="{FF2B5EF4-FFF2-40B4-BE49-F238E27FC236}">
                <a16:creationId xmlns:a16="http://schemas.microsoft.com/office/drawing/2014/main" id="{7D787C4B-AB79-6558-8C0A-1415F7C6B864}"/>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CF13C319-8CC5-E15C-7FC3-BD2451F282BC}"/>
              </a:ext>
            </a:extLst>
          </p:cNvPr>
          <p:cNvSpPr>
            <a:spLocks noGrp="1"/>
          </p:cNvSpPr>
          <p:nvPr>
            <p:ph type="sldNum" sz="quarter" idx="12"/>
          </p:nvPr>
        </p:nvSpPr>
        <p:spPr/>
        <p:txBody>
          <a:bodyPr/>
          <a:lstStyle/>
          <a:p>
            <a:fld id="{264B5D8C-DCF3-4706-B695-4F73B634C15B}" type="slidenum">
              <a:rPr lang="fr-FR" smtClean="0"/>
              <a:t>43</a:t>
            </a:fld>
            <a:endParaRPr lang="fr-FR"/>
          </a:p>
        </p:txBody>
      </p:sp>
      <p:pic>
        <p:nvPicPr>
          <p:cNvPr id="7" name="Graphique 6" descr="Seau et pelle">
            <a:extLst>
              <a:ext uri="{FF2B5EF4-FFF2-40B4-BE49-F238E27FC236}">
                <a16:creationId xmlns:a16="http://schemas.microsoft.com/office/drawing/2014/main" id="{B7CABC88-E895-573E-19E0-54242FFC964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214994" y="5760344"/>
            <a:ext cx="1192011" cy="1192011"/>
          </a:xfrm>
          <a:prstGeom prst="rect">
            <a:avLst/>
          </a:prstGeom>
        </p:spPr>
      </p:pic>
    </p:spTree>
    <p:extLst>
      <p:ext uri="{BB962C8B-B14F-4D97-AF65-F5344CB8AC3E}">
        <p14:creationId xmlns:p14="http://schemas.microsoft.com/office/powerpoint/2010/main" val="60856471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E877CA2-596E-9643-BA08-CF1912CFF9DA}"/>
              </a:ext>
            </a:extLst>
          </p:cNvPr>
          <p:cNvSpPr>
            <a:spLocks noGrp="1"/>
          </p:cNvSpPr>
          <p:nvPr>
            <p:ph type="title"/>
          </p:nvPr>
        </p:nvSpPr>
        <p:spPr>
          <a:xfrm>
            <a:off x="75027" y="290301"/>
            <a:ext cx="12041946" cy="1223891"/>
          </a:xfrm>
        </p:spPr>
        <p:txBody>
          <a:bodyPr>
            <a:normAutofit fontScale="90000"/>
          </a:bodyPr>
          <a:lstStyle/>
          <a:p>
            <a:pPr algn="ctr"/>
            <a:r>
              <a:rPr lang="fr-FR" dirty="0">
                <a:solidFill>
                  <a:srgbClr val="002060"/>
                </a:solidFill>
              </a:rPr>
              <a:t>On August 4th, </a:t>
            </a:r>
            <a:r>
              <a:rPr lang="fr-FR" dirty="0" err="1">
                <a:solidFill>
                  <a:srgbClr val="002060"/>
                </a:solidFill>
              </a:rPr>
              <a:t>after</a:t>
            </a:r>
            <a:r>
              <a:rPr lang="fr-FR" dirty="0">
                <a:solidFill>
                  <a:srgbClr val="002060"/>
                </a:solidFill>
              </a:rPr>
              <a:t> </a:t>
            </a:r>
            <a:r>
              <a:rPr lang="fr-FR" dirty="0" err="1">
                <a:solidFill>
                  <a:srgbClr val="002060"/>
                </a:solidFill>
              </a:rPr>
              <a:t>these</a:t>
            </a:r>
            <a:r>
              <a:rPr lang="fr-FR" dirty="0">
                <a:solidFill>
                  <a:srgbClr val="002060"/>
                </a:solidFill>
              </a:rPr>
              <a:t> </a:t>
            </a:r>
            <a:r>
              <a:rPr lang="fr-FR" dirty="0" err="1">
                <a:solidFill>
                  <a:srgbClr val="002060"/>
                </a:solidFill>
              </a:rPr>
              <a:t>crazy</a:t>
            </a:r>
            <a:r>
              <a:rPr lang="fr-FR" dirty="0">
                <a:solidFill>
                  <a:srgbClr val="002060"/>
                </a:solidFill>
              </a:rPr>
              <a:t> </a:t>
            </a:r>
            <a:r>
              <a:rPr lang="fr-FR" dirty="0" err="1">
                <a:solidFill>
                  <a:srgbClr val="002060"/>
                </a:solidFill>
              </a:rPr>
              <a:t>answers</a:t>
            </a:r>
            <a:r>
              <a:rPr lang="fr-FR" dirty="0">
                <a:solidFill>
                  <a:srgbClr val="002060"/>
                </a:solidFill>
              </a:rPr>
              <a:t> to </a:t>
            </a:r>
            <a:r>
              <a:rPr lang="fr-FR" dirty="0" err="1">
                <a:solidFill>
                  <a:srgbClr val="002060"/>
                </a:solidFill>
              </a:rPr>
              <a:t>each</a:t>
            </a:r>
            <a:r>
              <a:rPr lang="fr-FR" dirty="0">
                <a:solidFill>
                  <a:srgbClr val="002060"/>
                </a:solidFill>
              </a:rPr>
              <a:t> </a:t>
            </a:r>
            <a:r>
              <a:rPr lang="fr-FR" dirty="0" err="1">
                <a:solidFill>
                  <a:srgbClr val="002060"/>
                </a:solidFill>
              </a:rPr>
              <a:t>request</a:t>
            </a:r>
            <a:r>
              <a:rPr lang="fr-FR" dirty="0">
                <a:solidFill>
                  <a:srgbClr val="002060"/>
                </a:solidFill>
              </a:rPr>
              <a:t>… the "final </a:t>
            </a:r>
            <a:r>
              <a:rPr lang="fr-FR" dirty="0" err="1">
                <a:solidFill>
                  <a:srgbClr val="002060"/>
                </a:solidFill>
              </a:rPr>
              <a:t>evaluation</a:t>
            </a:r>
            <a:r>
              <a:rPr lang="fr-FR" dirty="0">
                <a:solidFill>
                  <a:srgbClr val="002060"/>
                </a:solidFill>
              </a:rPr>
              <a:t>" </a:t>
            </a:r>
            <a:r>
              <a:rPr lang="fr-FR" dirty="0" err="1">
                <a:solidFill>
                  <a:srgbClr val="002060"/>
                </a:solidFill>
              </a:rPr>
              <a:t>with</a:t>
            </a:r>
            <a:r>
              <a:rPr lang="fr-FR" dirty="0">
                <a:solidFill>
                  <a:srgbClr val="002060"/>
                </a:solidFill>
              </a:rPr>
              <a:t> 3 editors (!)</a:t>
            </a:r>
          </a:p>
        </p:txBody>
      </p:sp>
      <p:sp>
        <p:nvSpPr>
          <p:cNvPr id="7" name="Espace réservé du pied de page 3">
            <a:extLst>
              <a:ext uri="{FF2B5EF4-FFF2-40B4-BE49-F238E27FC236}">
                <a16:creationId xmlns:a16="http://schemas.microsoft.com/office/drawing/2014/main" id="{74B8964A-3436-C241-91C7-9C89C18F0127}"/>
              </a:ext>
            </a:extLst>
          </p:cNvPr>
          <p:cNvSpPr>
            <a:spLocks noGrp="1"/>
          </p:cNvSpPr>
          <p:nvPr>
            <p:ph type="ftr" sz="quarter" idx="11"/>
          </p:nvPr>
        </p:nvSpPr>
        <p:spPr/>
        <p:txBody>
          <a:bodyPr/>
          <a:lstStyle/>
          <a:p>
            <a:r>
              <a:rPr lang="fr-FR" dirty="0"/>
              <a:t>Un comité d’éthique un peu léger</a:t>
            </a:r>
          </a:p>
        </p:txBody>
      </p:sp>
      <p:sp>
        <p:nvSpPr>
          <p:cNvPr id="4" name="Titre 1">
            <a:extLst>
              <a:ext uri="{FF2B5EF4-FFF2-40B4-BE49-F238E27FC236}">
                <a16:creationId xmlns:a16="http://schemas.microsoft.com/office/drawing/2014/main" id="{73A15B44-B348-7940-A29E-2C06A6407FC6}"/>
              </a:ext>
            </a:extLst>
          </p:cNvPr>
          <p:cNvSpPr txBox="1">
            <a:spLocks/>
          </p:cNvSpPr>
          <p:nvPr/>
        </p:nvSpPr>
        <p:spPr>
          <a:xfrm>
            <a:off x="759654" y="3429000"/>
            <a:ext cx="5444197" cy="164557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fr-FR" sz="2000" dirty="0">
              <a:solidFill>
                <a:srgbClr val="B20A39"/>
              </a:solidFill>
            </a:endParaRPr>
          </a:p>
        </p:txBody>
      </p:sp>
      <p:pic>
        <p:nvPicPr>
          <p:cNvPr id="5" name="Image 4">
            <a:extLst>
              <a:ext uri="{FF2B5EF4-FFF2-40B4-BE49-F238E27FC236}">
                <a16:creationId xmlns:a16="http://schemas.microsoft.com/office/drawing/2014/main" id="{C4B8DA90-D11C-8741-9103-897C62D556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7166" y="3036594"/>
            <a:ext cx="10273370" cy="2673252"/>
          </a:xfrm>
          <a:prstGeom prst="rect">
            <a:avLst/>
          </a:prstGeom>
        </p:spPr>
      </p:pic>
      <p:pic>
        <p:nvPicPr>
          <p:cNvPr id="6" name="Image 5">
            <a:extLst>
              <a:ext uri="{FF2B5EF4-FFF2-40B4-BE49-F238E27FC236}">
                <a16:creationId xmlns:a16="http://schemas.microsoft.com/office/drawing/2014/main" id="{76CD5D99-39E8-A940-BB3D-7D00A4D95480}"/>
              </a:ext>
            </a:extLst>
          </p:cNvPr>
          <p:cNvPicPr>
            <a:picLocks noChangeAspect="1"/>
          </p:cNvPicPr>
          <p:nvPr/>
        </p:nvPicPr>
        <p:blipFill rotWithShape="1">
          <a:blip r:embed="rId3">
            <a:extLst>
              <a:ext uri="{28A0092B-C50C-407E-A947-70E740481C1C}">
                <a14:useLocalDpi xmlns:a14="http://schemas.microsoft.com/office/drawing/2010/main" val="0"/>
              </a:ext>
            </a:extLst>
          </a:blip>
          <a:srcRect t="23354" b="23212"/>
          <a:stretch/>
        </p:blipFill>
        <p:spPr>
          <a:xfrm>
            <a:off x="617051" y="5827859"/>
            <a:ext cx="11613384" cy="274393"/>
          </a:xfrm>
          <a:prstGeom prst="rect">
            <a:avLst/>
          </a:prstGeom>
        </p:spPr>
      </p:pic>
      <p:sp>
        <p:nvSpPr>
          <p:cNvPr id="8" name="Espace réservé du numéro de diapositive 5">
            <a:extLst>
              <a:ext uri="{FF2B5EF4-FFF2-40B4-BE49-F238E27FC236}">
                <a16:creationId xmlns:a16="http://schemas.microsoft.com/office/drawing/2014/main" id="{A824ACE1-A575-E342-ABA6-9DFF74B50032}"/>
              </a:ext>
            </a:extLst>
          </p:cNvPr>
          <p:cNvSpPr txBox="1">
            <a:spLocks/>
          </p:cNvSpPr>
          <p:nvPr/>
        </p:nvSpPr>
        <p:spPr>
          <a:xfrm>
            <a:off x="-2126149" y="6478735"/>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64B5D8C-DCF3-4706-B695-4F73B634C15B}" type="slidenum">
              <a:rPr lang="fr-FR" smtClean="0"/>
              <a:pPr/>
              <a:t>44</a:t>
            </a:fld>
            <a:r>
              <a:rPr lang="fr-FR" b="1">
                <a:solidFill>
                  <a:srgbClr val="FF0000"/>
                </a:solidFill>
              </a:rPr>
              <a:t>/623</a:t>
            </a:r>
            <a:endParaRPr lang="fr-FR" b="1" dirty="0">
              <a:solidFill>
                <a:srgbClr val="FF0000"/>
              </a:solidFill>
            </a:endParaRPr>
          </a:p>
        </p:txBody>
      </p:sp>
      <p:pic>
        <p:nvPicPr>
          <p:cNvPr id="9" name="Image 8">
            <a:extLst>
              <a:ext uri="{FF2B5EF4-FFF2-40B4-BE49-F238E27FC236}">
                <a16:creationId xmlns:a16="http://schemas.microsoft.com/office/drawing/2014/main" id="{EE6AA33C-2829-6D78-B761-EE74496965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84649" y="1692966"/>
            <a:ext cx="6278187" cy="1318706"/>
          </a:xfrm>
          <a:prstGeom prst="rect">
            <a:avLst/>
          </a:prstGeom>
        </p:spPr>
      </p:pic>
    </p:spTree>
    <p:extLst>
      <p:ext uri="{BB962C8B-B14F-4D97-AF65-F5344CB8AC3E}">
        <p14:creationId xmlns:p14="http://schemas.microsoft.com/office/powerpoint/2010/main" val="146554961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E877CA2-596E-9643-BA08-CF1912CFF9DA}"/>
              </a:ext>
            </a:extLst>
          </p:cNvPr>
          <p:cNvSpPr>
            <a:spLocks noGrp="1"/>
          </p:cNvSpPr>
          <p:nvPr>
            <p:ph type="title"/>
          </p:nvPr>
        </p:nvSpPr>
        <p:spPr>
          <a:xfrm>
            <a:off x="389205" y="878299"/>
            <a:ext cx="5706795" cy="4837164"/>
          </a:xfrm>
        </p:spPr>
        <p:txBody>
          <a:bodyPr>
            <a:noAutofit/>
          </a:bodyPr>
          <a:lstStyle/>
          <a:p>
            <a:pPr algn="ctr"/>
            <a:r>
              <a:rPr lang="fr-FR" dirty="0">
                <a:solidFill>
                  <a:srgbClr val="002060"/>
                </a:solidFill>
              </a:rPr>
              <a:t>On August 12, </a:t>
            </a:r>
            <a:r>
              <a:rPr lang="fr-FR" dirty="0" err="1">
                <a:solidFill>
                  <a:srgbClr val="002060"/>
                </a:solidFill>
              </a:rPr>
              <a:t>it</a:t>
            </a:r>
            <a:r>
              <a:rPr lang="fr-FR" dirty="0">
                <a:solidFill>
                  <a:srgbClr val="002060"/>
                </a:solidFill>
              </a:rPr>
              <a:t> </a:t>
            </a:r>
            <a:r>
              <a:rPr lang="fr-FR" dirty="0" err="1">
                <a:solidFill>
                  <a:srgbClr val="002060"/>
                </a:solidFill>
              </a:rPr>
              <a:t>is</a:t>
            </a:r>
            <a:r>
              <a:rPr lang="fr-FR" dirty="0">
                <a:solidFill>
                  <a:srgbClr val="002060"/>
                </a:solidFill>
              </a:rPr>
              <a:t> </a:t>
            </a:r>
            <a:r>
              <a:rPr lang="fr-FR" dirty="0" err="1">
                <a:solidFill>
                  <a:srgbClr val="002060"/>
                </a:solidFill>
              </a:rPr>
              <a:t>accepted</a:t>
            </a:r>
            <a:r>
              <a:rPr lang="fr-FR" dirty="0">
                <a:solidFill>
                  <a:srgbClr val="002060"/>
                </a:solidFill>
              </a:rPr>
              <a:t>.</a:t>
            </a:r>
            <a:br>
              <a:rPr lang="fr-FR" dirty="0">
                <a:solidFill>
                  <a:srgbClr val="002060"/>
                </a:solidFill>
              </a:rPr>
            </a:br>
            <a:r>
              <a:rPr lang="fr-FR" sz="3200" dirty="0" err="1">
                <a:solidFill>
                  <a:srgbClr val="002060"/>
                </a:solidFill>
              </a:rPr>
              <a:t>My</a:t>
            </a:r>
            <a:r>
              <a:rPr lang="fr-FR" sz="3200" dirty="0">
                <a:solidFill>
                  <a:srgbClr val="002060"/>
                </a:solidFill>
              </a:rPr>
              <a:t> first Lancet, </a:t>
            </a:r>
            <a:r>
              <a:rPr lang="fr-FR" sz="3200" dirty="0" err="1">
                <a:solidFill>
                  <a:srgbClr val="002060"/>
                </a:solidFill>
              </a:rPr>
              <a:t>it</a:t>
            </a:r>
            <a:r>
              <a:rPr lang="fr-FR" sz="3200" dirty="0">
                <a:solidFill>
                  <a:srgbClr val="002060"/>
                </a:solidFill>
              </a:rPr>
              <a:t> </a:t>
            </a:r>
            <a:r>
              <a:rPr lang="fr-FR" sz="3200" dirty="0" err="1">
                <a:solidFill>
                  <a:srgbClr val="002060"/>
                </a:solidFill>
              </a:rPr>
              <a:t>is</a:t>
            </a:r>
            <a:r>
              <a:rPr lang="fr-FR" sz="3200" dirty="0">
                <a:solidFill>
                  <a:srgbClr val="002060"/>
                </a:solidFill>
              </a:rPr>
              <a:t> </a:t>
            </a:r>
            <a:r>
              <a:rPr lang="fr-FR" sz="3200" dirty="0" err="1">
                <a:solidFill>
                  <a:srgbClr val="002060"/>
                </a:solidFill>
              </a:rPr>
              <a:t>so</a:t>
            </a:r>
            <a:r>
              <a:rPr lang="fr-FR" sz="3200" dirty="0">
                <a:solidFill>
                  <a:srgbClr val="002060"/>
                </a:solidFill>
              </a:rPr>
              <a:t> </a:t>
            </a:r>
            <a:r>
              <a:rPr lang="fr-FR" sz="3200" dirty="0" err="1">
                <a:solidFill>
                  <a:srgbClr val="002060"/>
                </a:solidFill>
              </a:rPr>
              <a:t>emotional</a:t>
            </a:r>
            <a:r>
              <a:rPr lang="fr-FR" sz="3200" dirty="0">
                <a:solidFill>
                  <a:srgbClr val="002060"/>
                </a:solidFill>
              </a:rPr>
              <a:t>.</a:t>
            </a:r>
            <a:br>
              <a:rPr lang="fr-FR" dirty="0">
                <a:solidFill>
                  <a:srgbClr val="002060"/>
                </a:solidFill>
              </a:rPr>
            </a:br>
            <a:br>
              <a:rPr lang="fr-FR" dirty="0">
                <a:solidFill>
                  <a:srgbClr val="002060"/>
                </a:solidFill>
              </a:rPr>
            </a:br>
            <a:r>
              <a:rPr lang="fr-FR" dirty="0" err="1">
                <a:solidFill>
                  <a:srgbClr val="002060"/>
                </a:solidFill>
              </a:rPr>
              <a:t>We</a:t>
            </a:r>
            <a:r>
              <a:rPr lang="fr-FR" dirty="0">
                <a:solidFill>
                  <a:srgbClr val="002060"/>
                </a:solidFill>
              </a:rPr>
              <a:t> re-</a:t>
            </a:r>
            <a:r>
              <a:rPr lang="fr-FR" dirty="0" err="1">
                <a:solidFill>
                  <a:srgbClr val="002060"/>
                </a:solidFill>
              </a:rPr>
              <a:t>insist</a:t>
            </a:r>
            <a:r>
              <a:rPr lang="fr-FR" dirty="0">
                <a:solidFill>
                  <a:srgbClr val="002060"/>
                </a:solidFill>
              </a:rPr>
              <a:t> on the contributions to the </a:t>
            </a:r>
            <a:r>
              <a:rPr lang="fr-FR" dirty="0" err="1">
                <a:solidFill>
                  <a:srgbClr val="002060"/>
                </a:solidFill>
              </a:rPr>
              <a:t>authors</a:t>
            </a:r>
            <a:endParaRPr lang="fr-FR" dirty="0">
              <a:solidFill>
                <a:srgbClr val="002060"/>
              </a:solidFill>
            </a:endParaRPr>
          </a:p>
        </p:txBody>
      </p:sp>
      <p:sp>
        <p:nvSpPr>
          <p:cNvPr id="5" name="Espace réservé du pied de page 3">
            <a:extLst>
              <a:ext uri="{FF2B5EF4-FFF2-40B4-BE49-F238E27FC236}">
                <a16:creationId xmlns:a16="http://schemas.microsoft.com/office/drawing/2014/main" id="{81DE2DAA-340F-3548-933E-E3D183823E61}"/>
              </a:ext>
            </a:extLst>
          </p:cNvPr>
          <p:cNvSpPr>
            <a:spLocks noGrp="1"/>
          </p:cNvSpPr>
          <p:nvPr>
            <p:ph type="ftr" sz="quarter" idx="11"/>
          </p:nvPr>
        </p:nvSpPr>
        <p:spPr/>
        <p:txBody>
          <a:bodyPr/>
          <a:lstStyle/>
          <a:p>
            <a:r>
              <a:rPr lang="fr-FR" dirty="0"/>
              <a:t> Peut-être qu’ils vont finir par le remarquer…</a:t>
            </a:r>
          </a:p>
        </p:txBody>
      </p:sp>
      <p:sp>
        <p:nvSpPr>
          <p:cNvPr id="4" name="Titre 1">
            <a:extLst>
              <a:ext uri="{FF2B5EF4-FFF2-40B4-BE49-F238E27FC236}">
                <a16:creationId xmlns:a16="http://schemas.microsoft.com/office/drawing/2014/main" id="{73A15B44-B348-7940-A29E-2C06A6407FC6}"/>
              </a:ext>
            </a:extLst>
          </p:cNvPr>
          <p:cNvSpPr txBox="1">
            <a:spLocks/>
          </p:cNvSpPr>
          <p:nvPr/>
        </p:nvSpPr>
        <p:spPr>
          <a:xfrm>
            <a:off x="759654" y="3429000"/>
            <a:ext cx="5444197" cy="164557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fr-FR" sz="2000" dirty="0">
              <a:solidFill>
                <a:srgbClr val="B20A39"/>
              </a:solidFill>
            </a:endParaRPr>
          </a:p>
        </p:txBody>
      </p:sp>
      <p:pic>
        <p:nvPicPr>
          <p:cNvPr id="6" name="Image 5">
            <a:extLst>
              <a:ext uri="{FF2B5EF4-FFF2-40B4-BE49-F238E27FC236}">
                <a16:creationId xmlns:a16="http://schemas.microsoft.com/office/drawing/2014/main" id="{6BDF0D38-5535-7148-92EC-906F52B65B93}"/>
              </a:ext>
            </a:extLst>
          </p:cNvPr>
          <p:cNvPicPr>
            <a:picLocks noChangeAspect="1"/>
          </p:cNvPicPr>
          <p:nvPr/>
        </p:nvPicPr>
        <p:blipFill rotWithShape="1">
          <a:blip r:embed="rId2">
            <a:extLst>
              <a:ext uri="{28A0092B-C50C-407E-A947-70E740481C1C}">
                <a14:useLocalDpi xmlns:a14="http://schemas.microsoft.com/office/drawing/2010/main" val="0"/>
              </a:ext>
            </a:extLst>
          </a:blip>
          <a:srcRect l="4266"/>
          <a:stretch/>
        </p:blipFill>
        <p:spPr>
          <a:xfrm>
            <a:off x="6096000" y="365760"/>
            <a:ext cx="6096000" cy="5623415"/>
          </a:xfrm>
          <a:prstGeom prst="rect">
            <a:avLst/>
          </a:prstGeom>
        </p:spPr>
      </p:pic>
      <p:sp>
        <p:nvSpPr>
          <p:cNvPr id="7" name="Espace réservé du numéro de diapositive 5">
            <a:extLst>
              <a:ext uri="{FF2B5EF4-FFF2-40B4-BE49-F238E27FC236}">
                <a16:creationId xmlns:a16="http://schemas.microsoft.com/office/drawing/2014/main" id="{5930ADA3-B031-A542-8748-EBF9A0087105}"/>
              </a:ext>
            </a:extLst>
          </p:cNvPr>
          <p:cNvSpPr txBox="1">
            <a:spLocks/>
          </p:cNvSpPr>
          <p:nvPr/>
        </p:nvSpPr>
        <p:spPr>
          <a:xfrm>
            <a:off x="-2126149" y="6478735"/>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64B5D8C-DCF3-4706-B695-4F73B634C15B}" type="slidenum">
              <a:rPr lang="fr-FR" smtClean="0"/>
              <a:pPr/>
              <a:t>45</a:t>
            </a:fld>
            <a:r>
              <a:rPr lang="fr-FR" b="1">
                <a:solidFill>
                  <a:srgbClr val="FF0000"/>
                </a:solidFill>
              </a:rPr>
              <a:t>/623</a:t>
            </a:r>
            <a:endParaRPr lang="fr-FR" b="1" dirty="0">
              <a:solidFill>
                <a:srgbClr val="FF0000"/>
              </a:solidFill>
            </a:endParaRPr>
          </a:p>
        </p:txBody>
      </p:sp>
    </p:spTree>
    <p:extLst>
      <p:ext uri="{BB962C8B-B14F-4D97-AF65-F5344CB8AC3E}">
        <p14:creationId xmlns:p14="http://schemas.microsoft.com/office/powerpoint/2010/main" val="27879105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51E2962-353E-06A4-3431-055B75EDD694}"/>
              </a:ext>
            </a:extLst>
          </p:cNvPr>
          <p:cNvSpPr>
            <a:spLocks noGrp="1"/>
          </p:cNvSpPr>
          <p:nvPr>
            <p:ph type="title"/>
          </p:nvPr>
        </p:nvSpPr>
        <p:spPr>
          <a:xfrm>
            <a:off x="156410" y="380080"/>
            <a:ext cx="6172200" cy="5819526"/>
          </a:xfrm>
        </p:spPr>
        <p:txBody>
          <a:bodyPr>
            <a:normAutofit fontScale="90000"/>
          </a:bodyPr>
          <a:lstStyle/>
          <a:p>
            <a:pPr algn="ctr"/>
            <a:r>
              <a:rPr lang="fr-FR" dirty="0">
                <a:solidFill>
                  <a:srgbClr val="002060"/>
                </a:solidFill>
              </a:rPr>
              <a:t>For </a:t>
            </a:r>
            <a:r>
              <a:rPr lang="fr-FR" dirty="0" err="1">
                <a:solidFill>
                  <a:srgbClr val="002060"/>
                </a:solidFill>
              </a:rPr>
              <a:t>example</a:t>
            </a:r>
            <a:r>
              <a:rPr lang="fr-FR" dirty="0">
                <a:solidFill>
                  <a:srgbClr val="002060"/>
                </a:solidFill>
              </a:rPr>
              <a:t>, Nemo Macron contribution: </a:t>
            </a:r>
            <a:br>
              <a:rPr lang="fr-FR" dirty="0">
                <a:solidFill>
                  <a:srgbClr val="002060"/>
                </a:solidFill>
              </a:rPr>
            </a:br>
            <a:r>
              <a:rPr lang="fr-FR" b="1" dirty="0" err="1">
                <a:solidFill>
                  <a:srgbClr val="002060"/>
                </a:solidFill>
              </a:rPr>
              <a:t>said</a:t>
            </a:r>
            <a:r>
              <a:rPr lang="fr-FR" b="1" dirty="0">
                <a:solidFill>
                  <a:srgbClr val="002060"/>
                </a:solidFill>
              </a:rPr>
              <a:t> “</a:t>
            </a:r>
            <a:r>
              <a:rPr lang="fr-FR" b="1" dirty="0" err="1">
                <a:solidFill>
                  <a:srgbClr val="002060"/>
                </a:solidFill>
              </a:rPr>
              <a:t>waouf</a:t>
            </a:r>
            <a:r>
              <a:rPr lang="fr-FR" b="1" dirty="0">
                <a:solidFill>
                  <a:srgbClr val="002060"/>
                </a:solidFill>
              </a:rPr>
              <a:t>” </a:t>
            </a:r>
            <a:r>
              <a:rPr lang="fr-FR" b="1" dirty="0" err="1">
                <a:solidFill>
                  <a:srgbClr val="002060"/>
                </a:solidFill>
              </a:rPr>
              <a:t>when</a:t>
            </a:r>
            <a:r>
              <a:rPr lang="fr-FR" b="1" dirty="0">
                <a:solidFill>
                  <a:srgbClr val="002060"/>
                </a:solidFill>
              </a:rPr>
              <a:t> the </a:t>
            </a:r>
            <a:r>
              <a:rPr lang="fr-FR" b="1" dirty="0" err="1">
                <a:solidFill>
                  <a:srgbClr val="002060"/>
                </a:solidFill>
              </a:rPr>
              <a:t>authors</a:t>
            </a:r>
            <a:r>
              <a:rPr lang="fr-FR" b="1" dirty="0">
                <a:solidFill>
                  <a:srgbClr val="002060"/>
                </a:solidFill>
              </a:rPr>
              <a:t> </a:t>
            </a:r>
            <a:r>
              <a:rPr lang="fr-FR" b="1" dirty="0" err="1">
                <a:solidFill>
                  <a:srgbClr val="002060"/>
                </a:solidFill>
              </a:rPr>
              <a:t>started</a:t>
            </a:r>
            <a:r>
              <a:rPr lang="fr-FR" b="1" dirty="0">
                <a:solidFill>
                  <a:srgbClr val="002060"/>
                </a:solidFill>
              </a:rPr>
              <a:t> to </a:t>
            </a:r>
            <a:r>
              <a:rPr lang="fr-FR" b="1" dirty="0" err="1">
                <a:solidFill>
                  <a:srgbClr val="002060"/>
                </a:solidFill>
              </a:rPr>
              <a:t>doubt</a:t>
            </a:r>
            <a:r>
              <a:rPr lang="fr-FR" b="1" dirty="0">
                <a:solidFill>
                  <a:srgbClr val="002060"/>
                </a:solidFill>
              </a:rPr>
              <a:t> </a:t>
            </a:r>
            <a:br>
              <a:rPr lang="fr-FR" b="1" dirty="0">
                <a:solidFill>
                  <a:srgbClr val="002060"/>
                </a:solidFill>
              </a:rPr>
            </a:br>
            <a:r>
              <a:rPr lang="fr-FR" b="1" dirty="0">
                <a:solidFill>
                  <a:srgbClr val="002060"/>
                </a:solidFill>
              </a:rPr>
              <a:t>(</a:t>
            </a:r>
            <a:r>
              <a:rPr lang="fr-FR" b="1" dirty="0" err="1">
                <a:solidFill>
                  <a:srgbClr val="002060"/>
                </a:solidFill>
              </a:rPr>
              <a:t>doubts</a:t>
            </a:r>
            <a:r>
              <a:rPr lang="fr-FR" b="1" dirty="0">
                <a:solidFill>
                  <a:srgbClr val="002060"/>
                </a:solidFill>
              </a:rPr>
              <a:t> are </a:t>
            </a:r>
            <a:r>
              <a:rPr lang="fr-FR" b="1" dirty="0" err="1">
                <a:solidFill>
                  <a:srgbClr val="002060"/>
                </a:solidFill>
              </a:rPr>
              <a:t>common</a:t>
            </a:r>
            <a:r>
              <a:rPr lang="fr-FR" b="1" dirty="0">
                <a:solidFill>
                  <a:srgbClr val="002060"/>
                </a:solidFill>
              </a:rPr>
              <a:t> in science, </a:t>
            </a:r>
            <a:r>
              <a:rPr lang="fr-FR" b="1" dirty="0" err="1">
                <a:solidFill>
                  <a:srgbClr val="002060"/>
                </a:solidFill>
              </a:rPr>
              <a:t>don’t</a:t>
            </a:r>
            <a:r>
              <a:rPr lang="fr-FR" b="1" dirty="0">
                <a:solidFill>
                  <a:srgbClr val="002060"/>
                </a:solidFill>
              </a:rPr>
              <a:t> let </a:t>
            </a:r>
            <a:r>
              <a:rPr lang="fr-FR" b="1" dirty="0" err="1">
                <a:solidFill>
                  <a:srgbClr val="002060"/>
                </a:solidFill>
              </a:rPr>
              <a:t>them</a:t>
            </a:r>
            <a:r>
              <a:rPr lang="fr-FR" b="1" dirty="0">
                <a:solidFill>
                  <a:srgbClr val="002060"/>
                </a:solidFill>
              </a:rPr>
              <a:t> </a:t>
            </a:r>
            <a:r>
              <a:rPr lang="fr-FR" b="1" dirty="0" err="1">
                <a:solidFill>
                  <a:srgbClr val="002060"/>
                </a:solidFill>
              </a:rPr>
              <a:t>win</a:t>
            </a:r>
            <a:r>
              <a:rPr lang="fr-FR" b="1" dirty="0">
                <a:solidFill>
                  <a:srgbClr val="002060"/>
                </a:solidFill>
              </a:rPr>
              <a:t> </a:t>
            </a:r>
            <a:r>
              <a:rPr lang="fr-FR" b="1" dirty="0" err="1">
                <a:solidFill>
                  <a:srgbClr val="002060"/>
                </a:solidFill>
              </a:rPr>
              <a:t>you</a:t>
            </a:r>
            <a:r>
              <a:rPr lang="fr-FR" b="1" dirty="0">
                <a:solidFill>
                  <a:srgbClr val="002060"/>
                </a:solidFill>
              </a:rPr>
              <a:t> over, </a:t>
            </a:r>
            <a:r>
              <a:rPr lang="fr-FR" b="1" dirty="0" err="1">
                <a:solidFill>
                  <a:srgbClr val="002060"/>
                </a:solidFill>
              </a:rPr>
              <a:t>believe</a:t>
            </a:r>
            <a:r>
              <a:rPr lang="fr-FR" b="1" dirty="0">
                <a:solidFill>
                  <a:srgbClr val="002060"/>
                </a:solidFill>
              </a:rPr>
              <a:t> in </a:t>
            </a:r>
            <a:r>
              <a:rPr lang="fr-FR" b="1" dirty="0" err="1">
                <a:solidFill>
                  <a:srgbClr val="002060"/>
                </a:solidFill>
              </a:rPr>
              <a:t>yourself</a:t>
            </a:r>
            <a:r>
              <a:rPr lang="fr-FR" b="1" dirty="0">
                <a:solidFill>
                  <a:srgbClr val="002060"/>
                </a:solidFill>
              </a:rPr>
              <a:t> and </a:t>
            </a:r>
            <a:r>
              <a:rPr lang="fr-FR" b="1" dirty="0" err="1">
                <a:solidFill>
                  <a:srgbClr val="002060"/>
                </a:solidFill>
              </a:rPr>
              <a:t>what</a:t>
            </a:r>
            <a:r>
              <a:rPr lang="fr-FR" b="1" dirty="0">
                <a:solidFill>
                  <a:srgbClr val="002060"/>
                </a:solidFill>
              </a:rPr>
              <a:t> </a:t>
            </a:r>
            <a:r>
              <a:rPr lang="fr-FR" b="1" dirty="0" err="1">
                <a:solidFill>
                  <a:srgbClr val="002060"/>
                </a:solidFill>
              </a:rPr>
              <a:t>you</a:t>
            </a:r>
            <a:r>
              <a:rPr lang="fr-FR" b="1" dirty="0">
                <a:solidFill>
                  <a:srgbClr val="002060"/>
                </a:solidFill>
              </a:rPr>
              <a:t> do, </a:t>
            </a:r>
            <a:r>
              <a:rPr lang="fr-FR" b="1" dirty="0" err="1">
                <a:solidFill>
                  <a:srgbClr val="002060"/>
                </a:solidFill>
              </a:rPr>
              <a:t>don’t</a:t>
            </a:r>
            <a:r>
              <a:rPr lang="fr-FR" b="1" dirty="0">
                <a:solidFill>
                  <a:srgbClr val="002060"/>
                </a:solidFill>
              </a:rPr>
              <a:t> let </a:t>
            </a:r>
            <a:r>
              <a:rPr lang="fr-FR" b="1" dirty="0" err="1">
                <a:solidFill>
                  <a:srgbClr val="002060"/>
                </a:solidFill>
              </a:rPr>
              <a:t>anyone</a:t>
            </a:r>
            <a:r>
              <a:rPr lang="fr-FR" b="1" dirty="0">
                <a:solidFill>
                  <a:srgbClr val="002060"/>
                </a:solidFill>
              </a:rPr>
              <a:t> </a:t>
            </a:r>
            <a:r>
              <a:rPr lang="fr-FR" b="1" dirty="0" err="1">
                <a:solidFill>
                  <a:srgbClr val="002060"/>
                </a:solidFill>
              </a:rPr>
              <a:t>distract</a:t>
            </a:r>
            <a:r>
              <a:rPr lang="fr-FR" b="1" dirty="0">
                <a:solidFill>
                  <a:srgbClr val="002060"/>
                </a:solidFill>
              </a:rPr>
              <a:t> </a:t>
            </a:r>
            <a:r>
              <a:rPr lang="fr-FR" b="1" dirty="0" err="1">
                <a:solidFill>
                  <a:srgbClr val="002060"/>
                </a:solidFill>
              </a:rPr>
              <a:t>you</a:t>
            </a:r>
            <a:r>
              <a:rPr lang="fr-FR" b="1" dirty="0">
                <a:solidFill>
                  <a:srgbClr val="002060"/>
                </a:solidFill>
              </a:rPr>
              <a:t> </a:t>
            </a:r>
            <a:r>
              <a:rPr lang="fr-FR" b="1" dirty="0" err="1">
                <a:solidFill>
                  <a:srgbClr val="002060"/>
                </a:solidFill>
              </a:rPr>
              <a:t>from</a:t>
            </a:r>
            <a:r>
              <a:rPr lang="fr-FR" b="1" dirty="0">
                <a:solidFill>
                  <a:srgbClr val="002060"/>
                </a:solidFill>
              </a:rPr>
              <a:t> the </a:t>
            </a:r>
            <a:r>
              <a:rPr lang="fr-FR" b="1" dirty="0" err="1">
                <a:solidFill>
                  <a:srgbClr val="002060"/>
                </a:solidFill>
              </a:rPr>
              <a:t>truth</a:t>
            </a:r>
            <a:r>
              <a:rPr lang="fr-FR" b="1" dirty="0">
                <a:solidFill>
                  <a:srgbClr val="002060"/>
                </a:solidFill>
              </a:rPr>
              <a:t> </a:t>
            </a:r>
            <a:r>
              <a:rPr lang="fr-FR" b="1" dirty="0" err="1">
                <a:solidFill>
                  <a:srgbClr val="002060"/>
                </a:solidFill>
              </a:rPr>
              <a:t>you</a:t>
            </a:r>
            <a:r>
              <a:rPr lang="fr-FR" b="1" dirty="0">
                <a:solidFill>
                  <a:srgbClr val="002060"/>
                </a:solidFill>
              </a:rPr>
              <a:t> know).</a:t>
            </a:r>
          </a:p>
        </p:txBody>
      </p:sp>
      <p:pic>
        <p:nvPicPr>
          <p:cNvPr id="7" name="Espace réservé du contenu 6">
            <a:extLst>
              <a:ext uri="{FF2B5EF4-FFF2-40B4-BE49-F238E27FC236}">
                <a16:creationId xmlns:a16="http://schemas.microsoft.com/office/drawing/2014/main" id="{A84116E9-C60D-9600-0B62-7802EC380894}"/>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6" t="1789" r="41651" b="7886"/>
          <a:stretch/>
        </p:blipFill>
        <p:spPr>
          <a:xfrm>
            <a:off x="6328610" y="1324686"/>
            <a:ext cx="5538537" cy="3930315"/>
          </a:xfrm>
        </p:spPr>
      </p:pic>
      <p:sp>
        <p:nvSpPr>
          <p:cNvPr id="4" name="Espace réservé du pied de page 3">
            <a:extLst>
              <a:ext uri="{FF2B5EF4-FFF2-40B4-BE49-F238E27FC236}">
                <a16:creationId xmlns:a16="http://schemas.microsoft.com/office/drawing/2014/main" id="{CDDA2639-A6D8-0583-C3DF-B9EC586E4B2C}"/>
              </a:ext>
            </a:extLst>
          </p:cNvPr>
          <p:cNvSpPr>
            <a:spLocks noGrp="1"/>
          </p:cNvSpPr>
          <p:nvPr>
            <p:ph type="ftr" sz="quarter" idx="11"/>
          </p:nvPr>
        </p:nvSpPr>
        <p:spPr/>
        <p:txBody>
          <a:bodyPr/>
          <a:lstStyle/>
          <a:p>
            <a:r>
              <a:rPr lang="fr-FR" dirty="0" err="1"/>
              <a:t>Waouf</a:t>
            </a:r>
            <a:r>
              <a:rPr lang="fr-FR" dirty="0"/>
              <a:t>!</a:t>
            </a:r>
          </a:p>
        </p:txBody>
      </p:sp>
      <p:sp>
        <p:nvSpPr>
          <p:cNvPr id="5" name="Espace réservé du numéro de diapositive 4">
            <a:extLst>
              <a:ext uri="{FF2B5EF4-FFF2-40B4-BE49-F238E27FC236}">
                <a16:creationId xmlns:a16="http://schemas.microsoft.com/office/drawing/2014/main" id="{BC2FF38F-11A4-1932-0CBF-1FD8AE6DBE74}"/>
              </a:ext>
            </a:extLst>
          </p:cNvPr>
          <p:cNvSpPr>
            <a:spLocks noGrp="1"/>
          </p:cNvSpPr>
          <p:nvPr>
            <p:ph type="sldNum" sz="quarter" idx="12"/>
          </p:nvPr>
        </p:nvSpPr>
        <p:spPr/>
        <p:txBody>
          <a:bodyPr/>
          <a:lstStyle/>
          <a:p>
            <a:fld id="{264B5D8C-DCF3-4706-B695-4F73B634C15B}" type="slidenum">
              <a:rPr lang="fr-FR" smtClean="0"/>
              <a:t>46</a:t>
            </a:fld>
            <a:endParaRPr lang="fr-FR"/>
          </a:p>
        </p:txBody>
      </p:sp>
    </p:spTree>
    <p:extLst>
      <p:ext uri="{BB962C8B-B14F-4D97-AF65-F5344CB8AC3E}">
        <p14:creationId xmlns:p14="http://schemas.microsoft.com/office/powerpoint/2010/main" val="288705076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E877CA2-596E-9643-BA08-CF1912CFF9DA}"/>
              </a:ext>
            </a:extLst>
          </p:cNvPr>
          <p:cNvSpPr>
            <a:spLocks noGrp="1"/>
          </p:cNvSpPr>
          <p:nvPr>
            <p:ph type="title"/>
          </p:nvPr>
        </p:nvSpPr>
        <p:spPr>
          <a:xfrm>
            <a:off x="322605" y="1424354"/>
            <a:ext cx="5706795" cy="2004646"/>
          </a:xfrm>
        </p:spPr>
        <p:txBody>
          <a:bodyPr>
            <a:normAutofit/>
          </a:bodyPr>
          <a:lstStyle/>
          <a:p>
            <a:pPr algn="ctr"/>
            <a:r>
              <a:rPr lang="fr-FR" dirty="0">
                <a:solidFill>
                  <a:srgbClr val="002060"/>
                </a:solidFill>
              </a:rPr>
              <a:t>The article </a:t>
            </a:r>
            <a:r>
              <a:rPr lang="fr-FR" dirty="0" err="1">
                <a:solidFill>
                  <a:srgbClr val="002060"/>
                </a:solidFill>
              </a:rPr>
              <a:t>is</a:t>
            </a:r>
            <a:r>
              <a:rPr lang="fr-FR" dirty="0">
                <a:solidFill>
                  <a:srgbClr val="002060"/>
                </a:solidFill>
              </a:rPr>
              <a:t> </a:t>
            </a:r>
            <a:r>
              <a:rPr lang="fr-FR" dirty="0" err="1">
                <a:solidFill>
                  <a:srgbClr val="002060"/>
                </a:solidFill>
              </a:rPr>
              <a:t>distributed</a:t>
            </a:r>
            <a:r>
              <a:rPr lang="fr-FR" dirty="0">
                <a:solidFill>
                  <a:srgbClr val="002060"/>
                </a:solidFill>
              </a:rPr>
              <a:t> and </a:t>
            </a:r>
            <a:r>
              <a:rPr lang="fr-FR" dirty="0" err="1">
                <a:solidFill>
                  <a:srgbClr val="002060"/>
                </a:solidFill>
              </a:rPr>
              <a:t>relayed</a:t>
            </a:r>
            <a:r>
              <a:rPr lang="fr-FR" dirty="0">
                <a:solidFill>
                  <a:srgbClr val="002060"/>
                </a:solidFill>
              </a:rPr>
              <a:t> on 15 August… </a:t>
            </a:r>
          </a:p>
        </p:txBody>
      </p:sp>
      <p:sp>
        <p:nvSpPr>
          <p:cNvPr id="6" name="Espace réservé du pied de page 3">
            <a:extLst>
              <a:ext uri="{FF2B5EF4-FFF2-40B4-BE49-F238E27FC236}">
                <a16:creationId xmlns:a16="http://schemas.microsoft.com/office/drawing/2014/main" id="{F102C061-2A18-474C-953A-AA971BD55F43}"/>
              </a:ext>
            </a:extLst>
          </p:cNvPr>
          <p:cNvSpPr>
            <a:spLocks noGrp="1"/>
          </p:cNvSpPr>
          <p:nvPr>
            <p:ph type="ftr" sz="quarter" idx="11"/>
          </p:nvPr>
        </p:nvSpPr>
        <p:spPr/>
        <p:txBody>
          <a:bodyPr/>
          <a:lstStyle/>
          <a:p>
            <a:r>
              <a:rPr lang="fr-FR" dirty="0"/>
              <a:t>Le tour du monde en 80 minutes</a:t>
            </a:r>
          </a:p>
        </p:txBody>
      </p:sp>
      <p:sp>
        <p:nvSpPr>
          <p:cNvPr id="4" name="Titre 1">
            <a:extLst>
              <a:ext uri="{FF2B5EF4-FFF2-40B4-BE49-F238E27FC236}">
                <a16:creationId xmlns:a16="http://schemas.microsoft.com/office/drawing/2014/main" id="{73A15B44-B348-7940-A29E-2C06A6407FC6}"/>
              </a:ext>
            </a:extLst>
          </p:cNvPr>
          <p:cNvSpPr txBox="1">
            <a:spLocks/>
          </p:cNvSpPr>
          <p:nvPr/>
        </p:nvSpPr>
        <p:spPr>
          <a:xfrm>
            <a:off x="759654" y="3429000"/>
            <a:ext cx="5444197" cy="164557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fr-FR" sz="2000" dirty="0">
              <a:solidFill>
                <a:srgbClr val="B20A39"/>
              </a:solidFill>
            </a:endParaRPr>
          </a:p>
        </p:txBody>
      </p:sp>
      <p:pic>
        <p:nvPicPr>
          <p:cNvPr id="24578" name="Picture 2">
            <a:extLst>
              <a:ext uri="{FF2B5EF4-FFF2-40B4-BE49-F238E27FC236}">
                <a16:creationId xmlns:a16="http://schemas.microsoft.com/office/drawing/2014/main" id="{50950FAA-DEAF-0B47-8037-C8084EC7289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571" r="27117"/>
          <a:stretch/>
        </p:blipFill>
        <p:spPr bwMode="auto">
          <a:xfrm>
            <a:off x="6096000" y="136525"/>
            <a:ext cx="6087573" cy="4621237"/>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 7">
            <a:extLst>
              <a:ext uri="{FF2B5EF4-FFF2-40B4-BE49-F238E27FC236}">
                <a16:creationId xmlns:a16="http://schemas.microsoft.com/office/drawing/2014/main" id="{22EDEDD6-E08E-8E43-B9EA-F70A8EEAD5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1166" y="3939731"/>
            <a:ext cx="6306722" cy="2075880"/>
          </a:xfrm>
          <a:prstGeom prst="rect">
            <a:avLst/>
          </a:prstGeom>
        </p:spPr>
      </p:pic>
      <p:sp>
        <p:nvSpPr>
          <p:cNvPr id="7" name="Espace réservé du numéro de diapositive 5">
            <a:extLst>
              <a:ext uri="{FF2B5EF4-FFF2-40B4-BE49-F238E27FC236}">
                <a16:creationId xmlns:a16="http://schemas.microsoft.com/office/drawing/2014/main" id="{9957BC0E-3AA5-0B4B-B4AD-7318A9E8DCFB}"/>
              </a:ext>
            </a:extLst>
          </p:cNvPr>
          <p:cNvSpPr txBox="1">
            <a:spLocks/>
          </p:cNvSpPr>
          <p:nvPr/>
        </p:nvSpPr>
        <p:spPr>
          <a:xfrm>
            <a:off x="-2126149" y="6478735"/>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64B5D8C-DCF3-4706-B695-4F73B634C15B}" type="slidenum">
              <a:rPr lang="fr-FR" smtClean="0"/>
              <a:pPr/>
              <a:t>47</a:t>
            </a:fld>
            <a:r>
              <a:rPr lang="fr-FR" b="1">
                <a:solidFill>
                  <a:srgbClr val="FF0000"/>
                </a:solidFill>
              </a:rPr>
              <a:t>/623</a:t>
            </a:r>
            <a:endParaRPr lang="fr-FR" b="1" dirty="0">
              <a:solidFill>
                <a:srgbClr val="FF0000"/>
              </a:solidFill>
            </a:endParaRPr>
          </a:p>
        </p:txBody>
      </p:sp>
      <p:sp>
        <p:nvSpPr>
          <p:cNvPr id="3" name="Titre 1">
            <a:extLst>
              <a:ext uri="{FF2B5EF4-FFF2-40B4-BE49-F238E27FC236}">
                <a16:creationId xmlns:a16="http://schemas.microsoft.com/office/drawing/2014/main" id="{30A4160C-6FAB-EE5E-B353-52B57CA9B6A7}"/>
              </a:ext>
            </a:extLst>
          </p:cNvPr>
          <p:cNvSpPr txBox="1">
            <a:spLocks/>
          </p:cNvSpPr>
          <p:nvPr/>
        </p:nvSpPr>
        <p:spPr>
          <a:xfrm>
            <a:off x="6340314" y="4757762"/>
            <a:ext cx="5706795" cy="200464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dirty="0">
                <a:solidFill>
                  <a:srgbClr val="002060"/>
                </a:solidFill>
              </a:rPr>
              <a:t>And </a:t>
            </a:r>
            <a:r>
              <a:rPr lang="fr-FR" dirty="0" err="1">
                <a:solidFill>
                  <a:srgbClr val="002060"/>
                </a:solidFill>
              </a:rPr>
              <a:t>it</a:t>
            </a:r>
            <a:r>
              <a:rPr lang="fr-FR" dirty="0">
                <a:solidFill>
                  <a:srgbClr val="002060"/>
                </a:solidFill>
              </a:rPr>
              <a:t> </a:t>
            </a:r>
            <a:r>
              <a:rPr lang="fr-FR" dirty="0" err="1">
                <a:solidFill>
                  <a:srgbClr val="002060"/>
                </a:solidFill>
              </a:rPr>
              <a:t>goes</a:t>
            </a:r>
            <a:r>
              <a:rPr lang="fr-FR" dirty="0">
                <a:solidFill>
                  <a:srgbClr val="002060"/>
                </a:solidFill>
              </a:rPr>
              <a:t> </a:t>
            </a:r>
            <a:r>
              <a:rPr lang="fr-FR" dirty="0" err="1">
                <a:solidFill>
                  <a:srgbClr val="002060"/>
                </a:solidFill>
              </a:rPr>
              <a:t>around</a:t>
            </a:r>
            <a:r>
              <a:rPr lang="fr-FR" dirty="0">
                <a:solidFill>
                  <a:srgbClr val="002060"/>
                </a:solidFill>
              </a:rPr>
              <a:t> the world...</a:t>
            </a:r>
          </a:p>
        </p:txBody>
      </p:sp>
    </p:spTree>
    <p:custDataLst>
      <p:tags r:id="rId1"/>
    </p:custDataLst>
    <p:extLst>
      <p:ext uri="{BB962C8B-B14F-4D97-AF65-F5344CB8AC3E}">
        <p14:creationId xmlns:p14="http://schemas.microsoft.com/office/powerpoint/2010/main" val="3551037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73A15B44-B348-7940-A29E-2C06A6407FC6}"/>
              </a:ext>
            </a:extLst>
          </p:cNvPr>
          <p:cNvSpPr txBox="1">
            <a:spLocks/>
          </p:cNvSpPr>
          <p:nvPr/>
        </p:nvSpPr>
        <p:spPr>
          <a:xfrm>
            <a:off x="759654" y="3429000"/>
            <a:ext cx="5444197" cy="164557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fr-FR" sz="2000" dirty="0">
              <a:solidFill>
                <a:srgbClr val="B20A39"/>
              </a:solidFill>
            </a:endParaRPr>
          </a:p>
        </p:txBody>
      </p:sp>
      <p:pic>
        <p:nvPicPr>
          <p:cNvPr id="8" name="Image 7">
            <a:extLst>
              <a:ext uri="{FF2B5EF4-FFF2-40B4-BE49-F238E27FC236}">
                <a16:creationId xmlns:a16="http://schemas.microsoft.com/office/drawing/2014/main" id="{08A0927C-7CE6-F544-9BE1-40812A66C6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33892" y="4046889"/>
            <a:ext cx="4462108" cy="250680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Image 11">
            <a:extLst>
              <a:ext uri="{FF2B5EF4-FFF2-40B4-BE49-F238E27FC236}">
                <a16:creationId xmlns:a16="http://schemas.microsoft.com/office/drawing/2014/main" id="{E7D279ED-331C-5244-8C95-17128900CF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368" y="227806"/>
            <a:ext cx="6750452" cy="109269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Image 13">
            <a:extLst>
              <a:ext uri="{FF2B5EF4-FFF2-40B4-BE49-F238E27FC236}">
                <a16:creationId xmlns:a16="http://schemas.microsoft.com/office/drawing/2014/main" id="{BDD86205-35F2-814C-B716-1A370B378B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78023" y="3970387"/>
            <a:ext cx="4639577" cy="265980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6" name="Image 15">
            <a:extLst>
              <a:ext uri="{FF2B5EF4-FFF2-40B4-BE49-F238E27FC236}">
                <a16:creationId xmlns:a16="http://schemas.microsoft.com/office/drawing/2014/main" id="{BE5CED64-6160-E841-960E-47F99A78412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8100" y="1580350"/>
            <a:ext cx="6332837" cy="26714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Espace réservé du numéro de diapositive 5">
            <a:extLst>
              <a:ext uri="{FF2B5EF4-FFF2-40B4-BE49-F238E27FC236}">
                <a16:creationId xmlns:a16="http://schemas.microsoft.com/office/drawing/2014/main" id="{07EFC275-CD7C-C94D-9E11-D0F968AD7993}"/>
              </a:ext>
            </a:extLst>
          </p:cNvPr>
          <p:cNvSpPr txBox="1">
            <a:spLocks/>
          </p:cNvSpPr>
          <p:nvPr/>
        </p:nvSpPr>
        <p:spPr>
          <a:xfrm>
            <a:off x="-2126149" y="6478735"/>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64B5D8C-DCF3-4706-B695-4F73B634C15B}" type="slidenum">
              <a:rPr lang="fr-FR" smtClean="0"/>
              <a:pPr/>
              <a:t>48</a:t>
            </a:fld>
            <a:r>
              <a:rPr lang="fr-FR" b="1">
                <a:solidFill>
                  <a:srgbClr val="FF0000"/>
                </a:solidFill>
              </a:rPr>
              <a:t>/623</a:t>
            </a:r>
            <a:endParaRPr lang="fr-FR" b="1" dirty="0">
              <a:solidFill>
                <a:srgbClr val="FF0000"/>
              </a:solidFill>
            </a:endParaRPr>
          </a:p>
        </p:txBody>
      </p:sp>
      <p:pic>
        <p:nvPicPr>
          <p:cNvPr id="3" name="Image 2">
            <a:extLst>
              <a:ext uri="{FF2B5EF4-FFF2-40B4-BE49-F238E27FC236}">
                <a16:creationId xmlns:a16="http://schemas.microsoft.com/office/drawing/2014/main" id="{33E85D7F-3BA9-3299-918D-9B7B18B67109}"/>
              </a:ext>
            </a:extLst>
          </p:cNvPr>
          <p:cNvPicPr>
            <a:picLocks noChangeAspect="1"/>
          </p:cNvPicPr>
          <p:nvPr/>
        </p:nvPicPr>
        <p:blipFill rotWithShape="1">
          <a:blip r:embed="rId6">
            <a:extLst>
              <a:ext uri="{28A0092B-C50C-407E-A947-70E740481C1C}">
                <a14:useLocalDpi xmlns:a14="http://schemas.microsoft.com/office/drawing/2010/main" val="0"/>
              </a:ext>
            </a:extLst>
          </a:blip>
          <a:srcRect l="21608" b="27409"/>
          <a:stretch/>
        </p:blipFill>
        <p:spPr>
          <a:xfrm>
            <a:off x="7059886" y="227806"/>
            <a:ext cx="4857714" cy="304460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itre 1">
            <a:extLst>
              <a:ext uri="{FF2B5EF4-FFF2-40B4-BE49-F238E27FC236}">
                <a16:creationId xmlns:a16="http://schemas.microsoft.com/office/drawing/2014/main" id="{1783B775-3BDD-20A8-3503-F8D3C1632B48}"/>
              </a:ext>
            </a:extLst>
          </p:cNvPr>
          <p:cNvSpPr txBox="1">
            <a:spLocks/>
          </p:cNvSpPr>
          <p:nvPr/>
        </p:nvSpPr>
        <p:spPr>
          <a:xfrm>
            <a:off x="3254023" y="227806"/>
            <a:ext cx="3586797" cy="445324"/>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sz="2800" b="1" dirty="0">
                <a:solidFill>
                  <a:srgbClr val="B20A39"/>
                </a:solidFill>
              </a:rPr>
              <a:t>Telegraph </a:t>
            </a:r>
            <a:r>
              <a:rPr lang="fr-FR" sz="2800" b="1" dirty="0" err="1">
                <a:solidFill>
                  <a:srgbClr val="B20A39"/>
                </a:solidFill>
              </a:rPr>
              <a:t>India</a:t>
            </a:r>
            <a:r>
              <a:rPr lang="fr-FR" sz="2800" b="1" dirty="0">
                <a:solidFill>
                  <a:srgbClr val="B20A39"/>
                </a:solidFill>
              </a:rPr>
              <a:t> Online</a:t>
            </a:r>
          </a:p>
        </p:txBody>
      </p:sp>
    </p:spTree>
    <p:extLst>
      <p:ext uri="{BB962C8B-B14F-4D97-AF65-F5344CB8AC3E}">
        <p14:creationId xmlns:p14="http://schemas.microsoft.com/office/powerpoint/2010/main" val="277220287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E877CA2-596E-9643-BA08-CF1912CFF9DA}"/>
              </a:ext>
            </a:extLst>
          </p:cNvPr>
          <p:cNvSpPr>
            <a:spLocks noGrp="1"/>
          </p:cNvSpPr>
          <p:nvPr>
            <p:ph type="title"/>
          </p:nvPr>
        </p:nvSpPr>
        <p:spPr>
          <a:xfrm>
            <a:off x="617051" y="202612"/>
            <a:ext cx="10668001" cy="2025748"/>
          </a:xfrm>
        </p:spPr>
        <p:txBody>
          <a:bodyPr>
            <a:normAutofit/>
          </a:bodyPr>
          <a:lstStyle/>
          <a:p>
            <a:pPr algn="ctr"/>
            <a:r>
              <a:rPr lang="fr-FR" dirty="0">
                <a:solidFill>
                  <a:srgbClr val="002060"/>
                </a:solidFill>
              </a:rPr>
              <a:t>The article </a:t>
            </a:r>
            <a:r>
              <a:rPr lang="fr-FR" dirty="0" err="1">
                <a:solidFill>
                  <a:srgbClr val="002060"/>
                </a:solidFill>
              </a:rPr>
              <a:t>was</a:t>
            </a:r>
            <a:r>
              <a:rPr lang="fr-FR" dirty="0">
                <a:solidFill>
                  <a:srgbClr val="002060"/>
                </a:solidFill>
              </a:rPr>
              <a:t> </a:t>
            </a:r>
            <a:r>
              <a:rPr lang="fr-FR" dirty="0" err="1">
                <a:solidFill>
                  <a:srgbClr val="002060"/>
                </a:solidFill>
              </a:rPr>
              <a:t>retracted</a:t>
            </a:r>
            <a:r>
              <a:rPr lang="fr-FR" dirty="0">
                <a:solidFill>
                  <a:srgbClr val="002060"/>
                </a:solidFill>
              </a:rPr>
              <a:t> 30 </a:t>
            </a:r>
            <a:r>
              <a:rPr lang="fr-FR" dirty="0" err="1">
                <a:solidFill>
                  <a:srgbClr val="002060"/>
                </a:solidFill>
              </a:rPr>
              <a:t>hours</a:t>
            </a:r>
            <a:r>
              <a:rPr lang="fr-FR" dirty="0">
                <a:solidFill>
                  <a:srgbClr val="002060"/>
                </a:solidFill>
              </a:rPr>
              <a:t> </a:t>
            </a:r>
            <a:r>
              <a:rPr lang="fr-FR" dirty="0" err="1">
                <a:solidFill>
                  <a:srgbClr val="002060"/>
                </a:solidFill>
              </a:rPr>
              <a:t>later</a:t>
            </a:r>
            <a:r>
              <a:rPr lang="fr-FR" dirty="0">
                <a:solidFill>
                  <a:srgbClr val="002060"/>
                </a:solidFill>
              </a:rPr>
              <a:t>... and </a:t>
            </a:r>
            <a:r>
              <a:rPr lang="fr-FR" dirty="0" err="1">
                <a:solidFill>
                  <a:srgbClr val="002060"/>
                </a:solidFill>
              </a:rPr>
              <a:t>enjoyed</a:t>
            </a:r>
            <a:r>
              <a:rPr lang="fr-FR" dirty="0">
                <a:solidFill>
                  <a:srgbClr val="002060"/>
                </a:solidFill>
              </a:rPr>
              <a:t> a Streisand </a:t>
            </a:r>
            <a:r>
              <a:rPr lang="fr-FR" dirty="0" err="1">
                <a:solidFill>
                  <a:srgbClr val="002060"/>
                </a:solidFill>
              </a:rPr>
              <a:t>effect</a:t>
            </a:r>
            <a:r>
              <a:rPr lang="fr-FR" dirty="0">
                <a:solidFill>
                  <a:srgbClr val="002060"/>
                </a:solidFill>
              </a:rPr>
              <a:t>! </a:t>
            </a:r>
          </a:p>
        </p:txBody>
      </p:sp>
      <p:sp>
        <p:nvSpPr>
          <p:cNvPr id="5" name="Espace réservé du pied de page 3">
            <a:extLst>
              <a:ext uri="{FF2B5EF4-FFF2-40B4-BE49-F238E27FC236}">
                <a16:creationId xmlns:a16="http://schemas.microsoft.com/office/drawing/2014/main" id="{6EFEDDAE-2A65-8A4F-A275-56075BE75AC4}"/>
              </a:ext>
            </a:extLst>
          </p:cNvPr>
          <p:cNvSpPr>
            <a:spLocks noGrp="1"/>
          </p:cNvSpPr>
          <p:nvPr>
            <p:ph type="ftr" sz="quarter" idx="11"/>
          </p:nvPr>
        </p:nvSpPr>
        <p:spPr>
          <a:xfrm>
            <a:off x="2826328" y="6361556"/>
            <a:ext cx="6384174" cy="365125"/>
          </a:xfrm>
        </p:spPr>
        <p:txBody>
          <a:bodyPr/>
          <a:lstStyle/>
          <a:p>
            <a:r>
              <a:rPr lang="fr-FR" dirty="0"/>
              <a:t>La photo de la villa de Barbra </a:t>
            </a:r>
            <a:r>
              <a:rPr lang="fr-FR" dirty="0" err="1"/>
              <a:t>Steisand</a:t>
            </a:r>
            <a:r>
              <a:rPr lang="fr-FR" dirty="0"/>
              <a:t> </a:t>
            </a:r>
            <a:r>
              <a:rPr lang="fr-FR" dirty="0" err="1"/>
              <a:t>qu</a:t>
            </a:r>
            <a:r>
              <a:rPr lang="fr-FR" dirty="0"/>
              <a:t> ne veut pas qu’elle diffuse, la rendant donc plus connue…</a:t>
            </a:r>
          </a:p>
        </p:txBody>
      </p:sp>
      <p:sp>
        <p:nvSpPr>
          <p:cNvPr id="4" name="Titre 1">
            <a:extLst>
              <a:ext uri="{FF2B5EF4-FFF2-40B4-BE49-F238E27FC236}">
                <a16:creationId xmlns:a16="http://schemas.microsoft.com/office/drawing/2014/main" id="{73A15B44-B348-7940-A29E-2C06A6407FC6}"/>
              </a:ext>
            </a:extLst>
          </p:cNvPr>
          <p:cNvSpPr txBox="1">
            <a:spLocks/>
          </p:cNvSpPr>
          <p:nvPr/>
        </p:nvSpPr>
        <p:spPr>
          <a:xfrm>
            <a:off x="759654" y="3429000"/>
            <a:ext cx="5444197" cy="164557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fr-FR" sz="2000" dirty="0">
              <a:solidFill>
                <a:srgbClr val="B20A39"/>
              </a:solidFill>
            </a:endParaRPr>
          </a:p>
        </p:txBody>
      </p:sp>
      <p:pic>
        <p:nvPicPr>
          <p:cNvPr id="26626" name="Picture 2">
            <a:extLst>
              <a:ext uri="{FF2B5EF4-FFF2-40B4-BE49-F238E27FC236}">
                <a16:creationId xmlns:a16="http://schemas.microsoft.com/office/drawing/2014/main" id="{25A732E2-B690-BD45-A946-EE553FE4A5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015" y="2071829"/>
            <a:ext cx="7379672" cy="401782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6" name="Espace réservé du numéro de diapositive 5">
            <a:extLst>
              <a:ext uri="{FF2B5EF4-FFF2-40B4-BE49-F238E27FC236}">
                <a16:creationId xmlns:a16="http://schemas.microsoft.com/office/drawing/2014/main" id="{A0FE037A-3701-504B-BBED-9C43AFA1FE66}"/>
              </a:ext>
            </a:extLst>
          </p:cNvPr>
          <p:cNvSpPr txBox="1">
            <a:spLocks/>
          </p:cNvSpPr>
          <p:nvPr/>
        </p:nvSpPr>
        <p:spPr>
          <a:xfrm>
            <a:off x="-2126149" y="6478735"/>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64B5D8C-DCF3-4706-B695-4F73B634C15B}" type="slidenum">
              <a:rPr lang="fr-FR" smtClean="0"/>
              <a:pPr/>
              <a:t>49</a:t>
            </a:fld>
            <a:r>
              <a:rPr lang="fr-FR" b="1">
                <a:solidFill>
                  <a:srgbClr val="FF0000"/>
                </a:solidFill>
              </a:rPr>
              <a:t>/623</a:t>
            </a:r>
            <a:endParaRPr lang="fr-FR" b="1" dirty="0">
              <a:solidFill>
                <a:srgbClr val="FF0000"/>
              </a:solidFill>
            </a:endParaRPr>
          </a:p>
        </p:txBody>
      </p:sp>
    </p:spTree>
    <p:extLst>
      <p:ext uri="{BB962C8B-B14F-4D97-AF65-F5344CB8AC3E}">
        <p14:creationId xmlns:p14="http://schemas.microsoft.com/office/powerpoint/2010/main" val="17392414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a:extLst>
              <a:ext uri="{FF2B5EF4-FFF2-40B4-BE49-F238E27FC236}">
                <a16:creationId xmlns:a16="http://schemas.microsoft.com/office/drawing/2014/main" id="{1E1A8B81-6A0C-9A47-9F90-E4994973CA76}"/>
              </a:ext>
            </a:extLst>
          </p:cNvPr>
          <p:cNvSpPr>
            <a:spLocks noGrp="1"/>
          </p:cNvSpPr>
          <p:nvPr>
            <p:ph type="ftr" sz="quarter" idx="11"/>
          </p:nvPr>
        </p:nvSpPr>
        <p:spPr>
          <a:xfrm>
            <a:off x="2005263" y="6296171"/>
            <a:ext cx="8678779" cy="365125"/>
          </a:xfrm>
        </p:spPr>
        <p:txBody>
          <a:bodyPr/>
          <a:lstStyle/>
          <a:p>
            <a:r>
              <a:rPr lang="fr-FR" dirty="0"/>
              <a:t>A </a:t>
            </a:r>
            <a:r>
              <a:rPr lang="fr-FR" dirty="0" err="1"/>
              <a:t>beautiful</a:t>
            </a:r>
            <a:r>
              <a:rPr lang="fr-FR" dirty="0"/>
              <a:t> </a:t>
            </a:r>
            <a:r>
              <a:rPr lang="fr-FR" dirty="0" err="1"/>
              <a:t>journey</a:t>
            </a:r>
            <a:r>
              <a:rPr lang="fr-FR" dirty="0"/>
              <a:t>, mais quand même il ne fait pas très chaud…</a:t>
            </a:r>
          </a:p>
        </p:txBody>
      </p:sp>
      <p:sp>
        <p:nvSpPr>
          <p:cNvPr id="15" name="Titre 1">
            <a:extLst>
              <a:ext uri="{FF2B5EF4-FFF2-40B4-BE49-F238E27FC236}">
                <a16:creationId xmlns:a16="http://schemas.microsoft.com/office/drawing/2014/main" id="{DEE14247-73D3-5845-9E98-CBE5511F6A46}"/>
              </a:ext>
            </a:extLst>
          </p:cNvPr>
          <p:cNvSpPr txBox="1">
            <a:spLocks/>
          </p:cNvSpPr>
          <p:nvPr/>
        </p:nvSpPr>
        <p:spPr>
          <a:xfrm>
            <a:off x="838200" y="1259600"/>
            <a:ext cx="10515600" cy="1488830"/>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4400" b="1" kern="1200">
                <a:solidFill>
                  <a:srgbClr val="B20A39"/>
                </a:solidFill>
                <a:latin typeface="+mj-lt"/>
                <a:ea typeface="+mj-ea"/>
                <a:cs typeface="+mj-cs"/>
              </a:defRPr>
            </a:lvl1pPr>
          </a:lstStyle>
          <a:p>
            <a:pPr algn="ctr"/>
            <a:r>
              <a:rPr lang="fr-FR" sz="6600" dirty="0" err="1">
                <a:solidFill>
                  <a:srgbClr val="002060"/>
                </a:solidFill>
              </a:rPr>
              <a:t>We</a:t>
            </a:r>
            <a:r>
              <a:rPr lang="fr-FR" sz="6600" dirty="0">
                <a:solidFill>
                  <a:srgbClr val="002060"/>
                </a:solidFill>
              </a:rPr>
              <a:t> have 1 </a:t>
            </a:r>
            <a:r>
              <a:rPr lang="fr-FR" sz="6600" dirty="0" err="1">
                <a:solidFill>
                  <a:srgbClr val="002060"/>
                </a:solidFill>
              </a:rPr>
              <a:t>hour</a:t>
            </a:r>
            <a:r>
              <a:rPr lang="fr-FR" sz="4300" dirty="0">
                <a:solidFill>
                  <a:srgbClr val="002060"/>
                </a:solidFill>
              </a:rPr>
              <a:t> </a:t>
            </a:r>
            <a:r>
              <a:rPr lang="fr-FR" sz="3900" dirty="0">
                <a:solidFill>
                  <a:srgbClr val="002060"/>
                </a:solidFill>
              </a:rPr>
              <a:t>(</a:t>
            </a:r>
            <a:r>
              <a:rPr lang="fr-FR" sz="3900" dirty="0" err="1">
                <a:solidFill>
                  <a:srgbClr val="002060"/>
                </a:solidFill>
              </a:rPr>
              <a:t>including</a:t>
            </a:r>
            <a:r>
              <a:rPr lang="fr-FR" sz="3900" dirty="0">
                <a:solidFill>
                  <a:srgbClr val="002060"/>
                </a:solidFill>
              </a:rPr>
              <a:t> questions)</a:t>
            </a:r>
            <a:r>
              <a:rPr lang="fr-FR" sz="6600" dirty="0">
                <a:solidFill>
                  <a:srgbClr val="002060"/>
                </a:solidFill>
              </a:rPr>
              <a:t>…</a:t>
            </a:r>
          </a:p>
          <a:p>
            <a:pPr algn="ctr"/>
            <a:r>
              <a:rPr lang="fr-FR" sz="6600" dirty="0">
                <a:solidFill>
                  <a:srgbClr val="002060"/>
                </a:solidFill>
              </a:rPr>
              <a:t>...to </a:t>
            </a:r>
            <a:r>
              <a:rPr lang="fr-FR" sz="6600" dirty="0" err="1">
                <a:solidFill>
                  <a:srgbClr val="002060"/>
                </a:solidFill>
              </a:rPr>
              <a:t>make</a:t>
            </a:r>
            <a:r>
              <a:rPr lang="fr-FR" sz="6600" dirty="0">
                <a:solidFill>
                  <a:srgbClr val="002060"/>
                </a:solidFill>
              </a:rPr>
              <a:t> a </a:t>
            </a:r>
            <a:r>
              <a:rPr lang="fr-FR" sz="6600" dirty="0" err="1">
                <a:solidFill>
                  <a:srgbClr val="002060"/>
                </a:solidFill>
              </a:rPr>
              <a:t>beautiful</a:t>
            </a:r>
            <a:r>
              <a:rPr lang="fr-FR" sz="6600" dirty="0">
                <a:solidFill>
                  <a:srgbClr val="002060"/>
                </a:solidFill>
              </a:rPr>
              <a:t> </a:t>
            </a:r>
            <a:r>
              <a:rPr lang="fr-FR" sz="6600" dirty="0" err="1">
                <a:solidFill>
                  <a:srgbClr val="002060"/>
                </a:solidFill>
              </a:rPr>
              <a:t>journey</a:t>
            </a:r>
            <a:r>
              <a:rPr lang="fr-FR" sz="6600" dirty="0">
                <a:solidFill>
                  <a:srgbClr val="002060"/>
                </a:solidFill>
              </a:rPr>
              <a:t>…</a:t>
            </a:r>
          </a:p>
        </p:txBody>
      </p:sp>
      <p:sp>
        <p:nvSpPr>
          <p:cNvPr id="19" name="Espace réservé du numéro de diapositive 5">
            <a:extLst>
              <a:ext uri="{FF2B5EF4-FFF2-40B4-BE49-F238E27FC236}">
                <a16:creationId xmlns:a16="http://schemas.microsoft.com/office/drawing/2014/main" id="{213196BA-DD6A-A04A-8740-23BED892049B}"/>
              </a:ext>
            </a:extLst>
          </p:cNvPr>
          <p:cNvSpPr txBox="1">
            <a:spLocks/>
          </p:cNvSpPr>
          <p:nvPr/>
        </p:nvSpPr>
        <p:spPr>
          <a:xfrm>
            <a:off x="-2126149" y="6478735"/>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64B5D8C-DCF3-4706-B695-4F73B634C15B}" type="slidenum">
              <a:rPr lang="fr-FR" smtClean="0"/>
              <a:pPr/>
              <a:t>5</a:t>
            </a:fld>
            <a:r>
              <a:rPr lang="fr-FR" b="1">
                <a:solidFill>
                  <a:srgbClr val="FF0000"/>
                </a:solidFill>
              </a:rPr>
              <a:t>/623</a:t>
            </a:r>
            <a:endParaRPr lang="fr-FR" b="1" dirty="0">
              <a:solidFill>
                <a:srgbClr val="FF0000"/>
              </a:solidFill>
            </a:endParaRPr>
          </a:p>
        </p:txBody>
      </p:sp>
      <p:sp>
        <p:nvSpPr>
          <p:cNvPr id="6" name="Titre 1">
            <a:extLst>
              <a:ext uri="{FF2B5EF4-FFF2-40B4-BE49-F238E27FC236}">
                <a16:creationId xmlns:a16="http://schemas.microsoft.com/office/drawing/2014/main" id="{E38066FD-9257-2EB4-64A3-CC019FF814BE}"/>
              </a:ext>
            </a:extLst>
          </p:cNvPr>
          <p:cNvSpPr>
            <a:spLocks noGrp="1"/>
          </p:cNvSpPr>
          <p:nvPr>
            <p:ph type="title"/>
          </p:nvPr>
        </p:nvSpPr>
        <p:spPr>
          <a:xfrm>
            <a:off x="838200" y="3557769"/>
            <a:ext cx="10515600" cy="1929063"/>
          </a:xfrm>
        </p:spPr>
        <p:txBody>
          <a:bodyPr>
            <a:normAutofit fontScale="90000"/>
          </a:bodyPr>
          <a:lstStyle/>
          <a:p>
            <a:pPr algn="ctr"/>
            <a:r>
              <a:rPr lang="fr-FR" dirty="0">
                <a:solidFill>
                  <a:srgbClr val="002060"/>
                </a:solidFill>
              </a:rPr>
              <a:t>Let me tell </a:t>
            </a:r>
            <a:r>
              <a:rPr lang="fr-FR" dirty="0" err="1">
                <a:solidFill>
                  <a:srgbClr val="002060"/>
                </a:solidFill>
              </a:rPr>
              <a:t>you</a:t>
            </a:r>
            <a:r>
              <a:rPr lang="fr-FR" dirty="0">
                <a:solidFill>
                  <a:srgbClr val="002060"/>
                </a:solidFill>
              </a:rPr>
              <a:t> a </a:t>
            </a:r>
            <a:r>
              <a:rPr lang="fr-FR" dirty="0" err="1">
                <a:solidFill>
                  <a:srgbClr val="002060"/>
                </a:solidFill>
              </a:rPr>
              <a:t>little</a:t>
            </a:r>
            <a:r>
              <a:rPr lang="fr-FR" dirty="0">
                <a:solidFill>
                  <a:srgbClr val="002060"/>
                </a:solidFill>
              </a:rPr>
              <a:t> story </a:t>
            </a:r>
            <a:br>
              <a:rPr lang="fr-FR" dirty="0">
                <a:solidFill>
                  <a:srgbClr val="002060"/>
                </a:solidFill>
              </a:rPr>
            </a:br>
            <a:r>
              <a:rPr lang="fr-FR" dirty="0">
                <a:solidFill>
                  <a:srgbClr val="002060"/>
                </a:solidFill>
              </a:rPr>
              <a:t>about </a:t>
            </a:r>
            <a:r>
              <a:rPr lang="fr-FR" b="1" dirty="0">
                <a:solidFill>
                  <a:srgbClr val="002060"/>
                </a:solidFill>
              </a:rPr>
              <a:t>a publication </a:t>
            </a:r>
            <a:r>
              <a:rPr lang="fr-FR" b="1" dirty="0" err="1">
                <a:solidFill>
                  <a:srgbClr val="002060"/>
                </a:solidFill>
              </a:rPr>
              <a:t>that</a:t>
            </a:r>
            <a:r>
              <a:rPr lang="fr-FR" b="1" dirty="0">
                <a:solidFill>
                  <a:srgbClr val="002060"/>
                </a:solidFill>
              </a:rPr>
              <a:t> </a:t>
            </a:r>
            <a:r>
              <a:rPr lang="fr-FR" b="1" dirty="0" err="1">
                <a:solidFill>
                  <a:srgbClr val="002060"/>
                </a:solidFill>
              </a:rPr>
              <a:t>travelled</a:t>
            </a:r>
            <a:r>
              <a:rPr lang="fr-FR" b="1" dirty="0">
                <a:solidFill>
                  <a:srgbClr val="002060"/>
                </a:solidFill>
              </a:rPr>
              <a:t> the world</a:t>
            </a:r>
            <a:r>
              <a:rPr lang="fr-FR" dirty="0">
                <a:solidFill>
                  <a:srgbClr val="002060"/>
                </a:solidFill>
              </a:rPr>
              <a:t>,</a:t>
            </a:r>
            <a:br>
              <a:rPr lang="fr-FR" dirty="0">
                <a:solidFill>
                  <a:srgbClr val="002060"/>
                </a:solidFill>
              </a:rPr>
            </a:br>
            <a:r>
              <a:rPr lang="fr-FR" dirty="0">
                <a:solidFill>
                  <a:srgbClr val="002060"/>
                </a:solidFill>
              </a:rPr>
              <a:t>about </a:t>
            </a:r>
            <a:r>
              <a:rPr lang="fr-FR" b="1" dirty="0" err="1">
                <a:solidFill>
                  <a:srgbClr val="002060"/>
                </a:solidFill>
              </a:rPr>
              <a:t>predatory</a:t>
            </a:r>
            <a:r>
              <a:rPr lang="fr-FR" b="1" dirty="0">
                <a:solidFill>
                  <a:srgbClr val="002060"/>
                </a:solidFill>
              </a:rPr>
              <a:t> </a:t>
            </a:r>
            <a:r>
              <a:rPr lang="fr-FR" b="1" dirty="0" err="1">
                <a:solidFill>
                  <a:srgbClr val="002060"/>
                </a:solidFill>
              </a:rPr>
              <a:t>journals</a:t>
            </a:r>
            <a:r>
              <a:rPr lang="fr-FR" b="1" dirty="0">
                <a:solidFill>
                  <a:srgbClr val="002060"/>
                </a:solidFill>
              </a:rPr>
              <a:t> </a:t>
            </a:r>
            <a:r>
              <a:rPr lang="fr-FR" dirty="0">
                <a:solidFill>
                  <a:srgbClr val="002060"/>
                </a:solidFill>
              </a:rPr>
              <a:t>(and </a:t>
            </a:r>
            <a:r>
              <a:rPr lang="fr-FR" dirty="0" err="1">
                <a:solidFill>
                  <a:srgbClr val="002060"/>
                </a:solidFill>
              </a:rPr>
              <a:t>hoaxes</a:t>
            </a:r>
            <a:r>
              <a:rPr lang="fr-FR" dirty="0">
                <a:solidFill>
                  <a:srgbClr val="002060"/>
                </a:solidFill>
              </a:rPr>
              <a:t>)</a:t>
            </a:r>
            <a:br>
              <a:rPr lang="fr-FR" dirty="0">
                <a:solidFill>
                  <a:srgbClr val="002060"/>
                </a:solidFill>
              </a:rPr>
            </a:br>
            <a:r>
              <a:rPr lang="fr-FR" dirty="0">
                <a:solidFill>
                  <a:srgbClr val="002060"/>
                </a:solidFill>
              </a:rPr>
              <a:t>and about </a:t>
            </a:r>
            <a:r>
              <a:rPr lang="fr-FR" b="1" dirty="0" err="1">
                <a:solidFill>
                  <a:srgbClr val="002060"/>
                </a:solidFill>
              </a:rPr>
              <a:t>some</a:t>
            </a:r>
            <a:r>
              <a:rPr lang="fr-FR" b="1" dirty="0">
                <a:solidFill>
                  <a:srgbClr val="002060"/>
                </a:solidFill>
              </a:rPr>
              <a:t> </a:t>
            </a:r>
            <a:r>
              <a:rPr lang="fr-FR" b="1" dirty="0" err="1">
                <a:solidFill>
                  <a:srgbClr val="002060"/>
                </a:solidFill>
              </a:rPr>
              <a:t>subsequent</a:t>
            </a:r>
            <a:r>
              <a:rPr lang="fr-FR" b="1" dirty="0">
                <a:solidFill>
                  <a:srgbClr val="002060"/>
                </a:solidFill>
              </a:rPr>
              <a:t> and original </a:t>
            </a:r>
            <a:r>
              <a:rPr lang="fr-FR" b="1" dirty="0" err="1">
                <a:solidFill>
                  <a:srgbClr val="002060"/>
                </a:solidFill>
              </a:rPr>
              <a:t>experiences</a:t>
            </a:r>
            <a:r>
              <a:rPr lang="fr-FR" b="1" dirty="0">
                <a:solidFill>
                  <a:srgbClr val="002060"/>
                </a:solidFill>
              </a:rPr>
              <a:t> I have </a:t>
            </a:r>
            <a:r>
              <a:rPr lang="fr-FR" b="1" dirty="0" err="1">
                <a:solidFill>
                  <a:srgbClr val="002060"/>
                </a:solidFill>
              </a:rPr>
              <a:t>had</a:t>
            </a:r>
            <a:r>
              <a:rPr lang="fr-FR" b="1" dirty="0">
                <a:solidFill>
                  <a:srgbClr val="002060"/>
                </a:solidFill>
              </a:rPr>
              <a:t> </a:t>
            </a:r>
            <a:r>
              <a:rPr lang="fr-FR" b="1" dirty="0" err="1">
                <a:solidFill>
                  <a:srgbClr val="002060"/>
                </a:solidFill>
              </a:rPr>
              <a:t>with</a:t>
            </a:r>
            <a:r>
              <a:rPr lang="fr-FR" b="1" dirty="0">
                <a:solidFill>
                  <a:srgbClr val="002060"/>
                </a:solidFill>
              </a:rPr>
              <a:t> </a:t>
            </a:r>
            <a:r>
              <a:rPr lang="fr-FR" b="1" dirty="0" err="1">
                <a:solidFill>
                  <a:srgbClr val="002060"/>
                </a:solidFill>
              </a:rPr>
              <a:t>them</a:t>
            </a:r>
            <a:r>
              <a:rPr lang="fr-FR" b="1" dirty="0">
                <a:solidFill>
                  <a:srgbClr val="002060"/>
                </a:solidFill>
              </a:rPr>
              <a:t> </a:t>
            </a:r>
            <a:r>
              <a:rPr lang="fr-FR" dirty="0">
                <a:solidFill>
                  <a:srgbClr val="002060"/>
                </a:solidFill>
              </a:rPr>
              <a:t>(</a:t>
            </a:r>
            <a:r>
              <a:rPr lang="fr-FR" dirty="0" err="1">
                <a:solidFill>
                  <a:srgbClr val="002060"/>
                </a:solidFill>
              </a:rPr>
              <a:t>only</a:t>
            </a:r>
            <a:r>
              <a:rPr lang="fr-FR" dirty="0">
                <a:solidFill>
                  <a:srgbClr val="002060"/>
                </a:solidFill>
              </a:rPr>
              <a:t> for </a:t>
            </a:r>
            <a:r>
              <a:rPr lang="fr-FR" dirty="0" err="1">
                <a:solidFill>
                  <a:srgbClr val="002060"/>
                </a:solidFill>
              </a:rPr>
              <a:t>you</a:t>
            </a:r>
            <a:r>
              <a:rPr lang="fr-FR" dirty="0">
                <a:solidFill>
                  <a:srgbClr val="002060"/>
                </a:solidFill>
              </a:rPr>
              <a:t>)... </a:t>
            </a:r>
          </a:p>
        </p:txBody>
      </p:sp>
      <p:sp>
        <p:nvSpPr>
          <p:cNvPr id="7" name="Espace réservé du pied de page 3">
            <a:extLst>
              <a:ext uri="{FF2B5EF4-FFF2-40B4-BE49-F238E27FC236}">
                <a16:creationId xmlns:a16="http://schemas.microsoft.com/office/drawing/2014/main" id="{DDF2F1E6-E614-98C2-C4CE-05ED6CD8F703}"/>
              </a:ext>
            </a:extLst>
          </p:cNvPr>
          <p:cNvSpPr txBox="1">
            <a:spLocks/>
          </p:cNvSpPr>
          <p:nvPr/>
        </p:nvSpPr>
        <p:spPr>
          <a:xfrm>
            <a:off x="8077200" y="6296172"/>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dirty="0"/>
          </a:p>
        </p:txBody>
      </p:sp>
    </p:spTree>
    <p:extLst>
      <p:ext uri="{BB962C8B-B14F-4D97-AF65-F5344CB8AC3E}">
        <p14:creationId xmlns:p14="http://schemas.microsoft.com/office/powerpoint/2010/main" val="212077194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1C6A2DA3-F42A-93B5-4511-308A45979A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399" y="136526"/>
            <a:ext cx="11734067" cy="2942948"/>
          </a:xfrm>
          <a:prstGeom prst="rect">
            <a:avLst/>
          </a:prstGeom>
        </p:spPr>
      </p:pic>
      <p:sp>
        <p:nvSpPr>
          <p:cNvPr id="4" name="Titre 1">
            <a:extLst>
              <a:ext uri="{FF2B5EF4-FFF2-40B4-BE49-F238E27FC236}">
                <a16:creationId xmlns:a16="http://schemas.microsoft.com/office/drawing/2014/main" id="{73A15B44-B348-7940-A29E-2C06A6407FC6}"/>
              </a:ext>
            </a:extLst>
          </p:cNvPr>
          <p:cNvSpPr txBox="1">
            <a:spLocks/>
          </p:cNvSpPr>
          <p:nvPr/>
        </p:nvSpPr>
        <p:spPr>
          <a:xfrm>
            <a:off x="759654" y="3429000"/>
            <a:ext cx="5444197" cy="164557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fr-FR" sz="2000" dirty="0">
              <a:solidFill>
                <a:srgbClr val="B20A39"/>
              </a:solidFill>
            </a:endParaRPr>
          </a:p>
        </p:txBody>
      </p:sp>
      <p:sp>
        <p:nvSpPr>
          <p:cNvPr id="2" name="Titre 1">
            <a:extLst>
              <a:ext uri="{FF2B5EF4-FFF2-40B4-BE49-F238E27FC236}">
                <a16:creationId xmlns:a16="http://schemas.microsoft.com/office/drawing/2014/main" id="{BE877CA2-596E-9643-BA08-CF1912CFF9DA}"/>
              </a:ext>
            </a:extLst>
          </p:cNvPr>
          <p:cNvSpPr>
            <a:spLocks noGrp="1"/>
          </p:cNvSpPr>
          <p:nvPr>
            <p:ph type="title"/>
          </p:nvPr>
        </p:nvSpPr>
        <p:spPr>
          <a:xfrm>
            <a:off x="384515" y="3641000"/>
            <a:ext cx="11638672" cy="284872"/>
          </a:xfrm>
        </p:spPr>
        <p:txBody>
          <a:bodyPr>
            <a:noAutofit/>
          </a:bodyPr>
          <a:lstStyle/>
          <a:p>
            <a:pPr algn="ctr"/>
            <a:r>
              <a:rPr lang="fr-FR" sz="3200" b="1" dirty="0">
                <a:solidFill>
                  <a:srgbClr val="002060"/>
                </a:solidFill>
              </a:rPr>
              <a:t>(</a:t>
            </a:r>
            <a:r>
              <a:rPr lang="fr-FR" sz="3200" b="1" dirty="0" err="1">
                <a:solidFill>
                  <a:srgbClr val="002060"/>
                </a:solidFill>
              </a:rPr>
              <a:t>With</a:t>
            </a:r>
            <a:r>
              <a:rPr lang="fr-FR" sz="3200" b="1" dirty="0">
                <a:solidFill>
                  <a:srgbClr val="002060"/>
                </a:solidFill>
              </a:rPr>
              <a:t> </a:t>
            </a:r>
            <a:r>
              <a:rPr lang="fr-FR" sz="3200" b="1" dirty="0" err="1">
                <a:solidFill>
                  <a:srgbClr val="002060"/>
                </a:solidFill>
              </a:rPr>
              <a:t>its</a:t>
            </a:r>
            <a:r>
              <a:rPr lang="fr-FR" sz="3200" b="1" dirty="0">
                <a:solidFill>
                  <a:srgbClr val="002060"/>
                </a:solidFill>
              </a:rPr>
              <a:t> French version by Robin Alais, </a:t>
            </a:r>
            <a:r>
              <a:rPr lang="fr-FR" sz="3200" b="1" dirty="0" err="1">
                <a:solidFill>
                  <a:srgbClr val="002060"/>
                </a:solidFill>
              </a:rPr>
              <a:t>from</a:t>
            </a:r>
            <a:r>
              <a:rPr lang="fr-FR" sz="3200" b="1" dirty="0">
                <a:solidFill>
                  <a:srgbClr val="002060"/>
                </a:solidFill>
              </a:rPr>
              <a:t> J1)</a:t>
            </a:r>
          </a:p>
        </p:txBody>
      </p:sp>
      <p:sp>
        <p:nvSpPr>
          <p:cNvPr id="8" name="Espace réservé du pied de page 3">
            <a:extLst>
              <a:ext uri="{FF2B5EF4-FFF2-40B4-BE49-F238E27FC236}">
                <a16:creationId xmlns:a16="http://schemas.microsoft.com/office/drawing/2014/main" id="{67487AAB-5B1A-E845-B659-1D87C74A8D11}"/>
              </a:ext>
            </a:extLst>
          </p:cNvPr>
          <p:cNvSpPr>
            <a:spLocks noGrp="1"/>
          </p:cNvSpPr>
          <p:nvPr>
            <p:ph type="ftr" sz="quarter" idx="11"/>
          </p:nvPr>
        </p:nvSpPr>
        <p:spPr/>
        <p:txBody>
          <a:bodyPr/>
          <a:lstStyle/>
          <a:p>
            <a:r>
              <a:rPr lang="fr-FR" dirty="0"/>
              <a:t>Un best seller (mais gratuit)</a:t>
            </a:r>
          </a:p>
        </p:txBody>
      </p:sp>
      <p:sp>
        <p:nvSpPr>
          <p:cNvPr id="9" name="Espace réservé du numéro de diapositive 5">
            <a:extLst>
              <a:ext uri="{FF2B5EF4-FFF2-40B4-BE49-F238E27FC236}">
                <a16:creationId xmlns:a16="http://schemas.microsoft.com/office/drawing/2014/main" id="{2A62FA8A-BB17-A645-8293-3533A90287BB}"/>
              </a:ext>
            </a:extLst>
          </p:cNvPr>
          <p:cNvSpPr txBox="1">
            <a:spLocks/>
          </p:cNvSpPr>
          <p:nvPr/>
        </p:nvSpPr>
        <p:spPr>
          <a:xfrm>
            <a:off x="-2126149" y="6478735"/>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64B5D8C-DCF3-4706-B695-4F73B634C15B}" type="slidenum">
              <a:rPr lang="fr-FR" smtClean="0"/>
              <a:pPr/>
              <a:t>50</a:t>
            </a:fld>
            <a:r>
              <a:rPr lang="fr-FR" b="1">
                <a:solidFill>
                  <a:srgbClr val="FF0000"/>
                </a:solidFill>
              </a:rPr>
              <a:t>/623</a:t>
            </a:r>
            <a:endParaRPr lang="fr-FR" b="1" dirty="0">
              <a:solidFill>
                <a:srgbClr val="FF0000"/>
              </a:solidFill>
            </a:endParaRPr>
          </a:p>
        </p:txBody>
      </p:sp>
      <p:pic>
        <p:nvPicPr>
          <p:cNvPr id="27650" name="Picture 2" descr="ResearchGate - find and share research – Telegraph">
            <a:extLst>
              <a:ext uri="{FF2B5EF4-FFF2-40B4-BE49-F238E27FC236}">
                <a16:creationId xmlns:a16="http://schemas.microsoft.com/office/drawing/2014/main" id="{51111865-6B31-3940-AF9D-F8F41D039D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68418" y="2104800"/>
            <a:ext cx="4143107" cy="1370412"/>
          </a:xfrm>
          <a:prstGeom prst="rect">
            <a:avLst/>
          </a:prstGeom>
          <a:noFill/>
          <a:extLst>
            <a:ext uri="{909E8E84-426E-40DD-AFC4-6F175D3DCCD1}">
              <a14:hiddenFill xmlns:a14="http://schemas.microsoft.com/office/drawing/2010/main">
                <a:solidFill>
                  <a:srgbClr val="FFFFFF"/>
                </a:solidFill>
              </a14:hiddenFill>
            </a:ext>
          </a:extLst>
        </p:spPr>
      </p:pic>
      <p:pic>
        <p:nvPicPr>
          <p:cNvPr id="10" name="Image 9">
            <a:extLst>
              <a:ext uri="{FF2B5EF4-FFF2-40B4-BE49-F238E27FC236}">
                <a16:creationId xmlns:a16="http://schemas.microsoft.com/office/drawing/2014/main" id="{501DB9F1-771C-9EE1-FC24-FE71006156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 y="4137872"/>
            <a:ext cx="11653748" cy="2308169"/>
          </a:xfrm>
          <a:prstGeom prst="rect">
            <a:avLst/>
          </a:prstGeom>
        </p:spPr>
      </p:pic>
      <p:sp>
        <p:nvSpPr>
          <p:cNvPr id="3" name="Rectangle : coins arrondis 2">
            <a:extLst>
              <a:ext uri="{FF2B5EF4-FFF2-40B4-BE49-F238E27FC236}">
                <a16:creationId xmlns:a16="http://schemas.microsoft.com/office/drawing/2014/main" id="{324BB10A-A0A9-B2E6-ABFE-72A6C0DE3587}"/>
              </a:ext>
            </a:extLst>
          </p:cNvPr>
          <p:cNvSpPr/>
          <p:nvPr/>
        </p:nvSpPr>
        <p:spPr>
          <a:xfrm>
            <a:off x="10823171" y="1429789"/>
            <a:ext cx="731520" cy="399577"/>
          </a:xfrm>
          <a:prstGeom prst="round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18C9B8F6-F39B-20BC-69E1-3587FFD20977}"/>
              </a:ext>
            </a:extLst>
          </p:cNvPr>
          <p:cNvSpPr/>
          <p:nvPr/>
        </p:nvSpPr>
        <p:spPr>
          <a:xfrm>
            <a:off x="10789920" y="5361810"/>
            <a:ext cx="731520" cy="399577"/>
          </a:xfrm>
          <a:prstGeom prst="round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99550418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E877CA2-596E-9643-BA08-CF1912CFF9DA}"/>
              </a:ext>
            </a:extLst>
          </p:cNvPr>
          <p:cNvSpPr>
            <a:spLocks noGrp="1"/>
          </p:cNvSpPr>
          <p:nvPr>
            <p:ph type="title"/>
          </p:nvPr>
        </p:nvSpPr>
        <p:spPr>
          <a:xfrm>
            <a:off x="278510" y="-228660"/>
            <a:ext cx="11638672" cy="2025748"/>
          </a:xfrm>
        </p:spPr>
        <p:txBody>
          <a:bodyPr>
            <a:normAutofit/>
          </a:bodyPr>
          <a:lstStyle/>
          <a:p>
            <a:pPr algn="ctr"/>
            <a:r>
              <a:rPr lang="fr-FR" dirty="0">
                <a:solidFill>
                  <a:srgbClr val="002060"/>
                </a:solidFill>
              </a:rPr>
              <a:t>And </a:t>
            </a:r>
            <a:r>
              <a:rPr lang="fr-FR" dirty="0" err="1">
                <a:solidFill>
                  <a:srgbClr val="002060"/>
                </a:solidFill>
              </a:rPr>
              <a:t>then</a:t>
            </a:r>
            <a:r>
              <a:rPr lang="fr-FR" dirty="0">
                <a:solidFill>
                  <a:srgbClr val="002060"/>
                </a:solidFill>
              </a:rPr>
              <a:t>, </a:t>
            </a:r>
            <a:r>
              <a:rPr lang="fr-FR" dirty="0" err="1">
                <a:solidFill>
                  <a:srgbClr val="002060"/>
                </a:solidFill>
              </a:rPr>
              <a:t>every</a:t>
            </a:r>
            <a:r>
              <a:rPr lang="fr-FR" dirty="0">
                <a:solidFill>
                  <a:srgbClr val="002060"/>
                </a:solidFill>
              </a:rPr>
              <a:t> Monday </a:t>
            </a:r>
            <a:r>
              <a:rPr lang="fr-FR" dirty="0" err="1">
                <a:solidFill>
                  <a:srgbClr val="002060"/>
                </a:solidFill>
              </a:rPr>
              <a:t>until</a:t>
            </a:r>
            <a:r>
              <a:rPr lang="fr-FR" dirty="0">
                <a:solidFill>
                  <a:srgbClr val="002060"/>
                </a:solidFill>
              </a:rPr>
              <a:t> 2022...</a:t>
            </a:r>
          </a:p>
        </p:txBody>
      </p:sp>
      <p:sp>
        <p:nvSpPr>
          <p:cNvPr id="7" name="Espace réservé du pied de page 3">
            <a:extLst>
              <a:ext uri="{FF2B5EF4-FFF2-40B4-BE49-F238E27FC236}">
                <a16:creationId xmlns:a16="http://schemas.microsoft.com/office/drawing/2014/main" id="{C3944A52-6133-6345-B88C-B7673A67A1B2}"/>
              </a:ext>
            </a:extLst>
          </p:cNvPr>
          <p:cNvSpPr>
            <a:spLocks noGrp="1"/>
          </p:cNvSpPr>
          <p:nvPr>
            <p:ph type="ftr" sz="quarter" idx="11"/>
          </p:nvPr>
        </p:nvSpPr>
        <p:spPr/>
        <p:txBody>
          <a:bodyPr/>
          <a:lstStyle/>
          <a:p>
            <a:r>
              <a:rPr lang="fr-FR" dirty="0"/>
              <a:t>L’excellence de la recherche française</a:t>
            </a:r>
          </a:p>
        </p:txBody>
      </p:sp>
      <p:sp>
        <p:nvSpPr>
          <p:cNvPr id="4" name="Titre 1">
            <a:extLst>
              <a:ext uri="{FF2B5EF4-FFF2-40B4-BE49-F238E27FC236}">
                <a16:creationId xmlns:a16="http://schemas.microsoft.com/office/drawing/2014/main" id="{73A15B44-B348-7940-A29E-2C06A6407FC6}"/>
              </a:ext>
            </a:extLst>
          </p:cNvPr>
          <p:cNvSpPr txBox="1">
            <a:spLocks/>
          </p:cNvSpPr>
          <p:nvPr/>
        </p:nvSpPr>
        <p:spPr>
          <a:xfrm>
            <a:off x="759654" y="3429000"/>
            <a:ext cx="5444197" cy="164557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fr-FR" sz="2000" dirty="0">
              <a:solidFill>
                <a:srgbClr val="B20A39"/>
              </a:solidFill>
            </a:endParaRPr>
          </a:p>
        </p:txBody>
      </p:sp>
      <p:pic>
        <p:nvPicPr>
          <p:cNvPr id="8" name="Image 7">
            <a:extLst>
              <a:ext uri="{FF2B5EF4-FFF2-40B4-BE49-F238E27FC236}">
                <a16:creationId xmlns:a16="http://schemas.microsoft.com/office/drawing/2014/main" id="{444E7DA5-8E5E-554D-BD6E-1680DE5306B4}"/>
              </a:ext>
            </a:extLst>
          </p:cNvPr>
          <p:cNvPicPr>
            <a:picLocks noChangeAspect="1"/>
          </p:cNvPicPr>
          <p:nvPr/>
        </p:nvPicPr>
        <p:blipFill rotWithShape="1">
          <a:blip r:embed="rId3">
            <a:extLst>
              <a:ext uri="{28A0092B-C50C-407E-A947-70E740481C1C}">
                <a14:useLocalDpi xmlns:a14="http://schemas.microsoft.com/office/drawing/2010/main" val="0"/>
              </a:ext>
            </a:extLst>
          </a:blip>
          <a:srcRect b="8646"/>
          <a:stretch/>
        </p:blipFill>
        <p:spPr>
          <a:xfrm>
            <a:off x="7425396" y="4379054"/>
            <a:ext cx="4114800" cy="189957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Espace réservé du numéro de diapositive 5">
            <a:extLst>
              <a:ext uri="{FF2B5EF4-FFF2-40B4-BE49-F238E27FC236}">
                <a16:creationId xmlns:a16="http://schemas.microsoft.com/office/drawing/2014/main" id="{F5E1A96E-26AC-8442-9353-962B21F36D9C}"/>
              </a:ext>
            </a:extLst>
          </p:cNvPr>
          <p:cNvSpPr txBox="1">
            <a:spLocks/>
          </p:cNvSpPr>
          <p:nvPr/>
        </p:nvSpPr>
        <p:spPr>
          <a:xfrm>
            <a:off x="-2126149" y="6478735"/>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64B5D8C-DCF3-4706-B695-4F73B634C15B}" type="slidenum">
              <a:rPr lang="fr-FR" smtClean="0"/>
              <a:pPr/>
              <a:t>51</a:t>
            </a:fld>
            <a:r>
              <a:rPr lang="fr-FR" b="1">
                <a:solidFill>
                  <a:srgbClr val="FF0000"/>
                </a:solidFill>
              </a:rPr>
              <a:t>/623</a:t>
            </a:r>
            <a:endParaRPr lang="fr-FR" b="1" dirty="0">
              <a:solidFill>
                <a:srgbClr val="FF0000"/>
              </a:solidFill>
            </a:endParaRPr>
          </a:p>
        </p:txBody>
      </p:sp>
      <p:pic>
        <p:nvPicPr>
          <p:cNvPr id="6" name="Image 5">
            <a:extLst>
              <a:ext uri="{FF2B5EF4-FFF2-40B4-BE49-F238E27FC236}">
                <a16:creationId xmlns:a16="http://schemas.microsoft.com/office/drawing/2014/main" id="{DE8DA1F4-D36E-E041-A9EA-59A1B4A4CB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3164" y="1425100"/>
            <a:ext cx="5476966" cy="480365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Image 11">
            <a:extLst>
              <a:ext uri="{FF2B5EF4-FFF2-40B4-BE49-F238E27FC236}">
                <a16:creationId xmlns:a16="http://schemas.microsoft.com/office/drawing/2014/main" id="{50D580AC-37A5-9546-A647-41CAA728AB5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0" y="1403246"/>
            <a:ext cx="5444196" cy="279833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ustDataLst>
      <p:tags r:id="rId1"/>
    </p:custDataLst>
    <p:extLst>
      <p:ext uri="{BB962C8B-B14F-4D97-AF65-F5344CB8AC3E}">
        <p14:creationId xmlns:p14="http://schemas.microsoft.com/office/powerpoint/2010/main" val="3890472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E877CA2-596E-9643-BA08-CF1912CFF9DA}"/>
              </a:ext>
            </a:extLst>
          </p:cNvPr>
          <p:cNvSpPr>
            <a:spLocks noGrp="1"/>
          </p:cNvSpPr>
          <p:nvPr>
            <p:ph type="title"/>
          </p:nvPr>
        </p:nvSpPr>
        <p:spPr>
          <a:xfrm>
            <a:off x="276664" y="-89012"/>
            <a:ext cx="11638672" cy="2025748"/>
          </a:xfrm>
        </p:spPr>
        <p:txBody>
          <a:bodyPr>
            <a:normAutofit/>
          </a:bodyPr>
          <a:lstStyle/>
          <a:p>
            <a:pPr algn="ctr"/>
            <a:r>
              <a:rPr lang="fr-FR" dirty="0">
                <a:solidFill>
                  <a:srgbClr val="002060"/>
                </a:solidFill>
              </a:rPr>
              <a:t>A </a:t>
            </a:r>
            <a:r>
              <a:rPr lang="fr-FR" dirty="0" err="1">
                <a:solidFill>
                  <a:srgbClr val="002060"/>
                </a:solidFill>
              </a:rPr>
              <a:t>bibliometric</a:t>
            </a:r>
            <a:r>
              <a:rPr lang="fr-FR" dirty="0">
                <a:solidFill>
                  <a:srgbClr val="002060"/>
                </a:solidFill>
              </a:rPr>
              <a:t> hold-up…</a:t>
            </a:r>
          </a:p>
        </p:txBody>
      </p:sp>
      <p:sp>
        <p:nvSpPr>
          <p:cNvPr id="7" name="Espace réservé du pied de page 3">
            <a:extLst>
              <a:ext uri="{FF2B5EF4-FFF2-40B4-BE49-F238E27FC236}">
                <a16:creationId xmlns:a16="http://schemas.microsoft.com/office/drawing/2014/main" id="{C3944A52-6133-6345-B88C-B7673A67A1B2}"/>
              </a:ext>
            </a:extLst>
          </p:cNvPr>
          <p:cNvSpPr>
            <a:spLocks noGrp="1"/>
          </p:cNvSpPr>
          <p:nvPr>
            <p:ph type="ftr" sz="quarter" idx="11"/>
          </p:nvPr>
        </p:nvSpPr>
        <p:spPr/>
        <p:txBody>
          <a:bodyPr/>
          <a:lstStyle/>
          <a:p>
            <a:r>
              <a:rPr lang="fr-FR" dirty="0"/>
              <a:t>Une carrière exemplaire</a:t>
            </a:r>
          </a:p>
        </p:txBody>
      </p:sp>
      <p:sp>
        <p:nvSpPr>
          <p:cNvPr id="4" name="Titre 1">
            <a:extLst>
              <a:ext uri="{FF2B5EF4-FFF2-40B4-BE49-F238E27FC236}">
                <a16:creationId xmlns:a16="http://schemas.microsoft.com/office/drawing/2014/main" id="{73A15B44-B348-7940-A29E-2C06A6407FC6}"/>
              </a:ext>
            </a:extLst>
          </p:cNvPr>
          <p:cNvSpPr txBox="1">
            <a:spLocks/>
          </p:cNvSpPr>
          <p:nvPr/>
        </p:nvSpPr>
        <p:spPr>
          <a:xfrm>
            <a:off x="759654" y="3429000"/>
            <a:ext cx="5444197" cy="164557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fr-FR" sz="2000" dirty="0">
              <a:solidFill>
                <a:srgbClr val="B20A39"/>
              </a:solidFill>
            </a:endParaRPr>
          </a:p>
        </p:txBody>
      </p:sp>
      <p:sp>
        <p:nvSpPr>
          <p:cNvPr id="9" name="Espace réservé du numéro de diapositive 5">
            <a:extLst>
              <a:ext uri="{FF2B5EF4-FFF2-40B4-BE49-F238E27FC236}">
                <a16:creationId xmlns:a16="http://schemas.microsoft.com/office/drawing/2014/main" id="{F5E1A96E-26AC-8442-9353-962B21F36D9C}"/>
              </a:ext>
            </a:extLst>
          </p:cNvPr>
          <p:cNvSpPr txBox="1">
            <a:spLocks/>
          </p:cNvSpPr>
          <p:nvPr/>
        </p:nvSpPr>
        <p:spPr>
          <a:xfrm>
            <a:off x="-2126149" y="6478735"/>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64B5D8C-DCF3-4706-B695-4F73B634C15B}" type="slidenum">
              <a:rPr lang="fr-FR" smtClean="0"/>
              <a:pPr/>
              <a:t>52</a:t>
            </a:fld>
            <a:r>
              <a:rPr lang="fr-FR" b="1">
                <a:solidFill>
                  <a:srgbClr val="FF0000"/>
                </a:solidFill>
              </a:rPr>
              <a:t>/623</a:t>
            </a:r>
            <a:endParaRPr lang="fr-FR" b="1" dirty="0">
              <a:solidFill>
                <a:srgbClr val="FF0000"/>
              </a:solidFill>
            </a:endParaRPr>
          </a:p>
        </p:txBody>
      </p:sp>
      <p:pic>
        <p:nvPicPr>
          <p:cNvPr id="5" name="Image 4">
            <a:extLst>
              <a:ext uri="{FF2B5EF4-FFF2-40B4-BE49-F238E27FC236}">
                <a16:creationId xmlns:a16="http://schemas.microsoft.com/office/drawing/2014/main" id="{EA02760C-E038-0223-865F-69D6449C94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9654" y="1755589"/>
            <a:ext cx="10868770" cy="4442802"/>
          </a:xfrm>
          <a:prstGeom prst="rect">
            <a:avLst/>
          </a:prstGeom>
        </p:spPr>
      </p:pic>
    </p:spTree>
    <p:custDataLst>
      <p:tags r:id="rId1"/>
    </p:custDataLst>
    <p:extLst>
      <p:ext uri="{BB962C8B-B14F-4D97-AF65-F5344CB8AC3E}">
        <p14:creationId xmlns:p14="http://schemas.microsoft.com/office/powerpoint/2010/main" val="337511614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E877CA2-596E-9643-BA08-CF1912CFF9DA}"/>
              </a:ext>
            </a:extLst>
          </p:cNvPr>
          <p:cNvSpPr>
            <a:spLocks noGrp="1"/>
          </p:cNvSpPr>
          <p:nvPr>
            <p:ph type="title"/>
          </p:nvPr>
        </p:nvSpPr>
        <p:spPr>
          <a:xfrm>
            <a:off x="384515" y="253680"/>
            <a:ext cx="11638672" cy="2025748"/>
          </a:xfrm>
        </p:spPr>
        <p:txBody>
          <a:bodyPr>
            <a:normAutofit/>
          </a:bodyPr>
          <a:lstStyle/>
          <a:p>
            <a:pPr algn="ctr"/>
            <a:r>
              <a:rPr lang="fr-FR" dirty="0">
                <a:solidFill>
                  <a:srgbClr val="002060"/>
                </a:solidFill>
              </a:rPr>
              <a:t>You can </a:t>
            </a:r>
            <a:r>
              <a:rPr lang="fr-FR" dirty="0" err="1">
                <a:solidFill>
                  <a:srgbClr val="002060"/>
                </a:solidFill>
              </a:rPr>
              <a:t>read</a:t>
            </a:r>
            <a:r>
              <a:rPr lang="fr-FR" dirty="0">
                <a:solidFill>
                  <a:srgbClr val="002060"/>
                </a:solidFill>
              </a:rPr>
              <a:t> the </a:t>
            </a:r>
            <a:r>
              <a:rPr lang="fr-FR" dirty="0" err="1">
                <a:solidFill>
                  <a:srgbClr val="002060"/>
                </a:solidFill>
              </a:rPr>
              <a:t>whole</a:t>
            </a:r>
            <a:r>
              <a:rPr lang="fr-FR" dirty="0">
                <a:solidFill>
                  <a:srgbClr val="002060"/>
                </a:solidFill>
              </a:rPr>
              <a:t> story on </a:t>
            </a:r>
            <a:r>
              <a:rPr lang="fr-FR" dirty="0" err="1">
                <a:solidFill>
                  <a:srgbClr val="002060"/>
                </a:solidFill>
              </a:rPr>
              <a:t>my</a:t>
            </a:r>
            <a:r>
              <a:rPr lang="fr-FR" dirty="0">
                <a:solidFill>
                  <a:srgbClr val="002060"/>
                </a:solidFill>
              </a:rPr>
              <a:t> </a:t>
            </a:r>
            <a:r>
              <a:rPr lang="fr-FR" dirty="0" err="1">
                <a:solidFill>
                  <a:srgbClr val="002060"/>
                </a:solidFill>
              </a:rPr>
              <a:t>website</a:t>
            </a:r>
            <a:endParaRPr lang="fr-FR" dirty="0">
              <a:solidFill>
                <a:srgbClr val="002060"/>
              </a:solidFill>
            </a:endParaRPr>
          </a:p>
        </p:txBody>
      </p:sp>
      <p:sp>
        <p:nvSpPr>
          <p:cNvPr id="7" name="Espace réservé du pied de page 3">
            <a:extLst>
              <a:ext uri="{FF2B5EF4-FFF2-40B4-BE49-F238E27FC236}">
                <a16:creationId xmlns:a16="http://schemas.microsoft.com/office/drawing/2014/main" id="{AFD5268B-7E4A-2648-A8C3-E67462814F3B}"/>
              </a:ext>
            </a:extLst>
          </p:cNvPr>
          <p:cNvSpPr>
            <a:spLocks noGrp="1"/>
          </p:cNvSpPr>
          <p:nvPr>
            <p:ph type="ftr" sz="quarter" idx="11"/>
          </p:nvPr>
        </p:nvSpPr>
        <p:spPr/>
        <p:txBody>
          <a:bodyPr/>
          <a:lstStyle/>
          <a:p>
            <a:r>
              <a:rPr lang="fr-FR" dirty="0"/>
              <a:t>Ou en tapant « canular trottinette »</a:t>
            </a:r>
          </a:p>
        </p:txBody>
      </p:sp>
      <p:sp>
        <p:nvSpPr>
          <p:cNvPr id="4" name="Titre 1">
            <a:extLst>
              <a:ext uri="{FF2B5EF4-FFF2-40B4-BE49-F238E27FC236}">
                <a16:creationId xmlns:a16="http://schemas.microsoft.com/office/drawing/2014/main" id="{73A15B44-B348-7940-A29E-2C06A6407FC6}"/>
              </a:ext>
            </a:extLst>
          </p:cNvPr>
          <p:cNvSpPr txBox="1">
            <a:spLocks/>
          </p:cNvSpPr>
          <p:nvPr/>
        </p:nvSpPr>
        <p:spPr>
          <a:xfrm>
            <a:off x="759654" y="3429000"/>
            <a:ext cx="5444197" cy="164557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fr-FR" sz="2000" dirty="0">
              <a:solidFill>
                <a:srgbClr val="B20A39"/>
              </a:solidFill>
            </a:endParaRPr>
          </a:p>
        </p:txBody>
      </p:sp>
      <p:sp>
        <p:nvSpPr>
          <p:cNvPr id="3" name="ZoneTexte 2">
            <a:extLst>
              <a:ext uri="{FF2B5EF4-FFF2-40B4-BE49-F238E27FC236}">
                <a16:creationId xmlns:a16="http://schemas.microsoft.com/office/drawing/2014/main" id="{6D76F46F-FCAA-CA4F-9113-8FEE55AE4E06}"/>
              </a:ext>
            </a:extLst>
          </p:cNvPr>
          <p:cNvSpPr txBox="1"/>
          <p:nvPr/>
        </p:nvSpPr>
        <p:spPr>
          <a:xfrm>
            <a:off x="1045700" y="1863929"/>
            <a:ext cx="10761785" cy="830997"/>
          </a:xfrm>
          <a:prstGeom prst="rect">
            <a:avLst/>
          </a:prstGeom>
          <a:noFill/>
        </p:spPr>
        <p:txBody>
          <a:bodyPr wrap="square" rtlCol="0">
            <a:spAutoFit/>
          </a:bodyPr>
          <a:lstStyle/>
          <a:p>
            <a:r>
              <a:rPr lang="fr-FR" sz="2400" b="1" dirty="0">
                <a:solidFill>
                  <a:srgbClr val="002060"/>
                </a:solidFill>
              </a:rPr>
              <a:t>« Le meilleur article de tous les temps » </a:t>
            </a:r>
            <a:r>
              <a:rPr lang="fr-FR" sz="2400" dirty="0"/>
              <a:t>(</a:t>
            </a:r>
            <a:r>
              <a:rPr lang="fr-FR" sz="2400" dirty="0">
                <a:sym typeface="Wingdings" pitchFamily="2" charset="2"/>
              </a:rPr>
              <a:t> articles + son histoire + presse…)</a:t>
            </a:r>
            <a:endParaRPr lang="fr-FR" sz="2400" dirty="0"/>
          </a:p>
          <a:p>
            <a:r>
              <a:rPr lang="fr-FR" sz="2400" dirty="0">
                <a:hlinkClick r:id="rId2"/>
              </a:rPr>
              <a:t>http://www.mimiryudo.com/blog/2020/08/le-meilleur-article-de-tous-les-temps/</a:t>
            </a:r>
            <a:r>
              <a:rPr lang="fr-FR" sz="2400" dirty="0"/>
              <a:t> </a:t>
            </a:r>
          </a:p>
        </p:txBody>
      </p:sp>
      <p:sp>
        <p:nvSpPr>
          <p:cNvPr id="6" name="Rectangle 5">
            <a:extLst>
              <a:ext uri="{FF2B5EF4-FFF2-40B4-BE49-F238E27FC236}">
                <a16:creationId xmlns:a16="http://schemas.microsoft.com/office/drawing/2014/main" id="{E68824BE-048A-4A47-A990-000FA273C4AF}"/>
              </a:ext>
            </a:extLst>
          </p:cNvPr>
          <p:cNvSpPr/>
          <p:nvPr/>
        </p:nvSpPr>
        <p:spPr>
          <a:xfrm>
            <a:off x="1045700" y="3036954"/>
            <a:ext cx="10761785" cy="2308324"/>
          </a:xfrm>
          <a:prstGeom prst="rect">
            <a:avLst/>
          </a:prstGeom>
        </p:spPr>
        <p:txBody>
          <a:bodyPr wrap="square">
            <a:spAutoFit/>
          </a:bodyPr>
          <a:lstStyle/>
          <a:p>
            <a:r>
              <a:rPr lang="fr-FR" sz="2400" dirty="0"/>
              <a:t>Article original : </a:t>
            </a:r>
            <a:r>
              <a:rPr lang="fr-FR" sz="2400" dirty="0">
                <a:hlinkClick r:id="rId3"/>
              </a:rPr>
              <a:t>https://www.researchgate.net/publication/343671758_SARS-CoV-2_was_Unexpectedly_Deadlier_than_Push-scooters_Could_Hydroxychloroquine_be_the_Unique_Solution/related</a:t>
            </a:r>
            <a:endParaRPr lang="fr-FR" sz="2400" dirty="0"/>
          </a:p>
          <a:p>
            <a:endParaRPr lang="fr-FR" sz="2400" dirty="0"/>
          </a:p>
          <a:p>
            <a:r>
              <a:rPr lang="fr-FR" sz="2400" dirty="0"/>
              <a:t>Article en français : </a:t>
            </a:r>
            <a:r>
              <a:rPr lang="fr-FR" sz="2400" dirty="0">
                <a:hlinkClick r:id="rId4"/>
              </a:rPr>
              <a:t>https://www.researchgate.net/publication/343678745_Version_traduite_en_francais</a:t>
            </a:r>
            <a:endParaRPr lang="fr-FR" sz="2400" dirty="0"/>
          </a:p>
        </p:txBody>
      </p:sp>
      <p:sp>
        <p:nvSpPr>
          <p:cNvPr id="8" name="Espace réservé du numéro de diapositive 5">
            <a:extLst>
              <a:ext uri="{FF2B5EF4-FFF2-40B4-BE49-F238E27FC236}">
                <a16:creationId xmlns:a16="http://schemas.microsoft.com/office/drawing/2014/main" id="{9AF8FC1A-D0A5-5A4E-BF45-0E9DA4D0A9FA}"/>
              </a:ext>
            </a:extLst>
          </p:cNvPr>
          <p:cNvSpPr txBox="1">
            <a:spLocks/>
          </p:cNvSpPr>
          <p:nvPr/>
        </p:nvSpPr>
        <p:spPr>
          <a:xfrm>
            <a:off x="-2126149" y="6478735"/>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64B5D8C-DCF3-4706-B695-4F73B634C15B}" type="slidenum">
              <a:rPr lang="fr-FR" smtClean="0"/>
              <a:pPr/>
              <a:t>53</a:t>
            </a:fld>
            <a:r>
              <a:rPr lang="fr-FR" b="1">
                <a:solidFill>
                  <a:srgbClr val="FF0000"/>
                </a:solidFill>
              </a:rPr>
              <a:t>/623</a:t>
            </a:r>
            <a:endParaRPr lang="fr-FR" b="1" dirty="0">
              <a:solidFill>
                <a:srgbClr val="FF0000"/>
              </a:solidFill>
            </a:endParaRPr>
          </a:p>
        </p:txBody>
      </p:sp>
    </p:spTree>
    <p:extLst>
      <p:ext uri="{BB962C8B-B14F-4D97-AF65-F5344CB8AC3E}">
        <p14:creationId xmlns:p14="http://schemas.microsoft.com/office/powerpoint/2010/main" val="199388509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6C16074-D750-95AA-7504-CE77813670FA}"/>
              </a:ext>
            </a:extLst>
          </p:cNvPr>
          <p:cNvSpPr>
            <a:spLocks noGrp="1"/>
          </p:cNvSpPr>
          <p:nvPr>
            <p:ph type="title"/>
          </p:nvPr>
        </p:nvSpPr>
        <p:spPr>
          <a:xfrm>
            <a:off x="0" y="365125"/>
            <a:ext cx="12192000" cy="1325563"/>
          </a:xfrm>
        </p:spPr>
        <p:txBody>
          <a:bodyPr/>
          <a:lstStyle/>
          <a:p>
            <a:pPr algn="ctr"/>
            <a:r>
              <a:rPr lang="fr-FR" dirty="0">
                <a:solidFill>
                  <a:srgbClr val="002060"/>
                </a:solidFill>
              </a:rPr>
              <a:t>Or in </a:t>
            </a:r>
            <a:r>
              <a:rPr lang="fr-FR" dirty="0" err="1">
                <a:solidFill>
                  <a:srgbClr val="002060"/>
                </a:solidFill>
              </a:rPr>
              <a:t>press</a:t>
            </a:r>
            <a:r>
              <a:rPr lang="fr-FR" dirty="0">
                <a:solidFill>
                  <a:srgbClr val="002060"/>
                </a:solidFill>
              </a:rPr>
              <a:t>, or in </a:t>
            </a:r>
            <a:r>
              <a:rPr lang="fr-FR" dirty="0" err="1">
                <a:solidFill>
                  <a:srgbClr val="002060"/>
                </a:solidFill>
              </a:rPr>
              <a:t>video</a:t>
            </a:r>
            <a:r>
              <a:rPr lang="fr-FR" dirty="0">
                <a:solidFill>
                  <a:srgbClr val="002060"/>
                </a:solidFill>
              </a:rPr>
              <a:t> on the Blob… (</a:t>
            </a:r>
            <a:r>
              <a:rPr lang="fr-FR" dirty="0" err="1">
                <a:solidFill>
                  <a:srgbClr val="002060"/>
                </a:solidFill>
              </a:rPr>
              <a:t>october</a:t>
            </a:r>
            <a:r>
              <a:rPr lang="fr-FR" dirty="0">
                <a:solidFill>
                  <a:srgbClr val="002060"/>
                </a:solidFill>
              </a:rPr>
              <a:t> 2021)</a:t>
            </a:r>
          </a:p>
        </p:txBody>
      </p:sp>
      <p:sp>
        <p:nvSpPr>
          <p:cNvPr id="4" name="Espace réservé du pied de page 3">
            <a:extLst>
              <a:ext uri="{FF2B5EF4-FFF2-40B4-BE49-F238E27FC236}">
                <a16:creationId xmlns:a16="http://schemas.microsoft.com/office/drawing/2014/main" id="{8865B2D8-0438-B5B6-0DAA-813BD8529BC8}"/>
              </a:ext>
            </a:extLst>
          </p:cNvPr>
          <p:cNvSpPr>
            <a:spLocks noGrp="1"/>
          </p:cNvSpPr>
          <p:nvPr>
            <p:ph type="ftr" sz="quarter" idx="11"/>
          </p:nvPr>
        </p:nvSpPr>
        <p:spPr>
          <a:xfrm>
            <a:off x="1762297" y="6356350"/>
            <a:ext cx="8379229" cy="365125"/>
          </a:xfrm>
        </p:spPr>
        <p:txBody>
          <a:bodyPr/>
          <a:lstStyle/>
          <a:p>
            <a:r>
              <a:rPr lang="fr-FR" dirty="0"/>
              <a:t>Et demain qui sait, peut-être simplement au service de la communauté, à faire le don, le don de soi ? </a:t>
            </a:r>
          </a:p>
        </p:txBody>
      </p:sp>
      <p:sp>
        <p:nvSpPr>
          <p:cNvPr id="5" name="Espace réservé du numéro de diapositive 4">
            <a:extLst>
              <a:ext uri="{FF2B5EF4-FFF2-40B4-BE49-F238E27FC236}">
                <a16:creationId xmlns:a16="http://schemas.microsoft.com/office/drawing/2014/main" id="{066A7F2C-BFFB-D8BD-AEAE-75EBF109BA8F}"/>
              </a:ext>
            </a:extLst>
          </p:cNvPr>
          <p:cNvSpPr>
            <a:spLocks noGrp="1"/>
          </p:cNvSpPr>
          <p:nvPr>
            <p:ph type="sldNum" sz="quarter" idx="12"/>
          </p:nvPr>
        </p:nvSpPr>
        <p:spPr/>
        <p:txBody>
          <a:bodyPr/>
          <a:lstStyle/>
          <a:p>
            <a:fld id="{264B5D8C-DCF3-4706-B695-4F73B634C15B}" type="slidenum">
              <a:rPr lang="fr-FR" smtClean="0"/>
              <a:t>54</a:t>
            </a:fld>
            <a:endParaRPr lang="fr-FR"/>
          </a:p>
        </p:txBody>
      </p:sp>
      <p:pic>
        <p:nvPicPr>
          <p:cNvPr id="7" name="Image 6">
            <a:extLst>
              <a:ext uri="{FF2B5EF4-FFF2-40B4-BE49-F238E27FC236}">
                <a16:creationId xmlns:a16="http://schemas.microsoft.com/office/drawing/2014/main" id="{4CC736F1-14FD-F2EA-865E-ACDE19FB7D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9800" y="1876425"/>
            <a:ext cx="7772400" cy="3930775"/>
          </a:xfrm>
          <a:prstGeom prst="rect">
            <a:avLst/>
          </a:prstGeom>
        </p:spPr>
      </p:pic>
      <p:sp>
        <p:nvSpPr>
          <p:cNvPr id="10" name="ZoneTexte 9">
            <a:extLst>
              <a:ext uri="{FF2B5EF4-FFF2-40B4-BE49-F238E27FC236}">
                <a16:creationId xmlns:a16="http://schemas.microsoft.com/office/drawing/2014/main" id="{D8EFFA9F-521D-20A7-6E79-CFF7D22E8340}"/>
              </a:ext>
            </a:extLst>
          </p:cNvPr>
          <p:cNvSpPr txBox="1"/>
          <p:nvPr/>
        </p:nvSpPr>
        <p:spPr>
          <a:xfrm>
            <a:off x="6359236" y="5897109"/>
            <a:ext cx="6101542" cy="369332"/>
          </a:xfrm>
          <a:prstGeom prst="rect">
            <a:avLst/>
          </a:prstGeom>
          <a:noFill/>
        </p:spPr>
        <p:txBody>
          <a:bodyPr wrap="square">
            <a:spAutoFit/>
          </a:bodyPr>
          <a:lstStyle/>
          <a:p>
            <a:r>
              <a:rPr lang="fr-FR" dirty="0">
                <a:solidFill>
                  <a:srgbClr val="002060"/>
                </a:solidFill>
              </a:rPr>
              <a:t>And </a:t>
            </a:r>
            <a:r>
              <a:rPr lang="fr-FR" dirty="0" err="1">
                <a:solidFill>
                  <a:srgbClr val="002060"/>
                </a:solidFill>
              </a:rPr>
              <a:t>our</a:t>
            </a:r>
            <a:r>
              <a:rPr lang="fr-FR" dirty="0">
                <a:solidFill>
                  <a:srgbClr val="002060"/>
                </a:solidFill>
              </a:rPr>
              <a:t> article continues </a:t>
            </a:r>
            <a:r>
              <a:rPr lang="fr-FR" dirty="0" err="1">
                <a:solidFill>
                  <a:srgbClr val="002060"/>
                </a:solidFill>
              </a:rPr>
              <a:t>its</a:t>
            </a:r>
            <a:r>
              <a:rPr lang="fr-FR" dirty="0">
                <a:solidFill>
                  <a:srgbClr val="002060"/>
                </a:solidFill>
              </a:rPr>
              <a:t> </a:t>
            </a:r>
            <a:r>
              <a:rPr lang="fr-FR" dirty="0" err="1">
                <a:solidFill>
                  <a:srgbClr val="002060"/>
                </a:solidFill>
              </a:rPr>
              <a:t>journey</a:t>
            </a:r>
            <a:r>
              <a:rPr lang="fr-FR" dirty="0">
                <a:solidFill>
                  <a:srgbClr val="002060"/>
                </a:solidFill>
              </a:rPr>
              <a:t>... (to Davos </a:t>
            </a:r>
            <a:r>
              <a:rPr lang="fr-FR" dirty="0" err="1">
                <a:solidFill>
                  <a:srgbClr val="002060"/>
                </a:solidFill>
              </a:rPr>
              <a:t>today</a:t>
            </a:r>
            <a:r>
              <a:rPr lang="fr-FR" dirty="0">
                <a:solidFill>
                  <a:srgbClr val="002060"/>
                </a:solidFill>
              </a:rPr>
              <a:t>!)</a:t>
            </a:r>
          </a:p>
        </p:txBody>
      </p:sp>
    </p:spTree>
    <p:extLst>
      <p:ext uri="{BB962C8B-B14F-4D97-AF65-F5344CB8AC3E}">
        <p14:creationId xmlns:p14="http://schemas.microsoft.com/office/powerpoint/2010/main" val="351664661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re 1">
            <a:extLst>
              <a:ext uri="{FF2B5EF4-FFF2-40B4-BE49-F238E27FC236}">
                <a16:creationId xmlns:a16="http://schemas.microsoft.com/office/drawing/2014/main" id="{5B76C30C-A58E-A84A-89D9-9A8EC4113B96}"/>
              </a:ext>
            </a:extLst>
          </p:cNvPr>
          <p:cNvSpPr>
            <a:spLocks noGrp="1"/>
          </p:cNvSpPr>
          <p:nvPr>
            <p:ph type="title"/>
          </p:nvPr>
        </p:nvSpPr>
        <p:spPr>
          <a:xfrm>
            <a:off x="950741" y="1660332"/>
            <a:ext cx="10515600" cy="703040"/>
          </a:xfrm>
        </p:spPr>
        <p:txBody>
          <a:bodyPr>
            <a:normAutofit/>
          </a:bodyPr>
          <a:lstStyle/>
          <a:p>
            <a:pPr algn="ctr"/>
            <a:r>
              <a:rPr lang="fr-FR" dirty="0" err="1">
                <a:solidFill>
                  <a:srgbClr val="002060"/>
                </a:solidFill>
              </a:rPr>
              <a:t>Well</a:t>
            </a:r>
            <a:r>
              <a:rPr lang="fr-FR" dirty="0">
                <a:solidFill>
                  <a:srgbClr val="002060"/>
                </a:solidFill>
              </a:rPr>
              <a:t>, </a:t>
            </a:r>
            <a:r>
              <a:rPr lang="fr-FR" dirty="0" err="1">
                <a:solidFill>
                  <a:srgbClr val="002060"/>
                </a:solidFill>
              </a:rPr>
              <a:t>now</a:t>
            </a:r>
            <a:r>
              <a:rPr lang="fr-FR" dirty="0">
                <a:solidFill>
                  <a:srgbClr val="002060"/>
                </a:solidFill>
              </a:rPr>
              <a:t> </a:t>
            </a:r>
            <a:r>
              <a:rPr lang="fr-FR" dirty="0" err="1">
                <a:solidFill>
                  <a:srgbClr val="002060"/>
                </a:solidFill>
              </a:rPr>
              <a:t>you're</a:t>
            </a:r>
            <a:r>
              <a:rPr lang="fr-FR" dirty="0">
                <a:solidFill>
                  <a:srgbClr val="002060"/>
                </a:solidFill>
              </a:rPr>
              <a:t> </a:t>
            </a:r>
            <a:r>
              <a:rPr lang="fr-FR" dirty="0" err="1">
                <a:solidFill>
                  <a:srgbClr val="002060"/>
                </a:solidFill>
              </a:rPr>
              <a:t>thinking</a:t>
            </a:r>
            <a:r>
              <a:rPr lang="fr-FR" dirty="0">
                <a:solidFill>
                  <a:srgbClr val="002060"/>
                </a:solidFill>
              </a:rPr>
              <a:t>...</a:t>
            </a:r>
          </a:p>
        </p:txBody>
      </p:sp>
      <p:sp>
        <p:nvSpPr>
          <p:cNvPr id="4" name="Espace réservé du pied de page 3">
            <a:extLst>
              <a:ext uri="{FF2B5EF4-FFF2-40B4-BE49-F238E27FC236}">
                <a16:creationId xmlns:a16="http://schemas.microsoft.com/office/drawing/2014/main" id="{1E1A8B81-6A0C-9A47-9F90-E4994973CA76}"/>
              </a:ext>
            </a:extLst>
          </p:cNvPr>
          <p:cNvSpPr>
            <a:spLocks noGrp="1"/>
          </p:cNvSpPr>
          <p:nvPr>
            <p:ph type="ftr" sz="quarter" idx="11"/>
          </p:nvPr>
        </p:nvSpPr>
        <p:spPr>
          <a:xfrm>
            <a:off x="3326731" y="6296172"/>
            <a:ext cx="5538537" cy="365125"/>
          </a:xfrm>
        </p:spPr>
        <p:txBody>
          <a:bodyPr/>
          <a:lstStyle/>
          <a:p>
            <a:r>
              <a:rPr lang="fr-FR" dirty="0"/>
              <a:t>Laisser l’article et faire semblant de rien ? </a:t>
            </a:r>
          </a:p>
        </p:txBody>
      </p:sp>
      <p:sp>
        <p:nvSpPr>
          <p:cNvPr id="15" name="Titre 1">
            <a:extLst>
              <a:ext uri="{FF2B5EF4-FFF2-40B4-BE49-F238E27FC236}">
                <a16:creationId xmlns:a16="http://schemas.microsoft.com/office/drawing/2014/main" id="{DEE14247-73D3-5845-9E98-CBE5511F6A46}"/>
              </a:ext>
            </a:extLst>
          </p:cNvPr>
          <p:cNvSpPr txBox="1">
            <a:spLocks/>
          </p:cNvSpPr>
          <p:nvPr/>
        </p:nvSpPr>
        <p:spPr>
          <a:xfrm>
            <a:off x="950741" y="2791327"/>
            <a:ext cx="10515600" cy="3128210"/>
          </a:xfrm>
          <a:prstGeom prst="rect">
            <a:avLst/>
          </a:prstGeom>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b="1" kern="1200">
                <a:solidFill>
                  <a:srgbClr val="B20A39"/>
                </a:solidFill>
                <a:latin typeface="+mj-lt"/>
                <a:ea typeface="+mj-ea"/>
                <a:cs typeface="+mj-cs"/>
              </a:defRPr>
            </a:lvl1pPr>
          </a:lstStyle>
          <a:p>
            <a:pPr algn="ctr"/>
            <a:r>
              <a:rPr lang="fr-FR" sz="6600" dirty="0" err="1">
                <a:solidFill>
                  <a:srgbClr val="002060"/>
                </a:solidFill>
              </a:rPr>
              <a:t>When</a:t>
            </a:r>
            <a:r>
              <a:rPr lang="fr-FR" sz="6600" dirty="0">
                <a:solidFill>
                  <a:srgbClr val="002060"/>
                </a:solidFill>
              </a:rPr>
              <a:t> </a:t>
            </a:r>
            <a:r>
              <a:rPr lang="fr-FR" sz="6600" dirty="0" err="1">
                <a:solidFill>
                  <a:srgbClr val="002060"/>
                </a:solidFill>
              </a:rPr>
              <a:t>it</a:t>
            </a:r>
            <a:r>
              <a:rPr lang="fr-FR" sz="6600" dirty="0">
                <a:solidFill>
                  <a:srgbClr val="002060"/>
                </a:solidFill>
              </a:rPr>
              <a:t> has </a:t>
            </a:r>
            <a:r>
              <a:rPr lang="fr-FR" sz="6600" dirty="0" err="1">
                <a:solidFill>
                  <a:srgbClr val="002060"/>
                </a:solidFill>
              </a:rPr>
              <a:t>become</a:t>
            </a:r>
            <a:r>
              <a:rPr lang="fr-FR" sz="6600" dirty="0">
                <a:solidFill>
                  <a:srgbClr val="002060"/>
                </a:solidFill>
              </a:rPr>
              <a:t> </a:t>
            </a:r>
            <a:r>
              <a:rPr lang="fr-FR" sz="6600" dirty="0" err="1">
                <a:solidFill>
                  <a:srgbClr val="002060"/>
                </a:solidFill>
              </a:rPr>
              <a:t>notorious</a:t>
            </a:r>
            <a:r>
              <a:rPr lang="fr-FR" sz="6600" dirty="0">
                <a:solidFill>
                  <a:srgbClr val="002060"/>
                </a:solidFill>
              </a:rPr>
              <a:t> </a:t>
            </a:r>
            <a:r>
              <a:rPr lang="fr-FR" sz="6600" dirty="0" err="1">
                <a:solidFill>
                  <a:srgbClr val="002060"/>
                </a:solidFill>
              </a:rPr>
              <a:t>that</a:t>
            </a:r>
            <a:r>
              <a:rPr lang="fr-FR" sz="6600" dirty="0">
                <a:solidFill>
                  <a:srgbClr val="002060"/>
                </a:solidFill>
              </a:rPr>
              <a:t> </a:t>
            </a:r>
            <a:r>
              <a:rPr lang="fr-FR" sz="6600" dirty="0" err="1">
                <a:solidFill>
                  <a:srgbClr val="002060"/>
                </a:solidFill>
              </a:rPr>
              <a:t>our</a:t>
            </a:r>
            <a:r>
              <a:rPr lang="fr-FR" sz="6600" dirty="0">
                <a:solidFill>
                  <a:srgbClr val="002060"/>
                </a:solidFill>
              </a:rPr>
              <a:t> </a:t>
            </a:r>
            <a:r>
              <a:rPr lang="fr-FR" sz="6600" dirty="0" err="1">
                <a:solidFill>
                  <a:srgbClr val="002060"/>
                </a:solidFill>
              </a:rPr>
              <a:t>supposedly</a:t>
            </a:r>
            <a:r>
              <a:rPr lang="fr-FR" sz="6600" dirty="0">
                <a:solidFill>
                  <a:srgbClr val="002060"/>
                </a:solidFill>
              </a:rPr>
              <a:t> </a:t>
            </a:r>
            <a:r>
              <a:rPr lang="fr-FR" sz="6600" dirty="0" err="1">
                <a:solidFill>
                  <a:srgbClr val="002060"/>
                </a:solidFill>
              </a:rPr>
              <a:t>serious</a:t>
            </a:r>
            <a:r>
              <a:rPr lang="fr-FR" sz="6600" dirty="0">
                <a:solidFill>
                  <a:srgbClr val="002060"/>
                </a:solidFill>
              </a:rPr>
              <a:t> publication </a:t>
            </a:r>
            <a:r>
              <a:rPr lang="fr-FR" sz="6600" dirty="0" err="1">
                <a:solidFill>
                  <a:srgbClr val="002060"/>
                </a:solidFill>
              </a:rPr>
              <a:t>is</a:t>
            </a:r>
            <a:r>
              <a:rPr lang="fr-FR" sz="6600" dirty="0">
                <a:solidFill>
                  <a:srgbClr val="002060"/>
                </a:solidFill>
              </a:rPr>
              <a:t> in a </a:t>
            </a:r>
            <a:r>
              <a:rPr lang="fr-FR" sz="6600" dirty="0" err="1">
                <a:solidFill>
                  <a:srgbClr val="002060"/>
                </a:solidFill>
              </a:rPr>
              <a:t>predatory</a:t>
            </a:r>
            <a:r>
              <a:rPr lang="fr-FR" sz="6600" dirty="0">
                <a:solidFill>
                  <a:srgbClr val="002060"/>
                </a:solidFill>
              </a:rPr>
              <a:t> journal, </a:t>
            </a:r>
            <a:r>
              <a:rPr lang="fr-FR" sz="6600" dirty="0" err="1">
                <a:solidFill>
                  <a:srgbClr val="002060"/>
                </a:solidFill>
              </a:rPr>
              <a:t>what</a:t>
            </a:r>
            <a:r>
              <a:rPr lang="fr-FR" sz="6600" dirty="0">
                <a:solidFill>
                  <a:srgbClr val="002060"/>
                </a:solidFill>
              </a:rPr>
              <a:t> </a:t>
            </a:r>
            <a:r>
              <a:rPr lang="fr-FR" sz="6600" dirty="0" err="1">
                <a:solidFill>
                  <a:srgbClr val="002060"/>
                </a:solidFill>
              </a:rPr>
              <a:t>does</a:t>
            </a:r>
            <a:r>
              <a:rPr lang="fr-FR" sz="6600" dirty="0">
                <a:solidFill>
                  <a:srgbClr val="002060"/>
                </a:solidFill>
              </a:rPr>
              <a:t> </a:t>
            </a:r>
            <a:r>
              <a:rPr lang="fr-FR" sz="6600" dirty="0" err="1">
                <a:solidFill>
                  <a:srgbClr val="002060"/>
                </a:solidFill>
              </a:rPr>
              <a:t>honesty</a:t>
            </a:r>
            <a:r>
              <a:rPr lang="fr-FR" sz="6600" dirty="0">
                <a:solidFill>
                  <a:srgbClr val="002060"/>
                </a:solidFill>
              </a:rPr>
              <a:t> </a:t>
            </a:r>
            <a:r>
              <a:rPr lang="fr-FR" sz="6600" dirty="0" err="1">
                <a:solidFill>
                  <a:srgbClr val="002060"/>
                </a:solidFill>
              </a:rPr>
              <a:t>require</a:t>
            </a:r>
            <a:r>
              <a:rPr lang="fr-FR" sz="6600" dirty="0">
                <a:solidFill>
                  <a:srgbClr val="002060"/>
                </a:solidFill>
              </a:rPr>
              <a:t>? </a:t>
            </a:r>
          </a:p>
        </p:txBody>
      </p:sp>
      <p:sp>
        <p:nvSpPr>
          <p:cNvPr id="19" name="Espace réservé du numéro de diapositive 5">
            <a:extLst>
              <a:ext uri="{FF2B5EF4-FFF2-40B4-BE49-F238E27FC236}">
                <a16:creationId xmlns:a16="http://schemas.microsoft.com/office/drawing/2014/main" id="{213196BA-DD6A-A04A-8740-23BED892049B}"/>
              </a:ext>
            </a:extLst>
          </p:cNvPr>
          <p:cNvSpPr txBox="1">
            <a:spLocks/>
          </p:cNvSpPr>
          <p:nvPr/>
        </p:nvSpPr>
        <p:spPr>
          <a:xfrm>
            <a:off x="-2126149" y="6478735"/>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64B5D8C-DCF3-4706-B695-4F73B634C15B}" type="slidenum">
              <a:rPr lang="fr-FR" smtClean="0"/>
              <a:pPr/>
              <a:t>55</a:t>
            </a:fld>
            <a:r>
              <a:rPr lang="fr-FR" b="1">
                <a:solidFill>
                  <a:srgbClr val="FF0000"/>
                </a:solidFill>
              </a:rPr>
              <a:t>/623</a:t>
            </a:r>
            <a:endParaRPr lang="fr-FR" b="1" dirty="0">
              <a:solidFill>
                <a:srgbClr val="FF0000"/>
              </a:solidFill>
            </a:endParaRPr>
          </a:p>
        </p:txBody>
      </p:sp>
    </p:spTree>
    <p:extLst>
      <p:ext uri="{BB962C8B-B14F-4D97-AF65-F5344CB8AC3E}">
        <p14:creationId xmlns:p14="http://schemas.microsoft.com/office/powerpoint/2010/main" val="2434989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linds(horizont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FD6BBF11-0EF5-D44F-8285-E64B6423A3B4}"/>
              </a:ext>
            </a:extLst>
          </p:cNvPr>
          <p:cNvPicPr>
            <a:picLocks noChangeAspect="1"/>
          </p:cNvPicPr>
          <p:nvPr/>
        </p:nvPicPr>
        <p:blipFill rotWithShape="1">
          <a:blip r:embed="rId3">
            <a:extLst>
              <a:ext uri="{28A0092B-C50C-407E-A947-70E740481C1C}">
                <a14:useLocalDpi xmlns:a14="http://schemas.microsoft.com/office/drawing/2010/main" val="0"/>
              </a:ext>
            </a:extLst>
          </a:blip>
          <a:srcRect r="24024"/>
          <a:stretch/>
        </p:blipFill>
        <p:spPr>
          <a:xfrm>
            <a:off x="306437" y="2086275"/>
            <a:ext cx="9246693" cy="2238392"/>
          </a:xfrm>
          <a:prstGeom prst="rect">
            <a:avLst/>
          </a:prstGeom>
        </p:spPr>
      </p:pic>
      <p:sp>
        <p:nvSpPr>
          <p:cNvPr id="4" name="Espace réservé du pied de page 3">
            <a:extLst>
              <a:ext uri="{FF2B5EF4-FFF2-40B4-BE49-F238E27FC236}">
                <a16:creationId xmlns:a16="http://schemas.microsoft.com/office/drawing/2014/main" id="{DC381E63-DAC4-8340-836D-8F296D62B0B9}"/>
              </a:ext>
            </a:extLst>
          </p:cNvPr>
          <p:cNvSpPr>
            <a:spLocks noGrp="1"/>
          </p:cNvSpPr>
          <p:nvPr>
            <p:ph type="ftr" sz="quarter" idx="11"/>
          </p:nvPr>
        </p:nvSpPr>
        <p:spPr/>
        <p:txBody>
          <a:bodyPr/>
          <a:lstStyle/>
          <a:p>
            <a:r>
              <a:rPr lang="fr-FR" dirty="0"/>
              <a:t>Un oubli sûrement… </a:t>
            </a:r>
          </a:p>
        </p:txBody>
      </p:sp>
      <p:sp>
        <p:nvSpPr>
          <p:cNvPr id="5" name="Espace réservé du numéro de diapositive 5">
            <a:extLst>
              <a:ext uri="{FF2B5EF4-FFF2-40B4-BE49-F238E27FC236}">
                <a16:creationId xmlns:a16="http://schemas.microsoft.com/office/drawing/2014/main" id="{E99D4FDB-68FA-2A44-8918-374BF73B7BF1}"/>
              </a:ext>
            </a:extLst>
          </p:cNvPr>
          <p:cNvSpPr txBox="1">
            <a:spLocks/>
          </p:cNvSpPr>
          <p:nvPr/>
        </p:nvSpPr>
        <p:spPr>
          <a:xfrm>
            <a:off x="-2126149" y="6478735"/>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64B5D8C-DCF3-4706-B695-4F73B634C15B}" type="slidenum">
              <a:rPr lang="fr-FR" smtClean="0"/>
              <a:pPr/>
              <a:t>56</a:t>
            </a:fld>
            <a:r>
              <a:rPr lang="fr-FR" b="1">
                <a:solidFill>
                  <a:srgbClr val="FF0000"/>
                </a:solidFill>
              </a:rPr>
              <a:t>/623</a:t>
            </a:r>
            <a:endParaRPr lang="fr-FR" b="1" dirty="0">
              <a:solidFill>
                <a:srgbClr val="FF0000"/>
              </a:solidFill>
            </a:endParaRPr>
          </a:p>
        </p:txBody>
      </p:sp>
      <p:sp>
        <p:nvSpPr>
          <p:cNvPr id="6" name="ZoneTexte 5">
            <a:extLst>
              <a:ext uri="{FF2B5EF4-FFF2-40B4-BE49-F238E27FC236}">
                <a16:creationId xmlns:a16="http://schemas.microsoft.com/office/drawing/2014/main" id="{44AF6875-8481-8A4F-A767-325EA14C9188}"/>
              </a:ext>
            </a:extLst>
          </p:cNvPr>
          <p:cNvSpPr txBox="1"/>
          <p:nvPr/>
        </p:nvSpPr>
        <p:spPr>
          <a:xfrm>
            <a:off x="190500" y="301766"/>
            <a:ext cx="11793009" cy="1938992"/>
          </a:xfrm>
          <a:prstGeom prst="rect">
            <a:avLst/>
          </a:prstGeom>
          <a:noFill/>
        </p:spPr>
        <p:txBody>
          <a:bodyPr wrap="square" rtlCol="0">
            <a:spAutoFit/>
          </a:bodyPr>
          <a:lstStyle/>
          <a:p>
            <a:pPr algn="ctr"/>
            <a:r>
              <a:rPr lang="fr-FR" sz="4000" dirty="0">
                <a:solidFill>
                  <a:srgbClr val="002060"/>
                </a:solidFill>
              </a:rPr>
              <a:t>The article (Guerin, </a:t>
            </a:r>
            <a:r>
              <a:rPr lang="fr-FR" sz="4000" dirty="0" err="1">
                <a:solidFill>
                  <a:srgbClr val="002060"/>
                </a:solidFill>
              </a:rPr>
              <a:t>Wonner</a:t>
            </a:r>
            <a:r>
              <a:rPr lang="fr-FR" sz="4000" dirty="0">
                <a:solidFill>
                  <a:srgbClr val="002060"/>
                </a:solidFill>
              </a:rPr>
              <a:t>, </a:t>
            </a:r>
            <a:r>
              <a:rPr lang="fr-FR" sz="4000" dirty="0" err="1">
                <a:solidFill>
                  <a:srgbClr val="002060"/>
                </a:solidFill>
              </a:rPr>
              <a:t>Lardenois</a:t>
            </a:r>
            <a:r>
              <a:rPr lang="fr-FR" sz="4000" dirty="0">
                <a:solidFill>
                  <a:srgbClr val="002060"/>
                </a:solidFill>
              </a:rPr>
              <a:t>…) </a:t>
            </a:r>
            <a:r>
              <a:rPr lang="fr-FR" sz="4000" dirty="0" err="1">
                <a:solidFill>
                  <a:srgbClr val="002060"/>
                </a:solidFill>
              </a:rPr>
              <a:t>that</a:t>
            </a:r>
            <a:r>
              <a:rPr lang="fr-FR" sz="4000" dirty="0">
                <a:solidFill>
                  <a:srgbClr val="002060"/>
                </a:solidFill>
              </a:rPr>
              <a:t> </a:t>
            </a:r>
            <a:r>
              <a:rPr lang="fr-FR" sz="4000" dirty="0" err="1">
                <a:solidFill>
                  <a:srgbClr val="002060"/>
                </a:solidFill>
              </a:rPr>
              <a:t>prompted</a:t>
            </a:r>
            <a:r>
              <a:rPr lang="fr-FR" sz="4000" dirty="0">
                <a:solidFill>
                  <a:srgbClr val="002060"/>
                </a:solidFill>
              </a:rPr>
              <a:t> us to show </a:t>
            </a:r>
            <a:r>
              <a:rPr lang="fr-FR" sz="4000" dirty="0" err="1">
                <a:solidFill>
                  <a:srgbClr val="002060"/>
                </a:solidFill>
              </a:rPr>
              <a:t>that</a:t>
            </a:r>
            <a:r>
              <a:rPr lang="fr-FR" sz="4000" dirty="0">
                <a:solidFill>
                  <a:srgbClr val="002060"/>
                </a:solidFill>
              </a:rPr>
              <a:t> </a:t>
            </a:r>
            <a:r>
              <a:rPr lang="fr-FR" sz="4000" dirty="0" err="1">
                <a:solidFill>
                  <a:srgbClr val="002060"/>
                </a:solidFill>
              </a:rPr>
              <a:t>this</a:t>
            </a:r>
            <a:r>
              <a:rPr lang="fr-FR" sz="4000" dirty="0">
                <a:solidFill>
                  <a:srgbClr val="002060"/>
                </a:solidFill>
              </a:rPr>
              <a:t> journal </a:t>
            </a:r>
            <a:r>
              <a:rPr lang="fr-FR" sz="4000" dirty="0" err="1">
                <a:solidFill>
                  <a:srgbClr val="002060"/>
                </a:solidFill>
              </a:rPr>
              <a:t>was</a:t>
            </a:r>
            <a:r>
              <a:rPr lang="fr-FR" sz="4000" dirty="0">
                <a:solidFill>
                  <a:srgbClr val="002060"/>
                </a:solidFill>
              </a:rPr>
              <a:t> </a:t>
            </a:r>
            <a:r>
              <a:rPr lang="fr-FR" sz="4000" dirty="0" err="1">
                <a:solidFill>
                  <a:srgbClr val="002060"/>
                </a:solidFill>
              </a:rPr>
              <a:t>predatory</a:t>
            </a:r>
            <a:r>
              <a:rPr lang="fr-FR" sz="4000" dirty="0">
                <a:solidFill>
                  <a:srgbClr val="002060"/>
                </a:solidFill>
              </a:rPr>
              <a:t>…</a:t>
            </a:r>
          </a:p>
          <a:p>
            <a:pPr algn="ctr"/>
            <a:r>
              <a:rPr lang="fr-FR" sz="4000" dirty="0">
                <a:solidFill>
                  <a:srgbClr val="002060"/>
                </a:solidFill>
              </a:rPr>
              <a:t>… has </a:t>
            </a:r>
            <a:r>
              <a:rPr lang="fr-FR" sz="4000" dirty="0" err="1">
                <a:solidFill>
                  <a:srgbClr val="002060"/>
                </a:solidFill>
              </a:rPr>
              <a:t>still</a:t>
            </a:r>
            <a:r>
              <a:rPr lang="fr-FR" sz="4000" dirty="0">
                <a:solidFill>
                  <a:srgbClr val="002060"/>
                </a:solidFill>
              </a:rPr>
              <a:t> not been </a:t>
            </a:r>
            <a:r>
              <a:rPr lang="fr-FR" sz="4000" dirty="0" err="1">
                <a:solidFill>
                  <a:srgbClr val="002060"/>
                </a:solidFill>
              </a:rPr>
              <a:t>retracted</a:t>
            </a:r>
            <a:endParaRPr lang="fr-FR" sz="4000" dirty="0">
              <a:solidFill>
                <a:srgbClr val="002060"/>
              </a:solidFill>
            </a:endParaRPr>
          </a:p>
        </p:txBody>
      </p:sp>
      <p:pic>
        <p:nvPicPr>
          <p:cNvPr id="7" name="Image 6">
            <a:extLst>
              <a:ext uri="{FF2B5EF4-FFF2-40B4-BE49-F238E27FC236}">
                <a16:creationId xmlns:a16="http://schemas.microsoft.com/office/drawing/2014/main" id="{040B9988-7734-7E46-8B3E-D307B2918D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05670" y="3902652"/>
            <a:ext cx="8486330" cy="2000924"/>
          </a:xfrm>
          <a:prstGeom prst="rect">
            <a:avLst/>
          </a:prstGeom>
        </p:spPr>
      </p:pic>
      <p:sp>
        <p:nvSpPr>
          <p:cNvPr id="8" name="ZoneTexte 7">
            <a:extLst>
              <a:ext uri="{FF2B5EF4-FFF2-40B4-BE49-F238E27FC236}">
                <a16:creationId xmlns:a16="http://schemas.microsoft.com/office/drawing/2014/main" id="{8E600BFD-C104-A746-C61C-440E6B76006D}"/>
              </a:ext>
            </a:extLst>
          </p:cNvPr>
          <p:cNvSpPr txBox="1"/>
          <p:nvPr/>
        </p:nvSpPr>
        <p:spPr>
          <a:xfrm>
            <a:off x="2000250" y="5833130"/>
            <a:ext cx="10934700" cy="523220"/>
          </a:xfrm>
          <a:prstGeom prst="rect">
            <a:avLst/>
          </a:prstGeom>
          <a:noFill/>
        </p:spPr>
        <p:txBody>
          <a:bodyPr wrap="square">
            <a:spAutoFit/>
          </a:bodyPr>
          <a:lstStyle/>
          <a:p>
            <a:r>
              <a:rPr lang="fr-FR" sz="2800" dirty="0">
                <a:solidFill>
                  <a:srgbClr val="002060"/>
                </a:solidFill>
              </a:rPr>
              <a:t>But </a:t>
            </a:r>
            <a:r>
              <a:rPr lang="fr-FR" sz="2800" dirty="0" err="1">
                <a:solidFill>
                  <a:srgbClr val="002060"/>
                </a:solidFill>
              </a:rPr>
              <a:t>it</a:t>
            </a:r>
            <a:r>
              <a:rPr lang="fr-FR" sz="2800" dirty="0">
                <a:solidFill>
                  <a:srgbClr val="002060"/>
                </a:solidFill>
              </a:rPr>
              <a:t> </a:t>
            </a:r>
            <a:r>
              <a:rPr lang="fr-FR" sz="2800" dirty="0" err="1">
                <a:solidFill>
                  <a:srgbClr val="002060"/>
                </a:solidFill>
              </a:rPr>
              <a:t>will</a:t>
            </a:r>
            <a:r>
              <a:rPr lang="fr-FR" sz="2800" dirty="0">
                <a:solidFill>
                  <a:srgbClr val="002060"/>
                </a:solidFill>
              </a:rPr>
              <a:t> </a:t>
            </a:r>
            <a:r>
              <a:rPr lang="fr-FR" sz="2800" dirty="0" err="1">
                <a:solidFill>
                  <a:srgbClr val="002060"/>
                </a:solidFill>
              </a:rPr>
              <a:t>remain</a:t>
            </a:r>
            <a:r>
              <a:rPr lang="fr-FR" sz="2800" dirty="0">
                <a:solidFill>
                  <a:srgbClr val="002060"/>
                </a:solidFill>
              </a:rPr>
              <a:t> the 2nd </a:t>
            </a:r>
            <a:r>
              <a:rPr lang="fr-FR" sz="2800" dirty="0" err="1">
                <a:solidFill>
                  <a:srgbClr val="002060"/>
                </a:solidFill>
              </a:rPr>
              <a:t>most</a:t>
            </a:r>
            <a:r>
              <a:rPr lang="fr-FR" sz="2800" dirty="0">
                <a:solidFill>
                  <a:srgbClr val="002060"/>
                </a:solidFill>
              </a:rPr>
              <a:t> </a:t>
            </a:r>
            <a:r>
              <a:rPr lang="fr-FR" sz="2800" dirty="0" err="1">
                <a:solidFill>
                  <a:srgbClr val="002060"/>
                </a:solidFill>
              </a:rPr>
              <a:t>view</a:t>
            </a:r>
            <a:r>
              <a:rPr lang="fr-FR" sz="2800" dirty="0">
                <a:solidFill>
                  <a:srgbClr val="002060"/>
                </a:solidFill>
              </a:rPr>
              <a:t> and </a:t>
            </a:r>
            <a:r>
              <a:rPr lang="fr-FR" sz="2800" dirty="0" err="1">
                <a:solidFill>
                  <a:srgbClr val="002060"/>
                </a:solidFill>
              </a:rPr>
              <a:t>read</a:t>
            </a:r>
            <a:r>
              <a:rPr lang="fr-FR" sz="2800" dirty="0">
                <a:solidFill>
                  <a:srgbClr val="002060"/>
                </a:solidFill>
              </a:rPr>
              <a:t> in </a:t>
            </a:r>
            <a:r>
              <a:rPr lang="fr-FR" sz="2800" dirty="0" err="1">
                <a:solidFill>
                  <a:srgbClr val="002060"/>
                </a:solidFill>
              </a:rPr>
              <a:t>this</a:t>
            </a:r>
            <a:r>
              <a:rPr lang="fr-FR" sz="2800" dirty="0">
                <a:solidFill>
                  <a:srgbClr val="002060"/>
                </a:solidFill>
              </a:rPr>
              <a:t> journal...</a:t>
            </a:r>
          </a:p>
        </p:txBody>
      </p:sp>
    </p:spTree>
    <p:custDataLst>
      <p:tags r:id="rId1"/>
    </p:custDataLst>
    <p:extLst>
      <p:ext uri="{BB962C8B-B14F-4D97-AF65-F5344CB8AC3E}">
        <p14:creationId xmlns:p14="http://schemas.microsoft.com/office/powerpoint/2010/main" val="94196956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8C0111F-1F97-55FE-A0C0-0EDBFD8E2357}"/>
              </a:ext>
            </a:extLst>
          </p:cNvPr>
          <p:cNvSpPr>
            <a:spLocks noGrp="1"/>
          </p:cNvSpPr>
          <p:nvPr>
            <p:ph type="title"/>
          </p:nvPr>
        </p:nvSpPr>
        <p:spPr/>
        <p:txBody>
          <a:bodyPr/>
          <a:lstStyle/>
          <a:p>
            <a:pPr algn="ctr"/>
            <a:r>
              <a:rPr lang="fr-FR" dirty="0" err="1">
                <a:solidFill>
                  <a:srgbClr val="002060"/>
                </a:solidFill>
              </a:rPr>
              <a:t>Obviously</a:t>
            </a:r>
            <a:r>
              <a:rPr lang="fr-FR" dirty="0">
                <a:solidFill>
                  <a:srgbClr val="002060"/>
                </a:solidFill>
              </a:rPr>
              <a:t>, </a:t>
            </a:r>
            <a:r>
              <a:rPr lang="fr-FR" dirty="0" err="1">
                <a:solidFill>
                  <a:srgbClr val="002060"/>
                </a:solidFill>
              </a:rPr>
              <a:t>these</a:t>
            </a:r>
            <a:r>
              <a:rPr lang="fr-FR" dirty="0">
                <a:solidFill>
                  <a:srgbClr val="002060"/>
                </a:solidFill>
              </a:rPr>
              <a:t> </a:t>
            </a:r>
            <a:r>
              <a:rPr lang="fr-FR" dirty="0" err="1">
                <a:solidFill>
                  <a:srgbClr val="002060"/>
                </a:solidFill>
              </a:rPr>
              <a:t>authors</a:t>
            </a:r>
            <a:r>
              <a:rPr lang="fr-FR" dirty="0">
                <a:solidFill>
                  <a:srgbClr val="002060"/>
                </a:solidFill>
              </a:rPr>
              <a:t> are not the </a:t>
            </a:r>
            <a:r>
              <a:rPr lang="fr-FR" dirty="0" err="1">
                <a:solidFill>
                  <a:srgbClr val="002060"/>
                </a:solidFill>
              </a:rPr>
              <a:t>only</a:t>
            </a:r>
            <a:r>
              <a:rPr lang="fr-FR" dirty="0">
                <a:solidFill>
                  <a:srgbClr val="002060"/>
                </a:solidFill>
              </a:rPr>
              <a:t> </a:t>
            </a:r>
            <a:r>
              <a:rPr lang="fr-FR" dirty="0" err="1">
                <a:solidFill>
                  <a:srgbClr val="002060"/>
                </a:solidFill>
              </a:rPr>
              <a:t>ones</a:t>
            </a:r>
            <a:r>
              <a:rPr lang="fr-FR" dirty="0">
                <a:solidFill>
                  <a:srgbClr val="002060"/>
                </a:solidFill>
              </a:rPr>
              <a:t> </a:t>
            </a:r>
            <a:r>
              <a:rPr lang="fr-FR" dirty="0" err="1">
                <a:solidFill>
                  <a:srgbClr val="002060"/>
                </a:solidFill>
              </a:rPr>
              <a:t>who</a:t>
            </a:r>
            <a:r>
              <a:rPr lang="fr-FR" dirty="0">
                <a:solidFill>
                  <a:srgbClr val="002060"/>
                </a:solidFill>
              </a:rPr>
              <a:t> </a:t>
            </a:r>
            <a:r>
              <a:rPr lang="fr-FR" dirty="0" err="1">
                <a:solidFill>
                  <a:srgbClr val="002060"/>
                </a:solidFill>
              </a:rPr>
              <a:t>perpetrate</a:t>
            </a:r>
            <a:r>
              <a:rPr lang="fr-FR" dirty="0">
                <a:solidFill>
                  <a:srgbClr val="002060"/>
                </a:solidFill>
              </a:rPr>
              <a:t> </a:t>
            </a:r>
            <a:r>
              <a:rPr lang="fr-FR" dirty="0" err="1">
                <a:solidFill>
                  <a:srgbClr val="002060"/>
                </a:solidFill>
              </a:rPr>
              <a:t>fraud</a:t>
            </a:r>
            <a:r>
              <a:rPr lang="fr-FR" dirty="0">
                <a:solidFill>
                  <a:srgbClr val="002060"/>
                </a:solidFill>
              </a:rPr>
              <a:t>...</a:t>
            </a:r>
          </a:p>
        </p:txBody>
      </p:sp>
      <p:sp>
        <p:nvSpPr>
          <p:cNvPr id="4" name="Espace réservé du pied de page 3">
            <a:extLst>
              <a:ext uri="{FF2B5EF4-FFF2-40B4-BE49-F238E27FC236}">
                <a16:creationId xmlns:a16="http://schemas.microsoft.com/office/drawing/2014/main" id="{3A360508-B12D-793D-2AF9-931052BA6FEE}"/>
              </a:ext>
            </a:extLst>
          </p:cNvPr>
          <p:cNvSpPr>
            <a:spLocks noGrp="1"/>
          </p:cNvSpPr>
          <p:nvPr>
            <p:ph type="ftr" sz="quarter" idx="11"/>
          </p:nvPr>
        </p:nvSpPr>
        <p:spPr/>
        <p:txBody>
          <a:bodyPr/>
          <a:lstStyle/>
          <a:p>
            <a:r>
              <a:rPr lang="fr-FR" dirty="0"/>
              <a:t>Quelle transition !</a:t>
            </a:r>
          </a:p>
        </p:txBody>
      </p:sp>
      <p:sp>
        <p:nvSpPr>
          <p:cNvPr id="5" name="Espace réservé du numéro de diapositive 4">
            <a:extLst>
              <a:ext uri="{FF2B5EF4-FFF2-40B4-BE49-F238E27FC236}">
                <a16:creationId xmlns:a16="http://schemas.microsoft.com/office/drawing/2014/main" id="{F791E5F7-28B5-C71A-C5E3-14648707EECB}"/>
              </a:ext>
            </a:extLst>
          </p:cNvPr>
          <p:cNvSpPr>
            <a:spLocks noGrp="1"/>
          </p:cNvSpPr>
          <p:nvPr>
            <p:ph type="sldNum" sz="quarter" idx="12"/>
          </p:nvPr>
        </p:nvSpPr>
        <p:spPr/>
        <p:txBody>
          <a:bodyPr/>
          <a:lstStyle/>
          <a:p>
            <a:fld id="{264B5D8C-DCF3-4706-B695-4F73B634C15B}" type="slidenum">
              <a:rPr lang="fr-FR" smtClean="0"/>
              <a:t>57</a:t>
            </a:fld>
            <a:endParaRPr lang="fr-FR"/>
          </a:p>
        </p:txBody>
      </p:sp>
      <p:sp>
        <p:nvSpPr>
          <p:cNvPr id="11" name="ZoneTexte 10">
            <a:extLst>
              <a:ext uri="{FF2B5EF4-FFF2-40B4-BE49-F238E27FC236}">
                <a16:creationId xmlns:a16="http://schemas.microsoft.com/office/drawing/2014/main" id="{A4D763AA-EE5C-6DB0-9B3C-B9CE7D339117}"/>
              </a:ext>
            </a:extLst>
          </p:cNvPr>
          <p:cNvSpPr txBox="1"/>
          <p:nvPr/>
        </p:nvSpPr>
        <p:spPr>
          <a:xfrm>
            <a:off x="1409700" y="1690688"/>
            <a:ext cx="9372600" cy="3400931"/>
          </a:xfrm>
          <a:prstGeom prst="rect">
            <a:avLst/>
          </a:prstGeom>
          <a:noFill/>
        </p:spPr>
        <p:txBody>
          <a:bodyPr wrap="square">
            <a:spAutoFit/>
          </a:bodyPr>
          <a:lstStyle/>
          <a:p>
            <a:pPr algn="ctr"/>
            <a:endParaRPr lang="fr-FR" sz="4300" b="1" dirty="0">
              <a:solidFill>
                <a:srgbClr val="002060"/>
              </a:solidFill>
              <a:latin typeface="+mj-lt"/>
            </a:endParaRPr>
          </a:p>
          <a:p>
            <a:pPr algn="ctr"/>
            <a:r>
              <a:rPr lang="fr-FR" sz="4300" b="1" dirty="0">
                <a:solidFill>
                  <a:srgbClr val="002060"/>
                </a:solidFill>
                <a:latin typeface="+mj-lt"/>
              </a:rPr>
              <a:t>I </a:t>
            </a:r>
            <a:r>
              <a:rPr lang="fr-FR" sz="4300" b="1" dirty="0" err="1">
                <a:solidFill>
                  <a:srgbClr val="002060"/>
                </a:solidFill>
                <a:latin typeface="+mj-lt"/>
              </a:rPr>
              <a:t>think</a:t>
            </a:r>
            <a:r>
              <a:rPr lang="fr-FR" sz="4300" b="1" dirty="0">
                <a:solidFill>
                  <a:srgbClr val="002060"/>
                </a:solidFill>
                <a:latin typeface="+mj-lt"/>
              </a:rPr>
              <a:t> about </a:t>
            </a:r>
            <a:r>
              <a:rPr lang="fr-FR" sz="4300" b="1" dirty="0" err="1">
                <a:solidFill>
                  <a:srgbClr val="002060"/>
                </a:solidFill>
                <a:latin typeface="+mj-lt"/>
              </a:rPr>
              <a:t>it</a:t>
            </a:r>
            <a:r>
              <a:rPr lang="fr-FR" sz="4300" b="1" dirty="0">
                <a:solidFill>
                  <a:srgbClr val="002060"/>
                </a:solidFill>
                <a:latin typeface="+mj-lt"/>
              </a:rPr>
              <a:t>… </a:t>
            </a:r>
            <a:r>
              <a:rPr lang="fr-FR" sz="4300" b="1" dirty="0" err="1">
                <a:solidFill>
                  <a:srgbClr val="002060"/>
                </a:solidFill>
                <a:latin typeface="+mj-lt"/>
              </a:rPr>
              <a:t>Did</a:t>
            </a:r>
            <a:r>
              <a:rPr lang="fr-FR" sz="4300" b="1" dirty="0">
                <a:solidFill>
                  <a:srgbClr val="002060"/>
                </a:solidFill>
                <a:latin typeface="+mj-lt"/>
              </a:rPr>
              <a:t> I tell </a:t>
            </a:r>
            <a:r>
              <a:rPr lang="fr-FR" sz="4300" b="1" dirty="0" err="1">
                <a:solidFill>
                  <a:srgbClr val="002060"/>
                </a:solidFill>
                <a:latin typeface="+mj-lt"/>
              </a:rPr>
              <a:t>you</a:t>
            </a:r>
            <a:r>
              <a:rPr lang="fr-FR" sz="4300" b="1" dirty="0">
                <a:solidFill>
                  <a:srgbClr val="002060"/>
                </a:solidFill>
                <a:latin typeface="+mj-lt"/>
              </a:rPr>
              <a:t> about the time Science Domain International </a:t>
            </a:r>
            <a:r>
              <a:rPr lang="fr-FR" sz="4300" b="1" dirty="0" err="1">
                <a:solidFill>
                  <a:srgbClr val="002060"/>
                </a:solidFill>
                <a:latin typeface="+mj-lt"/>
              </a:rPr>
              <a:t>asked</a:t>
            </a:r>
            <a:r>
              <a:rPr lang="fr-FR" sz="4300" b="1" dirty="0">
                <a:solidFill>
                  <a:srgbClr val="002060"/>
                </a:solidFill>
                <a:latin typeface="+mj-lt"/>
              </a:rPr>
              <a:t> me to </a:t>
            </a:r>
            <a:r>
              <a:rPr lang="fr-FR" sz="4300" b="1" dirty="0" err="1">
                <a:solidFill>
                  <a:srgbClr val="002060"/>
                </a:solidFill>
                <a:latin typeface="+mj-lt"/>
              </a:rPr>
              <a:t>be</a:t>
            </a:r>
            <a:r>
              <a:rPr lang="fr-FR" sz="4300" b="1" dirty="0">
                <a:solidFill>
                  <a:srgbClr val="002060"/>
                </a:solidFill>
                <a:latin typeface="+mj-lt"/>
              </a:rPr>
              <a:t> a </a:t>
            </a:r>
            <a:r>
              <a:rPr lang="fr-FR" sz="4300" b="1" dirty="0" err="1">
                <a:solidFill>
                  <a:srgbClr val="002060"/>
                </a:solidFill>
                <a:latin typeface="+mj-lt"/>
              </a:rPr>
              <a:t>reviewer</a:t>
            </a:r>
            <a:r>
              <a:rPr lang="fr-FR" sz="4300" b="1" dirty="0">
                <a:solidFill>
                  <a:srgbClr val="002060"/>
                </a:solidFill>
                <a:latin typeface="+mj-lt"/>
              </a:rPr>
              <a:t> for </a:t>
            </a:r>
            <a:r>
              <a:rPr lang="fr-FR" sz="4300" b="1" dirty="0" err="1">
                <a:solidFill>
                  <a:srgbClr val="002060"/>
                </a:solidFill>
                <a:latin typeface="+mj-lt"/>
              </a:rPr>
              <a:t>another</a:t>
            </a:r>
            <a:r>
              <a:rPr lang="fr-FR" sz="4300" b="1" dirty="0">
                <a:solidFill>
                  <a:srgbClr val="002060"/>
                </a:solidFill>
                <a:latin typeface="+mj-lt"/>
              </a:rPr>
              <a:t> of </a:t>
            </a:r>
            <a:r>
              <a:rPr lang="fr-FR" sz="4300" b="1" dirty="0" err="1">
                <a:solidFill>
                  <a:srgbClr val="002060"/>
                </a:solidFill>
                <a:latin typeface="+mj-lt"/>
              </a:rPr>
              <a:t>their</a:t>
            </a:r>
            <a:r>
              <a:rPr lang="fr-FR" sz="4300" b="1" dirty="0">
                <a:solidFill>
                  <a:srgbClr val="002060"/>
                </a:solidFill>
                <a:latin typeface="+mj-lt"/>
              </a:rPr>
              <a:t> </a:t>
            </a:r>
            <a:r>
              <a:rPr lang="fr-FR" sz="4300" b="1" dirty="0" err="1">
                <a:solidFill>
                  <a:srgbClr val="002060"/>
                </a:solidFill>
                <a:latin typeface="+mj-lt"/>
              </a:rPr>
              <a:t>predatory</a:t>
            </a:r>
            <a:r>
              <a:rPr lang="fr-FR" sz="4300" b="1" dirty="0">
                <a:solidFill>
                  <a:srgbClr val="002060"/>
                </a:solidFill>
                <a:latin typeface="+mj-lt"/>
              </a:rPr>
              <a:t> </a:t>
            </a:r>
            <a:r>
              <a:rPr lang="fr-FR" sz="4300" b="1" dirty="0" err="1">
                <a:solidFill>
                  <a:srgbClr val="002060"/>
                </a:solidFill>
                <a:latin typeface="+mj-lt"/>
              </a:rPr>
              <a:t>journals</a:t>
            </a:r>
            <a:r>
              <a:rPr lang="fr-FR" sz="4300" b="1" dirty="0">
                <a:solidFill>
                  <a:srgbClr val="002060"/>
                </a:solidFill>
                <a:latin typeface="+mj-lt"/>
              </a:rPr>
              <a:t>?</a:t>
            </a:r>
          </a:p>
        </p:txBody>
      </p:sp>
    </p:spTree>
    <p:extLst>
      <p:ext uri="{BB962C8B-B14F-4D97-AF65-F5344CB8AC3E}">
        <p14:creationId xmlns:p14="http://schemas.microsoft.com/office/powerpoint/2010/main" val="55360344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8C0111F-1F97-55FE-A0C0-0EDBFD8E2357}"/>
              </a:ext>
            </a:extLst>
          </p:cNvPr>
          <p:cNvSpPr>
            <a:spLocks noGrp="1"/>
          </p:cNvSpPr>
          <p:nvPr>
            <p:ph type="title"/>
          </p:nvPr>
        </p:nvSpPr>
        <p:spPr>
          <a:xfrm>
            <a:off x="361950" y="413195"/>
            <a:ext cx="10801350" cy="1325563"/>
          </a:xfrm>
        </p:spPr>
        <p:txBody>
          <a:bodyPr>
            <a:normAutofit fontScale="90000"/>
          </a:bodyPr>
          <a:lstStyle/>
          <a:p>
            <a:pPr algn="ctr"/>
            <a:r>
              <a:rPr lang="fr-FR" dirty="0">
                <a:solidFill>
                  <a:srgbClr val="002060"/>
                </a:solidFill>
              </a:rPr>
              <a:t>3 </a:t>
            </a:r>
            <a:r>
              <a:rPr lang="fr-FR" dirty="0" err="1">
                <a:solidFill>
                  <a:srgbClr val="002060"/>
                </a:solidFill>
              </a:rPr>
              <a:t>days</a:t>
            </a:r>
            <a:r>
              <a:rPr lang="fr-FR" dirty="0">
                <a:solidFill>
                  <a:srgbClr val="002060"/>
                </a:solidFill>
              </a:rPr>
              <a:t>: « </a:t>
            </a:r>
            <a:r>
              <a:rPr lang="fr-FR" b="1" dirty="0" err="1">
                <a:solidFill>
                  <a:srgbClr val="002060"/>
                </a:solidFill>
              </a:rPr>
              <a:t>Kindly</a:t>
            </a:r>
            <a:r>
              <a:rPr lang="fr-FR" b="1" dirty="0">
                <a:solidFill>
                  <a:srgbClr val="002060"/>
                </a:solidFill>
              </a:rPr>
              <a:t> note </a:t>
            </a:r>
            <a:r>
              <a:rPr lang="fr-FR" b="1" dirty="0" err="1">
                <a:solidFill>
                  <a:srgbClr val="002060"/>
                </a:solidFill>
              </a:rPr>
              <a:t>that</a:t>
            </a:r>
            <a:r>
              <a:rPr lang="fr-FR" b="1" dirty="0">
                <a:solidFill>
                  <a:srgbClr val="002060"/>
                </a:solidFill>
              </a:rPr>
              <a:t> the </a:t>
            </a:r>
            <a:r>
              <a:rPr lang="fr-FR" b="1" dirty="0" err="1">
                <a:solidFill>
                  <a:srgbClr val="002060"/>
                </a:solidFill>
              </a:rPr>
              <a:t>author</a:t>
            </a:r>
            <a:r>
              <a:rPr lang="fr-FR" b="1" dirty="0">
                <a:solidFill>
                  <a:srgbClr val="002060"/>
                </a:solidFill>
              </a:rPr>
              <a:t> </a:t>
            </a:r>
            <a:r>
              <a:rPr lang="fr-FR" b="1" dirty="0" err="1">
                <a:solidFill>
                  <a:srgbClr val="002060"/>
                </a:solidFill>
              </a:rPr>
              <a:t>need</a:t>
            </a:r>
            <a:r>
              <a:rPr lang="fr-FR" b="1" dirty="0">
                <a:solidFill>
                  <a:srgbClr val="002060"/>
                </a:solidFill>
              </a:rPr>
              <a:t> an urgent </a:t>
            </a:r>
            <a:r>
              <a:rPr lang="fr-FR" b="1" dirty="0" err="1">
                <a:solidFill>
                  <a:srgbClr val="002060"/>
                </a:solidFill>
              </a:rPr>
              <a:t>decision</a:t>
            </a:r>
            <a:r>
              <a:rPr lang="fr-FR" b="1" dirty="0">
                <a:solidFill>
                  <a:srgbClr val="002060"/>
                </a:solidFill>
              </a:rPr>
              <a:t> for the </a:t>
            </a:r>
            <a:r>
              <a:rPr lang="fr-FR" b="1" dirty="0" err="1">
                <a:solidFill>
                  <a:srgbClr val="002060"/>
                </a:solidFill>
              </a:rPr>
              <a:t>manuscript</a:t>
            </a:r>
            <a:r>
              <a:rPr lang="fr-FR" b="1" dirty="0">
                <a:solidFill>
                  <a:srgbClr val="002060"/>
                </a:solidFill>
              </a:rPr>
              <a:t> due to </a:t>
            </a:r>
            <a:r>
              <a:rPr lang="fr-FR" b="1" dirty="0" err="1">
                <a:solidFill>
                  <a:srgbClr val="002060"/>
                </a:solidFill>
              </a:rPr>
              <a:t>his</a:t>
            </a:r>
            <a:r>
              <a:rPr lang="fr-FR" b="1" dirty="0">
                <a:solidFill>
                  <a:srgbClr val="002060"/>
                </a:solidFill>
              </a:rPr>
              <a:t> </a:t>
            </a:r>
            <a:r>
              <a:rPr lang="fr-FR" b="1" dirty="0" err="1">
                <a:solidFill>
                  <a:srgbClr val="002060"/>
                </a:solidFill>
              </a:rPr>
              <a:t>academic</a:t>
            </a:r>
            <a:r>
              <a:rPr lang="fr-FR" b="1" dirty="0">
                <a:solidFill>
                  <a:srgbClr val="002060"/>
                </a:solidFill>
              </a:rPr>
              <a:t> </a:t>
            </a:r>
            <a:r>
              <a:rPr lang="fr-FR" b="1" dirty="0" err="1">
                <a:solidFill>
                  <a:srgbClr val="002060"/>
                </a:solidFill>
              </a:rPr>
              <a:t>purpose</a:t>
            </a:r>
            <a:r>
              <a:rPr lang="fr-FR" b="1" dirty="0">
                <a:solidFill>
                  <a:srgbClr val="002060"/>
                </a:solidFill>
              </a:rPr>
              <a:t>/</a:t>
            </a:r>
            <a:r>
              <a:rPr lang="fr-FR" b="1" dirty="0" err="1">
                <a:solidFill>
                  <a:srgbClr val="002060"/>
                </a:solidFill>
              </a:rPr>
              <a:t>thesis</a:t>
            </a:r>
            <a:r>
              <a:rPr lang="fr-FR" b="1" dirty="0">
                <a:solidFill>
                  <a:srgbClr val="002060"/>
                </a:solidFill>
              </a:rPr>
              <a:t> </a:t>
            </a:r>
            <a:r>
              <a:rPr lang="fr-FR" b="1" dirty="0" err="1">
                <a:solidFill>
                  <a:srgbClr val="002060"/>
                </a:solidFill>
              </a:rPr>
              <a:t>submission</a:t>
            </a:r>
            <a:r>
              <a:rPr lang="fr-FR" b="1" dirty="0">
                <a:solidFill>
                  <a:srgbClr val="002060"/>
                </a:solidFill>
              </a:rPr>
              <a:t> </a:t>
            </a:r>
            <a:r>
              <a:rPr lang="fr-FR" dirty="0">
                <a:solidFill>
                  <a:srgbClr val="002060"/>
                </a:solidFill>
              </a:rPr>
              <a:t>» (Sept 2020)</a:t>
            </a:r>
          </a:p>
        </p:txBody>
      </p:sp>
      <p:sp>
        <p:nvSpPr>
          <p:cNvPr id="4" name="Espace réservé du pied de page 3">
            <a:extLst>
              <a:ext uri="{FF2B5EF4-FFF2-40B4-BE49-F238E27FC236}">
                <a16:creationId xmlns:a16="http://schemas.microsoft.com/office/drawing/2014/main" id="{3A360508-B12D-793D-2AF9-931052BA6FEE}"/>
              </a:ext>
            </a:extLst>
          </p:cNvPr>
          <p:cNvSpPr>
            <a:spLocks noGrp="1"/>
          </p:cNvSpPr>
          <p:nvPr>
            <p:ph type="ftr" sz="quarter" idx="11"/>
          </p:nvPr>
        </p:nvSpPr>
        <p:spPr/>
        <p:txBody>
          <a:bodyPr/>
          <a:lstStyle/>
          <a:p>
            <a:r>
              <a:rPr lang="fr-FR" dirty="0"/>
              <a:t>C’est aux auteurs de fixer la date de rendu, c’est bien comme ça</a:t>
            </a:r>
          </a:p>
        </p:txBody>
      </p:sp>
      <p:sp>
        <p:nvSpPr>
          <p:cNvPr id="5" name="Espace réservé du numéro de diapositive 4">
            <a:extLst>
              <a:ext uri="{FF2B5EF4-FFF2-40B4-BE49-F238E27FC236}">
                <a16:creationId xmlns:a16="http://schemas.microsoft.com/office/drawing/2014/main" id="{F791E5F7-28B5-C71A-C5E3-14648707EECB}"/>
              </a:ext>
            </a:extLst>
          </p:cNvPr>
          <p:cNvSpPr>
            <a:spLocks noGrp="1"/>
          </p:cNvSpPr>
          <p:nvPr>
            <p:ph type="sldNum" sz="quarter" idx="12"/>
          </p:nvPr>
        </p:nvSpPr>
        <p:spPr/>
        <p:txBody>
          <a:bodyPr/>
          <a:lstStyle/>
          <a:p>
            <a:fld id="{264B5D8C-DCF3-4706-B695-4F73B634C15B}" type="slidenum">
              <a:rPr lang="fr-FR" smtClean="0"/>
              <a:t>58</a:t>
            </a:fld>
            <a:endParaRPr lang="fr-FR"/>
          </a:p>
        </p:txBody>
      </p:sp>
      <p:pic>
        <p:nvPicPr>
          <p:cNvPr id="8" name="Image 7">
            <a:extLst>
              <a:ext uri="{FF2B5EF4-FFF2-40B4-BE49-F238E27FC236}">
                <a16:creationId xmlns:a16="http://schemas.microsoft.com/office/drawing/2014/main" id="{A6012DEB-7A0A-D7AA-ADFB-4ACF199971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9438" y="2311879"/>
            <a:ext cx="10964174" cy="3837461"/>
          </a:xfrm>
          <a:prstGeom prst="rect">
            <a:avLst/>
          </a:prstGeom>
        </p:spPr>
      </p:pic>
      <p:sp>
        <p:nvSpPr>
          <p:cNvPr id="9" name="Rectangle 8">
            <a:extLst>
              <a:ext uri="{FF2B5EF4-FFF2-40B4-BE49-F238E27FC236}">
                <a16:creationId xmlns:a16="http://schemas.microsoft.com/office/drawing/2014/main" id="{B5877D33-E1B7-12B3-8CA6-27FB8B4E776B}"/>
              </a:ext>
            </a:extLst>
          </p:cNvPr>
          <p:cNvSpPr/>
          <p:nvPr/>
        </p:nvSpPr>
        <p:spPr>
          <a:xfrm>
            <a:off x="3004457" y="5012871"/>
            <a:ext cx="4196443" cy="37555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92495724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8C0111F-1F97-55FE-A0C0-0EDBFD8E2357}"/>
              </a:ext>
            </a:extLst>
          </p:cNvPr>
          <p:cNvSpPr>
            <a:spLocks noGrp="1"/>
          </p:cNvSpPr>
          <p:nvPr>
            <p:ph type="title"/>
          </p:nvPr>
        </p:nvSpPr>
        <p:spPr>
          <a:xfrm>
            <a:off x="990600" y="136525"/>
            <a:ext cx="10153650" cy="1325563"/>
          </a:xfrm>
        </p:spPr>
        <p:txBody>
          <a:bodyPr>
            <a:normAutofit fontScale="90000"/>
          </a:bodyPr>
          <a:lstStyle/>
          <a:p>
            <a:pPr algn="ctr"/>
            <a:r>
              <a:rPr lang="fr-FR" dirty="0" err="1">
                <a:solidFill>
                  <a:srgbClr val="002060"/>
                </a:solidFill>
              </a:rPr>
              <a:t>Rewards</a:t>
            </a:r>
            <a:r>
              <a:rPr lang="fr-FR" dirty="0">
                <a:solidFill>
                  <a:srgbClr val="002060"/>
                </a:solidFill>
              </a:rPr>
              <a:t> for </a:t>
            </a:r>
            <a:r>
              <a:rPr lang="fr-FR" dirty="0" err="1">
                <a:solidFill>
                  <a:srgbClr val="002060"/>
                </a:solidFill>
              </a:rPr>
              <a:t>reviewers</a:t>
            </a:r>
            <a:r>
              <a:rPr lang="fr-FR" dirty="0">
                <a:solidFill>
                  <a:srgbClr val="002060"/>
                </a:solidFill>
              </a:rPr>
              <a:t>…</a:t>
            </a:r>
            <a:br>
              <a:rPr lang="fr-FR" dirty="0">
                <a:solidFill>
                  <a:srgbClr val="002060"/>
                </a:solidFill>
              </a:rPr>
            </a:br>
            <a:r>
              <a:rPr lang="fr-FR" dirty="0">
                <a:solidFill>
                  <a:srgbClr val="002060"/>
                </a:solidFill>
              </a:rPr>
              <a:t>(</a:t>
            </a:r>
            <a:r>
              <a:rPr lang="fr-FR" dirty="0" err="1">
                <a:solidFill>
                  <a:srgbClr val="002060"/>
                </a:solidFill>
              </a:rPr>
              <a:t>Rewiever</a:t>
            </a:r>
            <a:r>
              <a:rPr lang="fr-FR" dirty="0">
                <a:solidFill>
                  <a:srgbClr val="002060"/>
                </a:solidFill>
              </a:rPr>
              <a:t> of the </a:t>
            </a:r>
            <a:r>
              <a:rPr lang="fr-FR" dirty="0" err="1">
                <a:solidFill>
                  <a:srgbClr val="002060"/>
                </a:solidFill>
              </a:rPr>
              <a:t>Month</a:t>
            </a:r>
            <a:r>
              <a:rPr lang="fr-FR" dirty="0">
                <a:solidFill>
                  <a:srgbClr val="002060"/>
                </a:solidFill>
              </a:rPr>
              <a:t> – </a:t>
            </a:r>
            <a:r>
              <a:rPr lang="fr-FR" dirty="0" err="1">
                <a:solidFill>
                  <a:srgbClr val="002060"/>
                </a:solidFill>
              </a:rPr>
              <a:t>Annual</a:t>
            </a:r>
            <a:r>
              <a:rPr lang="fr-FR" dirty="0">
                <a:solidFill>
                  <a:srgbClr val="002060"/>
                </a:solidFill>
              </a:rPr>
              <a:t> hall of </a:t>
            </a:r>
            <a:r>
              <a:rPr lang="fr-FR" dirty="0" err="1">
                <a:solidFill>
                  <a:srgbClr val="002060"/>
                </a:solidFill>
              </a:rPr>
              <a:t>fame</a:t>
            </a:r>
            <a:r>
              <a:rPr lang="fr-FR" dirty="0">
                <a:solidFill>
                  <a:srgbClr val="002060"/>
                </a:solidFill>
              </a:rPr>
              <a:t>)</a:t>
            </a:r>
          </a:p>
        </p:txBody>
      </p:sp>
      <p:sp>
        <p:nvSpPr>
          <p:cNvPr id="4" name="Espace réservé du pied de page 3">
            <a:extLst>
              <a:ext uri="{FF2B5EF4-FFF2-40B4-BE49-F238E27FC236}">
                <a16:creationId xmlns:a16="http://schemas.microsoft.com/office/drawing/2014/main" id="{3A360508-B12D-793D-2AF9-931052BA6FEE}"/>
              </a:ext>
            </a:extLst>
          </p:cNvPr>
          <p:cNvSpPr>
            <a:spLocks noGrp="1"/>
          </p:cNvSpPr>
          <p:nvPr>
            <p:ph type="ftr" sz="quarter" idx="11"/>
          </p:nvPr>
        </p:nvSpPr>
        <p:spPr/>
        <p:txBody>
          <a:bodyPr/>
          <a:lstStyle/>
          <a:p>
            <a:r>
              <a:rPr lang="fr-FR" dirty="0"/>
              <a:t>Ca donne envie !</a:t>
            </a:r>
          </a:p>
        </p:txBody>
      </p:sp>
      <p:sp>
        <p:nvSpPr>
          <p:cNvPr id="5" name="Espace réservé du numéro de diapositive 4">
            <a:extLst>
              <a:ext uri="{FF2B5EF4-FFF2-40B4-BE49-F238E27FC236}">
                <a16:creationId xmlns:a16="http://schemas.microsoft.com/office/drawing/2014/main" id="{F791E5F7-28B5-C71A-C5E3-14648707EECB}"/>
              </a:ext>
            </a:extLst>
          </p:cNvPr>
          <p:cNvSpPr>
            <a:spLocks noGrp="1"/>
          </p:cNvSpPr>
          <p:nvPr>
            <p:ph type="sldNum" sz="quarter" idx="12"/>
          </p:nvPr>
        </p:nvSpPr>
        <p:spPr/>
        <p:txBody>
          <a:bodyPr/>
          <a:lstStyle/>
          <a:p>
            <a:fld id="{264B5D8C-DCF3-4706-B695-4F73B634C15B}" type="slidenum">
              <a:rPr lang="fr-FR" smtClean="0"/>
              <a:t>59</a:t>
            </a:fld>
            <a:endParaRPr lang="fr-FR"/>
          </a:p>
        </p:txBody>
      </p:sp>
      <p:pic>
        <p:nvPicPr>
          <p:cNvPr id="3074" name="Picture 2" descr="Image">
            <a:extLst>
              <a:ext uri="{FF2B5EF4-FFF2-40B4-BE49-F238E27FC236}">
                <a16:creationId xmlns:a16="http://schemas.microsoft.com/office/drawing/2014/main" id="{A2917DDF-CD91-B4CF-6905-AB5795ABABB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0510" r="1816" b="43365"/>
          <a:stretch/>
        </p:blipFill>
        <p:spPr bwMode="auto">
          <a:xfrm>
            <a:off x="236882" y="1814938"/>
            <a:ext cx="11718236" cy="2610947"/>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 7">
            <a:extLst>
              <a:ext uri="{FF2B5EF4-FFF2-40B4-BE49-F238E27FC236}">
                <a16:creationId xmlns:a16="http://schemas.microsoft.com/office/drawing/2014/main" id="{6B804AF1-1F1F-A3AA-6122-8D24B0D388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1741" y="4794217"/>
            <a:ext cx="3238500" cy="1193800"/>
          </a:xfrm>
          <a:prstGeom prst="rect">
            <a:avLst/>
          </a:prstGeom>
        </p:spPr>
      </p:pic>
      <p:pic>
        <p:nvPicPr>
          <p:cNvPr id="12" name="Image 11">
            <a:extLst>
              <a:ext uri="{FF2B5EF4-FFF2-40B4-BE49-F238E27FC236}">
                <a16:creationId xmlns:a16="http://schemas.microsoft.com/office/drawing/2014/main" id="{3AABABA6-9DFE-BE0E-0E86-51CC3DAC3FC6}"/>
              </a:ext>
            </a:extLst>
          </p:cNvPr>
          <p:cNvPicPr>
            <a:picLocks noChangeAspect="1"/>
          </p:cNvPicPr>
          <p:nvPr/>
        </p:nvPicPr>
        <p:blipFill rotWithShape="1">
          <a:blip r:embed="rId4">
            <a:extLst>
              <a:ext uri="{28A0092B-C50C-407E-A947-70E740481C1C}">
                <a14:useLocalDpi xmlns:a14="http://schemas.microsoft.com/office/drawing/2010/main" val="0"/>
              </a:ext>
            </a:extLst>
          </a:blip>
          <a:srcRect t="2449"/>
          <a:stretch/>
        </p:blipFill>
        <p:spPr>
          <a:xfrm>
            <a:off x="4681448" y="4790709"/>
            <a:ext cx="3381895" cy="1197308"/>
          </a:xfrm>
          <a:prstGeom prst="rect">
            <a:avLst/>
          </a:prstGeom>
        </p:spPr>
      </p:pic>
      <p:pic>
        <p:nvPicPr>
          <p:cNvPr id="14" name="Image 13">
            <a:extLst>
              <a:ext uri="{FF2B5EF4-FFF2-40B4-BE49-F238E27FC236}">
                <a16:creationId xmlns:a16="http://schemas.microsoft.com/office/drawing/2014/main" id="{1466D95B-5C7B-7B53-4F1A-50EFB8A5557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39359" y="4790709"/>
            <a:ext cx="2743200" cy="1197308"/>
          </a:xfrm>
          <a:prstGeom prst="rect">
            <a:avLst/>
          </a:prstGeom>
        </p:spPr>
      </p:pic>
    </p:spTree>
    <p:extLst>
      <p:ext uri="{BB962C8B-B14F-4D97-AF65-F5344CB8AC3E}">
        <p14:creationId xmlns:p14="http://schemas.microsoft.com/office/powerpoint/2010/main" val="3707574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a:extLst>
              <a:ext uri="{FF2B5EF4-FFF2-40B4-BE49-F238E27FC236}">
                <a16:creationId xmlns:a16="http://schemas.microsoft.com/office/drawing/2014/main" id="{1E1A8B81-6A0C-9A47-9F90-E4994973CA76}"/>
              </a:ext>
            </a:extLst>
          </p:cNvPr>
          <p:cNvSpPr>
            <a:spLocks noGrp="1"/>
          </p:cNvSpPr>
          <p:nvPr>
            <p:ph type="ftr" sz="quarter" idx="11"/>
          </p:nvPr>
        </p:nvSpPr>
        <p:spPr>
          <a:xfrm>
            <a:off x="2005263" y="6296171"/>
            <a:ext cx="8678779" cy="365125"/>
          </a:xfrm>
        </p:spPr>
        <p:txBody>
          <a:bodyPr/>
          <a:lstStyle/>
          <a:p>
            <a:r>
              <a:rPr lang="fr-FR" dirty="0"/>
              <a:t>Bon, passez-moi un crayon de bois et faites chauffer le baladeur !</a:t>
            </a:r>
          </a:p>
          <a:p>
            <a:endParaRPr lang="fr-FR" dirty="0"/>
          </a:p>
        </p:txBody>
      </p:sp>
      <p:sp>
        <p:nvSpPr>
          <p:cNvPr id="19" name="Espace réservé du numéro de diapositive 5">
            <a:extLst>
              <a:ext uri="{FF2B5EF4-FFF2-40B4-BE49-F238E27FC236}">
                <a16:creationId xmlns:a16="http://schemas.microsoft.com/office/drawing/2014/main" id="{213196BA-DD6A-A04A-8740-23BED892049B}"/>
              </a:ext>
            </a:extLst>
          </p:cNvPr>
          <p:cNvSpPr txBox="1">
            <a:spLocks/>
          </p:cNvSpPr>
          <p:nvPr/>
        </p:nvSpPr>
        <p:spPr>
          <a:xfrm>
            <a:off x="-2126149" y="6478735"/>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64B5D8C-DCF3-4706-B695-4F73B634C15B}" type="slidenum">
              <a:rPr lang="fr-FR" smtClean="0"/>
              <a:pPr/>
              <a:t>6</a:t>
            </a:fld>
            <a:r>
              <a:rPr lang="fr-FR" b="1">
                <a:solidFill>
                  <a:srgbClr val="FF0000"/>
                </a:solidFill>
              </a:rPr>
              <a:t>/623</a:t>
            </a:r>
            <a:endParaRPr lang="fr-FR" b="1" dirty="0">
              <a:solidFill>
                <a:srgbClr val="FF0000"/>
              </a:solidFill>
            </a:endParaRPr>
          </a:p>
        </p:txBody>
      </p:sp>
      <p:sp>
        <p:nvSpPr>
          <p:cNvPr id="6" name="Titre 1">
            <a:extLst>
              <a:ext uri="{FF2B5EF4-FFF2-40B4-BE49-F238E27FC236}">
                <a16:creationId xmlns:a16="http://schemas.microsoft.com/office/drawing/2014/main" id="{E38066FD-9257-2EB4-64A3-CC019FF814BE}"/>
              </a:ext>
            </a:extLst>
          </p:cNvPr>
          <p:cNvSpPr>
            <a:spLocks noGrp="1"/>
          </p:cNvSpPr>
          <p:nvPr>
            <p:ph type="title"/>
          </p:nvPr>
        </p:nvSpPr>
        <p:spPr>
          <a:xfrm>
            <a:off x="838200" y="4008833"/>
            <a:ext cx="10515600" cy="1929063"/>
          </a:xfrm>
        </p:spPr>
        <p:txBody>
          <a:bodyPr>
            <a:normAutofit/>
          </a:bodyPr>
          <a:lstStyle/>
          <a:p>
            <a:pPr algn="ctr"/>
            <a:br>
              <a:rPr lang="fr-FR" dirty="0">
                <a:solidFill>
                  <a:srgbClr val="002060"/>
                </a:solidFill>
              </a:rPr>
            </a:br>
            <a:r>
              <a:rPr lang="fr-FR" dirty="0" err="1">
                <a:solidFill>
                  <a:srgbClr val="002060"/>
                </a:solidFill>
              </a:rPr>
              <a:t>Let's</a:t>
            </a:r>
            <a:r>
              <a:rPr lang="fr-FR" dirty="0">
                <a:solidFill>
                  <a:srgbClr val="002060"/>
                </a:solidFill>
              </a:rPr>
              <a:t> </a:t>
            </a:r>
            <a:r>
              <a:rPr lang="fr-FR" dirty="0" err="1">
                <a:solidFill>
                  <a:srgbClr val="002060"/>
                </a:solidFill>
              </a:rPr>
              <a:t>rewind</a:t>
            </a:r>
            <a:r>
              <a:rPr lang="fr-FR" dirty="0">
                <a:solidFill>
                  <a:srgbClr val="002060"/>
                </a:solidFill>
              </a:rPr>
              <a:t>...</a:t>
            </a:r>
          </a:p>
        </p:txBody>
      </p:sp>
      <p:sp>
        <p:nvSpPr>
          <p:cNvPr id="7" name="Espace réservé du pied de page 3">
            <a:extLst>
              <a:ext uri="{FF2B5EF4-FFF2-40B4-BE49-F238E27FC236}">
                <a16:creationId xmlns:a16="http://schemas.microsoft.com/office/drawing/2014/main" id="{DDF2F1E6-E614-98C2-C4CE-05ED6CD8F703}"/>
              </a:ext>
            </a:extLst>
          </p:cNvPr>
          <p:cNvSpPr txBox="1">
            <a:spLocks/>
          </p:cNvSpPr>
          <p:nvPr/>
        </p:nvSpPr>
        <p:spPr>
          <a:xfrm>
            <a:off x="8077200" y="6296172"/>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dirty="0"/>
          </a:p>
        </p:txBody>
      </p:sp>
      <p:pic>
        <p:nvPicPr>
          <p:cNvPr id="8" name="Picture 2" descr="Crayon, Cassette, Casquette, Baskets, Dessin, Art">
            <a:extLst>
              <a:ext uri="{FF2B5EF4-FFF2-40B4-BE49-F238E27FC236}">
                <a16:creationId xmlns:a16="http://schemas.microsoft.com/office/drawing/2014/main" id="{27A3634C-0720-B3B3-839A-F32B463E6CE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1833" b="14731"/>
          <a:stretch/>
        </p:blipFill>
        <p:spPr bwMode="auto">
          <a:xfrm>
            <a:off x="4381500" y="2264034"/>
            <a:ext cx="3429000" cy="25181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525392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8C0111F-1F97-55FE-A0C0-0EDBFD8E2357}"/>
              </a:ext>
            </a:extLst>
          </p:cNvPr>
          <p:cNvSpPr>
            <a:spLocks noGrp="1"/>
          </p:cNvSpPr>
          <p:nvPr>
            <p:ph type="title"/>
          </p:nvPr>
        </p:nvSpPr>
        <p:spPr>
          <a:xfrm>
            <a:off x="657225" y="615018"/>
            <a:ext cx="10877550" cy="1325563"/>
          </a:xfrm>
        </p:spPr>
        <p:txBody>
          <a:bodyPr>
            <a:normAutofit fontScale="90000"/>
          </a:bodyPr>
          <a:lstStyle/>
          <a:p>
            <a:pPr algn="ctr"/>
            <a:r>
              <a:rPr lang="fr-FR" dirty="0" err="1">
                <a:solidFill>
                  <a:srgbClr val="002060"/>
                </a:solidFill>
              </a:rPr>
              <a:t>Without</a:t>
            </a:r>
            <a:r>
              <a:rPr lang="fr-FR" dirty="0">
                <a:solidFill>
                  <a:srgbClr val="002060"/>
                </a:solidFill>
              </a:rPr>
              <a:t> surprise, the </a:t>
            </a:r>
            <a:r>
              <a:rPr lang="fr-FR" dirty="0" err="1">
                <a:solidFill>
                  <a:srgbClr val="002060"/>
                </a:solidFill>
              </a:rPr>
              <a:t>same</a:t>
            </a:r>
            <a:r>
              <a:rPr lang="fr-FR" dirty="0">
                <a:solidFill>
                  <a:srgbClr val="002060"/>
                </a:solidFill>
              </a:rPr>
              <a:t> </a:t>
            </a:r>
            <a:r>
              <a:rPr lang="fr-FR" dirty="0" err="1">
                <a:solidFill>
                  <a:srgbClr val="002060"/>
                </a:solidFill>
              </a:rPr>
              <a:t>reviewing</a:t>
            </a:r>
            <a:r>
              <a:rPr lang="fr-FR" dirty="0">
                <a:solidFill>
                  <a:srgbClr val="002060"/>
                </a:solidFill>
              </a:rPr>
              <a:t> </a:t>
            </a:r>
            <a:r>
              <a:rPr lang="fr-FR" dirty="0" err="1">
                <a:solidFill>
                  <a:srgbClr val="002060"/>
                </a:solidFill>
              </a:rPr>
              <a:t>sheet</a:t>
            </a:r>
            <a:r>
              <a:rPr lang="fr-FR" dirty="0">
                <a:solidFill>
                  <a:srgbClr val="002060"/>
                </a:solidFill>
              </a:rPr>
              <a:t> for </a:t>
            </a:r>
            <a:r>
              <a:rPr lang="fr-FR" sz="4400" i="1" dirty="0">
                <a:solidFill>
                  <a:srgbClr val="002060"/>
                </a:solidFill>
                <a:latin typeface="+mj-lt"/>
              </a:rPr>
              <a:t>Journal of </a:t>
            </a:r>
            <a:r>
              <a:rPr lang="fr-FR" sz="4400" i="1" dirty="0" err="1">
                <a:solidFill>
                  <a:srgbClr val="002060"/>
                </a:solidFill>
                <a:latin typeface="+mj-lt"/>
              </a:rPr>
              <a:t>Advances</a:t>
            </a:r>
            <a:r>
              <a:rPr lang="fr-FR" sz="4400" i="1" dirty="0">
                <a:solidFill>
                  <a:srgbClr val="002060"/>
                </a:solidFill>
                <a:latin typeface="+mj-lt"/>
              </a:rPr>
              <a:t> in </a:t>
            </a:r>
            <a:r>
              <a:rPr lang="fr-FR" sz="4400" i="1" dirty="0" err="1">
                <a:solidFill>
                  <a:srgbClr val="002060"/>
                </a:solidFill>
                <a:latin typeface="+mj-lt"/>
              </a:rPr>
              <a:t>Medicine</a:t>
            </a:r>
            <a:r>
              <a:rPr lang="fr-FR" sz="4400" i="1" dirty="0">
                <a:solidFill>
                  <a:srgbClr val="002060"/>
                </a:solidFill>
                <a:latin typeface="+mj-lt"/>
              </a:rPr>
              <a:t> and </a:t>
            </a:r>
            <a:r>
              <a:rPr lang="fr-FR" sz="4400" i="1" dirty="0" err="1">
                <a:solidFill>
                  <a:srgbClr val="002060"/>
                </a:solidFill>
                <a:latin typeface="+mj-lt"/>
              </a:rPr>
              <a:t>Medical</a:t>
            </a:r>
            <a:r>
              <a:rPr lang="fr-FR" sz="4400" i="1" dirty="0">
                <a:solidFill>
                  <a:srgbClr val="002060"/>
                </a:solidFill>
                <a:latin typeface="+mj-lt"/>
              </a:rPr>
              <a:t> </a:t>
            </a:r>
            <a:r>
              <a:rPr lang="fr-FR" sz="4400" i="1" dirty="0" err="1">
                <a:solidFill>
                  <a:srgbClr val="002060"/>
                </a:solidFill>
                <a:latin typeface="+mj-lt"/>
              </a:rPr>
              <a:t>Research</a:t>
            </a:r>
            <a:r>
              <a:rPr lang="fr-FR" i="1" dirty="0">
                <a:solidFill>
                  <a:srgbClr val="002060"/>
                </a:solidFill>
              </a:rPr>
              <a:t> </a:t>
            </a:r>
            <a:r>
              <a:rPr lang="fr-FR" dirty="0">
                <a:solidFill>
                  <a:srgbClr val="002060"/>
                </a:solidFill>
              </a:rPr>
              <a:t>and </a:t>
            </a:r>
            <a:r>
              <a:rPr lang="fr-FR" i="1" dirty="0">
                <a:solidFill>
                  <a:srgbClr val="002060"/>
                </a:solidFill>
              </a:rPr>
              <a:t>Asian Journal of </a:t>
            </a:r>
            <a:r>
              <a:rPr lang="fr-FR" i="1" dirty="0" err="1">
                <a:solidFill>
                  <a:srgbClr val="002060"/>
                </a:solidFill>
              </a:rPr>
              <a:t>Medicine</a:t>
            </a:r>
            <a:r>
              <a:rPr lang="fr-FR" i="1" dirty="0">
                <a:solidFill>
                  <a:srgbClr val="002060"/>
                </a:solidFill>
              </a:rPr>
              <a:t> and </a:t>
            </a:r>
            <a:r>
              <a:rPr lang="fr-FR" i="1" dirty="0" err="1">
                <a:solidFill>
                  <a:srgbClr val="002060"/>
                </a:solidFill>
              </a:rPr>
              <a:t>Health</a:t>
            </a:r>
            <a:r>
              <a:rPr lang="fr-FR" i="1" dirty="0">
                <a:solidFill>
                  <a:srgbClr val="002060"/>
                </a:solidFill>
              </a:rPr>
              <a:t> </a:t>
            </a:r>
            <a:br>
              <a:rPr lang="fr-FR" sz="4400" i="1" dirty="0">
                <a:solidFill>
                  <a:srgbClr val="002060"/>
                </a:solidFill>
                <a:latin typeface="+mj-lt"/>
              </a:rPr>
            </a:br>
            <a:endParaRPr lang="fr-FR" dirty="0">
              <a:solidFill>
                <a:srgbClr val="002060"/>
              </a:solidFill>
            </a:endParaRPr>
          </a:p>
        </p:txBody>
      </p:sp>
      <p:sp>
        <p:nvSpPr>
          <p:cNvPr id="4" name="Espace réservé du pied de page 3">
            <a:extLst>
              <a:ext uri="{FF2B5EF4-FFF2-40B4-BE49-F238E27FC236}">
                <a16:creationId xmlns:a16="http://schemas.microsoft.com/office/drawing/2014/main" id="{3A360508-B12D-793D-2AF9-931052BA6FEE}"/>
              </a:ext>
            </a:extLst>
          </p:cNvPr>
          <p:cNvSpPr>
            <a:spLocks noGrp="1"/>
          </p:cNvSpPr>
          <p:nvPr>
            <p:ph type="ftr" sz="quarter" idx="11"/>
          </p:nvPr>
        </p:nvSpPr>
        <p:spPr/>
        <p:txBody>
          <a:bodyPr/>
          <a:lstStyle/>
          <a:p>
            <a:endParaRPr lang="fr-FR" dirty="0"/>
          </a:p>
        </p:txBody>
      </p:sp>
      <p:sp>
        <p:nvSpPr>
          <p:cNvPr id="5" name="Espace réservé du numéro de diapositive 4">
            <a:extLst>
              <a:ext uri="{FF2B5EF4-FFF2-40B4-BE49-F238E27FC236}">
                <a16:creationId xmlns:a16="http://schemas.microsoft.com/office/drawing/2014/main" id="{F791E5F7-28B5-C71A-C5E3-14648707EECB}"/>
              </a:ext>
            </a:extLst>
          </p:cNvPr>
          <p:cNvSpPr>
            <a:spLocks noGrp="1"/>
          </p:cNvSpPr>
          <p:nvPr>
            <p:ph type="sldNum" sz="quarter" idx="12"/>
          </p:nvPr>
        </p:nvSpPr>
        <p:spPr/>
        <p:txBody>
          <a:bodyPr/>
          <a:lstStyle/>
          <a:p>
            <a:fld id="{264B5D8C-DCF3-4706-B695-4F73B634C15B}" type="slidenum">
              <a:rPr lang="fr-FR" smtClean="0"/>
              <a:t>60</a:t>
            </a:fld>
            <a:endParaRPr lang="fr-FR"/>
          </a:p>
        </p:txBody>
      </p:sp>
      <p:pic>
        <p:nvPicPr>
          <p:cNvPr id="7170" name="Picture 2" descr="Image">
            <a:extLst>
              <a:ext uri="{FF2B5EF4-FFF2-40B4-BE49-F238E27FC236}">
                <a16:creationId xmlns:a16="http://schemas.microsoft.com/office/drawing/2014/main" id="{5E40DD75-5030-C504-D337-1A5515B3986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9872"/>
          <a:stretch/>
        </p:blipFill>
        <p:spPr bwMode="auto">
          <a:xfrm>
            <a:off x="0" y="1922391"/>
            <a:ext cx="10241280" cy="289527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172" name="Picture 4" descr="Image">
            <a:extLst>
              <a:ext uri="{FF2B5EF4-FFF2-40B4-BE49-F238E27FC236}">
                <a16:creationId xmlns:a16="http://schemas.microsoft.com/office/drawing/2014/main" id="{28D524E1-1C30-101D-4E2F-6D8B9BB4D6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43163" y="3843859"/>
            <a:ext cx="8693208" cy="267248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42279152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8C0111F-1F97-55FE-A0C0-0EDBFD8E2357}"/>
              </a:ext>
            </a:extLst>
          </p:cNvPr>
          <p:cNvSpPr>
            <a:spLocks noGrp="1"/>
          </p:cNvSpPr>
          <p:nvPr>
            <p:ph type="title"/>
          </p:nvPr>
        </p:nvSpPr>
        <p:spPr>
          <a:xfrm>
            <a:off x="657225" y="255587"/>
            <a:ext cx="10877550" cy="1325563"/>
          </a:xfrm>
        </p:spPr>
        <p:txBody>
          <a:bodyPr>
            <a:normAutofit fontScale="90000"/>
          </a:bodyPr>
          <a:lstStyle/>
          <a:p>
            <a:pPr algn="ctr"/>
            <a:r>
              <a:rPr lang="fr-FR" dirty="0" err="1">
                <a:solidFill>
                  <a:srgbClr val="002060"/>
                </a:solidFill>
              </a:rPr>
              <a:t>My</a:t>
            </a:r>
            <a:r>
              <a:rPr lang="fr-FR" dirty="0">
                <a:solidFill>
                  <a:srgbClr val="002060"/>
                </a:solidFill>
              </a:rPr>
              <a:t> </a:t>
            </a:r>
            <a:r>
              <a:rPr lang="fr-FR" dirty="0" err="1">
                <a:solidFill>
                  <a:srgbClr val="002060"/>
                </a:solidFill>
              </a:rPr>
              <a:t>advice</a:t>
            </a:r>
            <a:r>
              <a:rPr lang="fr-FR" dirty="0">
                <a:solidFill>
                  <a:srgbClr val="002060"/>
                </a:solidFill>
              </a:rPr>
              <a:t>: « </a:t>
            </a:r>
            <a:r>
              <a:rPr lang="fr-FR" b="1" dirty="0">
                <a:solidFill>
                  <a:srgbClr val="002060"/>
                </a:solidFill>
              </a:rPr>
              <a:t>I </a:t>
            </a:r>
            <a:r>
              <a:rPr lang="fr-FR" b="1" dirty="0" err="1">
                <a:solidFill>
                  <a:srgbClr val="002060"/>
                </a:solidFill>
              </a:rPr>
              <a:t>strongly</a:t>
            </a:r>
            <a:r>
              <a:rPr lang="fr-FR" b="1" dirty="0">
                <a:solidFill>
                  <a:srgbClr val="002060"/>
                </a:solidFill>
              </a:rPr>
              <a:t> urge </a:t>
            </a:r>
            <a:r>
              <a:rPr lang="fr-FR" b="1" dirty="0" err="1">
                <a:solidFill>
                  <a:srgbClr val="002060"/>
                </a:solidFill>
              </a:rPr>
              <a:t>you</a:t>
            </a:r>
            <a:r>
              <a:rPr lang="fr-FR" b="1" dirty="0">
                <a:solidFill>
                  <a:srgbClr val="002060"/>
                </a:solidFill>
              </a:rPr>
              <a:t> not to </a:t>
            </a:r>
            <a:r>
              <a:rPr lang="fr-FR" b="1" dirty="0" err="1">
                <a:solidFill>
                  <a:srgbClr val="002060"/>
                </a:solidFill>
              </a:rPr>
              <a:t>publish</a:t>
            </a:r>
            <a:r>
              <a:rPr lang="fr-FR" b="1" dirty="0">
                <a:solidFill>
                  <a:srgbClr val="002060"/>
                </a:solidFill>
              </a:rPr>
              <a:t> in a Science Domain International journal </a:t>
            </a:r>
            <a:r>
              <a:rPr lang="fr-FR" dirty="0">
                <a:solidFill>
                  <a:srgbClr val="002060"/>
                </a:solidFill>
              </a:rPr>
              <a:t>» </a:t>
            </a:r>
            <a:br>
              <a:rPr lang="fr-FR" dirty="0">
                <a:solidFill>
                  <a:srgbClr val="002060"/>
                </a:solidFill>
              </a:rPr>
            </a:br>
            <a:r>
              <a:rPr lang="fr-FR" dirty="0">
                <a:solidFill>
                  <a:srgbClr val="002060"/>
                </a:solidFill>
              </a:rPr>
              <a:t>(and sent via Messenger)</a:t>
            </a:r>
          </a:p>
        </p:txBody>
      </p:sp>
      <p:sp>
        <p:nvSpPr>
          <p:cNvPr id="4" name="Espace réservé du pied de page 3">
            <a:extLst>
              <a:ext uri="{FF2B5EF4-FFF2-40B4-BE49-F238E27FC236}">
                <a16:creationId xmlns:a16="http://schemas.microsoft.com/office/drawing/2014/main" id="{3A360508-B12D-793D-2AF9-931052BA6FEE}"/>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F791E5F7-28B5-C71A-C5E3-14648707EECB}"/>
              </a:ext>
            </a:extLst>
          </p:cNvPr>
          <p:cNvSpPr>
            <a:spLocks noGrp="1"/>
          </p:cNvSpPr>
          <p:nvPr>
            <p:ph type="sldNum" sz="quarter" idx="12"/>
          </p:nvPr>
        </p:nvSpPr>
        <p:spPr/>
        <p:txBody>
          <a:bodyPr/>
          <a:lstStyle/>
          <a:p>
            <a:fld id="{264B5D8C-DCF3-4706-B695-4F73B634C15B}" type="slidenum">
              <a:rPr lang="fr-FR" smtClean="0"/>
              <a:t>61</a:t>
            </a:fld>
            <a:endParaRPr lang="fr-FR"/>
          </a:p>
        </p:txBody>
      </p:sp>
      <p:pic>
        <p:nvPicPr>
          <p:cNvPr id="3" name="Image 2">
            <a:extLst>
              <a:ext uri="{FF2B5EF4-FFF2-40B4-BE49-F238E27FC236}">
                <a16:creationId xmlns:a16="http://schemas.microsoft.com/office/drawing/2014/main" id="{E73EE856-CA06-28F7-F5A5-524384BD9C78}"/>
              </a:ext>
            </a:extLst>
          </p:cNvPr>
          <p:cNvPicPr>
            <a:picLocks noChangeAspect="1"/>
          </p:cNvPicPr>
          <p:nvPr/>
        </p:nvPicPr>
        <p:blipFill rotWithShape="1">
          <a:blip r:embed="rId2">
            <a:extLst>
              <a:ext uri="{28A0092B-C50C-407E-A947-70E740481C1C}">
                <a14:useLocalDpi xmlns:a14="http://schemas.microsoft.com/office/drawing/2010/main" val="0"/>
              </a:ext>
            </a:extLst>
          </a:blip>
          <a:srcRect t="1150"/>
          <a:stretch/>
        </p:blipFill>
        <p:spPr>
          <a:xfrm>
            <a:off x="2432957" y="2027692"/>
            <a:ext cx="7326086" cy="4693783"/>
          </a:xfrm>
          <a:prstGeom prst="rect">
            <a:avLst/>
          </a:prstGeom>
        </p:spPr>
      </p:pic>
    </p:spTree>
    <p:extLst>
      <p:ext uri="{BB962C8B-B14F-4D97-AF65-F5344CB8AC3E}">
        <p14:creationId xmlns:p14="http://schemas.microsoft.com/office/powerpoint/2010/main" val="202531764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8C0111F-1F97-55FE-A0C0-0EDBFD8E2357}"/>
              </a:ext>
            </a:extLst>
          </p:cNvPr>
          <p:cNvSpPr>
            <a:spLocks noGrp="1"/>
          </p:cNvSpPr>
          <p:nvPr>
            <p:ph type="title"/>
          </p:nvPr>
        </p:nvSpPr>
        <p:spPr>
          <a:xfrm>
            <a:off x="972911" y="1599019"/>
            <a:ext cx="7180489" cy="3659961"/>
          </a:xfrm>
        </p:spPr>
        <p:txBody>
          <a:bodyPr>
            <a:normAutofit fontScale="90000"/>
          </a:bodyPr>
          <a:lstStyle/>
          <a:p>
            <a:pPr algn="ctr"/>
            <a:r>
              <a:rPr lang="fr-FR" dirty="0">
                <a:solidFill>
                  <a:srgbClr val="002060"/>
                </a:solidFill>
              </a:rPr>
              <a:t>Editor: « </a:t>
            </a:r>
            <a:r>
              <a:rPr lang="fr-FR" b="1" dirty="0" err="1">
                <a:solidFill>
                  <a:srgbClr val="002060"/>
                </a:solidFill>
              </a:rPr>
              <a:t>Thank</a:t>
            </a:r>
            <a:r>
              <a:rPr lang="fr-FR" b="1" dirty="0">
                <a:solidFill>
                  <a:srgbClr val="002060"/>
                </a:solidFill>
              </a:rPr>
              <a:t> </a:t>
            </a:r>
            <a:r>
              <a:rPr lang="fr-FR" b="1" dirty="0" err="1">
                <a:solidFill>
                  <a:srgbClr val="002060"/>
                </a:solidFill>
              </a:rPr>
              <a:t>you</a:t>
            </a:r>
            <a:r>
              <a:rPr lang="fr-FR" b="1" dirty="0">
                <a:solidFill>
                  <a:srgbClr val="002060"/>
                </a:solidFill>
              </a:rPr>
              <a:t> </a:t>
            </a:r>
            <a:r>
              <a:rPr lang="fr-FR" b="1" dirty="0" err="1">
                <a:solidFill>
                  <a:srgbClr val="002060"/>
                </a:solidFill>
              </a:rPr>
              <a:t>so</a:t>
            </a:r>
            <a:r>
              <a:rPr lang="fr-FR" b="1" dirty="0">
                <a:solidFill>
                  <a:srgbClr val="002060"/>
                </a:solidFill>
              </a:rPr>
              <a:t> </a:t>
            </a:r>
            <a:r>
              <a:rPr lang="fr-FR" b="1" dirty="0" err="1">
                <a:solidFill>
                  <a:srgbClr val="002060"/>
                </a:solidFill>
              </a:rPr>
              <a:t>much</a:t>
            </a:r>
            <a:r>
              <a:rPr lang="fr-FR" b="1" dirty="0">
                <a:solidFill>
                  <a:srgbClr val="002060"/>
                </a:solidFill>
              </a:rPr>
              <a:t> for </a:t>
            </a:r>
            <a:r>
              <a:rPr lang="fr-FR" b="1" dirty="0" err="1">
                <a:solidFill>
                  <a:srgbClr val="002060"/>
                </a:solidFill>
              </a:rPr>
              <a:t>your</a:t>
            </a:r>
            <a:r>
              <a:rPr lang="fr-FR" b="1" dirty="0">
                <a:solidFill>
                  <a:srgbClr val="002060"/>
                </a:solidFill>
              </a:rPr>
              <a:t> </a:t>
            </a:r>
            <a:r>
              <a:rPr lang="fr-FR" b="1" dirty="0" err="1">
                <a:solidFill>
                  <a:srgbClr val="002060"/>
                </a:solidFill>
              </a:rPr>
              <a:t>valuable</a:t>
            </a:r>
            <a:r>
              <a:rPr lang="fr-FR" b="1" dirty="0">
                <a:solidFill>
                  <a:srgbClr val="002060"/>
                </a:solidFill>
              </a:rPr>
              <a:t> </a:t>
            </a:r>
            <a:r>
              <a:rPr lang="fr-FR" b="1" dirty="0" err="1">
                <a:solidFill>
                  <a:srgbClr val="002060"/>
                </a:solidFill>
              </a:rPr>
              <a:t>review</a:t>
            </a:r>
            <a:r>
              <a:rPr lang="fr-FR" b="1" dirty="0">
                <a:solidFill>
                  <a:srgbClr val="002060"/>
                </a:solidFill>
              </a:rPr>
              <a:t> </a:t>
            </a:r>
            <a:r>
              <a:rPr lang="fr-FR" b="1" dirty="0" err="1">
                <a:solidFill>
                  <a:srgbClr val="002060"/>
                </a:solidFill>
              </a:rPr>
              <a:t>comments</a:t>
            </a:r>
            <a:r>
              <a:rPr lang="fr-FR" b="1" dirty="0">
                <a:solidFill>
                  <a:srgbClr val="002060"/>
                </a:solidFill>
              </a:rPr>
              <a:t>, </a:t>
            </a:r>
            <a:r>
              <a:rPr lang="fr-FR" b="1" dirty="0" err="1">
                <a:solidFill>
                  <a:srgbClr val="002060"/>
                </a:solidFill>
              </a:rPr>
              <a:t>your</a:t>
            </a:r>
            <a:r>
              <a:rPr lang="fr-FR" b="1" dirty="0">
                <a:solidFill>
                  <a:srgbClr val="002060"/>
                </a:solidFill>
              </a:rPr>
              <a:t> </a:t>
            </a:r>
            <a:r>
              <a:rPr lang="fr-FR" b="1" dirty="0" err="1">
                <a:solidFill>
                  <a:srgbClr val="002060"/>
                </a:solidFill>
              </a:rPr>
              <a:t>great</a:t>
            </a:r>
            <a:r>
              <a:rPr lang="fr-FR" b="1" dirty="0">
                <a:solidFill>
                  <a:srgbClr val="002060"/>
                </a:solidFill>
              </a:rPr>
              <a:t> contribution for </a:t>
            </a:r>
            <a:r>
              <a:rPr lang="fr-FR" b="1" dirty="0" err="1">
                <a:solidFill>
                  <a:srgbClr val="002060"/>
                </a:solidFill>
              </a:rPr>
              <a:t>maintaining</a:t>
            </a:r>
            <a:r>
              <a:rPr lang="fr-FR" b="1" dirty="0">
                <a:solidFill>
                  <a:srgbClr val="002060"/>
                </a:solidFill>
              </a:rPr>
              <a:t> high </a:t>
            </a:r>
            <a:r>
              <a:rPr lang="fr-FR" b="1" dirty="0" err="1">
                <a:solidFill>
                  <a:srgbClr val="002060"/>
                </a:solidFill>
              </a:rPr>
              <a:t>peer</a:t>
            </a:r>
            <a:r>
              <a:rPr lang="fr-FR" b="1" dirty="0">
                <a:solidFill>
                  <a:srgbClr val="002060"/>
                </a:solidFill>
              </a:rPr>
              <a:t> </a:t>
            </a:r>
            <a:r>
              <a:rPr lang="fr-FR" b="1" dirty="0" err="1">
                <a:solidFill>
                  <a:srgbClr val="002060"/>
                </a:solidFill>
              </a:rPr>
              <a:t>review</a:t>
            </a:r>
            <a:r>
              <a:rPr lang="fr-FR" b="1" dirty="0">
                <a:solidFill>
                  <a:srgbClr val="002060"/>
                </a:solidFill>
              </a:rPr>
              <a:t> standard of </a:t>
            </a:r>
            <a:r>
              <a:rPr lang="fr-FR" b="1" dirty="0" err="1">
                <a:solidFill>
                  <a:srgbClr val="002060"/>
                </a:solidFill>
              </a:rPr>
              <a:t>this</a:t>
            </a:r>
            <a:r>
              <a:rPr lang="fr-FR" b="1" dirty="0">
                <a:solidFill>
                  <a:srgbClr val="002060"/>
                </a:solidFill>
              </a:rPr>
              <a:t> journal </a:t>
            </a:r>
            <a:r>
              <a:rPr lang="fr-FR" dirty="0">
                <a:solidFill>
                  <a:srgbClr val="002060"/>
                </a:solidFill>
              </a:rPr>
              <a:t>»</a:t>
            </a:r>
          </a:p>
        </p:txBody>
      </p:sp>
      <p:sp>
        <p:nvSpPr>
          <p:cNvPr id="4" name="Espace réservé du pied de page 3">
            <a:extLst>
              <a:ext uri="{FF2B5EF4-FFF2-40B4-BE49-F238E27FC236}">
                <a16:creationId xmlns:a16="http://schemas.microsoft.com/office/drawing/2014/main" id="{3A360508-B12D-793D-2AF9-931052BA6FEE}"/>
              </a:ext>
            </a:extLst>
          </p:cNvPr>
          <p:cNvSpPr>
            <a:spLocks noGrp="1"/>
          </p:cNvSpPr>
          <p:nvPr>
            <p:ph type="ftr" sz="quarter" idx="11"/>
          </p:nvPr>
        </p:nvSpPr>
        <p:spPr/>
        <p:txBody>
          <a:bodyPr/>
          <a:lstStyle/>
          <a:p>
            <a:r>
              <a:rPr lang="fr-FR" dirty="0" err="1"/>
              <a:t>You’re</a:t>
            </a:r>
            <a:r>
              <a:rPr lang="fr-FR" dirty="0"/>
              <a:t> </a:t>
            </a:r>
            <a:r>
              <a:rPr lang="fr-FR" dirty="0" err="1"/>
              <a:t>welcome</a:t>
            </a:r>
            <a:r>
              <a:rPr lang="fr-FR" dirty="0"/>
              <a:t>.</a:t>
            </a:r>
          </a:p>
        </p:txBody>
      </p:sp>
      <p:sp>
        <p:nvSpPr>
          <p:cNvPr id="5" name="Espace réservé du numéro de diapositive 4">
            <a:extLst>
              <a:ext uri="{FF2B5EF4-FFF2-40B4-BE49-F238E27FC236}">
                <a16:creationId xmlns:a16="http://schemas.microsoft.com/office/drawing/2014/main" id="{F791E5F7-28B5-C71A-C5E3-14648707EECB}"/>
              </a:ext>
            </a:extLst>
          </p:cNvPr>
          <p:cNvSpPr>
            <a:spLocks noGrp="1"/>
          </p:cNvSpPr>
          <p:nvPr>
            <p:ph type="sldNum" sz="quarter" idx="12"/>
          </p:nvPr>
        </p:nvSpPr>
        <p:spPr/>
        <p:txBody>
          <a:bodyPr/>
          <a:lstStyle/>
          <a:p>
            <a:fld id="{264B5D8C-DCF3-4706-B695-4F73B634C15B}" type="slidenum">
              <a:rPr lang="fr-FR" smtClean="0"/>
              <a:t>62</a:t>
            </a:fld>
            <a:endParaRPr lang="fr-FR"/>
          </a:p>
        </p:txBody>
      </p:sp>
      <p:pic>
        <p:nvPicPr>
          <p:cNvPr id="11266" name="Picture 2" descr="Image">
            <a:extLst>
              <a:ext uri="{FF2B5EF4-FFF2-40B4-BE49-F238E27FC236}">
                <a16:creationId xmlns:a16="http://schemas.microsoft.com/office/drawing/2014/main" id="{1CE7DD44-2235-FF8E-73C2-C865FB88E2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02704" y="158798"/>
            <a:ext cx="2743199" cy="59431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701900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a:extLst>
              <a:ext uri="{FF2B5EF4-FFF2-40B4-BE49-F238E27FC236}">
                <a16:creationId xmlns:a16="http://schemas.microsoft.com/office/drawing/2014/main" id="{3A360508-B12D-793D-2AF9-931052BA6FEE}"/>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F791E5F7-28B5-C71A-C5E3-14648707EECB}"/>
              </a:ext>
            </a:extLst>
          </p:cNvPr>
          <p:cNvSpPr>
            <a:spLocks noGrp="1"/>
          </p:cNvSpPr>
          <p:nvPr>
            <p:ph type="sldNum" sz="quarter" idx="12"/>
          </p:nvPr>
        </p:nvSpPr>
        <p:spPr/>
        <p:txBody>
          <a:bodyPr/>
          <a:lstStyle/>
          <a:p>
            <a:fld id="{264B5D8C-DCF3-4706-B695-4F73B634C15B}" type="slidenum">
              <a:rPr lang="fr-FR" smtClean="0"/>
              <a:t>63</a:t>
            </a:fld>
            <a:endParaRPr lang="fr-FR"/>
          </a:p>
        </p:txBody>
      </p:sp>
      <p:pic>
        <p:nvPicPr>
          <p:cNvPr id="13314" name="Picture 2" descr="Image">
            <a:extLst>
              <a:ext uri="{FF2B5EF4-FFF2-40B4-BE49-F238E27FC236}">
                <a16:creationId xmlns:a16="http://schemas.microsoft.com/office/drawing/2014/main" id="{56ABDFFD-E04E-472D-D5DA-ED3E274FEB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2063" y="0"/>
            <a:ext cx="966787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308922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443ACCB-F2E9-2696-3E9F-1172F31C2821}"/>
              </a:ext>
            </a:extLst>
          </p:cNvPr>
          <p:cNvSpPr>
            <a:spLocks noGrp="1"/>
          </p:cNvSpPr>
          <p:nvPr>
            <p:ph type="title"/>
          </p:nvPr>
        </p:nvSpPr>
        <p:spPr/>
        <p:txBody>
          <a:bodyPr/>
          <a:lstStyle/>
          <a:p>
            <a:r>
              <a:rPr lang="fr-FR" dirty="0">
                <a:solidFill>
                  <a:srgbClr val="002060"/>
                </a:solidFill>
              </a:rPr>
              <a:t>But… the article has been « </a:t>
            </a:r>
            <a:r>
              <a:rPr lang="fr-FR" dirty="0" err="1">
                <a:solidFill>
                  <a:srgbClr val="002060"/>
                </a:solidFill>
              </a:rPr>
              <a:t>published</a:t>
            </a:r>
            <a:r>
              <a:rPr lang="fr-FR" dirty="0">
                <a:solidFill>
                  <a:srgbClr val="002060"/>
                </a:solidFill>
              </a:rPr>
              <a:t> » and </a:t>
            </a:r>
            <a:r>
              <a:rPr lang="fr-FR" dirty="0" err="1">
                <a:solidFill>
                  <a:srgbClr val="002060"/>
                </a:solidFill>
              </a:rPr>
              <a:t>my</a:t>
            </a:r>
            <a:r>
              <a:rPr lang="fr-FR" dirty="0">
                <a:solidFill>
                  <a:srgbClr val="002060"/>
                </a:solidFill>
              </a:rPr>
              <a:t> </a:t>
            </a:r>
            <a:r>
              <a:rPr lang="fr-FR" dirty="0" err="1">
                <a:solidFill>
                  <a:srgbClr val="002060"/>
                </a:solidFill>
              </a:rPr>
              <a:t>reviewing</a:t>
            </a:r>
            <a:r>
              <a:rPr lang="fr-FR" dirty="0">
                <a:solidFill>
                  <a:srgbClr val="002060"/>
                </a:solidFill>
              </a:rPr>
              <a:t> has </a:t>
            </a:r>
            <a:r>
              <a:rPr lang="fr-FR" dirty="0" err="1">
                <a:solidFill>
                  <a:srgbClr val="002060"/>
                </a:solidFill>
              </a:rPr>
              <a:t>disappeared</a:t>
            </a:r>
            <a:endParaRPr lang="fr-FR" dirty="0">
              <a:solidFill>
                <a:srgbClr val="002060"/>
              </a:solidFill>
            </a:endParaRPr>
          </a:p>
        </p:txBody>
      </p:sp>
      <p:sp>
        <p:nvSpPr>
          <p:cNvPr id="4" name="Espace réservé du pied de page 3">
            <a:extLst>
              <a:ext uri="{FF2B5EF4-FFF2-40B4-BE49-F238E27FC236}">
                <a16:creationId xmlns:a16="http://schemas.microsoft.com/office/drawing/2014/main" id="{40D85CE2-B7AB-E10C-18DC-9DCFB993C24D}"/>
              </a:ext>
            </a:extLst>
          </p:cNvPr>
          <p:cNvSpPr>
            <a:spLocks noGrp="1"/>
          </p:cNvSpPr>
          <p:nvPr>
            <p:ph type="ftr" sz="quarter" idx="11"/>
          </p:nvPr>
        </p:nvSpPr>
        <p:spPr/>
        <p:txBody>
          <a:bodyPr/>
          <a:lstStyle/>
          <a:p>
            <a:r>
              <a:rPr lang="fr-FR" dirty="0"/>
              <a:t>Il me restera toujours mon poster…</a:t>
            </a:r>
          </a:p>
        </p:txBody>
      </p:sp>
      <p:sp>
        <p:nvSpPr>
          <p:cNvPr id="5" name="Espace réservé du numéro de diapositive 4">
            <a:extLst>
              <a:ext uri="{FF2B5EF4-FFF2-40B4-BE49-F238E27FC236}">
                <a16:creationId xmlns:a16="http://schemas.microsoft.com/office/drawing/2014/main" id="{B5300EE4-2C49-7775-EABF-71B1A611B23F}"/>
              </a:ext>
            </a:extLst>
          </p:cNvPr>
          <p:cNvSpPr>
            <a:spLocks noGrp="1"/>
          </p:cNvSpPr>
          <p:nvPr>
            <p:ph type="sldNum" sz="quarter" idx="12"/>
          </p:nvPr>
        </p:nvSpPr>
        <p:spPr>
          <a:xfrm>
            <a:off x="9194568" y="6629249"/>
            <a:ext cx="1564871" cy="184451"/>
          </a:xfrm>
        </p:spPr>
        <p:txBody>
          <a:bodyPr/>
          <a:lstStyle/>
          <a:p>
            <a:fld id="{264B5D8C-DCF3-4706-B695-4F73B634C15B}" type="slidenum">
              <a:rPr lang="fr-FR" smtClean="0"/>
              <a:t>64</a:t>
            </a:fld>
            <a:endParaRPr lang="fr-FR"/>
          </a:p>
        </p:txBody>
      </p:sp>
      <p:pic>
        <p:nvPicPr>
          <p:cNvPr id="14338" name="Picture 2" descr="Image">
            <a:extLst>
              <a:ext uri="{FF2B5EF4-FFF2-40B4-BE49-F238E27FC236}">
                <a16:creationId xmlns:a16="http://schemas.microsoft.com/office/drawing/2014/main" id="{02455EF0-CB2B-D668-08B3-B223F2517CA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295869" y="1756781"/>
            <a:ext cx="8876322" cy="339711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340" name="Picture 4" descr="Image">
            <a:extLst>
              <a:ext uri="{FF2B5EF4-FFF2-40B4-BE49-F238E27FC236}">
                <a16:creationId xmlns:a16="http://schemas.microsoft.com/office/drawing/2014/main" id="{4097773F-175E-B1D6-40C4-369E41465A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11632" y="3296619"/>
            <a:ext cx="6954982" cy="312521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18030895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8C0111F-1F97-55FE-A0C0-0EDBFD8E2357}"/>
              </a:ext>
            </a:extLst>
          </p:cNvPr>
          <p:cNvSpPr>
            <a:spLocks noGrp="1"/>
          </p:cNvSpPr>
          <p:nvPr>
            <p:ph type="title"/>
          </p:nvPr>
        </p:nvSpPr>
        <p:spPr>
          <a:xfrm>
            <a:off x="423862" y="689219"/>
            <a:ext cx="11344275" cy="1325563"/>
          </a:xfrm>
        </p:spPr>
        <p:txBody>
          <a:bodyPr>
            <a:normAutofit fontScale="90000"/>
          </a:bodyPr>
          <a:lstStyle/>
          <a:p>
            <a:pPr algn="ctr"/>
            <a:r>
              <a:rPr lang="fr-FR" dirty="0">
                <a:solidFill>
                  <a:srgbClr val="002060"/>
                </a:solidFill>
              </a:rPr>
              <a:t>So… </a:t>
            </a:r>
            <a:r>
              <a:rPr lang="fr-FR" b="1" dirty="0">
                <a:solidFill>
                  <a:srgbClr val="002060"/>
                </a:solidFill>
              </a:rPr>
              <a:t>Very </a:t>
            </a:r>
            <a:r>
              <a:rPr lang="fr-FR" b="1" dirty="0" err="1">
                <a:solidFill>
                  <a:srgbClr val="002060"/>
                </a:solidFill>
              </a:rPr>
              <a:t>unlucky</a:t>
            </a:r>
            <a:r>
              <a:rPr lang="fr-FR" b="1" dirty="0">
                <a:solidFill>
                  <a:srgbClr val="002060"/>
                </a:solidFill>
              </a:rPr>
              <a:t>, Science Domain International…</a:t>
            </a:r>
            <a:r>
              <a:rPr lang="fr-FR" dirty="0">
                <a:solidFill>
                  <a:srgbClr val="002060"/>
                </a:solidFill>
              </a:rPr>
              <a:t> </a:t>
            </a:r>
            <a:r>
              <a:rPr lang="fr-FR" dirty="0" err="1">
                <a:solidFill>
                  <a:srgbClr val="002060"/>
                </a:solidFill>
              </a:rPr>
              <a:t>They</a:t>
            </a:r>
            <a:r>
              <a:rPr lang="fr-FR" dirty="0">
                <a:solidFill>
                  <a:srgbClr val="002060"/>
                </a:solidFill>
              </a:rPr>
              <a:t> </a:t>
            </a:r>
            <a:r>
              <a:rPr lang="fr-FR" dirty="0" err="1">
                <a:solidFill>
                  <a:srgbClr val="002060"/>
                </a:solidFill>
              </a:rPr>
              <a:t>fight</a:t>
            </a:r>
            <a:r>
              <a:rPr lang="fr-FR" dirty="0">
                <a:solidFill>
                  <a:srgbClr val="002060"/>
                </a:solidFill>
              </a:rPr>
              <a:t> </a:t>
            </a:r>
            <a:r>
              <a:rPr lang="fr-FR" dirty="0" err="1">
                <a:solidFill>
                  <a:srgbClr val="002060"/>
                </a:solidFill>
              </a:rPr>
              <a:t>predatory</a:t>
            </a:r>
            <a:r>
              <a:rPr lang="fr-FR" dirty="0">
                <a:solidFill>
                  <a:srgbClr val="002060"/>
                </a:solidFill>
              </a:rPr>
              <a:t> journal </a:t>
            </a:r>
            <a:r>
              <a:rPr lang="fr-FR" dirty="0" err="1">
                <a:solidFill>
                  <a:srgbClr val="002060"/>
                </a:solidFill>
              </a:rPr>
              <a:t>since</a:t>
            </a:r>
            <a:r>
              <a:rPr lang="fr-FR" dirty="0">
                <a:solidFill>
                  <a:srgbClr val="002060"/>
                </a:solidFill>
              </a:rPr>
              <a:t> 2018… and the </a:t>
            </a:r>
            <a:r>
              <a:rPr lang="fr-FR" dirty="0" err="1">
                <a:solidFill>
                  <a:srgbClr val="002060"/>
                </a:solidFill>
              </a:rPr>
              <a:t>only</a:t>
            </a:r>
            <a:r>
              <a:rPr lang="fr-FR" dirty="0">
                <a:solidFill>
                  <a:srgbClr val="002060"/>
                </a:solidFill>
              </a:rPr>
              <a:t> 2 </a:t>
            </a:r>
            <a:r>
              <a:rPr lang="fr-FR" dirty="0" err="1">
                <a:solidFill>
                  <a:srgbClr val="002060"/>
                </a:solidFill>
              </a:rPr>
              <a:t>I've</a:t>
            </a:r>
            <a:r>
              <a:rPr lang="fr-FR" dirty="0">
                <a:solidFill>
                  <a:srgbClr val="002060"/>
                </a:solidFill>
              </a:rPr>
              <a:t> </a:t>
            </a:r>
            <a:r>
              <a:rPr lang="fr-FR" dirty="0" err="1">
                <a:solidFill>
                  <a:srgbClr val="002060"/>
                </a:solidFill>
              </a:rPr>
              <a:t>dealt</a:t>
            </a:r>
            <a:r>
              <a:rPr lang="fr-FR" dirty="0">
                <a:solidFill>
                  <a:srgbClr val="002060"/>
                </a:solidFill>
              </a:rPr>
              <a:t> </a:t>
            </a:r>
            <a:r>
              <a:rPr lang="fr-FR" dirty="0" err="1">
                <a:solidFill>
                  <a:srgbClr val="002060"/>
                </a:solidFill>
              </a:rPr>
              <a:t>with</a:t>
            </a:r>
            <a:r>
              <a:rPr lang="fr-FR" dirty="0">
                <a:solidFill>
                  <a:srgbClr val="002060"/>
                </a:solidFill>
              </a:rPr>
              <a:t> </a:t>
            </a:r>
            <a:r>
              <a:rPr lang="fr-FR" dirty="0" err="1">
                <a:solidFill>
                  <a:srgbClr val="002060"/>
                </a:solidFill>
              </a:rPr>
              <a:t>from</a:t>
            </a:r>
            <a:r>
              <a:rPr lang="fr-FR" dirty="0">
                <a:solidFill>
                  <a:srgbClr val="002060"/>
                </a:solidFill>
              </a:rPr>
              <a:t> </a:t>
            </a:r>
            <a:r>
              <a:rPr lang="fr-FR" dirty="0" err="1">
                <a:solidFill>
                  <a:srgbClr val="002060"/>
                </a:solidFill>
              </a:rPr>
              <a:t>this</a:t>
            </a:r>
            <a:r>
              <a:rPr lang="fr-FR" dirty="0">
                <a:solidFill>
                  <a:srgbClr val="002060"/>
                </a:solidFill>
              </a:rPr>
              <a:t> </a:t>
            </a:r>
            <a:r>
              <a:rPr lang="fr-FR" dirty="0" err="1">
                <a:solidFill>
                  <a:srgbClr val="002060"/>
                </a:solidFill>
              </a:rPr>
              <a:t>publisher</a:t>
            </a:r>
            <a:r>
              <a:rPr lang="fr-FR" dirty="0">
                <a:solidFill>
                  <a:srgbClr val="002060"/>
                </a:solidFill>
              </a:rPr>
              <a:t> are </a:t>
            </a:r>
            <a:r>
              <a:rPr lang="fr-FR" dirty="0" err="1">
                <a:solidFill>
                  <a:srgbClr val="002060"/>
                </a:solidFill>
              </a:rPr>
              <a:t>predatory</a:t>
            </a:r>
            <a:r>
              <a:rPr lang="fr-FR" dirty="0">
                <a:solidFill>
                  <a:srgbClr val="002060"/>
                </a:solidFill>
              </a:rPr>
              <a:t>!</a:t>
            </a:r>
          </a:p>
        </p:txBody>
      </p:sp>
      <p:sp>
        <p:nvSpPr>
          <p:cNvPr id="4" name="Espace réservé du pied de page 3">
            <a:extLst>
              <a:ext uri="{FF2B5EF4-FFF2-40B4-BE49-F238E27FC236}">
                <a16:creationId xmlns:a16="http://schemas.microsoft.com/office/drawing/2014/main" id="{3A360508-B12D-793D-2AF9-931052BA6FEE}"/>
              </a:ext>
            </a:extLst>
          </p:cNvPr>
          <p:cNvSpPr>
            <a:spLocks noGrp="1"/>
          </p:cNvSpPr>
          <p:nvPr>
            <p:ph type="ftr" sz="quarter" idx="11"/>
          </p:nvPr>
        </p:nvSpPr>
        <p:spPr/>
        <p:txBody>
          <a:bodyPr/>
          <a:lstStyle/>
          <a:p>
            <a:r>
              <a:rPr lang="fr-FR" dirty="0"/>
              <a:t>Pas de chance…</a:t>
            </a:r>
          </a:p>
        </p:txBody>
      </p:sp>
      <p:sp>
        <p:nvSpPr>
          <p:cNvPr id="5" name="Espace réservé du numéro de diapositive 4">
            <a:extLst>
              <a:ext uri="{FF2B5EF4-FFF2-40B4-BE49-F238E27FC236}">
                <a16:creationId xmlns:a16="http://schemas.microsoft.com/office/drawing/2014/main" id="{F791E5F7-28B5-C71A-C5E3-14648707EECB}"/>
              </a:ext>
            </a:extLst>
          </p:cNvPr>
          <p:cNvSpPr>
            <a:spLocks noGrp="1"/>
          </p:cNvSpPr>
          <p:nvPr>
            <p:ph type="sldNum" sz="quarter" idx="12"/>
          </p:nvPr>
        </p:nvSpPr>
        <p:spPr/>
        <p:txBody>
          <a:bodyPr/>
          <a:lstStyle/>
          <a:p>
            <a:fld id="{264B5D8C-DCF3-4706-B695-4F73B634C15B}" type="slidenum">
              <a:rPr lang="fr-FR" smtClean="0"/>
              <a:t>65</a:t>
            </a:fld>
            <a:endParaRPr lang="fr-FR"/>
          </a:p>
        </p:txBody>
      </p:sp>
      <p:pic>
        <p:nvPicPr>
          <p:cNvPr id="7170" name="Picture 2" descr="Images vectorielles gratuites de Pas de chance">
            <a:extLst>
              <a:ext uri="{FF2B5EF4-FFF2-40B4-BE49-F238E27FC236}">
                <a16:creationId xmlns:a16="http://schemas.microsoft.com/office/drawing/2014/main" id="{E7371122-2EC4-A6B2-BAE8-A134CCD802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99318" y="2493695"/>
            <a:ext cx="5793364" cy="36750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43460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8C0111F-1F97-55FE-A0C0-0EDBFD8E2357}"/>
              </a:ext>
            </a:extLst>
          </p:cNvPr>
          <p:cNvSpPr>
            <a:spLocks noGrp="1"/>
          </p:cNvSpPr>
          <p:nvPr>
            <p:ph type="title"/>
          </p:nvPr>
        </p:nvSpPr>
        <p:spPr>
          <a:xfrm>
            <a:off x="657225" y="2622751"/>
            <a:ext cx="10877550" cy="1325563"/>
          </a:xfrm>
        </p:spPr>
        <p:txBody>
          <a:bodyPr>
            <a:normAutofit fontScale="90000"/>
          </a:bodyPr>
          <a:lstStyle/>
          <a:p>
            <a:pPr algn="ctr"/>
            <a:r>
              <a:rPr lang="fr-FR" dirty="0" err="1">
                <a:solidFill>
                  <a:srgbClr val="002060"/>
                </a:solidFill>
              </a:rPr>
              <a:t>We</a:t>
            </a:r>
            <a:r>
              <a:rPr lang="fr-FR" dirty="0">
                <a:solidFill>
                  <a:srgbClr val="002060"/>
                </a:solidFill>
              </a:rPr>
              <a:t> have </a:t>
            </a:r>
            <a:r>
              <a:rPr lang="fr-FR" dirty="0" err="1">
                <a:solidFill>
                  <a:srgbClr val="002060"/>
                </a:solidFill>
              </a:rPr>
              <a:t>just</a:t>
            </a:r>
            <a:r>
              <a:rPr lang="fr-FR" dirty="0">
                <a:solidFill>
                  <a:srgbClr val="002060"/>
                </a:solidFill>
              </a:rPr>
              <a:t> </a:t>
            </a:r>
            <a:r>
              <a:rPr lang="fr-FR" dirty="0" err="1">
                <a:solidFill>
                  <a:srgbClr val="002060"/>
                </a:solidFill>
              </a:rPr>
              <a:t>seen</a:t>
            </a:r>
            <a:r>
              <a:rPr lang="fr-FR" dirty="0">
                <a:solidFill>
                  <a:srgbClr val="002060"/>
                </a:solidFill>
              </a:rPr>
              <a:t> </a:t>
            </a:r>
            <a:r>
              <a:rPr lang="fr-FR" dirty="0" err="1">
                <a:solidFill>
                  <a:srgbClr val="002060"/>
                </a:solidFill>
              </a:rPr>
              <a:t>two</a:t>
            </a:r>
            <a:r>
              <a:rPr lang="fr-FR" dirty="0">
                <a:solidFill>
                  <a:srgbClr val="002060"/>
                </a:solidFill>
              </a:rPr>
              <a:t> </a:t>
            </a:r>
            <a:r>
              <a:rPr lang="fr-FR" b="1" dirty="0" err="1">
                <a:solidFill>
                  <a:srgbClr val="002060"/>
                </a:solidFill>
              </a:rPr>
              <a:t>experiences</a:t>
            </a:r>
            <a:br>
              <a:rPr lang="fr-FR" b="1" dirty="0">
                <a:solidFill>
                  <a:srgbClr val="002060"/>
                </a:solidFill>
              </a:rPr>
            </a:br>
            <a:r>
              <a:rPr lang="fr-FR" b="1" dirty="0">
                <a:solidFill>
                  <a:srgbClr val="002060"/>
                </a:solidFill>
              </a:rPr>
              <a:t>as an </a:t>
            </a:r>
            <a:r>
              <a:rPr lang="fr-FR" b="1" dirty="0" err="1">
                <a:solidFill>
                  <a:srgbClr val="002060"/>
                </a:solidFill>
              </a:rPr>
              <a:t>author</a:t>
            </a:r>
            <a:r>
              <a:rPr lang="fr-FR" b="1" dirty="0">
                <a:solidFill>
                  <a:srgbClr val="002060"/>
                </a:solidFill>
              </a:rPr>
              <a:t> </a:t>
            </a:r>
            <a:br>
              <a:rPr lang="fr-FR" b="1" dirty="0">
                <a:solidFill>
                  <a:srgbClr val="002060"/>
                </a:solidFill>
              </a:rPr>
            </a:br>
            <a:r>
              <a:rPr lang="fr-FR" b="1" dirty="0">
                <a:solidFill>
                  <a:srgbClr val="002060"/>
                </a:solidFill>
              </a:rPr>
              <a:t>and as </a:t>
            </a:r>
            <a:r>
              <a:rPr lang="fr-FR" b="1" dirty="0" err="1">
                <a:solidFill>
                  <a:srgbClr val="002060"/>
                </a:solidFill>
              </a:rPr>
              <a:t>reviewer</a:t>
            </a:r>
            <a:r>
              <a:rPr lang="fr-FR" b="1" dirty="0">
                <a:solidFill>
                  <a:srgbClr val="002060"/>
                </a:solidFill>
              </a:rPr>
              <a:t> </a:t>
            </a:r>
            <a:br>
              <a:rPr lang="fr-FR" b="1" dirty="0">
                <a:solidFill>
                  <a:srgbClr val="002060"/>
                </a:solidFill>
              </a:rPr>
            </a:br>
            <a:r>
              <a:rPr lang="fr-FR" b="1" dirty="0">
                <a:solidFill>
                  <a:srgbClr val="002060"/>
                </a:solidFill>
              </a:rPr>
              <a:t>in </a:t>
            </a:r>
            <a:r>
              <a:rPr lang="fr-FR" b="1" dirty="0" err="1">
                <a:solidFill>
                  <a:srgbClr val="002060"/>
                </a:solidFill>
              </a:rPr>
              <a:t>predatory</a:t>
            </a:r>
            <a:r>
              <a:rPr lang="fr-FR" b="1" dirty="0">
                <a:solidFill>
                  <a:srgbClr val="002060"/>
                </a:solidFill>
              </a:rPr>
              <a:t> </a:t>
            </a:r>
            <a:r>
              <a:rPr lang="fr-FR" b="1" dirty="0" err="1">
                <a:solidFill>
                  <a:srgbClr val="002060"/>
                </a:solidFill>
              </a:rPr>
              <a:t>journals</a:t>
            </a:r>
            <a:r>
              <a:rPr lang="fr-FR" b="1" dirty="0">
                <a:solidFill>
                  <a:srgbClr val="002060"/>
                </a:solidFill>
              </a:rPr>
              <a:t>... </a:t>
            </a:r>
            <a:br>
              <a:rPr lang="fr-FR" dirty="0">
                <a:solidFill>
                  <a:srgbClr val="002060"/>
                </a:solidFill>
              </a:rPr>
            </a:br>
            <a:br>
              <a:rPr lang="fr-FR" dirty="0">
                <a:solidFill>
                  <a:srgbClr val="002060"/>
                </a:solidFill>
              </a:rPr>
            </a:br>
            <a:r>
              <a:rPr lang="fr-FR" dirty="0" err="1">
                <a:solidFill>
                  <a:srgbClr val="002060"/>
                </a:solidFill>
              </a:rPr>
              <a:t>Now</a:t>
            </a:r>
            <a:r>
              <a:rPr lang="fr-FR" dirty="0">
                <a:solidFill>
                  <a:srgbClr val="002060"/>
                </a:solidFill>
              </a:rPr>
              <a:t> </a:t>
            </a:r>
            <a:r>
              <a:rPr lang="fr-FR" dirty="0" err="1">
                <a:solidFill>
                  <a:srgbClr val="002060"/>
                </a:solidFill>
              </a:rPr>
              <a:t>let's</a:t>
            </a:r>
            <a:r>
              <a:rPr lang="fr-FR" dirty="0">
                <a:solidFill>
                  <a:srgbClr val="002060"/>
                </a:solidFill>
              </a:rPr>
              <a:t> talk more about </a:t>
            </a:r>
            <a:r>
              <a:rPr lang="fr-FR" dirty="0" err="1">
                <a:solidFill>
                  <a:srgbClr val="002060"/>
                </a:solidFill>
              </a:rPr>
              <a:t>these</a:t>
            </a:r>
            <a:r>
              <a:rPr lang="fr-FR" dirty="0">
                <a:solidFill>
                  <a:srgbClr val="002060"/>
                </a:solidFill>
              </a:rPr>
              <a:t> </a:t>
            </a:r>
            <a:r>
              <a:rPr lang="fr-FR" dirty="0" err="1">
                <a:solidFill>
                  <a:srgbClr val="002060"/>
                </a:solidFill>
              </a:rPr>
              <a:t>journals</a:t>
            </a:r>
            <a:r>
              <a:rPr lang="fr-FR" dirty="0">
                <a:solidFill>
                  <a:srgbClr val="002060"/>
                </a:solidFill>
              </a:rPr>
              <a:t>... </a:t>
            </a:r>
          </a:p>
        </p:txBody>
      </p:sp>
      <p:sp>
        <p:nvSpPr>
          <p:cNvPr id="4" name="Espace réservé du pied de page 3">
            <a:extLst>
              <a:ext uri="{FF2B5EF4-FFF2-40B4-BE49-F238E27FC236}">
                <a16:creationId xmlns:a16="http://schemas.microsoft.com/office/drawing/2014/main" id="{3A360508-B12D-793D-2AF9-931052BA6FEE}"/>
              </a:ext>
            </a:extLst>
          </p:cNvPr>
          <p:cNvSpPr>
            <a:spLocks noGrp="1"/>
          </p:cNvSpPr>
          <p:nvPr>
            <p:ph type="ftr" sz="quarter" idx="11"/>
          </p:nvPr>
        </p:nvSpPr>
        <p:spPr/>
        <p:txBody>
          <a:bodyPr/>
          <a:lstStyle/>
          <a:p>
            <a:r>
              <a:rPr lang="fr-FR" dirty="0"/>
              <a:t>Pas de chance…</a:t>
            </a:r>
          </a:p>
        </p:txBody>
      </p:sp>
      <p:sp>
        <p:nvSpPr>
          <p:cNvPr id="5" name="Espace réservé du numéro de diapositive 4">
            <a:extLst>
              <a:ext uri="{FF2B5EF4-FFF2-40B4-BE49-F238E27FC236}">
                <a16:creationId xmlns:a16="http://schemas.microsoft.com/office/drawing/2014/main" id="{F791E5F7-28B5-C71A-C5E3-14648707EECB}"/>
              </a:ext>
            </a:extLst>
          </p:cNvPr>
          <p:cNvSpPr>
            <a:spLocks noGrp="1"/>
          </p:cNvSpPr>
          <p:nvPr>
            <p:ph type="sldNum" sz="quarter" idx="12"/>
          </p:nvPr>
        </p:nvSpPr>
        <p:spPr/>
        <p:txBody>
          <a:bodyPr/>
          <a:lstStyle/>
          <a:p>
            <a:fld id="{264B5D8C-DCF3-4706-B695-4F73B634C15B}" type="slidenum">
              <a:rPr lang="fr-FR" smtClean="0"/>
              <a:t>66</a:t>
            </a:fld>
            <a:endParaRPr lang="fr-FR"/>
          </a:p>
        </p:txBody>
      </p:sp>
    </p:spTree>
    <p:extLst>
      <p:ext uri="{BB962C8B-B14F-4D97-AF65-F5344CB8AC3E}">
        <p14:creationId xmlns:p14="http://schemas.microsoft.com/office/powerpoint/2010/main" val="150097169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Espace réservé du contenu 5">
            <a:extLst>
              <a:ext uri="{FF2B5EF4-FFF2-40B4-BE49-F238E27FC236}">
                <a16:creationId xmlns:a16="http://schemas.microsoft.com/office/drawing/2014/main" id="{103D7057-F1B0-37E0-32BA-957BC23C425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61386" y="5745744"/>
            <a:ext cx="10274300" cy="1028700"/>
          </a:xfrm>
          <a:prstGeom prst="rect">
            <a:avLst/>
          </a:prstGeom>
        </p:spPr>
      </p:pic>
      <p:sp>
        <p:nvSpPr>
          <p:cNvPr id="4" name="Titre 1">
            <a:extLst>
              <a:ext uri="{FF2B5EF4-FFF2-40B4-BE49-F238E27FC236}">
                <a16:creationId xmlns:a16="http://schemas.microsoft.com/office/drawing/2014/main" id="{73A15B44-B348-7940-A29E-2C06A6407FC6}"/>
              </a:ext>
            </a:extLst>
          </p:cNvPr>
          <p:cNvSpPr txBox="1">
            <a:spLocks/>
          </p:cNvSpPr>
          <p:nvPr/>
        </p:nvSpPr>
        <p:spPr>
          <a:xfrm>
            <a:off x="759654" y="3429000"/>
            <a:ext cx="5444197" cy="164557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fr-FR" sz="2000" dirty="0">
              <a:solidFill>
                <a:srgbClr val="B20A39"/>
              </a:solidFill>
            </a:endParaRPr>
          </a:p>
        </p:txBody>
      </p:sp>
      <p:pic>
        <p:nvPicPr>
          <p:cNvPr id="7" name="Image 6">
            <a:extLst>
              <a:ext uri="{FF2B5EF4-FFF2-40B4-BE49-F238E27FC236}">
                <a16:creationId xmlns:a16="http://schemas.microsoft.com/office/drawing/2014/main" id="{17DE1E3C-1635-B444-B859-4A2C54E87C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6314" y="2793206"/>
            <a:ext cx="5934242" cy="2166998"/>
          </a:xfrm>
          <a:prstGeom prst="rect">
            <a:avLst/>
          </a:prstGeom>
        </p:spPr>
      </p:pic>
      <p:pic>
        <p:nvPicPr>
          <p:cNvPr id="11" name="Image 10">
            <a:extLst>
              <a:ext uri="{FF2B5EF4-FFF2-40B4-BE49-F238E27FC236}">
                <a16:creationId xmlns:a16="http://schemas.microsoft.com/office/drawing/2014/main" id="{8C7E53AE-CE6F-B94B-ABA3-A5DE9921E6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54788" y="1319143"/>
            <a:ext cx="3080898" cy="3641061"/>
          </a:xfrm>
          <a:prstGeom prst="rect">
            <a:avLst/>
          </a:prstGeom>
        </p:spPr>
      </p:pic>
      <p:sp>
        <p:nvSpPr>
          <p:cNvPr id="14" name="Rectangle 13">
            <a:extLst>
              <a:ext uri="{FF2B5EF4-FFF2-40B4-BE49-F238E27FC236}">
                <a16:creationId xmlns:a16="http://schemas.microsoft.com/office/drawing/2014/main" id="{3FBCD5B6-0EF0-CE4A-A990-4AA310DD2225}"/>
              </a:ext>
            </a:extLst>
          </p:cNvPr>
          <p:cNvSpPr/>
          <p:nvPr/>
        </p:nvSpPr>
        <p:spPr>
          <a:xfrm>
            <a:off x="3048000" y="3105835"/>
            <a:ext cx="6096000" cy="369332"/>
          </a:xfrm>
          <a:prstGeom prst="rect">
            <a:avLst/>
          </a:prstGeom>
        </p:spPr>
        <p:txBody>
          <a:bodyPr>
            <a:spAutoFit/>
          </a:bodyPr>
          <a:lstStyle/>
          <a:p>
            <a:endParaRPr lang="fr-FR" dirty="0"/>
          </a:p>
        </p:txBody>
      </p:sp>
      <p:pic>
        <p:nvPicPr>
          <p:cNvPr id="16" name="Image 15">
            <a:extLst>
              <a:ext uri="{FF2B5EF4-FFF2-40B4-BE49-F238E27FC236}">
                <a16:creationId xmlns:a16="http://schemas.microsoft.com/office/drawing/2014/main" id="{10E7F5C1-B58F-F543-A01C-9866D96B8EB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27310" y="2038756"/>
            <a:ext cx="3746402" cy="1398427"/>
          </a:xfrm>
          <a:prstGeom prst="rect">
            <a:avLst/>
          </a:prstGeom>
        </p:spPr>
      </p:pic>
      <p:sp>
        <p:nvSpPr>
          <p:cNvPr id="9" name="Espace réservé du pied de page 3">
            <a:extLst>
              <a:ext uri="{FF2B5EF4-FFF2-40B4-BE49-F238E27FC236}">
                <a16:creationId xmlns:a16="http://schemas.microsoft.com/office/drawing/2014/main" id="{8C5B04CB-D342-9D45-83B7-E7F1198C6CC9}"/>
              </a:ext>
            </a:extLst>
          </p:cNvPr>
          <p:cNvSpPr>
            <a:spLocks noGrp="1"/>
          </p:cNvSpPr>
          <p:nvPr>
            <p:ph type="ftr" sz="quarter" idx="11"/>
          </p:nvPr>
        </p:nvSpPr>
        <p:spPr/>
        <p:txBody>
          <a:bodyPr/>
          <a:lstStyle/>
          <a:p>
            <a:r>
              <a:rPr lang="fr-FR" dirty="0"/>
              <a:t>Laisser l’article et faire semblant de rien ? </a:t>
            </a:r>
          </a:p>
        </p:txBody>
      </p:sp>
      <p:sp>
        <p:nvSpPr>
          <p:cNvPr id="10" name="Espace réservé du numéro de diapositive 5">
            <a:extLst>
              <a:ext uri="{FF2B5EF4-FFF2-40B4-BE49-F238E27FC236}">
                <a16:creationId xmlns:a16="http://schemas.microsoft.com/office/drawing/2014/main" id="{5D68D05F-7EDA-D849-A431-F392DED5C5A7}"/>
              </a:ext>
            </a:extLst>
          </p:cNvPr>
          <p:cNvSpPr txBox="1">
            <a:spLocks/>
          </p:cNvSpPr>
          <p:nvPr/>
        </p:nvSpPr>
        <p:spPr>
          <a:xfrm>
            <a:off x="-2126149" y="6478735"/>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64B5D8C-DCF3-4706-B695-4F73B634C15B}" type="slidenum">
              <a:rPr lang="fr-FR" smtClean="0"/>
              <a:pPr/>
              <a:t>67</a:t>
            </a:fld>
            <a:r>
              <a:rPr lang="fr-FR" b="1">
                <a:solidFill>
                  <a:srgbClr val="FF0000"/>
                </a:solidFill>
              </a:rPr>
              <a:t>/623</a:t>
            </a:r>
            <a:endParaRPr lang="fr-FR" b="1" dirty="0">
              <a:solidFill>
                <a:srgbClr val="FF0000"/>
              </a:solidFill>
            </a:endParaRPr>
          </a:p>
        </p:txBody>
      </p:sp>
      <p:sp>
        <p:nvSpPr>
          <p:cNvPr id="2" name="Titre 1">
            <a:extLst>
              <a:ext uri="{FF2B5EF4-FFF2-40B4-BE49-F238E27FC236}">
                <a16:creationId xmlns:a16="http://schemas.microsoft.com/office/drawing/2014/main" id="{AB6CAE7C-9183-C4E7-6BDC-AC8317E13C67}"/>
              </a:ext>
            </a:extLst>
          </p:cNvPr>
          <p:cNvSpPr>
            <a:spLocks noGrp="1"/>
          </p:cNvSpPr>
          <p:nvPr>
            <p:ph type="title"/>
          </p:nvPr>
        </p:nvSpPr>
        <p:spPr>
          <a:xfrm>
            <a:off x="838200" y="365125"/>
            <a:ext cx="10515600" cy="1325563"/>
          </a:xfrm>
        </p:spPr>
        <p:txBody>
          <a:bodyPr>
            <a:normAutofit fontScale="90000"/>
          </a:bodyPr>
          <a:lstStyle/>
          <a:p>
            <a:pPr algn="ctr"/>
            <a:r>
              <a:rPr lang="fr-FR" dirty="0">
                <a:solidFill>
                  <a:srgbClr val="002060"/>
                </a:solidFill>
              </a:rPr>
              <a:t>That </a:t>
            </a:r>
            <a:r>
              <a:rPr lang="fr-FR" dirty="0" err="1">
                <a:solidFill>
                  <a:srgbClr val="002060"/>
                </a:solidFill>
              </a:rPr>
              <a:t>is</a:t>
            </a:r>
            <a:r>
              <a:rPr lang="fr-FR" dirty="0">
                <a:solidFill>
                  <a:srgbClr val="002060"/>
                </a:solidFill>
              </a:rPr>
              <a:t> </a:t>
            </a:r>
            <a:r>
              <a:rPr lang="fr-FR" dirty="0" err="1">
                <a:solidFill>
                  <a:srgbClr val="002060"/>
                </a:solidFill>
              </a:rPr>
              <a:t>what</a:t>
            </a:r>
            <a:r>
              <a:rPr lang="fr-FR" dirty="0">
                <a:solidFill>
                  <a:srgbClr val="002060"/>
                </a:solidFill>
              </a:rPr>
              <a:t> </a:t>
            </a:r>
            <a:r>
              <a:rPr lang="fr-FR" dirty="0" err="1">
                <a:solidFill>
                  <a:srgbClr val="002060"/>
                </a:solidFill>
              </a:rPr>
              <a:t>we</a:t>
            </a:r>
            <a:r>
              <a:rPr lang="fr-FR" dirty="0">
                <a:solidFill>
                  <a:srgbClr val="002060"/>
                </a:solidFill>
              </a:rPr>
              <a:t> </a:t>
            </a:r>
            <a:r>
              <a:rPr lang="fr-FR" dirty="0" err="1">
                <a:solidFill>
                  <a:srgbClr val="002060"/>
                </a:solidFill>
              </a:rPr>
              <a:t>did</a:t>
            </a:r>
            <a:r>
              <a:rPr lang="fr-FR" dirty="0">
                <a:solidFill>
                  <a:srgbClr val="002060"/>
                </a:solidFill>
              </a:rPr>
              <a:t> in a (</a:t>
            </a:r>
            <a:r>
              <a:rPr lang="fr-FR" dirty="0" err="1">
                <a:solidFill>
                  <a:srgbClr val="002060"/>
                </a:solidFill>
              </a:rPr>
              <a:t>serious</a:t>
            </a:r>
            <a:r>
              <a:rPr lang="fr-FR" dirty="0">
                <a:solidFill>
                  <a:srgbClr val="002060"/>
                </a:solidFill>
              </a:rPr>
              <a:t>!) </a:t>
            </a:r>
            <a:r>
              <a:rPr lang="fr-FR" dirty="0" err="1">
                <a:solidFill>
                  <a:srgbClr val="002060"/>
                </a:solidFill>
              </a:rPr>
              <a:t>letter</a:t>
            </a:r>
            <a:r>
              <a:rPr lang="fr-FR" dirty="0">
                <a:solidFill>
                  <a:srgbClr val="002060"/>
                </a:solidFill>
              </a:rPr>
              <a:t> for the journal </a:t>
            </a:r>
            <a:r>
              <a:rPr lang="fr-FR" dirty="0" err="1">
                <a:solidFill>
                  <a:srgbClr val="002060"/>
                </a:solidFill>
              </a:rPr>
              <a:t>Therapies</a:t>
            </a:r>
            <a:r>
              <a:rPr lang="fr-FR" dirty="0">
                <a:solidFill>
                  <a:srgbClr val="002060"/>
                </a:solidFill>
              </a:rPr>
              <a:t>, </a:t>
            </a:r>
            <a:r>
              <a:rPr lang="fr-FR" dirty="0" err="1">
                <a:solidFill>
                  <a:srgbClr val="002060"/>
                </a:solidFill>
              </a:rPr>
              <a:t>going</a:t>
            </a:r>
            <a:r>
              <a:rPr lang="fr-FR" dirty="0">
                <a:solidFill>
                  <a:srgbClr val="002060"/>
                </a:solidFill>
              </a:rPr>
              <a:t> back over </a:t>
            </a:r>
            <a:r>
              <a:rPr lang="fr-FR" dirty="0" err="1">
                <a:solidFill>
                  <a:srgbClr val="002060"/>
                </a:solidFill>
              </a:rPr>
              <a:t>this</a:t>
            </a:r>
            <a:r>
              <a:rPr lang="fr-FR" dirty="0">
                <a:solidFill>
                  <a:srgbClr val="002060"/>
                </a:solidFill>
              </a:rPr>
              <a:t> </a:t>
            </a:r>
            <a:r>
              <a:rPr lang="fr-FR" dirty="0" err="1">
                <a:solidFill>
                  <a:srgbClr val="002060"/>
                </a:solidFill>
              </a:rPr>
              <a:t>history</a:t>
            </a:r>
            <a:endParaRPr lang="fr-FR" dirty="0">
              <a:solidFill>
                <a:srgbClr val="002060"/>
              </a:solidFill>
            </a:endParaRPr>
          </a:p>
        </p:txBody>
      </p:sp>
      <p:sp>
        <p:nvSpPr>
          <p:cNvPr id="6" name="ZoneTexte 5">
            <a:extLst>
              <a:ext uri="{FF2B5EF4-FFF2-40B4-BE49-F238E27FC236}">
                <a16:creationId xmlns:a16="http://schemas.microsoft.com/office/drawing/2014/main" id="{22F694F7-13AA-BF39-03A9-0BA68BC4F906}"/>
              </a:ext>
            </a:extLst>
          </p:cNvPr>
          <p:cNvSpPr txBox="1"/>
          <p:nvPr/>
        </p:nvSpPr>
        <p:spPr>
          <a:xfrm>
            <a:off x="940736" y="5272833"/>
            <a:ext cx="10515600" cy="461665"/>
          </a:xfrm>
          <a:prstGeom prst="rect">
            <a:avLst/>
          </a:prstGeom>
          <a:noFill/>
        </p:spPr>
        <p:txBody>
          <a:bodyPr wrap="square">
            <a:spAutoFit/>
          </a:bodyPr>
          <a:lstStyle/>
          <a:p>
            <a:r>
              <a:rPr lang="fr-FR" sz="2400" dirty="0">
                <a:solidFill>
                  <a:srgbClr val="002060"/>
                </a:solidFill>
              </a:rPr>
              <a:t>(And a </a:t>
            </a:r>
            <a:r>
              <a:rPr lang="fr-FR" sz="2400" dirty="0" err="1">
                <a:solidFill>
                  <a:srgbClr val="002060"/>
                </a:solidFill>
              </a:rPr>
              <a:t>predatory</a:t>
            </a:r>
            <a:r>
              <a:rPr lang="fr-FR" sz="2400" dirty="0">
                <a:solidFill>
                  <a:srgbClr val="002060"/>
                </a:solidFill>
              </a:rPr>
              <a:t> journal </a:t>
            </a:r>
            <a:r>
              <a:rPr lang="fr-FR" sz="2400" dirty="0" err="1">
                <a:solidFill>
                  <a:srgbClr val="002060"/>
                </a:solidFill>
              </a:rPr>
              <a:t>recently</a:t>
            </a:r>
            <a:r>
              <a:rPr lang="fr-FR" sz="2400" dirty="0">
                <a:solidFill>
                  <a:srgbClr val="002060"/>
                </a:solidFill>
              </a:rPr>
              <a:t> </a:t>
            </a:r>
            <a:r>
              <a:rPr lang="fr-FR" sz="2400" dirty="0" err="1">
                <a:solidFill>
                  <a:srgbClr val="002060"/>
                </a:solidFill>
              </a:rPr>
              <a:t>contacted</a:t>
            </a:r>
            <a:r>
              <a:rPr lang="fr-FR" sz="2400" dirty="0">
                <a:solidFill>
                  <a:srgbClr val="002060"/>
                </a:solidFill>
              </a:rPr>
              <a:t> me </a:t>
            </a:r>
            <a:r>
              <a:rPr lang="fr-FR" sz="2400" dirty="0" err="1">
                <a:solidFill>
                  <a:srgbClr val="002060"/>
                </a:solidFill>
              </a:rPr>
              <a:t>trying</a:t>
            </a:r>
            <a:r>
              <a:rPr lang="fr-FR" sz="2400" dirty="0">
                <a:solidFill>
                  <a:srgbClr val="002060"/>
                </a:solidFill>
              </a:rPr>
              <a:t> to </a:t>
            </a:r>
            <a:r>
              <a:rPr lang="fr-FR" sz="2400" dirty="0" err="1">
                <a:solidFill>
                  <a:srgbClr val="002060"/>
                </a:solidFill>
              </a:rPr>
              <a:t>phish</a:t>
            </a:r>
            <a:r>
              <a:rPr lang="fr-FR" sz="2400" dirty="0">
                <a:solidFill>
                  <a:srgbClr val="002060"/>
                </a:solidFill>
              </a:rPr>
              <a:t> me </a:t>
            </a:r>
            <a:r>
              <a:rPr lang="fr-FR" sz="2400" dirty="0" err="1">
                <a:solidFill>
                  <a:srgbClr val="002060"/>
                </a:solidFill>
              </a:rPr>
              <a:t>from</a:t>
            </a:r>
            <a:r>
              <a:rPr lang="fr-FR" sz="2400" dirty="0">
                <a:solidFill>
                  <a:srgbClr val="002060"/>
                </a:solidFill>
              </a:rPr>
              <a:t> </a:t>
            </a:r>
            <a:r>
              <a:rPr lang="fr-FR" sz="2400" dirty="0" err="1">
                <a:solidFill>
                  <a:srgbClr val="002060"/>
                </a:solidFill>
              </a:rPr>
              <a:t>this</a:t>
            </a:r>
            <a:r>
              <a:rPr lang="fr-FR" sz="2400" dirty="0">
                <a:solidFill>
                  <a:srgbClr val="002060"/>
                </a:solidFill>
              </a:rPr>
              <a:t> article)</a:t>
            </a:r>
            <a:endParaRPr lang="fr-FR" sz="2400" dirty="0"/>
          </a:p>
        </p:txBody>
      </p:sp>
    </p:spTree>
    <p:extLst>
      <p:ext uri="{BB962C8B-B14F-4D97-AF65-F5344CB8AC3E}">
        <p14:creationId xmlns:p14="http://schemas.microsoft.com/office/powerpoint/2010/main" val="155651606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17B4898-BBE5-EAD1-7DDC-E18E9BE84E65}"/>
              </a:ext>
            </a:extLst>
          </p:cNvPr>
          <p:cNvSpPr>
            <a:spLocks noGrp="1"/>
          </p:cNvSpPr>
          <p:nvPr>
            <p:ph type="title"/>
          </p:nvPr>
        </p:nvSpPr>
        <p:spPr>
          <a:xfrm>
            <a:off x="838200" y="464878"/>
            <a:ext cx="10515600" cy="1325563"/>
          </a:xfrm>
        </p:spPr>
        <p:txBody>
          <a:bodyPr>
            <a:normAutofit fontScale="90000"/>
          </a:bodyPr>
          <a:lstStyle/>
          <a:p>
            <a:pPr algn="just"/>
            <a:r>
              <a:rPr lang="fr-FR" sz="4000" b="1" dirty="0" err="1">
                <a:solidFill>
                  <a:srgbClr val="002060"/>
                </a:solidFill>
              </a:rPr>
              <a:t>Predatory</a:t>
            </a:r>
            <a:r>
              <a:rPr lang="fr-FR" sz="4000" b="1" dirty="0">
                <a:solidFill>
                  <a:srgbClr val="002060"/>
                </a:solidFill>
              </a:rPr>
              <a:t> </a:t>
            </a:r>
            <a:r>
              <a:rPr lang="fr-FR" sz="4000" b="1" dirty="0" err="1">
                <a:solidFill>
                  <a:srgbClr val="002060"/>
                </a:solidFill>
              </a:rPr>
              <a:t>journals</a:t>
            </a:r>
            <a:r>
              <a:rPr lang="fr-FR" sz="4000" b="1" dirty="0">
                <a:solidFill>
                  <a:srgbClr val="002060"/>
                </a:solidFill>
              </a:rPr>
              <a:t> are part and </a:t>
            </a:r>
            <a:r>
              <a:rPr lang="fr-FR" sz="4000" b="1" dirty="0" err="1">
                <a:solidFill>
                  <a:srgbClr val="002060"/>
                </a:solidFill>
              </a:rPr>
              <a:t>result</a:t>
            </a:r>
            <a:r>
              <a:rPr lang="fr-FR" sz="4000" b="1" dirty="0">
                <a:solidFill>
                  <a:srgbClr val="002060"/>
                </a:solidFill>
              </a:rPr>
              <a:t> of a </a:t>
            </a:r>
            <a:r>
              <a:rPr lang="fr-FR" sz="4000" b="1" dirty="0" err="1">
                <a:solidFill>
                  <a:srgbClr val="002060"/>
                </a:solidFill>
              </a:rPr>
              <a:t>bigger</a:t>
            </a:r>
            <a:r>
              <a:rPr lang="fr-FR" sz="4000" b="1" dirty="0">
                <a:solidFill>
                  <a:srgbClr val="002060"/>
                </a:solidFill>
              </a:rPr>
              <a:t> </a:t>
            </a:r>
            <a:r>
              <a:rPr lang="fr-FR" sz="4000" b="1" dirty="0" err="1">
                <a:solidFill>
                  <a:srgbClr val="002060"/>
                </a:solidFill>
              </a:rPr>
              <a:t>problem</a:t>
            </a:r>
            <a:r>
              <a:rPr lang="fr-FR" sz="4000" b="1" dirty="0">
                <a:solidFill>
                  <a:srgbClr val="002060"/>
                </a:solidFill>
              </a:rPr>
              <a:t>: </a:t>
            </a:r>
            <a:r>
              <a:rPr lang="fr-FR" sz="4000" dirty="0" err="1">
                <a:solidFill>
                  <a:srgbClr val="002060"/>
                </a:solidFill>
              </a:rPr>
              <a:t>researchers</a:t>
            </a:r>
            <a:r>
              <a:rPr lang="fr-FR" sz="4000" dirty="0">
                <a:solidFill>
                  <a:srgbClr val="002060"/>
                </a:solidFill>
              </a:rPr>
              <a:t> must </a:t>
            </a:r>
            <a:r>
              <a:rPr lang="fr-FR" sz="4000" dirty="0" err="1">
                <a:solidFill>
                  <a:srgbClr val="002060"/>
                </a:solidFill>
              </a:rPr>
              <a:t>pay</a:t>
            </a:r>
            <a:r>
              <a:rPr lang="fr-FR" sz="4000" dirty="0">
                <a:solidFill>
                  <a:srgbClr val="002060"/>
                </a:solidFill>
              </a:rPr>
              <a:t> </a:t>
            </a:r>
            <a:r>
              <a:rPr lang="fr-FR" sz="4000" dirty="0" err="1">
                <a:solidFill>
                  <a:srgbClr val="002060"/>
                </a:solidFill>
              </a:rPr>
              <a:t>publishers</a:t>
            </a:r>
            <a:r>
              <a:rPr lang="fr-FR" sz="4000" dirty="0">
                <a:solidFill>
                  <a:srgbClr val="002060"/>
                </a:solidFill>
              </a:rPr>
              <a:t> for free </a:t>
            </a:r>
            <a:r>
              <a:rPr lang="fr-FR" sz="4000" dirty="0" err="1">
                <a:solidFill>
                  <a:srgbClr val="002060"/>
                </a:solidFill>
              </a:rPr>
              <a:t>access</a:t>
            </a:r>
            <a:r>
              <a:rPr lang="fr-FR" sz="4000" dirty="0">
                <a:solidFill>
                  <a:srgbClr val="002060"/>
                </a:solidFill>
              </a:rPr>
              <a:t> to articles </a:t>
            </a:r>
            <a:r>
              <a:rPr lang="fr-FR" sz="4000" dirty="0" err="1">
                <a:solidFill>
                  <a:srgbClr val="002060"/>
                </a:solidFill>
              </a:rPr>
              <a:t>that</a:t>
            </a:r>
            <a:r>
              <a:rPr lang="fr-FR" sz="4000" dirty="0">
                <a:solidFill>
                  <a:srgbClr val="002060"/>
                </a:solidFill>
              </a:rPr>
              <a:t> </a:t>
            </a:r>
            <a:r>
              <a:rPr lang="fr-FR" sz="4000" dirty="0" err="1">
                <a:solidFill>
                  <a:srgbClr val="002060"/>
                </a:solidFill>
              </a:rPr>
              <a:t>they</a:t>
            </a:r>
            <a:r>
              <a:rPr lang="fr-FR" sz="4000" dirty="0">
                <a:solidFill>
                  <a:srgbClr val="002060"/>
                </a:solidFill>
              </a:rPr>
              <a:t> have </a:t>
            </a:r>
            <a:r>
              <a:rPr lang="fr-FR" sz="4000" dirty="0" err="1">
                <a:solidFill>
                  <a:srgbClr val="002060"/>
                </a:solidFill>
              </a:rPr>
              <a:t>funded</a:t>
            </a:r>
            <a:r>
              <a:rPr lang="fr-FR" sz="4000" dirty="0">
                <a:solidFill>
                  <a:srgbClr val="002060"/>
                </a:solidFill>
              </a:rPr>
              <a:t>, </a:t>
            </a:r>
            <a:r>
              <a:rPr lang="fr-FR" sz="4000" dirty="0" err="1">
                <a:solidFill>
                  <a:srgbClr val="002060"/>
                </a:solidFill>
              </a:rPr>
              <a:t>reviewed</a:t>
            </a:r>
            <a:r>
              <a:rPr lang="fr-FR" sz="4000" dirty="0">
                <a:solidFill>
                  <a:srgbClr val="002060"/>
                </a:solidFill>
              </a:rPr>
              <a:t> and </a:t>
            </a:r>
            <a:r>
              <a:rPr lang="fr-FR" sz="4000" dirty="0" err="1">
                <a:solidFill>
                  <a:srgbClr val="002060"/>
                </a:solidFill>
              </a:rPr>
              <a:t>edited</a:t>
            </a:r>
            <a:r>
              <a:rPr lang="fr-FR" sz="4000" dirty="0">
                <a:solidFill>
                  <a:srgbClr val="002060"/>
                </a:solidFill>
              </a:rPr>
              <a:t> as </a:t>
            </a:r>
            <a:r>
              <a:rPr lang="fr-FR" sz="4000" dirty="0" err="1">
                <a:solidFill>
                  <a:srgbClr val="002060"/>
                </a:solidFill>
              </a:rPr>
              <a:t>often</a:t>
            </a:r>
            <a:r>
              <a:rPr lang="fr-FR" sz="4000" dirty="0">
                <a:solidFill>
                  <a:srgbClr val="002060"/>
                </a:solidFill>
              </a:rPr>
              <a:t> and as </a:t>
            </a:r>
            <a:r>
              <a:rPr lang="fr-FR" sz="4000" dirty="0" err="1">
                <a:solidFill>
                  <a:srgbClr val="002060"/>
                </a:solidFill>
              </a:rPr>
              <a:t>quickly</a:t>
            </a:r>
            <a:r>
              <a:rPr lang="fr-FR" sz="4000" dirty="0">
                <a:solidFill>
                  <a:srgbClr val="002060"/>
                </a:solidFill>
              </a:rPr>
              <a:t> as possible…</a:t>
            </a:r>
          </a:p>
        </p:txBody>
      </p:sp>
      <p:sp>
        <p:nvSpPr>
          <p:cNvPr id="3" name="Espace réservé du contenu 2">
            <a:extLst>
              <a:ext uri="{FF2B5EF4-FFF2-40B4-BE49-F238E27FC236}">
                <a16:creationId xmlns:a16="http://schemas.microsoft.com/office/drawing/2014/main" id="{31D72DD3-DA1B-5E57-7F93-993F4C2C0DCC}"/>
              </a:ext>
            </a:extLst>
          </p:cNvPr>
          <p:cNvSpPr>
            <a:spLocks noGrp="1"/>
          </p:cNvSpPr>
          <p:nvPr>
            <p:ph idx="1"/>
          </p:nvPr>
        </p:nvSpPr>
        <p:spPr>
          <a:xfrm>
            <a:off x="671945" y="2370137"/>
            <a:ext cx="11082251" cy="4351338"/>
          </a:xfrm>
        </p:spPr>
        <p:txBody>
          <a:bodyPr>
            <a:normAutofit/>
          </a:bodyPr>
          <a:lstStyle/>
          <a:p>
            <a:r>
              <a:rPr lang="fr-FR" sz="3200" b="1" dirty="0" err="1"/>
              <a:t>Publish</a:t>
            </a:r>
            <a:r>
              <a:rPr lang="fr-FR" sz="3200" b="1" dirty="0"/>
              <a:t> or </a:t>
            </a:r>
            <a:r>
              <a:rPr lang="fr-FR" sz="3200" b="1" dirty="0" err="1"/>
              <a:t>perish</a:t>
            </a:r>
            <a:r>
              <a:rPr lang="fr-FR" sz="3200" dirty="0"/>
              <a:t> </a:t>
            </a:r>
            <a:r>
              <a:rPr lang="fr-FR" dirty="0"/>
              <a:t>(</a:t>
            </a:r>
            <a:r>
              <a:rPr lang="fr-FR" dirty="0" err="1"/>
              <a:t>since</a:t>
            </a:r>
            <a:r>
              <a:rPr lang="fr-FR" dirty="0"/>
              <a:t> 1928, </a:t>
            </a:r>
            <a:r>
              <a:rPr lang="fr-FR" dirty="0" err="1"/>
              <a:t>Sociology</a:t>
            </a:r>
            <a:r>
              <a:rPr lang="fr-FR" dirty="0"/>
              <a:t> and social </a:t>
            </a:r>
            <a:r>
              <a:rPr lang="fr-FR" dirty="0" err="1"/>
              <a:t>research</a:t>
            </a:r>
            <a:r>
              <a:rPr lang="fr-FR" dirty="0"/>
              <a:t>…)</a:t>
            </a:r>
            <a:endParaRPr lang="fr-FR" sz="2800" dirty="0"/>
          </a:p>
          <a:p>
            <a:r>
              <a:rPr lang="fr-FR" sz="3200" b="1" dirty="0"/>
              <a:t>Article </a:t>
            </a:r>
            <a:r>
              <a:rPr lang="fr-FR" sz="3200" b="1" dirty="0" err="1"/>
              <a:t>processing</a:t>
            </a:r>
            <a:r>
              <a:rPr lang="fr-FR" sz="3200" b="1" dirty="0"/>
              <a:t> charges</a:t>
            </a:r>
            <a:r>
              <a:rPr lang="fr-FR" sz="3200" dirty="0"/>
              <a:t> and </a:t>
            </a:r>
            <a:r>
              <a:rPr lang="fr-FR" sz="3200" b="1" dirty="0"/>
              <a:t>Open </a:t>
            </a:r>
            <a:r>
              <a:rPr lang="fr-FR" sz="3200" b="1" dirty="0" err="1"/>
              <a:t>access</a:t>
            </a:r>
            <a:endParaRPr lang="fr-FR" sz="3200" b="1" dirty="0"/>
          </a:p>
          <a:p>
            <a:pPr lvl="1"/>
            <a:r>
              <a:rPr lang="fr-FR" sz="2800" dirty="0"/>
              <a:t>« </a:t>
            </a:r>
            <a:r>
              <a:rPr lang="fr-FR" sz="2800" dirty="0" err="1"/>
              <a:t>BioMed</a:t>
            </a:r>
            <a:r>
              <a:rPr lang="fr-FR" sz="2800" dirty="0"/>
              <a:t> Central (2002) </a:t>
            </a:r>
            <a:r>
              <a:rPr lang="fr-FR" sz="2800" dirty="0" err="1"/>
              <a:t>believes</a:t>
            </a:r>
            <a:r>
              <a:rPr lang="fr-FR" sz="2800" dirty="0"/>
              <a:t> </a:t>
            </a:r>
            <a:r>
              <a:rPr lang="fr-FR" sz="2800" dirty="0" err="1"/>
              <a:t>that</a:t>
            </a:r>
            <a:r>
              <a:rPr lang="fr-FR" sz="2800" dirty="0"/>
              <a:t> (…) </a:t>
            </a:r>
            <a:r>
              <a:rPr lang="fr-FR" sz="2800" b="1" dirty="0" err="1"/>
              <a:t>processing</a:t>
            </a:r>
            <a:r>
              <a:rPr lang="fr-FR" sz="2800" b="1" dirty="0"/>
              <a:t> charges are the best </a:t>
            </a:r>
            <a:r>
              <a:rPr lang="fr-FR" sz="2800" b="1" dirty="0" err="1"/>
              <a:t>way</a:t>
            </a:r>
            <a:r>
              <a:rPr lang="fr-FR" sz="2800" b="1" dirty="0"/>
              <a:t> to </a:t>
            </a:r>
            <a:r>
              <a:rPr lang="fr-FR" sz="2800" b="1" dirty="0" err="1"/>
              <a:t>defray</a:t>
            </a:r>
            <a:r>
              <a:rPr lang="fr-FR" sz="2800" b="1" dirty="0"/>
              <a:t> the </a:t>
            </a:r>
            <a:r>
              <a:rPr lang="fr-FR" sz="2800" b="1" dirty="0" err="1"/>
              <a:t>cost</a:t>
            </a:r>
            <a:r>
              <a:rPr lang="fr-FR" sz="2800" b="1" dirty="0"/>
              <a:t> of </a:t>
            </a:r>
            <a:r>
              <a:rPr lang="fr-FR" sz="2800" b="1" dirty="0" err="1"/>
              <a:t>maintaining</a:t>
            </a:r>
            <a:r>
              <a:rPr lang="fr-FR" sz="2800" b="1" dirty="0"/>
              <a:t> free </a:t>
            </a:r>
            <a:r>
              <a:rPr lang="fr-FR" sz="2800" b="1" dirty="0" err="1"/>
              <a:t>access</a:t>
            </a:r>
            <a:r>
              <a:rPr lang="fr-FR" sz="2800" b="1" dirty="0"/>
              <a:t> to </a:t>
            </a:r>
            <a:r>
              <a:rPr lang="fr-FR" sz="2800" b="1" dirty="0" err="1"/>
              <a:t>scientific</a:t>
            </a:r>
            <a:r>
              <a:rPr lang="fr-FR" sz="2800" b="1" dirty="0"/>
              <a:t> </a:t>
            </a:r>
            <a:r>
              <a:rPr lang="fr-FR" sz="2800" b="1" dirty="0" err="1"/>
              <a:t>papers</a:t>
            </a:r>
            <a:r>
              <a:rPr lang="fr-FR" sz="2800" dirty="0"/>
              <a:t>. </a:t>
            </a:r>
            <a:r>
              <a:rPr lang="fr-FR" sz="2800" b="1" dirty="0" err="1"/>
              <a:t>Subscription</a:t>
            </a:r>
            <a:r>
              <a:rPr lang="fr-FR" sz="2800" b="1" dirty="0"/>
              <a:t> charges </a:t>
            </a:r>
            <a:r>
              <a:rPr lang="fr-FR" sz="2800" dirty="0" err="1"/>
              <a:t>imposed</a:t>
            </a:r>
            <a:r>
              <a:rPr lang="fr-FR" sz="2800" dirty="0"/>
              <a:t> by </a:t>
            </a:r>
            <a:r>
              <a:rPr lang="fr-FR" sz="2800" dirty="0" err="1"/>
              <a:t>traditional</a:t>
            </a:r>
            <a:r>
              <a:rPr lang="fr-FR" sz="2800" dirty="0"/>
              <a:t> </a:t>
            </a:r>
            <a:r>
              <a:rPr lang="fr-FR" sz="2800" dirty="0" err="1"/>
              <a:t>sci</a:t>
            </a:r>
            <a:r>
              <a:rPr lang="fr-FR" sz="2800" dirty="0"/>
              <a:t>-tech </a:t>
            </a:r>
            <a:r>
              <a:rPr lang="fr-FR" sz="2800" dirty="0" err="1"/>
              <a:t>publishers</a:t>
            </a:r>
            <a:r>
              <a:rPr lang="fr-FR" sz="2800" dirty="0"/>
              <a:t> </a:t>
            </a:r>
            <a:r>
              <a:rPr lang="fr-FR" sz="2800" b="1" dirty="0"/>
              <a:t>are "</a:t>
            </a:r>
            <a:r>
              <a:rPr lang="fr-FR" sz="2800" b="1" dirty="0" err="1"/>
              <a:t>strangling</a:t>
            </a:r>
            <a:r>
              <a:rPr lang="fr-FR" sz="2800" b="1" dirty="0"/>
              <a:t> the communication of </a:t>
            </a:r>
            <a:r>
              <a:rPr lang="fr-FR" sz="2800" b="1" dirty="0" err="1"/>
              <a:t>scientific</a:t>
            </a:r>
            <a:r>
              <a:rPr lang="fr-FR" sz="2800" b="1" dirty="0"/>
              <a:t> </a:t>
            </a:r>
            <a:r>
              <a:rPr lang="fr-FR" sz="2800" b="1" dirty="0" err="1"/>
              <a:t>research</a:t>
            </a:r>
            <a:r>
              <a:rPr lang="fr-FR" sz="2800" b="1" dirty="0"/>
              <a:t> </a:t>
            </a:r>
            <a:r>
              <a:rPr lang="fr-FR" sz="2800" dirty="0"/>
              <a:t>» </a:t>
            </a:r>
          </a:p>
          <a:p>
            <a:r>
              <a:rPr lang="fr-FR" sz="3200" b="1" dirty="0" err="1"/>
              <a:t>Expedite</a:t>
            </a:r>
            <a:r>
              <a:rPr lang="fr-FR" sz="3200" b="1" dirty="0"/>
              <a:t> </a:t>
            </a:r>
            <a:r>
              <a:rPr lang="fr-FR" sz="3200" b="1" dirty="0" err="1"/>
              <a:t>reviewing</a:t>
            </a:r>
            <a:r>
              <a:rPr lang="fr-FR" sz="3200" b="1" dirty="0"/>
              <a:t> </a:t>
            </a:r>
            <a:r>
              <a:rPr lang="fr-FR" sz="3200" dirty="0"/>
              <a:t>(</a:t>
            </a:r>
            <a:r>
              <a:rPr lang="fr-FR" sz="3200" dirty="0" err="1"/>
              <a:t>grey</a:t>
            </a:r>
            <a:r>
              <a:rPr lang="fr-FR" sz="3200" dirty="0"/>
              <a:t> area: </a:t>
            </a:r>
            <a:r>
              <a:rPr lang="fr-FR" sz="3200" dirty="0" err="1"/>
              <a:t>predatory</a:t>
            </a:r>
            <a:r>
              <a:rPr lang="fr-FR" sz="3200" dirty="0"/>
              <a:t> or not?), </a:t>
            </a:r>
            <a:r>
              <a:rPr lang="fr-FR" sz="3200" b="1" dirty="0"/>
              <a:t>COI</a:t>
            </a:r>
            <a:r>
              <a:rPr lang="fr-FR" sz="3200" dirty="0"/>
              <a:t>…</a:t>
            </a:r>
          </a:p>
          <a:p>
            <a:r>
              <a:rPr lang="fr-FR" sz="3200" b="1" dirty="0" err="1"/>
              <a:t>Preprints</a:t>
            </a:r>
            <a:r>
              <a:rPr lang="fr-FR" sz="3200" dirty="0"/>
              <a:t>, </a:t>
            </a:r>
            <a:r>
              <a:rPr lang="fr-FR" sz="3200" b="1" dirty="0" err="1"/>
              <a:t>infodemic</a:t>
            </a:r>
            <a:r>
              <a:rPr lang="fr-FR" sz="3200" dirty="0"/>
              <a:t> and </a:t>
            </a:r>
            <a:r>
              <a:rPr lang="fr-FR" sz="3200" b="1" dirty="0"/>
              <a:t>fake news </a:t>
            </a:r>
            <a:r>
              <a:rPr lang="fr-FR" sz="3200" dirty="0" err="1"/>
              <a:t>during</a:t>
            </a:r>
            <a:r>
              <a:rPr lang="fr-FR" sz="3200" dirty="0"/>
              <a:t> COVID-19 </a:t>
            </a:r>
            <a:r>
              <a:rPr lang="fr-FR" sz="3200" dirty="0" err="1"/>
              <a:t>pandemic</a:t>
            </a:r>
            <a:endParaRPr lang="fr-FR" sz="3200" dirty="0"/>
          </a:p>
        </p:txBody>
      </p:sp>
      <p:sp>
        <p:nvSpPr>
          <p:cNvPr id="4" name="Espace réservé du pied de page 3">
            <a:extLst>
              <a:ext uri="{FF2B5EF4-FFF2-40B4-BE49-F238E27FC236}">
                <a16:creationId xmlns:a16="http://schemas.microsoft.com/office/drawing/2014/main" id="{1EF8A487-66FB-3F57-749F-9C1282A2D759}"/>
              </a:ext>
            </a:extLst>
          </p:cNvPr>
          <p:cNvSpPr>
            <a:spLocks noGrp="1"/>
          </p:cNvSpPr>
          <p:nvPr>
            <p:ph type="ftr" sz="quarter" idx="11"/>
          </p:nvPr>
        </p:nvSpPr>
        <p:spPr>
          <a:xfrm>
            <a:off x="2842953" y="6356350"/>
            <a:ext cx="6134791" cy="365125"/>
          </a:xfrm>
        </p:spPr>
        <p:txBody>
          <a:bodyPr/>
          <a:lstStyle/>
          <a:p>
            <a:r>
              <a:rPr lang="fr-FR" dirty="0"/>
              <a:t>Un plus vaste problème (ainsi que le manque de temps pour envoyer des canulars à chacun)</a:t>
            </a:r>
          </a:p>
        </p:txBody>
      </p:sp>
      <p:sp>
        <p:nvSpPr>
          <p:cNvPr id="5" name="Espace réservé du numéro de diapositive 4">
            <a:extLst>
              <a:ext uri="{FF2B5EF4-FFF2-40B4-BE49-F238E27FC236}">
                <a16:creationId xmlns:a16="http://schemas.microsoft.com/office/drawing/2014/main" id="{CA1B3EFE-4FC3-C356-769B-7C805DED5AAD}"/>
              </a:ext>
            </a:extLst>
          </p:cNvPr>
          <p:cNvSpPr>
            <a:spLocks noGrp="1"/>
          </p:cNvSpPr>
          <p:nvPr>
            <p:ph type="sldNum" sz="quarter" idx="12"/>
          </p:nvPr>
        </p:nvSpPr>
        <p:spPr/>
        <p:txBody>
          <a:bodyPr/>
          <a:lstStyle/>
          <a:p>
            <a:fld id="{264B5D8C-DCF3-4706-B695-4F73B634C15B}" type="slidenum">
              <a:rPr lang="fr-FR" smtClean="0"/>
              <a:t>68</a:t>
            </a:fld>
            <a:endParaRPr lang="fr-FR"/>
          </a:p>
        </p:txBody>
      </p:sp>
    </p:spTree>
    <p:extLst>
      <p:ext uri="{BB962C8B-B14F-4D97-AF65-F5344CB8AC3E}">
        <p14:creationId xmlns:p14="http://schemas.microsoft.com/office/powerpoint/2010/main" val="269108722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145453A-BEE4-EC91-1788-08206CFDDD7A}"/>
              </a:ext>
            </a:extLst>
          </p:cNvPr>
          <p:cNvSpPr>
            <a:spLocks noGrp="1"/>
          </p:cNvSpPr>
          <p:nvPr>
            <p:ph type="title"/>
          </p:nvPr>
        </p:nvSpPr>
        <p:spPr>
          <a:xfrm>
            <a:off x="601979" y="235722"/>
            <a:ext cx="11353801" cy="1325563"/>
          </a:xfrm>
        </p:spPr>
        <p:txBody>
          <a:bodyPr/>
          <a:lstStyle/>
          <a:p>
            <a:r>
              <a:rPr lang="fr-FR" dirty="0">
                <a:solidFill>
                  <a:srgbClr val="002060"/>
                </a:solidFill>
              </a:rPr>
              <a:t>There are </a:t>
            </a:r>
            <a:r>
              <a:rPr lang="fr-FR" dirty="0" err="1">
                <a:solidFill>
                  <a:srgbClr val="002060"/>
                </a:solidFill>
              </a:rPr>
              <a:t>useful</a:t>
            </a:r>
            <a:r>
              <a:rPr lang="fr-FR" dirty="0">
                <a:solidFill>
                  <a:srgbClr val="002060"/>
                </a:solidFill>
              </a:rPr>
              <a:t> </a:t>
            </a:r>
            <a:r>
              <a:rPr lang="fr-FR" dirty="0" err="1">
                <a:solidFill>
                  <a:srgbClr val="002060"/>
                </a:solidFill>
              </a:rPr>
              <a:t>tools</a:t>
            </a:r>
            <a:r>
              <a:rPr lang="fr-FR" dirty="0">
                <a:solidFill>
                  <a:srgbClr val="002060"/>
                </a:solidFill>
              </a:rPr>
              <a:t> </a:t>
            </a:r>
            <a:r>
              <a:rPr lang="fr-FR" dirty="0" err="1">
                <a:solidFill>
                  <a:srgbClr val="002060"/>
                </a:solidFill>
              </a:rPr>
              <a:t>against</a:t>
            </a:r>
            <a:r>
              <a:rPr lang="fr-FR" dirty="0">
                <a:solidFill>
                  <a:srgbClr val="002060"/>
                </a:solidFill>
              </a:rPr>
              <a:t> </a:t>
            </a:r>
            <a:r>
              <a:rPr lang="fr-FR" dirty="0" err="1">
                <a:solidFill>
                  <a:srgbClr val="002060"/>
                </a:solidFill>
              </a:rPr>
              <a:t>predatory</a:t>
            </a:r>
            <a:r>
              <a:rPr lang="fr-FR" dirty="0">
                <a:solidFill>
                  <a:srgbClr val="002060"/>
                </a:solidFill>
              </a:rPr>
              <a:t> </a:t>
            </a:r>
            <a:r>
              <a:rPr lang="fr-FR" dirty="0" err="1">
                <a:solidFill>
                  <a:srgbClr val="002060"/>
                </a:solidFill>
              </a:rPr>
              <a:t>journals</a:t>
            </a:r>
            <a:endParaRPr lang="fr-FR" dirty="0">
              <a:solidFill>
                <a:srgbClr val="002060"/>
              </a:solidFill>
            </a:endParaRPr>
          </a:p>
        </p:txBody>
      </p:sp>
      <p:sp>
        <p:nvSpPr>
          <p:cNvPr id="4" name="Espace réservé du pied de page 3">
            <a:extLst>
              <a:ext uri="{FF2B5EF4-FFF2-40B4-BE49-F238E27FC236}">
                <a16:creationId xmlns:a16="http://schemas.microsoft.com/office/drawing/2014/main" id="{57E1D8D9-438F-4A71-AB32-0413DF02FE60}"/>
              </a:ext>
            </a:extLst>
          </p:cNvPr>
          <p:cNvSpPr>
            <a:spLocks noGrp="1"/>
          </p:cNvSpPr>
          <p:nvPr>
            <p:ph type="ftr" sz="quarter" idx="11"/>
          </p:nvPr>
        </p:nvSpPr>
        <p:spPr>
          <a:xfrm>
            <a:off x="3581401" y="6356350"/>
            <a:ext cx="4571999" cy="365125"/>
          </a:xfrm>
        </p:spPr>
        <p:txBody>
          <a:bodyPr/>
          <a:lstStyle/>
          <a:p>
            <a:r>
              <a:rPr lang="fr-FR" dirty="0"/>
              <a:t>Des outils pratiques et plus rapides que tester avec un canular !</a:t>
            </a:r>
          </a:p>
        </p:txBody>
      </p:sp>
      <p:sp>
        <p:nvSpPr>
          <p:cNvPr id="5" name="Espace réservé du numéro de diapositive 4">
            <a:extLst>
              <a:ext uri="{FF2B5EF4-FFF2-40B4-BE49-F238E27FC236}">
                <a16:creationId xmlns:a16="http://schemas.microsoft.com/office/drawing/2014/main" id="{DCFB8906-F887-4ED5-5493-C1EDEF696BE3}"/>
              </a:ext>
            </a:extLst>
          </p:cNvPr>
          <p:cNvSpPr>
            <a:spLocks noGrp="1"/>
          </p:cNvSpPr>
          <p:nvPr>
            <p:ph type="sldNum" sz="quarter" idx="12"/>
          </p:nvPr>
        </p:nvSpPr>
        <p:spPr/>
        <p:txBody>
          <a:bodyPr/>
          <a:lstStyle/>
          <a:p>
            <a:fld id="{264B5D8C-DCF3-4706-B695-4F73B634C15B}" type="slidenum">
              <a:rPr lang="fr-FR" smtClean="0"/>
              <a:t>69</a:t>
            </a:fld>
            <a:endParaRPr lang="fr-FR"/>
          </a:p>
        </p:txBody>
      </p:sp>
      <p:sp>
        <p:nvSpPr>
          <p:cNvPr id="6" name="Espace réservé du contenu 5">
            <a:extLst>
              <a:ext uri="{FF2B5EF4-FFF2-40B4-BE49-F238E27FC236}">
                <a16:creationId xmlns:a16="http://schemas.microsoft.com/office/drawing/2014/main" id="{2B7C98FB-1DC8-3A67-C37A-E6F5E77A76A8}"/>
              </a:ext>
            </a:extLst>
          </p:cNvPr>
          <p:cNvSpPr txBox="1">
            <a:spLocks noGrp="1"/>
          </p:cNvSpPr>
          <p:nvPr>
            <p:ph idx="1"/>
          </p:nvPr>
        </p:nvSpPr>
        <p:spPr>
          <a:xfrm>
            <a:off x="365760" y="1865183"/>
            <a:ext cx="11826240" cy="3938001"/>
          </a:xfrm>
          <a:prstGeom prst="rect">
            <a:avLst/>
          </a:prstGeom>
          <a:noFill/>
        </p:spPr>
        <p:txBody>
          <a:bodyPr wrap="square" rtlCol="0">
            <a:spAutoFit/>
          </a:bodyPr>
          <a:lstStyle/>
          <a:p>
            <a:r>
              <a:rPr lang="fr-FR" sz="3200" b="1" dirty="0"/>
              <a:t>List of </a:t>
            </a:r>
            <a:r>
              <a:rPr lang="fr-FR" sz="3200" b="1" dirty="0" err="1"/>
              <a:t>Jeaffrey</a:t>
            </a:r>
            <a:r>
              <a:rPr lang="fr-FR" sz="3200" b="1" dirty="0"/>
              <a:t> </a:t>
            </a:r>
            <a:r>
              <a:rPr lang="fr-FR" sz="3200" b="1" dirty="0" err="1"/>
              <a:t>Beall</a:t>
            </a:r>
            <a:r>
              <a:rPr lang="fr-FR" sz="3200" b="1" dirty="0"/>
              <a:t> </a:t>
            </a:r>
            <a:r>
              <a:rPr lang="fr-FR" sz="3200" dirty="0"/>
              <a:t>(2010-2017), </a:t>
            </a:r>
            <a:r>
              <a:rPr lang="fr-FR" sz="3200" dirty="0" err="1"/>
              <a:t>ressurected</a:t>
            </a:r>
            <a:r>
              <a:rPr lang="fr-FR" sz="3200" dirty="0"/>
              <a:t>:</a:t>
            </a:r>
          </a:p>
          <a:p>
            <a:pPr lvl="1"/>
            <a:r>
              <a:rPr lang="fr-FR" sz="2800" dirty="0">
                <a:hlinkClick r:id="rId3"/>
              </a:rPr>
              <a:t>https://beallslist.net/</a:t>
            </a:r>
            <a:endParaRPr lang="fr-FR" sz="2800" dirty="0"/>
          </a:p>
          <a:p>
            <a:pPr marL="457200" lvl="1" indent="0">
              <a:buNone/>
            </a:pPr>
            <a:endParaRPr lang="fr-FR" sz="2800" dirty="0"/>
          </a:p>
          <a:p>
            <a:r>
              <a:rPr lang="fr-FR" sz="3200" b="1" dirty="0"/>
              <a:t>List of </a:t>
            </a:r>
            <a:r>
              <a:rPr lang="fr-FR" sz="3200" b="1" dirty="0" err="1"/>
              <a:t>potentially</a:t>
            </a:r>
            <a:r>
              <a:rPr lang="fr-FR" sz="3200" b="1" dirty="0"/>
              <a:t> </a:t>
            </a:r>
            <a:r>
              <a:rPr lang="fr-FR" sz="3200" b="1" dirty="0" err="1"/>
              <a:t>predatory</a:t>
            </a:r>
            <a:r>
              <a:rPr lang="fr-FR" sz="3200" b="1" dirty="0"/>
              <a:t> </a:t>
            </a:r>
            <a:r>
              <a:rPr lang="fr-FR" sz="3200" b="1" dirty="0" err="1"/>
              <a:t>publishers</a:t>
            </a:r>
            <a:r>
              <a:rPr lang="fr-FR" sz="3200" b="1" dirty="0"/>
              <a:t> by </a:t>
            </a:r>
            <a:r>
              <a:rPr lang="fr-FR" sz="3200" b="1" dirty="0" err="1"/>
              <a:t>Cabell’s</a:t>
            </a:r>
            <a:r>
              <a:rPr lang="fr-FR" sz="3200" b="1" dirty="0"/>
              <a:t> International</a:t>
            </a:r>
          </a:p>
          <a:p>
            <a:pPr lvl="1"/>
            <a:r>
              <a:rPr lang="fr-FR" sz="2800" dirty="0"/>
              <a:t>About 8 000 </a:t>
            </a:r>
            <a:r>
              <a:rPr lang="fr-FR" sz="2800" dirty="0" err="1"/>
              <a:t>journals</a:t>
            </a:r>
            <a:r>
              <a:rPr lang="fr-FR" sz="2800" dirty="0"/>
              <a:t> and 420 000 articles in 2014 </a:t>
            </a:r>
            <a:r>
              <a:rPr lang="fr-FR" sz="1800" i="1" dirty="0"/>
              <a:t>(Shen C, BMC Med 2015;13,230)</a:t>
            </a:r>
            <a:endParaRPr lang="fr-FR" sz="2800" dirty="0"/>
          </a:p>
          <a:p>
            <a:pPr lvl="1"/>
            <a:r>
              <a:rPr lang="fr-FR" sz="2800" dirty="0"/>
              <a:t>About 14 000 </a:t>
            </a:r>
            <a:r>
              <a:rPr lang="fr-FR" sz="2800" dirty="0" err="1"/>
              <a:t>journals</a:t>
            </a:r>
            <a:r>
              <a:rPr lang="fr-FR" sz="2800" dirty="0"/>
              <a:t> in 2021</a:t>
            </a:r>
          </a:p>
          <a:p>
            <a:pPr marL="457200" lvl="1" indent="0">
              <a:buNone/>
            </a:pPr>
            <a:endParaRPr lang="fr-FR" sz="2800" dirty="0"/>
          </a:p>
          <a:p>
            <a:r>
              <a:rPr lang="fr-FR" sz="3200" b="1" dirty="0"/>
              <a:t>Free </a:t>
            </a:r>
            <a:r>
              <a:rPr lang="fr-FR" sz="3200" b="1" dirty="0" err="1"/>
              <a:t>tools</a:t>
            </a:r>
            <a:r>
              <a:rPr lang="fr-FR" sz="3200" b="1" dirty="0"/>
              <a:t> as…</a:t>
            </a:r>
          </a:p>
        </p:txBody>
      </p:sp>
      <p:pic>
        <p:nvPicPr>
          <p:cNvPr id="3" name="Image 2">
            <a:extLst>
              <a:ext uri="{FF2B5EF4-FFF2-40B4-BE49-F238E27FC236}">
                <a16:creationId xmlns:a16="http://schemas.microsoft.com/office/drawing/2014/main" id="{C3660FDD-F055-8E8D-EE12-F36DAB61C16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22220" y="5075908"/>
            <a:ext cx="5313318" cy="614678"/>
          </a:xfrm>
          <a:prstGeom prst="rect">
            <a:avLst/>
          </a:prstGeom>
        </p:spPr>
      </p:pic>
      <p:pic>
        <p:nvPicPr>
          <p:cNvPr id="9" name="Image 8">
            <a:extLst>
              <a:ext uri="{FF2B5EF4-FFF2-40B4-BE49-F238E27FC236}">
                <a16:creationId xmlns:a16="http://schemas.microsoft.com/office/drawing/2014/main" id="{C68754A9-B169-6AE6-A313-E957E30FEE2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35538" y="4405282"/>
            <a:ext cx="3048000" cy="1701800"/>
          </a:xfrm>
          <a:prstGeom prst="rect">
            <a:avLst/>
          </a:prstGeom>
        </p:spPr>
      </p:pic>
    </p:spTree>
    <p:extLst>
      <p:ext uri="{BB962C8B-B14F-4D97-AF65-F5344CB8AC3E}">
        <p14:creationId xmlns:p14="http://schemas.microsoft.com/office/powerpoint/2010/main" val="4779836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E877CA2-596E-9643-BA08-CF1912CFF9DA}"/>
              </a:ext>
            </a:extLst>
          </p:cNvPr>
          <p:cNvSpPr>
            <a:spLocks noGrp="1"/>
          </p:cNvSpPr>
          <p:nvPr>
            <p:ph type="title"/>
          </p:nvPr>
        </p:nvSpPr>
        <p:spPr>
          <a:xfrm>
            <a:off x="950741" y="567352"/>
            <a:ext cx="10515600" cy="703040"/>
          </a:xfrm>
        </p:spPr>
        <p:txBody>
          <a:bodyPr>
            <a:normAutofit fontScale="90000"/>
          </a:bodyPr>
          <a:lstStyle/>
          <a:p>
            <a:pPr algn="ctr"/>
            <a:r>
              <a:rPr lang="fr-FR" dirty="0">
                <a:solidFill>
                  <a:srgbClr val="002060"/>
                </a:solidFill>
              </a:rPr>
              <a:t>Once </a:t>
            </a:r>
            <a:r>
              <a:rPr lang="fr-FR" dirty="0" err="1">
                <a:solidFill>
                  <a:srgbClr val="002060"/>
                </a:solidFill>
              </a:rPr>
              <a:t>upon</a:t>
            </a:r>
            <a:r>
              <a:rPr lang="fr-FR" dirty="0">
                <a:solidFill>
                  <a:srgbClr val="002060"/>
                </a:solidFill>
              </a:rPr>
              <a:t> a time… a </a:t>
            </a:r>
            <a:r>
              <a:rPr lang="fr-FR" dirty="0" err="1">
                <a:solidFill>
                  <a:srgbClr val="002060"/>
                </a:solidFill>
              </a:rPr>
              <a:t>professor</a:t>
            </a:r>
            <a:r>
              <a:rPr lang="fr-FR" dirty="0">
                <a:solidFill>
                  <a:srgbClr val="002060"/>
                </a:solidFill>
              </a:rPr>
              <a:t> </a:t>
            </a:r>
            <a:r>
              <a:rPr lang="fr-FR" dirty="0" err="1">
                <a:solidFill>
                  <a:srgbClr val="002060"/>
                </a:solidFill>
              </a:rPr>
              <a:t>from</a:t>
            </a:r>
            <a:r>
              <a:rPr lang="fr-FR" dirty="0">
                <a:solidFill>
                  <a:srgbClr val="002060"/>
                </a:solidFill>
              </a:rPr>
              <a:t> Marseille</a:t>
            </a:r>
          </a:p>
        </p:txBody>
      </p:sp>
      <p:sp>
        <p:nvSpPr>
          <p:cNvPr id="6" name="Espace réservé du pied de page 3">
            <a:extLst>
              <a:ext uri="{FF2B5EF4-FFF2-40B4-BE49-F238E27FC236}">
                <a16:creationId xmlns:a16="http://schemas.microsoft.com/office/drawing/2014/main" id="{85880B7D-83A3-CF4B-A29D-8AFB47681CF4}"/>
              </a:ext>
            </a:extLst>
          </p:cNvPr>
          <p:cNvSpPr>
            <a:spLocks noGrp="1"/>
          </p:cNvSpPr>
          <p:nvPr>
            <p:ph type="ftr" sz="quarter" idx="11"/>
          </p:nvPr>
        </p:nvSpPr>
        <p:spPr>
          <a:xfrm>
            <a:off x="1126671" y="6356350"/>
            <a:ext cx="10339670" cy="365125"/>
          </a:xfrm>
        </p:spPr>
        <p:txBody>
          <a:bodyPr/>
          <a:lstStyle/>
          <a:p>
            <a:r>
              <a:rPr lang="fr-FR" dirty="0"/>
              <a:t>Nous avons le droit d’être intelligents, mais ça n’est pas un devoir. </a:t>
            </a:r>
          </a:p>
          <a:p>
            <a:r>
              <a:rPr lang="fr-FR" dirty="0"/>
              <a:t>A droite, une trottinette moderne Micro telle qu’inventée en 1996 par le Suisse Wim </a:t>
            </a:r>
            <a:r>
              <a:rPr lang="fr-FR" dirty="0" err="1"/>
              <a:t>Ouboter</a:t>
            </a:r>
            <a:r>
              <a:rPr lang="fr-FR" dirty="0"/>
              <a:t> (la patinette est née en 1895)</a:t>
            </a:r>
          </a:p>
        </p:txBody>
      </p:sp>
      <p:pic>
        <p:nvPicPr>
          <p:cNvPr id="13" name="Image 12">
            <a:extLst>
              <a:ext uri="{FF2B5EF4-FFF2-40B4-BE49-F238E27FC236}">
                <a16:creationId xmlns:a16="http://schemas.microsoft.com/office/drawing/2014/main" id="{CBB0483E-A9F6-694E-9B36-B7E8DE5EC5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208" y="2163601"/>
            <a:ext cx="6587475" cy="3888067"/>
          </a:xfrm>
          <a:prstGeom prst="rect">
            <a:avLst/>
          </a:prstGeom>
        </p:spPr>
      </p:pic>
      <p:pic>
        <p:nvPicPr>
          <p:cNvPr id="16" name="Image 15">
            <a:extLst>
              <a:ext uri="{FF2B5EF4-FFF2-40B4-BE49-F238E27FC236}">
                <a16:creationId xmlns:a16="http://schemas.microsoft.com/office/drawing/2014/main" id="{83695D70-A21F-5A42-B7B5-247BBB8EB4F5}"/>
              </a:ext>
            </a:extLst>
          </p:cNvPr>
          <p:cNvPicPr>
            <a:picLocks noChangeAspect="1"/>
          </p:cNvPicPr>
          <p:nvPr/>
        </p:nvPicPr>
        <p:blipFill rotWithShape="1">
          <a:blip r:embed="rId4">
            <a:extLst>
              <a:ext uri="{28A0092B-C50C-407E-A947-70E740481C1C}">
                <a14:useLocalDpi xmlns:a14="http://schemas.microsoft.com/office/drawing/2010/main" val="0"/>
              </a:ext>
            </a:extLst>
          </a:blip>
          <a:srcRect l="20226" t="19761" r="15119" b="17326"/>
          <a:stretch/>
        </p:blipFill>
        <p:spPr>
          <a:xfrm>
            <a:off x="6737683" y="2241139"/>
            <a:ext cx="5094173" cy="3717681"/>
          </a:xfrm>
          <a:prstGeom prst="rect">
            <a:avLst/>
          </a:prstGeom>
        </p:spPr>
      </p:pic>
      <p:sp>
        <p:nvSpPr>
          <p:cNvPr id="23" name="Titre 1">
            <a:extLst>
              <a:ext uri="{FF2B5EF4-FFF2-40B4-BE49-F238E27FC236}">
                <a16:creationId xmlns:a16="http://schemas.microsoft.com/office/drawing/2014/main" id="{059AE975-E3E3-D84B-BB37-765EC7B283DB}"/>
              </a:ext>
            </a:extLst>
          </p:cNvPr>
          <p:cNvSpPr txBox="1">
            <a:spLocks/>
          </p:cNvSpPr>
          <p:nvPr/>
        </p:nvSpPr>
        <p:spPr>
          <a:xfrm>
            <a:off x="950741" y="1233417"/>
            <a:ext cx="10515600" cy="70304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sz="3200" dirty="0">
                <a:solidFill>
                  <a:srgbClr val="002060"/>
                </a:solidFill>
              </a:rPr>
              <a:t>(</a:t>
            </a:r>
            <a:r>
              <a:rPr lang="fr-FR" sz="3200" dirty="0" err="1">
                <a:solidFill>
                  <a:srgbClr val="002060"/>
                </a:solidFill>
              </a:rPr>
              <a:t>left</a:t>
            </a:r>
            <a:r>
              <a:rPr lang="fr-FR" sz="3200" dirty="0">
                <a:solidFill>
                  <a:srgbClr val="002060"/>
                </a:solidFill>
              </a:rPr>
              <a:t> on the </a:t>
            </a:r>
            <a:r>
              <a:rPr lang="fr-FR" sz="3200" dirty="0" err="1">
                <a:solidFill>
                  <a:srgbClr val="002060"/>
                </a:solidFill>
              </a:rPr>
              <a:t>picture</a:t>
            </a:r>
            <a:r>
              <a:rPr lang="fr-FR" sz="3200" dirty="0">
                <a:solidFill>
                  <a:srgbClr val="002060"/>
                </a:solidFill>
              </a:rPr>
              <a:t>)</a:t>
            </a:r>
          </a:p>
        </p:txBody>
      </p:sp>
      <p:sp>
        <p:nvSpPr>
          <p:cNvPr id="7" name="Espace réservé du numéro de diapositive 5">
            <a:extLst>
              <a:ext uri="{FF2B5EF4-FFF2-40B4-BE49-F238E27FC236}">
                <a16:creationId xmlns:a16="http://schemas.microsoft.com/office/drawing/2014/main" id="{7EAA8FA1-2857-A143-81E8-B41D5B96008B}"/>
              </a:ext>
            </a:extLst>
          </p:cNvPr>
          <p:cNvSpPr txBox="1">
            <a:spLocks/>
          </p:cNvSpPr>
          <p:nvPr/>
        </p:nvSpPr>
        <p:spPr>
          <a:xfrm>
            <a:off x="-2126149" y="6478735"/>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64B5D8C-DCF3-4706-B695-4F73B634C15B}" type="slidenum">
              <a:rPr lang="fr-FR" smtClean="0"/>
              <a:pPr/>
              <a:t>7</a:t>
            </a:fld>
            <a:r>
              <a:rPr lang="fr-FR" b="1">
                <a:solidFill>
                  <a:srgbClr val="FF0000"/>
                </a:solidFill>
              </a:rPr>
              <a:t>/623</a:t>
            </a:r>
            <a:endParaRPr lang="fr-FR" b="1" dirty="0">
              <a:solidFill>
                <a:srgbClr val="FF0000"/>
              </a:solidFill>
            </a:endParaRPr>
          </a:p>
        </p:txBody>
      </p:sp>
    </p:spTree>
    <p:extLst>
      <p:ext uri="{BB962C8B-B14F-4D97-AF65-F5344CB8AC3E}">
        <p14:creationId xmlns:p14="http://schemas.microsoft.com/office/powerpoint/2010/main" val="585349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 calcmode="lin" valueType="num">
                                      <p:cBhvr>
                                        <p:cTn id="9" dur="500" fill="hold"/>
                                        <p:tgtEl>
                                          <p:spTgt spid="13"/>
                                        </p:tgtEl>
                                        <p:attrNameLst>
                                          <p:attrName>style.rotation</p:attrName>
                                        </p:attrNameLst>
                                      </p:cBhvr>
                                      <p:tavLst>
                                        <p:tav tm="0">
                                          <p:val>
                                            <p:fltVal val="360"/>
                                          </p:val>
                                        </p:tav>
                                        <p:tav tm="100000">
                                          <p:val>
                                            <p:fltVal val="0"/>
                                          </p:val>
                                        </p:tav>
                                      </p:tavLst>
                                    </p:anim>
                                    <p:animEffect transition="in" filter="fade">
                                      <p:cBhvr>
                                        <p:cTn id="10" dur="500"/>
                                        <p:tgtEl>
                                          <p:spTgt spid="13"/>
                                        </p:tgtEl>
                                      </p:cBhvr>
                                    </p:animEffect>
                                  </p:childTnLst>
                                </p:cTn>
                              </p:par>
                              <p:par>
                                <p:cTn id="11" presetID="49" presetClass="entr" presetSubtype="0" decel="10000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p:cTn id="13" dur="500" fill="hold"/>
                                        <p:tgtEl>
                                          <p:spTgt spid="16"/>
                                        </p:tgtEl>
                                        <p:attrNameLst>
                                          <p:attrName>ppt_w</p:attrName>
                                        </p:attrNameLst>
                                      </p:cBhvr>
                                      <p:tavLst>
                                        <p:tav tm="0">
                                          <p:val>
                                            <p:fltVal val="0"/>
                                          </p:val>
                                        </p:tav>
                                        <p:tav tm="100000">
                                          <p:val>
                                            <p:strVal val="#ppt_w"/>
                                          </p:val>
                                        </p:tav>
                                      </p:tavLst>
                                    </p:anim>
                                    <p:anim calcmode="lin" valueType="num">
                                      <p:cBhvr>
                                        <p:cTn id="14" dur="500" fill="hold"/>
                                        <p:tgtEl>
                                          <p:spTgt spid="16"/>
                                        </p:tgtEl>
                                        <p:attrNameLst>
                                          <p:attrName>ppt_h</p:attrName>
                                        </p:attrNameLst>
                                      </p:cBhvr>
                                      <p:tavLst>
                                        <p:tav tm="0">
                                          <p:val>
                                            <p:fltVal val="0"/>
                                          </p:val>
                                        </p:tav>
                                        <p:tav tm="100000">
                                          <p:val>
                                            <p:strVal val="#ppt_h"/>
                                          </p:val>
                                        </p:tav>
                                      </p:tavLst>
                                    </p:anim>
                                    <p:anim calcmode="lin" valueType="num">
                                      <p:cBhvr>
                                        <p:cTn id="15" dur="500" fill="hold"/>
                                        <p:tgtEl>
                                          <p:spTgt spid="16"/>
                                        </p:tgtEl>
                                        <p:attrNameLst>
                                          <p:attrName>style.rotation</p:attrName>
                                        </p:attrNameLst>
                                      </p:cBhvr>
                                      <p:tavLst>
                                        <p:tav tm="0">
                                          <p:val>
                                            <p:fltVal val="360"/>
                                          </p:val>
                                        </p:tav>
                                        <p:tav tm="100000">
                                          <p:val>
                                            <p:fltVal val="0"/>
                                          </p:val>
                                        </p:tav>
                                      </p:tavLst>
                                    </p:anim>
                                    <p:animEffect transition="in" filter="fade">
                                      <p:cBhvr>
                                        <p:cTn id="1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81F26C8-6814-5CC7-DA92-63B1B428467D}"/>
              </a:ext>
            </a:extLst>
          </p:cNvPr>
          <p:cNvSpPr>
            <a:spLocks noGrp="1"/>
          </p:cNvSpPr>
          <p:nvPr>
            <p:ph type="title"/>
          </p:nvPr>
        </p:nvSpPr>
        <p:spPr/>
        <p:txBody>
          <a:bodyPr/>
          <a:lstStyle/>
          <a:p>
            <a:r>
              <a:rPr lang="fr-FR" dirty="0" err="1">
                <a:solidFill>
                  <a:srgbClr val="002060"/>
                </a:solidFill>
              </a:rPr>
              <a:t>These</a:t>
            </a:r>
            <a:r>
              <a:rPr lang="fr-FR" dirty="0">
                <a:solidFill>
                  <a:srgbClr val="002060"/>
                </a:solidFill>
              </a:rPr>
              <a:t> sites </a:t>
            </a:r>
            <a:r>
              <a:rPr lang="fr-FR" dirty="0" err="1">
                <a:solidFill>
                  <a:srgbClr val="002060"/>
                </a:solidFill>
              </a:rPr>
              <a:t>provide</a:t>
            </a:r>
            <a:r>
              <a:rPr lang="fr-FR" dirty="0">
                <a:solidFill>
                  <a:srgbClr val="002060"/>
                </a:solidFill>
              </a:rPr>
              <a:t> links to </a:t>
            </a:r>
            <a:r>
              <a:rPr lang="fr-FR" dirty="0" err="1">
                <a:solidFill>
                  <a:srgbClr val="002060"/>
                </a:solidFill>
              </a:rPr>
              <a:t>resources</a:t>
            </a:r>
            <a:r>
              <a:rPr lang="fr-FR" dirty="0">
                <a:solidFill>
                  <a:srgbClr val="002060"/>
                </a:solidFill>
              </a:rPr>
              <a:t> to </a:t>
            </a:r>
            <a:r>
              <a:rPr lang="fr-FR" dirty="0" err="1">
                <a:solidFill>
                  <a:srgbClr val="002060"/>
                </a:solidFill>
              </a:rPr>
              <a:t>verify</a:t>
            </a:r>
            <a:r>
              <a:rPr lang="fr-FR" dirty="0">
                <a:solidFill>
                  <a:srgbClr val="002060"/>
                </a:solidFill>
              </a:rPr>
              <a:t> </a:t>
            </a:r>
            <a:r>
              <a:rPr lang="fr-FR" dirty="0" err="1">
                <a:solidFill>
                  <a:srgbClr val="002060"/>
                </a:solidFill>
              </a:rPr>
              <a:t>these</a:t>
            </a:r>
            <a:r>
              <a:rPr lang="fr-FR" dirty="0">
                <a:solidFill>
                  <a:srgbClr val="002060"/>
                </a:solidFill>
              </a:rPr>
              <a:t> points…</a:t>
            </a:r>
          </a:p>
        </p:txBody>
      </p:sp>
      <p:sp>
        <p:nvSpPr>
          <p:cNvPr id="5" name="Espace réservé du numéro de diapositive 4">
            <a:extLst>
              <a:ext uri="{FF2B5EF4-FFF2-40B4-BE49-F238E27FC236}">
                <a16:creationId xmlns:a16="http://schemas.microsoft.com/office/drawing/2014/main" id="{B4D8CB78-65E7-5479-F55F-8DEE73D14AE0}"/>
              </a:ext>
            </a:extLst>
          </p:cNvPr>
          <p:cNvSpPr>
            <a:spLocks noGrp="1"/>
          </p:cNvSpPr>
          <p:nvPr>
            <p:ph type="sldNum" sz="quarter" idx="12"/>
          </p:nvPr>
        </p:nvSpPr>
        <p:spPr/>
        <p:txBody>
          <a:bodyPr/>
          <a:lstStyle/>
          <a:p>
            <a:fld id="{264B5D8C-DCF3-4706-B695-4F73B634C15B}" type="slidenum">
              <a:rPr lang="fr-FR" smtClean="0"/>
              <a:t>70</a:t>
            </a:fld>
            <a:endParaRPr lang="fr-FR"/>
          </a:p>
        </p:txBody>
      </p:sp>
      <p:pic>
        <p:nvPicPr>
          <p:cNvPr id="10" name="Espace réservé du contenu 9">
            <a:extLst>
              <a:ext uri="{FF2B5EF4-FFF2-40B4-BE49-F238E27FC236}">
                <a16:creationId xmlns:a16="http://schemas.microsoft.com/office/drawing/2014/main" id="{03049779-FCBF-CDEA-B607-4CF6DC7C35E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40611" y="1854252"/>
            <a:ext cx="8310778" cy="5003748"/>
          </a:xfrm>
          <a:prstGeom prst="rect">
            <a:avLst/>
          </a:prstGeom>
        </p:spPr>
      </p:pic>
    </p:spTree>
    <p:extLst>
      <p:ext uri="{BB962C8B-B14F-4D97-AF65-F5344CB8AC3E}">
        <p14:creationId xmlns:p14="http://schemas.microsoft.com/office/powerpoint/2010/main" val="73458980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81F26C8-6814-5CC7-DA92-63B1B428467D}"/>
              </a:ext>
            </a:extLst>
          </p:cNvPr>
          <p:cNvSpPr>
            <a:spLocks noGrp="1"/>
          </p:cNvSpPr>
          <p:nvPr>
            <p:ph type="title"/>
          </p:nvPr>
        </p:nvSpPr>
        <p:spPr/>
        <p:txBody>
          <a:bodyPr/>
          <a:lstStyle/>
          <a:p>
            <a:r>
              <a:rPr lang="fr-FR" dirty="0">
                <a:solidFill>
                  <a:srgbClr val="002060"/>
                </a:solidFill>
              </a:rPr>
              <a:t>There are </a:t>
            </a:r>
            <a:r>
              <a:rPr lang="fr-FR" dirty="0" err="1">
                <a:solidFill>
                  <a:srgbClr val="002060"/>
                </a:solidFill>
              </a:rPr>
              <a:t>many</a:t>
            </a:r>
            <a:r>
              <a:rPr lang="fr-FR" dirty="0">
                <a:solidFill>
                  <a:srgbClr val="002060"/>
                </a:solidFill>
              </a:rPr>
              <a:t> items to check</a:t>
            </a:r>
          </a:p>
        </p:txBody>
      </p:sp>
      <p:sp>
        <p:nvSpPr>
          <p:cNvPr id="3" name="Espace réservé du contenu 2">
            <a:extLst>
              <a:ext uri="{FF2B5EF4-FFF2-40B4-BE49-F238E27FC236}">
                <a16:creationId xmlns:a16="http://schemas.microsoft.com/office/drawing/2014/main" id="{FB99436A-6043-0D02-AD50-96110704A7FA}"/>
              </a:ext>
            </a:extLst>
          </p:cNvPr>
          <p:cNvSpPr>
            <a:spLocks noGrp="1"/>
          </p:cNvSpPr>
          <p:nvPr>
            <p:ph idx="1"/>
          </p:nvPr>
        </p:nvSpPr>
        <p:spPr>
          <a:xfrm>
            <a:off x="838200" y="1446415"/>
            <a:ext cx="10515600" cy="5275060"/>
          </a:xfrm>
        </p:spPr>
        <p:txBody>
          <a:bodyPr>
            <a:normAutofit fontScale="85000" lnSpcReduction="20000"/>
          </a:bodyPr>
          <a:lstStyle/>
          <a:p>
            <a:r>
              <a:rPr lang="fr-FR" b="1" dirty="0" err="1">
                <a:solidFill>
                  <a:srgbClr val="002060"/>
                </a:solidFill>
              </a:rPr>
              <a:t>Trusted</a:t>
            </a:r>
            <a:r>
              <a:rPr lang="fr-FR" b="1" dirty="0">
                <a:solidFill>
                  <a:srgbClr val="002060"/>
                </a:solidFill>
              </a:rPr>
              <a:t> </a:t>
            </a:r>
            <a:r>
              <a:rPr lang="fr-FR" b="1" dirty="0" err="1">
                <a:solidFill>
                  <a:srgbClr val="002060"/>
                </a:solidFill>
              </a:rPr>
              <a:t>lists</a:t>
            </a:r>
            <a:r>
              <a:rPr lang="fr-FR" b="1" dirty="0">
                <a:solidFill>
                  <a:srgbClr val="002060"/>
                </a:solidFill>
              </a:rPr>
              <a:t>: </a:t>
            </a:r>
          </a:p>
          <a:p>
            <a:pPr lvl="1"/>
            <a:r>
              <a:rPr lang="fr-FR" b="1" dirty="0"/>
              <a:t>Journal</a:t>
            </a:r>
            <a:r>
              <a:rPr lang="fr-FR" dirty="0"/>
              <a:t>: DOAJ (</a:t>
            </a:r>
            <a:r>
              <a:rPr lang="fr-FR" b="0" dirty="0">
                <a:solidFill>
                  <a:srgbClr val="212529"/>
                </a:solidFill>
                <a:effectLst/>
                <a:latin typeface="-apple-system"/>
              </a:rPr>
              <a:t>Directory of Open Access </a:t>
            </a:r>
            <a:r>
              <a:rPr lang="fr-FR" b="0" dirty="0" err="1">
                <a:solidFill>
                  <a:srgbClr val="212529"/>
                </a:solidFill>
                <a:effectLst/>
                <a:latin typeface="-apple-system"/>
              </a:rPr>
              <a:t>Journals</a:t>
            </a:r>
            <a:r>
              <a:rPr lang="fr-FR" b="0" dirty="0">
                <a:solidFill>
                  <a:srgbClr val="212529"/>
                </a:solidFill>
                <a:effectLst/>
                <a:latin typeface="-apple-system"/>
              </a:rPr>
              <a:t>)</a:t>
            </a:r>
            <a:r>
              <a:rPr lang="fr-FR" dirty="0"/>
              <a:t> – </a:t>
            </a:r>
            <a:r>
              <a:rPr lang="fr-FR" dirty="0" err="1"/>
              <a:t>OpenEdition</a:t>
            </a:r>
            <a:r>
              <a:rPr lang="fr-FR" dirty="0"/>
              <a:t> – </a:t>
            </a:r>
            <a:r>
              <a:rPr lang="fr-FR" dirty="0" err="1"/>
              <a:t>PoPuPS</a:t>
            </a:r>
            <a:r>
              <a:rPr lang="fr-FR" dirty="0"/>
              <a:t> – </a:t>
            </a:r>
            <a:r>
              <a:rPr lang="fr-FR" dirty="0" err="1"/>
              <a:t>SciELO</a:t>
            </a:r>
            <a:r>
              <a:rPr lang="fr-FR" dirty="0"/>
              <a:t>…</a:t>
            </a:r>
          </a:p>
          <a:p>
            <a:pPr lvl="1"/>
            <a:r>
              <a:rPr lang="fr-FR" b="1" dirty="0"/>
              <a:t>Publisher</a:t>
            </a:r>
            <a:r>
              <a:rPr lang="fr-FR" dirty="0"/>
              <a:t>: OASPA (Open Access </a:t>
            </a:r>
            <a:r>
              <a:rPr lang="fr-FR" dirty="0" err="1"/>
              <a:t>Scholarly</a:t>
            </a:r>
            <a:r>
              <a:rPr lang="fr-FR" dirty="0"/>
              <a:t> Publishers Association) - </a:t>
            </a:r>
            <a:r>
              <a:rPr lang="fr-FR" b="0" dirty="0" err="1">
                <a:solidFill>
                  <a:srgbClr val="212529"/>
                </a:solidFill>
                <a:effectLst/>
                <a:latin typeface="-apple-system"/>
              </a:rPr>
              <a:t>Committee</a:t>
            </a:r>
            <a:r>
              <a:rPr lang="fr-FR" b="0" dirty="0">
                <a:solidFill>
                  <a:srgbClr val="212529"/>
                </a:solidFill>
                <a:effectLst/>
                <a:latin typeface="-apple-system"/>
              </a:rPr>
              <a:t> on Publication </a:t>
            </a:r>
            <a:r>
              <a:rPr lang="fr-FR" b="0" dirty="0" err="1">
                <a:solidFill>
                  <a:srgbClr val="212529"/>
                </a:solidFill>
                <a:effectLst/>
                <a:latin typeface="-apple-system"/>
              </a:rPr>
              <a:t>Ethics</a:t>
            </a:r>
            <a:r>
              <a:rPr lang="fr-FR" b="0" dirty="0">
                <a:solidFill>
                  <a:srgbClr val="212529"/>
                </a:solidFill>
                <a:effectLst/>
                <a:latin typeface="-apple-system"/>
              </a:rPr>
              <a:t> – ICMJE, C4DISC - </a:t>
            </a:r>
            <a:r>
              <a:rPr lang="fr-FR" b="0" dirty="0" err="1">
                <a:solidFill>
                  <a:srgbClr val="212529"/>
                </a:solidFill>
                <a:effectLst/>
                <a:latin typeface="-apple-system"/>
              </a:rPr>
              <a:t>Well-known</a:t>
            </a:r>
            <a:r>
              <a:rPr lang="fr-FR" b="0" dirty="0">
                <a:solidFill>
                  <a:srgbClr val="212529"/>
                </a:solidFill>
                <a:effectLst/>
                <a:latin typeface="-apple-system"/>
              </a:rPr>
              <a:t> </a:t>
            </a:r>
            <a:r>
              <a:rPr lang="fr-FR" b="0" dirty="0" err="1">
                <a:solidFill>
                  <a:srgbClr val="212529"/>
                </a:solidFill>
                <a:effectLst/>
                <a:latin typeface="-apple-system"/>
              </a:rPr>
              <a:t>publishing</a:t>
            </a:r>
            <a:r>
              <a:rPr lang="fr-FR" b="0" dirty="0">
                <a:solidFill>
                  <a:srgbClr val="212529"/>
                </a:solidFill>
                <a:effectLst/>
                <a:latin typeface="-apple-system"/>
              </a:rPr>
              <a:t> house (Nature, Springer…)</a:t>
            </a:r>
          </a:p>
          <a:p>
            <a:r>
              <a:rPr lang="fr-FR" b="1" dirty="0" err="1">
                <a:solidFill>
                  <a:srgbClr val="002060"/>
                </a:solidFill>
                <a:latin typeface="-apple-system"/>
              </a:rPr>
              <a:t>Predatory</a:t>
            </a:r>
            <a:r>
              <a:rPr lang="fr-FR" b="1" dirty="0">
                <a:solidFill>
                  <a:srgbClr val="002060"/>
                </a:solidFill>
                <a:latin typeface="-apple-system"/>
              </a:rPr>
              <a:t> </a:t>
            </a:r>
            <a:r>
              <a:rPr lang="fr-FR" b="1" dirty="0" err="1">
                <a:solidFill>
                  <a:srgbClr val="002060"/>
                </a:solidFill>
                <a:latin typeface="-apple-system"/>
              </a:rPr>
              <a:t>lists</a:t>
            </a:r>
            <a:r>
              <a:rPr lang="fr-FR" b="1" dirty="0">
                <a:solidFill>
                  <a:srgbClr val="002060"/>
                </a:solidFill>
                <a:latin typeface="-apple-system"/>
              </a:rPr>
              <a:t>: </a:t>
            </a:r>
          </a:p>
          <a:p>
            <a:pPr lvl="1"/>
            <a:r>
              <a:rPr lang="fr-FR" dirty="0" err="1">
                <a:solidFill>
                  <a:srgbClr val="212529"/>
                </a:solidFill>
                <a:latin typeface="-apple-system"/>
              </a:rPr>
              <a:t>Negative</a:t>
            </a:r>
            <a:r>
              <a:rPr lang="fr-FR" dirty="0">
                <a:solidFill>
                  <a:srgbClr val="212529"/>
                </a:solidFill>
                <a:latin typeface="-apple-system"/>
              </a:rPr>
              <a:t> </a:t>
            </a:r>
            <a:r>
              <a:rPr lang="fr-FR" dirty="0" err="1">
                <a:solidFill>
                  <a:srgbClr val="212529"/>
                </a:solidFill>
                <a:latin typeface="-apple-system"/>
              </a:rPr>
              <a:t>list</a:t>
            </a:r>
            <a:r>
              <a:rPr lang="fr-FR" dirty="0">
                <a:solidFill>
                  <a:srgbClr val="212529"/>
                </a:solidFill>
                <a:latin typeface="-apple-system"/>
              </a:rPr>
              <a:t> of DOAJ - Stop </a:t>
            </a:r>
            <a:r>
              <a:rPr lang="fr-FR" dirty="0" err="1">
                <a:solidFill>
                  <a:srgbClr val="212529"/>
                </a:solidFill>
                <a:latin typeface="-apple-system"/>
              </a:rPr>
              <a:t>Predatory</a:t>
            </a:r>
            <a:r>
              <a:rPr lang="fr-FR" dirty="0">
                <a:solidFill>
                  <a:srgbClr val="212529"/>
                </a:solidFill>
                <a:latin typeface="-apple-system"/>
              </a:rPr>
              <a:t> </a:t>
            </a:r>
            <a:r>
              <a:rPr lang="fr-FR" dirty="0" err="1">
                <a:solidFill>
                  <a:srgbClr val="212529"/>
                </a:solidFill>
                <a:latin typeface="-apple-system"/>
              </a:rPr>
              <a:t>Journals</a:t>
            </a:r>
            <a:endParaRPr lang="fr-FR" dirty="0">
              <a:solidFill>
                <a:srgbClr val="212529"/>
              </a:solidFill>
              <a:latin typeface="-apple-system"/>
            </a:endParaRPr>
          </a:p>
          <a:p>
            <a:r>
              <a:rPr lang="fr-FR" b="1" dirty="0">
                <a:solidFill>
                  <a:srgbClr val="002060"/>
                </a:solidFill>
                <a:latin typeface="-apple-system"/>
              </a:rPr>
              <a:t>Fake: </a:t>
            </a:r>
          </a:p>
          <a:p>
            <a:pPr lvl="1"/>
            <a:r>
              <a:rPr lang="fr-FR" dirty="0">
                <a:solidFill>
                  <a:srgbClr val="212529"/>
                </a:solidFill>
                <a:latin typeface="-apple-system"/>
              </a:rPr>
              <a:t>Fake </a:t>
            </a:r>
            <a:r>
              <a:rPr lang="fr-FR" dirty="0" err="1">
                <a:solidFill>
                  <a:srgbClr val="212529"/>
                </a:solidFill>
                <a:latin typeface="-apple-system"/>
              </a:rPr>
              <a:t>names</a:t>
            </a:r>
            <a:r>
              <a:rPr lang="fr-FR" dirty="0">
                <a:solidFill>
                  <a:srgbClr val="212529"/>
                </a:solidFill>
                <a:latin typeface="-apple-system"/>
              </a:rPr>
              <a:t> (« </a:t>
            </a:r>
            <a:r>
              <a:rPr lang="fr-FR" dirty="0" err="1">
                <a:solidFill>
                  <a:srgbClr val="212529"/>
                </a:solidFill>
                <a:latin typeface="-apple-system"/>
              </a:rPr>
              <a:t>sounding</a:t>
            </a:r>
            <a:r>
              <a:rPr lang="fr-FR" dirty="0">
                <a:solidFill>
                  <a:srgbClr val="212529"/>
                </a:solidFill>
                <a:latin typeface="-apple-system"/>
              </a:rPr>
              <a:t> like »), fake ISSN - </a:t>
            </a:r>
            <a:r>
              <a:rPr lang="fr-FR" dirty="0" err="1">
                <a:solidFill>
                  <a:srgbClr val="212529"/>
                </a:solidFill>
                <a:latin typeface="-apple-system"/>
              </a:rPr>
              <a:t>Retraction</a:t>
            </a:r>
            <a:r>
              <a:rPr lang="fr-FR" dirty="0">
                <a:solidFill>
                  <a:srgbClr val="212529"/>
                </a:solidFill>
                <a:latin typeface="-apple-system"/>
              </a:rPr>
              <a:t> Watch </a:t>
            </a:r>
            <a:r>
              <a:rPr lang="fr-FR" dirty="0" err="1">
                <a:solidFill>
                  <a:srgbClr val="212529"/>
                </a:solidFill>
                <a:latin typeface="-apple-system"/>
              </a:rPr>
              <a:t>Hijacked</a:t>
            </a:r>
            <a:r>
              <a:rPr lang="fr-FR" dirty="0">
                <a:solidFill>
                  <a:srgbClr val="212529"/>
                </a:solidFill>
                <a:latin typeface="-apple-system"/>
              </a:rPr>
              <a:t> Journal Checker</a:t>
            </a:r>
          </a:p>
          <a:p>
            <a:r>
              <a:rPr lang="fr-FR" b="1" dirty="0" err="1">
                <a:solidFill>
                  <a:srgbClr val="002060"/>
                </a:solidFill>
                <a:latin typeface="-apple-system"/>
              </a:rPr>
              <a:t>Bibliometrics</a:t>
            </a:r>
            <a:r>
              <a:rPr lang="fr-FR" b="1" dirty="0">
                <a:solidFill>
                  <a:srgbClr val="002060"/>
                </a:solidFill>
                <a:latin typeface="-apple-system"/>
              </a:rPr>
              <a:t> and </a:t>
            </a:r>
            <a:r>
              <a:rPr lang="fr-FR" b="1" dirty="0" err="1">
                <a:solidFill>
                  <a:srgbClr val="002060"/>
                </a:solidFill>
                <a:latin typeface="-apple-system"/>
              </a:rPr>
              <a:t>referencing</a:t>
            </a:r>
            <a:r>
              <a:rPr lang="fr-FR" b="1" dirty="0">
                <a:solidFill>
                  <a:srgbClr val="002060"/>
                </a:solidFill>
                <a:latin typeface="-apple-system"/>
              </a:rPr>
              <a:t> (</a:t>
            </a:r>
            <a:r>
              <a:rPr lang="fr-FR" b="1" dirty="0" err="1">
                <a:solidFill>
                  <a:srgbClr val="002060"/>
                </a:solidFill>
                <a:latin typeface="-apple-system"/>
              </a:rPr>
              <a:t>verified</a:t>
            </a:r>
            <a:r>
              <a:rPr lang="fr-FR" b="1" dirty="0">
                <a:solidFill>
                  <a:srgbClr val="002060"/>
                </a:solidFill>
                <a:latin typeface="-apple-system"/>
              </a:rPr>
              <a:t>, not </a:t>
            </a:r>
            <a:r>
              <a:rPr lang="fr-FR" b="1" dirty="0" err="1">
                <a:solidFill>
                  <a:srgbClr val="002060"/>
                </a:solidFill>
                <a:latin typeface="-apple-system"/>
              </a:rPr>
              <a:t>alleged</a:t>
            </a:r>
            <a:r>
              <a:rPr lang="fr-FR" b="1" dirty="0">
                <a:solidFill>
                  <a:srgbClr val="002060"/>
                </a:solidFill>
                <a:latin typeface="-apple-system"/>
              </a:rPr>
              <a:t>)</a:t>
            </a:r>
          </a:p>
          <a:p>
            <a:pPr lvl="1"/>
            <a:r>
              <a:rPr lang="fr-FR" dirty="0">
                <a:latin typeface="-apple-system"/>
              </a:rPr>
              <a:t>Impact factor – </a:t>
            </a:r>
            <a:r>
              <a:rPr lang="fr-FR" dirty="0" err="1">
                <a:latin typeface="-apple-system"/>
              </a:rPr>
              <a:t>referencing</a:t>
            </a:r>
            <a:endParaRPr lang="fr-FR" dirty="0">
              <a:latin typeface="-apple-system"/>
            </a:endParaRPr>
          </a:p>
          <a:p>
            <a:r>
              <a:rPr lang="fr-FR" b="1" dirty="0">
                <a:solidFill>
                  <a:srgbClr val="002060"/>
                </a:solidFill>
                <a:latin typeface="-apple-system"/>
              </a:rPr>
              <a:t>Editorial </a:t>
            </a:r>
            <a:r>
              <a:rPr lang="fr-FR" b="1" dirty="0" err="1">
                <a:solidFill>
                  <a:srgbClr val="002060"/>
                </a:solidFill>
                <a:latin typeface="-apple-system"/>
              </a:rPr>
              <a:t>board</a:t>
            </a:r>
            <a:r>
              <a:rPr lang="fr-FR" b="1" dirty="0">
                <a:solidFill>
                  <a:srgbClr val="002060"/>
                </a:solidFill>
                <a:latin typeface="-apple-system"/>
              </a:rPr>
              <a:t> and </a:t>
            </a:r>
            <a:r>
              <a:rPr lang="fr-FR" b="1" dirty="0" err="1">
                <a:solidFill>
                  <a:srgbClr val="002060"/>
                </a:solidFill>
                <a:latin typeface="-apple-system"/>
              </a:rPr>
              <a:t>peer</a:t>
            </a:r>
            <a:r>
              <a:rPr lang="fr-FR" b="1" dirty="0">
                <a:solidFill>
                  <a:srgbClr val="002060"/>
                </a:solidFill>
                <a:latin typeface="-apple-system"/>
              </a:rPr>
              <a:t> </a:t>
            </a:r>
            <a:r>
              <a:rPr lang="fr-FR" b="1" dirty="0" err="1">
                <a:solidFill>
                  <a:srgbClr val="002060"/>
                </a:solidFill>
                <a:latin typeface="-apple-system"/>
              </a:rPr>
              <a:t>review</a:t>
            </a:r>
            <a:endParaRPr lang="fr-FR" b="1" dirty="0">
              <a:solidFill>
                <a:srgbClr val="002060"/>
              </a:solidFill>
              <a:latin typeface="-apple-system"/>
            </a:endParaRPr>
          </a:p>
          <a:p>
            <a:pPr lvl="1"/>
            <a:r>
              <a:rPr lang="fr-FR" dirty="0" err="1">
                <a:latin typeface="-apple-system"/>
              </a:rPr>
              <a:t>Board</a:t>
            </a:r>
            <a:r>
              <a:rPr lang="fr-FR" dirty="0">
                <a:latin typeface="-apple-system"/>
              </a:rPr>
              <a:t> not </a:t>
            </a:r>
            <a:r>
              <a:rPr lang="fr-FR" dirty="0" err="1">
                <a:latin typeface="-apple-system"/>
              </a:rPr>
              <a:t>mentioned</a:t>
            </a:r>
            <a:r>
              <a:rPr lang="fr-FR" dirty="0">
                <a:latin typeface="-apple-system"/>
              </a:rPr>
              <a:t> – brief </a:t>
            </a:r>
            <a:r>
              <a:rPr lang="fr-FR" dirty="0" err="1">
                <a:latin typeface="-apple-system"/>
              </a:rPr>
              <a:t>peer</a:t>
            </a:r>
            <a:r>
              <a:rPr lang="fr-FR" dirty="0">
                <a:latin typeface="-apple-system"/>
              </a:rPr>
              <a:t> </a:t>
            </a:r>
            <a:r>
              <a:rPr lang="fr-FR" dirty="0" err="1">
                <a:latin typeface="-apple-system"/>
              </a:rPr>
              <a:t>reviewing</a:t>
            </a:r>
            <a:endParaRPr lang="fr-FR" dirty="0">
              <a:latin typeface="-apple-system"/>
            </a:endParaRPr>
          </a:p>
          <a:p>
            <a:r>
              <a:rPr lang="fr-FR" b="1" dirty="0">
                <a:solidFill>
                  <a:srgbClr val="002060"/>
                </a:solidFill>
                <a:latin typeface="-apple-system"/>
              </a:rPr>
              <a:t>Content</a:t>
            </a:r>
          </a:p>
          <a:p>
            <a:pPr lvl="1"/>
            <a:r>
              <a:rPr lang="fr-FR" dirty="0">
                <a:latin typeface="-apple-system"/>
              </a:rPr>
              <a:t>Out of scope – </a:t>
            </a:r>
            <a:r>
              <a:rPr lang="fr-FR" dirty="0" err="1">
                <a:latin typeface="-apple-system"/>
              </a:rPr>
              <a:t>Pretention</a:t>
            </a:r>
            <a:r>
              <a:rPr lang="fr-FR" dirty="0">
                <a:latin typeface="-apple-system"/>
              </a:rPr>
              <a:t> – Sales</a:t>
            </a:r>
          </a:p>
          <a:p>
            <a:r>
              <a:rPr lang="fr-FR" b="1" dirty="0">
                <a:solidFill>
                  <a:srgbClr val="002060"/>
                </a:solidFill>
                <a:latin typeface="-apple-system"/>
              </a:rPr>
              <a:t>Communication</a:t>
            </a:r>
          </a:p>
          <a:p>
            <a:pPr lvl="1"/>
            <a:r>
              <a:rPr lang="fr-FR" dirty="0">
                <a:latin typeface="-apple-system"/>
              </a:rPr>
              <a:t>Spam - </a:t>
            </a:r>
            <a:r>
              <a:rPr lang="fr-FR" dirty="0" err="1">
                <a:latin typeface="-apple-system"/>
              </a:rPr>
              <a:t>proposal</a:t>
            </a:r>
            <a:r>
              <a:rPr lang="fr-FR" dirty="0">
                <a:latin typeface="-apple-system"/>
              </a:rPr>
              <a:t> to </a:t>
            </a:r>
            <a:r>
              <a:rPr lang="fr-FR" dirty="0" err="1">
                <a:latin typeface="-apple-system"/>
              </a:rPr>
              <a:t>become</a:t>
            </a:r>
            <a:r>
              <a:rPr lang="fr-FR" dirty="0">
                <a:latin typeface="-apple-system"/>
              </a:rPr>
              <a:t> an editor - </a:t>
            </a:r>
            <a:r>
              <a:rPr lang="fr-FR" dirty="0" err="1">
                <a:latin typeface="-apple-system"/>
              </a:rPr>
              <a:t>flattery</a:t>
            </a:r>
            <a:endParaRPr lang="fr-FR" dirty="0">
              <a:latin typeface="-apple-system"/>
            </a:endParaRPr>
          </a:p>
          <a:p>
            <a:endParaRPr lang="fr-FR" dirty="0"/>
          </a:p>
          <a:p>
            <a:endParaRPr lang="fr-FR" dirty="0"/>
          </a:p>
        </p:txBody>
      </p:sp>
      <p:sp>
        <p:nvSpPr>
          <p:cNvPr id="5" name="Espace réservé du numéro de diapositive 4">
            <a:extLst>
              <a:ext uri="{FF2B5EF4-FFF2-40B4-BE49-F238E27FC236}">
                <a16:creationId xmlns:a16="http://schemas.microsoft.com/office/drawing/2014/main" id="{B4D8CB78-65E7-5479-F55F-8DEE73D14AE0}"/>
              </a:ext>
            </a:extLst>
          </p:cNvPr>
          <p:cNvSpPr>
            <a:spLocks noGrp="1"/>
          </p:cNvSpPr>
          <p:nvPr>
            <p:ph type="sldNum" sz="quarter" idx="12"/>
          </p:nvPr>
        </p:nvSpPr>
        <p:spPr/>
        <p:txBody>
          <a:bodyPr/>
          <a:lstStyle/>
          <a:p>
            <a:fld id="{264B5D8C-DCF3-4706-B695-4F73B634C15B}" type="slidenum">
              <a:rPr lang="fr-FR" smtClean="0"/>
              <a:t>71</a:t>
            </a:fld>
            <a:endParaRPr lang="fr-FR"/>
          </a:p>
        </p:txBody>
      </p:sp>
      <p:pic>
        <p:nvPicPr>
          <p:cNvPr id="7" name="Image 6">
            <a:extLst>
              <a:ext uri="{FF2B5EF4-FFF2-40B4-BE49-F238E27FC236}">
                <a16:creationId xmlns:a16="http://schemas.microsoft.com/office/drawing/2014/main" id="{AFA79075-BEC3-0E69-7C72-D0770053B6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79955" y="4372496"/>
            <a:ext cx="5558966" cy="1734474"/>
          </a:xfrm>
          <a:prstGeom prst="rect">
            <a:avLst/>
          </a:prstGeom>
        </p:spPr>
      </p:pic>
    </p:spTree>
    <p:extLst>
      <p:ext uri="{BB962C8B-B14F-4D97-AF65-F5344CB8AC3E}">
        <p14:creationId xmlns:p14="http://schemas.microsoft.com/office/powerpoint/2010/main" val="610099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8EBBC13-BA14-81CF-1CF3-3278B8DA4EBC}"/>
              </a:ext>
            </a:extLst>
          </p:cNvPr>
          <p:cNvSpPr>
            <a:spLocks noGrp="1"/>
          </p:cNvSpPr>
          <p:nvPr>
            <p:ph type="title"/>
          </p:nvPr>
        </p:nvSpPr>
        <p:spPr/>
        <p:txBody>
          <a:bodyPr/>
          <a:lstStyle/>
          <a:p>
            <a:r>
              <a:rPr lang="fr-FR" dirty="0">
                <a:solidFill>
                  <a:srgbClr val="002060"/>
                </a:solidFill>
              </a:rPr>
              <a:t>It </a:t>
            </a:r>
            <a:r>
              <a:rPr lang="fr-FR" dirty="0" err="1">
                <a:solidFill>
                  <a:srgbClr val="002060"/>
                </a:solidFill>
              </a:rPr>
              <a:t>is</a:t>
            </a:r>
            <a:r>
              <a:rPr lang="fr-FR" dirty="0">
                <a:solidFill>
                  <a:srgbClr val="002060"/>
                </a:solidFill>
              </a:rPr>
              <a:t> important to check </a:t>
            </a:r>
            <a:r>
              <a:rPr lang="fr-FR" dirty="0" err="1">
                <a:solidFill>
                  <a:srgbClr val="002060"/>
                </a:solidFill>
              </a:rPr>
              <a:t>many</a:t>
            </a:r>
            <a:r>
              <a:rPr lang="fr-FR" dirty="0">
                <a:solidFill>
                  <a:srgbClr val="002060"/>
                </a:solidFill>
              </a:rPr>
              <a:t> items, not </a:t>
            </a:r>
            <a:r>
              <a:rPr lang="fr-FR" dirty="0" err="1">
                <a:solidFill>
                  <a:srgbClr val="002060"/>
                </a:solidFill>
              </a:rPr>
              <a:t>just</a:t>
            </a:r>
            <a:r>
              <a:rPr lang="fr-FR" dirty="0">
                <a:solidFill>
                  <a:srgbClr val="002060"/>
                </a:solidFill>
              </a:rPr>
              <a:t> one (</a:t>
            </a:r>
            <a:r>
              <a:rPr lang="fr-FR" dirty="0" err="1">
                <a:solidFill>
                  <a:srgbClr val="002060"/>
                </a:solidFill>
              </a:rPr>
              <a:t>example</a:t>
            </a:r>
            <a:r>
              <a:rPr lang="fr-FR" dirty="0">
                <a:solidFill>
                  <a:srgbClr val="002060"/>
                </a:solidFill>
              </a:rPr>
              <a:t> of ISSN portal)</a:t>
            </a:r>
          </a:p>
        </p:txBody>
      </p:sp>
      <p:pic>
        <p:nvPicPr>
          <p:cNvPr id="7" name="Espace réservé du contenu 6">
            <a:extLst>
              <a:ext uri="{FF2B5EF4-FFF2-40B4-BE49-F238E27FC236}">
                <a16:creationId xmlns:a16="http://schemas.microsoft.com/office/drawing/2014/main" id="{4E6D5633-47D5-5087-E38D-D7C165A3BECD}"/>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23023" t="19221"/>
          <a:stretch/>
        </p:blipFill>
        <p:spPr>
          <a:xfrm>
            <a:off x="6361341" y="2237517"/>
            <a:ext cx="5818428" cy="4118833"/>
          </a:xfrm>
        </p:spPr>
      </p:pic>
      <p:sp>
        <p:nvSpPr>
          <p:cNvPr id="4" name="Espace réservé du pied de page 3">
            <a:extLst>
              <a:ext uri="{FF2B5EF4-FFF2-40B4-BE49-F238E27FC236}">
                <a16:creationId xmlns:a16="http://schemas.microsoft.com/office/drawing/2014/main" id="{9AA05468-D945-9B33-24BF-A1FDA8EE5FE1}"/>
              </a:ext>
            </a:extLst>
          </p:cNvPr>
          <p:cNvSpPr>
            <a:spLocks noGrp="1"/>
          </p:cNvSpPr>
          <p:nvPr>
            <p:ph type="ftr" sz="quarter" idx="11"/>
          </p:nvPr>
        </p:nvSpPr>
        <p:spPr>
          <a:xfrm>
            <a:off x="2078183" y="6356350"/>
            <a:ext cx="8246224" cy="365125"/>
          </a:xfrm>
        </p:spPr>
        <p:txBody>
          <a:bodyPr/>
          <a:lstStyle/>
          <a:p>
            <a:r>
              <a:rPr lang="fr-FR" dirty="0"/>
              <a:t>La demande d'ISSN auprès du Centre international de l'ISSN coûte 25 à 50€</a:t>
            </a:r>
          </a:p>
        </p:txBody>
      </p:sp>
      <p:sp>
        <p:nvSpPr>
          <p:cNvPr id="5" name="Espace réservé du numéro de diapositive 4">
            <a:extLst>
              <a:ext uri="{FF2B5EF4-FFF2-40B4-BE49-F238E27FC236}">
                <a16:creationId xmlns:a16="http://schemas.microsoft.com/office/drawing/2014/main" id="{F7A4A0EE-97EE-0831-304D-9AF15DCE459C}"/>
              </a:ext>
            </a:extLst>
          </p:cNvPr>
          <p:cNvSpPr>
            <a:spLocks noGrp="1"/>
          </p:cNvSpPr>
          <p:nvPr>
            <p:ph type="sldNum" sz="quarter" idx="12"/>
          </p:nvPr>
        </p:nvSpPr>
        <p:spPr/>
        <p:txBody>
          <a:bodyPr/>
          <a:lstStyle/>
          <a:p>
            <a:fld id="{264B5D8C-DCF3-4706-B695-4F73B634C15B}" type="slidenum">
              <a:rPr lang="fr-FR" smtClean="0"/>
              <a:t>72</a:t>
            </a:fld>
            <a:endParaRPr lang="fr-FR"/>
          </a:p>
        </p:txBody>
      </p:sp>
      <p:pic>
        <p:nvPicPr>
          <p:cNvPr id="9" name="Image 8">
            <a:extLst>
              <a:ext uri="{FF2B5EF4-FFF2-40B4-BE49-F238E27FC236}">
                <a16:creationId xmlns:a16="http://schemas.microsoft.com/office/drawing/2014/main" id="{BBF2CE96-08D4-4169-88EC-A8732E8A12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1164" y="2237517"/>
            <a:ext cx="6149164" cy="3871010"/>
          </a:xfrm>
          <a:prstGeom prst="rect">
            <a:avLst/>
          </a:prstGeom>
        </p:spPr>
      </p:pic>
    </p:spTree>
    <p:extLst>
      <p:ext uri="{BB962C8B-B14F-4D97-AF65-F5344CB8AC3E}">
        <p14:creationId xmlns:p14="http://schemas.microsoft.com/office/powerpoint/2010/main" val="124700319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145453A-BEE4-EC91-1788-08206CFDDD7A}"/>
              </a:ext>
            </a:extLst>
          </p:cNvPr>
          <p:cNvSpPr>
            <a:spLocks noGrp="1"/>
          </p:cNvSpPr>
          <p:nvPr>
            <p:ph type="title"/>
          </p:nvPr>
        </p:nvSpPr>
        <p:spPr>
          <a:xfrm>
            <a:off x="488876" y="135851"/>
            <a:ext cx="11481262" cy="1325563"/>
          </a:xfrm>
        </p:spPr>
        <p:txBody>
          <a:bodyPr>
            <a:normAutofit fontScale="90000"/>
          </a:bodyPr>
          <a:lstStyle/>
          <a:p>
            <a:r>
              <a:rPr lang="fr-FR" dirty="0" err="1">
                <a:solidFill>
                  <a:srgbClr val="002060"/>
                </a:solidFill>
              </a:rPr>
              <a:t>Some</a:t>
            </a:r>
            <a:r>
              <a:rPr lang="fr-FR" dirty="0">
                <a:solidFill>
                  <a:srgbClr val="002060"/>
                </a:solidFill>
              </a:rPr>
              <a:t> people are </a:t>
            </a:r>
            <a:r>
              <a:rPr lang="fr-FR" dirty="0" err="1">
                <a:solidFill>
                  <a:srgbClr val="002060"/>
                </a:solidFill>
              </a:rPr>
              <a:t>fighting</a:t>
            </a:r>
            <a:r>
              <a:rPr lang="fr-FR" dirty="0">
                <a:solidFill>
                  <a:srgbClr val="002060"/>
                </a:solidFill>
              </a:rPr>
              <a:t> </a:t>
            </a:r>
            <a:r>
              <a:rPr lang="fr-FR" dirty="0" err="1">
                <a:solidFill>
                  <a:srgbClr val="002060"/>
                </a:solidFill>
              </a:rPr>
              <a:t>against</a:t>
            </a:r>
            <a:r>
              <a:rPr lang="fr-FR" dirty="0">
                <a:solidFill>
                  <a:srgbClr val="002060"/>
                </a:solidFill>
              </a:rPr>
              <a:t> </a:t>
            </a:r>
            <a:r>
              <a:rPr lang="fr-FR" dirty="0" err="1">
                <a:solidFill>
                  <a:srgbClr val="002060"/>
                </a:solidFill>
              </a:rPr>
              <a:t>predatory</a:t>
            </a:r>
            <a:r>
              <a:rPr lang="fr-FR" dirty="0">
                <a:solidFill>
                  <a:srgbClr val="002060"/>
                </a:solidFill>
              </a:rPr>
              <a:t> </a:t>
            </a:r>
            <a:r>
              <a:rPr lang="fr-FR" dirty="0" err="1">
                <a:solidFill>
                  <a:srgbClr val="002060"/>
                </a:solidFill>
              </a:rPr>
              <a:t>journals</a:t>
            </a:r>
            <a:r>
              <a:rPr lang="fr-FR" dirty="0">
                <a:solidFill>
                  <a:srgbClr val="002060"/>
                </a:solidFill>
              </a:rPr>
              <a:t> (Hervé Maisonneuve, Leonid Schneider, Elisabeth </a:t>
            </a:r>
            <a:r>
              <a:rPr lang="fr-FR" dirty="0" err="1">
                <a:solidFill>
                  <a:srgbClr val="002060"/>
                </a:solidFill>
              </a:rPr>
              <a:t>Bik</a:t>
            </a:r>
            <a:r>
              <a:rPr lang="fr-FR" dirty="0">
                <a:solidFill>
                  <a:srgbClr val="002060"/>
                </a:solidFill>
              </a:rPr>
              <a:t>…)</a:t>
            </a:r>
          </a:p>
        </p:txBody>
      </p:sp>
      <p:sp>
        <p:nvSpPr>
          <p:cNvPr id="4" name="Espace réservé du pied de page 3">
            <a:extLst>
              <a:ext uri="{FF2B5EF4-FFF2-40B4-BE49-F238E27FC236}">
                <a16:creationId xmlns:a16="http://schemas.microsoft.com/office/drawing/2014/main" id="{57E1D8D9-438F-4A71-AB32-0413DF02FE60}"/>
              </a:ext>
            </a:extLst>
          </p:cNvPr>
          <p:cNvSpPr>
            <a:spLocks noGrp="1"/>
          </p:cNvSpPr>
          <p:nvPr>
            <p:ph type="ftr" sz="quarter" idx="11"/>
          </p:nvPr>
        </p:nvSpPr>
        <p:spPr/>
        <p:txBody>
          <a:bodyPr/>
          <a:lstStyle/>
          <a:p>
            <a:r>
              <a:rPr lang="fr-FR" dirty="0"/>
              <a:t>Avengers assemble</a:t>
            </a:r>
          </a:p>
        </p:txBody>
      </p:sp>
      <p:sp>
        <p:nvSpPr>
          <p:cNvPr id="5" name="Espace réservé du numéro de diapositive 4">
            <a:extLst>
              <a:ext uri="{FF2B5EF4-FFF2-40B4-BE49-F238E27FC236}">
                <a16:creationId xmlns:a16="http://schemas.microsoft.com/office/drawing/2014/main" id="{DCFB8906-F887-4ED5-5493-C1EDEF696BE3}"/>
              </a:ext>
            </a:extLst>
          </p:cNvPr>
          <p:cNvSpPr>
            <a:spLocks noGrp="1"/>
          </p:cNvSpPr>
          <p:nvPr>
            <p:ph type="sldNum" sz="quarter" idx="12"/>
          </p:nvPr>
        </p:nvSpPr>
        <p:spPr/>
        <p:txBody>
          <a:bodyPr/>
          <a:lstStyle/>
          <a:p>
            <a:fld id="{264B5D8C-DCF3-4706-B695-4F73B634C15B}" type="slidenum">
              <a:rPr lang="fr-FR" smtClean="0"/>
              <a:t>73</a:t>
            </a:fld>
            <a:endParaRPr lang="fr-FR"/>
          </a:p>
        </p:txBody>
      </p:sp>
      <p:pic>
        <p:nvPicPr>
          <p:cNvPr id="15362" name="Picture 2" descr="Logo Rédaction Médicale">
            <a:extLst>
              <a:ext uri="{FF2B5EF4-FFF2-40B4-BE49-F238E27FC236}">
                <a16:creationId xmlns:a16="http://schemas.microsoft.com/office/drawing/2014/main" id="{8C93BF15-C64A-CA55-60B6-752FD286ED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0655" y="1431725"/>
            <a:ext cx="2357785" cy="1815350"/>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 8">
            <a:extLst>
              <a:ext uri="{FF2B5EF4-FFF2-40B4-BE49-F238E27FC236}">
                <a16:creationId xmlns:a16="http://schemas.microsoft.com/office/drawing/2014/main" id="{AAE621B7-EED9-4408-C946-C49C72B525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48821" y="2316958"/>
            <a:ext cx="3521317" cy="920086"/>
          </a:xfrm>
          <a:prstGeom prst="rect">
            <a:avLst/>
          </a:prstGeom>
        </p:spPr>
      </p:pic>
      <p:pic>
        <p:nvPicPr>
          <p:cNvPr id="11" name="Image 10">
            <a:extLst>
              <a:ext uri="{FF2B5EF4-FFF2-40B4-BE49-F238E27FC236}">
                <a16:creationId xmlns:a16="http://schemas.microsoft.com/office/drawing/2014/main" id="{9A41BAAA-4355-1470-5942-3CD4C42959A1}"/>
              </a:ext>
            </a:extLst>
          </p:cNvPr>
          <p:cNvPicPr>
            <a:picLocks noChangeAspect="1"/>
          </p:cNvPicPr>
          <p:nvPr/>
        </p:nvPicPr>
        <p:blipFill rotWithShape="1">
          <a:blip r:embed="rId5">
            <a:extLst>
              <a:ext uri="{28A0092B-C50C-407E-A947-70E740481C1C}">
                <a14:useLocalDpi xmlns:a14="http://schemas.microsoft.com/office/drawing/2010/main" val="0"/>
              </a:ext>
            </a:extLst>
          </a:blip>
          <a:srcRect l="1033" t="1" b="64735"/>
          <a:stretch/>
        </p:blipFill>
        <p:spPr>
          <a:xfrm>
            <a:off x="8649075" y="3218326"/>
            <a:ext cx="3321063" cy="500004"/>
          </a:xfrm>
          <a:prstGeom prst="rect">
            <a:avLst/>
          </a:prstGeom>
        </p:spPr>
      </p:pic>
      <p:pic>
        <p:nvPicPr>
          <p:cNvPr id="17" name="Image 16">
            <a:extLst>
              <a:ext uri="{FF2B5EF4-FFF2-40B4-BE49-F238E27FC236}">
                <a16:creationId xmlns:a16="http://schemas.microsoft.com/office/drawing/2014/main" id="{A63353E3-4654-2687-7496-BCB90A6F2F3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84055" y="4935332"/>
            <a:ext cx="3912293" cy="1343277"/>
          </a:xfrm>
          <a:prstGeom prst="rect">
            <a:avLst/>
          </a:prstGeom>
        </p:spPr>
      </p:pic>
      <p:pic>
        <p:nvPicPr>
          <p:cNvPr id="19" name="Image 18">
            <a:extLst>
              <a:ext uri="{FF2B5EF4-FFF2-40B4-BE49-F238E27FC236}">
                <a16:creationId xmlns:a16="http://schemas.microsoft.com/office/drawing/2014/main" id="{5F32C2C9-BDDC-1349-44E5-A23B2F24070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87987" y="3320240"/>
            <a:ext cx="4971562" cy="691813"/>
          </a:xfrm>
          <a:prstGeom prst="rect">
            <a:avLst/>
          </a:prstGeom>
        </p:spPr>
      </p:pic>
      <p:pic>
        <p:nvPicPr>
          <p:cNvPr id="21" name="Image 20">
            <a:extLst>
              <a:ext uri="{FF2B5EF4-FFF2-40B4-BE49-F238E27FC236}">
                <a16:creationId xmlns:a16="http://schemas.microsoft.com/office/drawing/2014/main" id="{1DAD5A69-F52A-58FA-5547-C6CD0807415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043748" y="1522487"/>
            <a:ext cx="3505200" cy="1346200"/>
          </a:xfrm>
          <a:prstGeom prst="rect">
            <a:avLst/>
          </a:prstGeom>
        </p:spPr>
      </p:pic>
      <p:pic>
        <p:nvPicPr>
          <p:cNvPr id="23" name="Image 22">
            <a:extLst>
              <a:ext uri="{FF2B5EF4-FFF2-40B4-BE49-F238E27FC236}">
                <a16:creationId xmlns:a16="http://schemas.microsoft.com/office/drawing/2014/main" id="{25A68BD1-DE49-50DF-5D08-F55ECC7F500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01455" y="4004055"/>
            <a:ext cx="7772400" cy="919101"/>
          </a:xfrm>
          <a:prstGeom prst="rect">
            <a:avLst/>
          </a:prstGeom>
        </p:spPr>
      </p:pic>
      <p:pic>
        <p:nvPicPr>
          <p:cNvPr id="27" name="Image 26">
            <a:extLst>
              <a:ext uri="{FF2B5EF4-FFF2-40B4-BE49-F238E27FC236}">
                <a16:creationId xmlns:a16="http://schemas.microsoft.com/office/drawing/2014/main" id="{A03CCE71-789B-083C-C676-E132C176C80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628668" y="4242616"/>
            <a:ext cx="3341470" cy="2101337"/>
          </a:xfrm>
          <a:prstGeom prst="rect">
            <a:avLst/>
          </a:prstGeom>
        </p:spPr>
      </p:pic>
      <p:pic>
        <p:nvPicPr>
          <p:cNvPr id="29" name="Image 28">
            <a:extLst>
              <a:ext uri="{FF2B5EF4-FFF2-40B4-BE49-F238E27FC236}">
                <a16:creationId xmlns:a16="http://schemas.microsoft.com/office/drawing/2014/main" id="{E66DA1C4-88E7-EA43-B2CD-B68A6465665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508290" y="1620141"/>
            <a:ext cx="1722116" cy="1113760"/>
          </a:xfrm>
          <a:prstGeom prst="rect">
            <a:avLst/>
          </a:prstGeom>
        </p:spPr>
      </p:pic>
    </p:spTree>
    <p:extLst>
      <p:ext uri="{BB962C8B-B14F-4D97-AF65-F5344CB8AC3E}">
        <p14:creationId xmlns:p14="http://schemas.microsoft.com/office/powerpoint/2010/main" val="373107496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DCA8FBE-A4F7-2C40-4DB6-430C57B2B96C}"/>
              </a:ext>
            </a:extLst>
          </p:cNvPr>
          <p:cNvSpPr>
            <a:spLocks noGrp="1"/>
          </p:cNvSpPr>
          <p:nvPr>
            <p:ph type="title"/>
          </p:nvPr>
        </p:nvSpPr>
        <p:spPr/>
        <p:txBody>
          <a:bodyPr/>
          <a:lstStyle/>
          <a:p>
            <a:r>
              <a:rPr lang="fr-FR" dirty="0">
                <a:solidFill>
                  <a:srgbClr val="002060"/>
                </a:solidFill>
              </a:rPr>
              <a:t>A </a:t>
            </a:r>
            <a:r>
              <a:rPr lang="fr-FR" dirty="0" err="1">
                <a:solidFill>
                  <a:srgbClr val="002060"/>
                </a:solidFill>
              </a:rPr>
              <a:t>well</a:t>
            </a:r>
            <a:r>
              <a:rPr lang="fr-FR" dirty="0">
                <a:solidFill>
                  <a:srgbClr val="002060"/>
                </a:solidFill>
              </a:rPr>
              <a:t> </a:t>
            </a:r>
            <a:r>
              <a:rPr lang="fr-FR" dirty="0" err="1">
                <a:solidFill>
                  <a:srgbClr val="002060"/>
                </a:solidFill>
              </a:rPr>
              <a:t>described</a:t>
            </a:r>
            <a:r>
              <a:rPr lang="fr-FR" dirty="0">
                <a:solidFill>
                  <a:srgbClr val="002060"/>
                </a:solidFill>
              </a:rPr>
              <a:t> topic...</a:t>
            </a:r>
          </a:p>
        </p:txBody>
      </p:sp>
      <p:sp>
        <p:nvSpPr>
          <p:cNvPr id="4" name="Espace réservé du pied de page 3">
            <a:extLst>
              <a:ext uri="{FF2B5EF4-FFF2-40B4-BE49-F238E27FC236}">
                <a16:creationId xmlns:a16="http://schemas.microsoft.com/office/drawing/2014/main" id="{0FA9FE22-F3C6-CF4D-9536-D1A6F5C0962F}"/>
              </a:ext>
            </a:extLst>
          </p:cNvPr>
          <p:cNvSpPr>
            <a:spLocks noGrp="1"/>
          </p:cNvSpPr>
          <p:nvPr>
            <p:ph type="ftr" sz="quarter" idx="11"/>
          </p:nvPr>
        </p:nvSpPr>
        <p:spPr>
          <a:xfrm>
            <a:off x="3108960" y="6356350"/>
            <a:ext cx="6101542" cy="365125"/>
          </a:xfrm>
        </p:spPr>
        <p:txBody>
          <a:bodyPr/>
          <a:lstStyle/>
          <a:p>
            <a:r>
              <a:rPr lang="fr-FR" dirty="0"/>
              <a:t>Quelques références bibliographiques pour compléter cette présentation, vous êtes gâtés</a:t>
            </a:r>
          </a:p>
        </p:txBody>
      </p:sp>
      <p:sp>
        <p:nvSpPr>
          <p:cNvPr id="5" name="Espace réservé du numéro de diapositive 4">
            <a:extLst>
              <a:ext uri="{FF2B5EF4-FFF2-40B4-BE49-F238E27FC236}">
                <a16:creationId xmlns:a16="http://schemas.microsoft.com/office/drawing/2014/main" id="{11B313F9-0B4B-9F95-9D09-61D224D56B0B}"/>
              </a:ext>
            </a:extLst>
          </p:cNvPr>
          <p:cNvSpPr>
            <a:spLocks noGrp="1"/>
          </p:cNvSpPr>
          <p:nvPr>
            <p:ph type="sldNum" sz="quarter" idx="12"/>
          </p:nvPr>
        </p:nvSpPr>
        <p:spPr/>
        <p:txBody>
          <a:bodyPr/>
          <a:lstStyle/>
          <a:p>
            <a:fld id="{264B5D8C-DCF3-4706-B695-4F73B634C15B}" type="slidenum">
              <a:rPr lang="fr-FR" smtClean="0"/>
              <a:t>74</a:t>
            </a:fld>
            <a:endParaRPr lang="fr-FR"/>
          </a:p>
        </p:txBody>
      </p:sp>
      <p:pic>
        <p:nvPicPr>
          <p:cNvPr id="9" name="Image 8">
            <a:extLst>
              <a:ext uri="{FF2B5EF4-FFF2-40B4-BE49-F238E27FC236}">
                <a16:creationId xmlns:a16="http://schemas.microsoft.com/office/drawing/2014/main" id="{0AA7F84F-7C02-70ED-606C-6832DC512E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8437" y="1690689"/>
            <a:ext cx="5847051" cy="1738312"/>
          </a:xfrm>
          <a:prstGeom prst="rect">
            <a:avLst/>
          </a:prstGeom>
        </p:spPr>
      </p:pic>
      <p:pic>
        <p:nvPicPr>
          <p:cNvPr id="11" name="Image 10">
            <a:extLst>
              <a:ext uri="{FF2B5EF4-FFF2-40B4-BE49-F238E27FC236}">
                <a16:creationId xmlns:a16="http://schemas.microsoft.com/office/drawing/2014/main" id="{AC181E20-FFB7-3E49-2223-5B4C74F8FCF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85251" y="640473"/>
            <a:ext cx="5123504" cy="3390554"/>
          </a:xfrm>
          <a:prstGeom prst="rect">
            <a:avLst/>
          </a:prstGeom>
        </p:spPr>
      </p:pic>
      <p:pic>
        <p:nvPicPr>
          <p:cNvPr id="13" name="Image 12">
            <a:extLst>
              <a:ext uri="{FF2B5EF4-FFF2-40B4-BE49-F238E27FC236}">
                <a16:creationId xmlns:a16="http://schemas.microsoft.com/office/drawing/2014/main" id="{3ECA95F2-365A-ADCF-2250-F1DE92A3A97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3245" y="3730922"/>
            <a:ext cx="5286035" cy="1490423"/>
          </a:xfrm>
          <a:prstGeom prst="rect">
            <a:avLst/>
          </a:prstGeom>
        </p:spPr>
      </p:pic>
      <p:pic>
        <p:nvPicPr>
          <p:cNvPr id="15" name="Image 14">
            <a:extLst>
              <a:ext uri="{FF2B5EF4-FFF2-40B4-BE49-F238E27FC236}">
                <a16:creationId xmlns:a16="http://schemas.microsoft.com/office/drawing/2014/main" id="{45DA60E2-EB31-69C1-23AE-72F776F6981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45063" y="4222603"/>
            <a:ext cx="3963692" cy="1081007"/>
          </a:xfrm>
          <a:prstGeom prst="rect">
            <a:avLst/>
          </a:prstGeom>
        </p:spPr>
      </p:pic>
      <p:pic>
        <p:nvPicPr>
          <p:cNvPr id="3" name="Image 2">
            <a:extLst>
              <a:ext uri="{FF2B5EF4-FFF2-40B4-BE49-F238E27FC236}">
                <a16:creationId xmlns:a16="http://schemas.microsoft.com/office/drawing/2014/main" id="{DA7E3124-7C2C-0FFA-615C-F79AAD1424F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09800" y="5318647"/>
            <a:ext cx="7772400" cy="1037703"/>
          </a:xfrm>
          <a:prstGeom prst="rect">
            <a:avLst/>
          </a:prstGeom>
        </p:spPr>
      </p:pic>
    </p:spTree>
    <p:extLst>
      <p:ext uri="{BB962C8B-B14F-4D97-AF65-F5344CB8AC3E}">
        <p14:creationId xmlns:p14="http://schemas.microsoft.com/office/powerpoint/2010/main" val="299830674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3CD2756-C8AF-292F-ACE2-759311D85E73}"/>
              </a:ext>
            </a:extLst>
          </p:cNvPr>
          <p:cNvSpPr>
            <a:spLocks noGrp="1"/>
          </p:cNvSpPr>
          <p:nvPr>
            <p:ph type="title"/>
          </p:nvPr>
        </p:nvSpPr>
        <p:spPr/>
        <p:txBody>
          <a:bodyPr/>
          <a:lstStyle/>
          <a:p>
            <a:r>
              <a:rPr lang="fr-FR" dirty="0" err="1">
                <a:solidFill>
                  <a:srgbClr val="002060"/>
                </a:solidFill>
              </a:rPr>
              <a:t>Ten</a:t>
            </a:r>
            <a:r>
              <a:rPr lang="fr-FR" dirty="0">
                <a:solidFill>
                  <a:srgbClr val="002060"/>
                </a:solidFill>
              </a:rPr>
              <a:t> </a:t>
            </a:r>
            <a:r>
              <a:rPr lang="fr-FR" dirty="0" err="1">
                <a:solidFill>
                  <a:srgbClr val="002060"/>
                </a:solidFill>
              </a:rPr>
              <a:t>rules</a:t>
            </a:r>
            <a:r>
              <a:rPr lang="fr-FR" dirty="0">
                <a:solidFill>
                  <a:srgbClr val="002060"/>
                </a:solidFill>
              </a:rPr>
              <a:t> of Leonard et al. (2021)</a:t>
            </a:r>
          </a:p>
        </p:txBody>
      </p:sp>
      <p:sp>
        <p:nvSpPr>
          <p:cNvPr id="3" name="Espace réservé du contenu 2">
            <a:extLst>
              <a:ext uri="{FF2B5EF4-FFF2-40B4-BE49-F238E27FC236}">
                <a16:creationId xmlns:a16="http://schemas.microsoft.com/office/drawing/2014/main" id="{069EEC73-2311-70B8-8ED2-A56DD51C5ED7}"/>
              </a:ext>
            </a:extLst>
          </p:cNvPr>
          <p:cNvSpPr>
            <a:spLocks noGrp="1"/>
          </p:cNvSpPr>
          <p:nvPr>
            <p:ph idx="1"/>
          </p:nvPr>
        </p:nvSpPr>
        <p:spPr/>
        <p:txBody>
          <a:bodyPr>
            <a:normAutofit fontScale="85000" lnSpcReduction="20000"/>
          </a:bodyPr>
          <a:lstStyle/>
          <a:p>
            <a:r>
              <a:rPr lang="fr-FR" dirty="0"/>
              <a:t>Be </a:t>
            </a:r>
            <a:r>
              <a:rPr lang="fr-FR" dirty="0" err="1"/>
              <a:t>suspicious</a:t>
            </a:r>
            <a:endParaRPr lang="fr-FR" dirty="0"/>
          </a:p>
          <a:p>
            <a:r>
              <a:rPr lang="fr-FR" dirty="0" err="1"/>
              <a:t>Assess</a:t>
            </a:r>
            <a:r>
              <a:rPr lang="fr-FR" dirty="0"/>
              <a:t> the journal content</a:t>
            </a:r>
          </a:p>
          <a:p>
            <a:r>
              <a:rPr lang="fr-FR" dirty="0"/>
              <a:t>Check for publication </a:t>
            </a:r>
            <a:r>
              <a:rPr lang="fr-FR" dirty="0" err="1"/>
              <a:t>fees</a:t>
            </a:r>
            <a:r>
              <a:rPr lang="fr-FR" dirty="0"/>
              <a:t> (</a:t>
            </a:r>
            <a:r>
              <a:rPr lang="fr-FR" dirty="0" err="1"/>
              <a:t>beware</a:t>
            </a:r>
            <a:r>
              <a:rPr lang="fr-FR" dirty="0"/>
              <a:t> if </a:t>
            </a:r>
            <a:r>
              <a:rPr lang="fr-FR" dirty="0" err="1"/>
              <a:t>they</a:t>
            </a:r>
            <a:r>
              <a:rPr lang="fr-FR" dirty="0"/>
              <a:t> are hard to </a:t>
            </a:r>
            <a:r>
              <a:rPr lang="fr-FR" dirty="0" err="1"/>
              <a:t>find</a:t>
            </a:r>
            <a:r>
              <a:rPr lang="fr-FR" dirty="0"/>
              <a:t>)</a:t>
            </a:r>
          </a:p>
          <a:p>
            <a:r>
              <a:rPr lang="fr-FR" dirty="0"/>
              <a:t>Examine the </a:t>
            </a:r>
            <a:r>
              <a:rPr lang="fr-FR" dirty="0" err="1"/>
              <a:t>journal’s</a:t>
            </a:r>
            <a:r>
              <a:rPr lang="fr-FR" dirty="0"/>
              <a:t> </a:t>
            </a:r>
            <a:r>
              <a:rPr lang="fr-FR" dirty="0" err="1"/>
              <a:t>peer</a:t>
            </a:r>
            <a:r>
              <a:rPr lang="fr-FR" dirty="0"/>
              <a:t> </a:t>
            </a:r>
            <a:r>
              <a:rPr lang="fr-FR" dirty="0" err="1"/>
              <a:t>review</a:t>
            </a:r>
            <a:r>
              <a:rPr lang="fr-FR" dirty="0"/>
              <a:t> standards</a:t>
            </a:r>
          </a:p>
          <a:p>
            <a:r>
              <a:rPr lang="fr-FR" dirty="0" err="1"/>
              <a:t>Recognize</a:t>
            </a:r>
            <a:r>
              <a:rPr lang="fr-FR" dirty="0"/>
              <a:t> the </a:t>
            </a:r>
            <a:r>
              <a:rPr lang="fr-FR" dirty="0" err="1"/>
              <a:t>gatekeepers</a:t>
            </a:r>
            <a:endParaRPr lang="fr-FR" dirty="0"/>
          </a:p>
          <a:p>
            <a:r>
              <a:rPr lang="fr-FR" dirty="0"/>
              <a:t>Discover </a:t>
            </a:r>
            <a:r>
              <a:rPr lang="fr-FR" dirty="0" err="1"/>
              <a:t>where</a:t>
            </a:r>
            <a:r>
              <a:rPr lang="fr-FR" dirty="0"/>
              <a:t> the journal </a:t>
            </a:r>
            <a:r>
              <a:rPr lang="fr-FR" dirty="0" err="1"/>
              <a:t>is</a:t>
            </a:r>
            <a:r>
              <a:rPr lang="fr-FR" dirty="0"/>
              <a:t> </a:t>
            </a:r>
            <a:r>
              <a:rPr lang="fr-FR" dirty="0" err="1"/>
              <a:t>indexed</a:t>
            </a:r>
            <a:r>
              <a:rPr lang="fr-FR" dirty="0"/>
              <a:t> </a:t>
            </a:r>
          </a:p>
          <a:p>
            <a:r>
              <a:rPr lang="fr-FR" dirty="0" err="1"/>
              <a:t>Verify</a:t>
            </a:r>
            <a:r>
              <a:rPr lang="fr-FR" dirty="0"/>
              <a:t> claims to </a:t>
            </a:r>
            <a:r>
              <a:rPr lang="fr-FR" dirty="0" err="1"/>
              <a:t>metrics</a:t>
            </a:r>
            <a:endParaRPr lang="fr-FR" dirty="0"/>
          </a:p>
          <a:p>
            <a:r>
              <a:rPr lang="fr-FR" dirty="0" err="1"/>
              <a:t>Identify</a:t>
            </a:r>
            <a:r>
              <a:rPr lang="fr-FR" dirty="0"/>
              <a:t> the </a:t>
            </a:r>
            <a:r>
              <a:rPr lang="fr-FR" dirty="0" err="1"/>
              <a:t>publisher</a:t>
            </a:r>
            <a:endParaRPr lang="fr-FR" dirty="0"/>
          </a:p>
          <a:p>
            <a:r>
              <a:rPr lang="fr-FR" dirty="0"/>
              <a:t>Go </a:t>
            </a:r>
            <a:r>
              <a:rPr lang="fr-FR" dirty="0" err="1"/>
              <a:t>beyond</a:t>
            </a:r>
            <a:r>
              <a:rPr lang="fr-FR" dirty="0"/>
              <a:t> the </a:t>
            </a:r>
            <a:r>
              <a:rPr lang="fr-FR" dirty="0" err="1"/>
              <a:t>lists</a:t>
            </a:r>
            <a:endParaRPr lang="fr-FR" dirty="0"/>
          </a:p>
          <a:p>
            <a:r>
              <a:rPr lang="fr-FR" dirty="0"/>
              <a:t>Don’t </a:t>
            </a:r>
            <a:r>
              <a:rPr lang="fr-FR" dirty="0" err="1"/>
              <a:t>overreact</a:t>
            </a:r>
            <a:endParaRPr lang="fr-FR" dirty="0"/>
          </a:p>
          <a:p>
            <a:r>
              <a:rPr lang="fr-FR" dirty="0"/>
              <a:t>... Or </a:t>
            </a:r>
            <a:r>
              <a:rPr lang="fr-FR" dirty="0" err="1"/>
              <a:t>ask</a:t>
            </a:r>
            <a:r>
              <a:rPr lang="fr-FR" dirty="0"/>
              <a:t> a </a:t>
            </a:r>
            <a:r>
              <a:rPr lang="fr-FR" dirty="0" err="1"/>
              <a:t>librarian</a:t>
            </a:r>
            <a:endParaRPr lang="fr-FR" dirty="0"/>
          </a:p>
        </p:txBody>
      </p:sp>
      <p:sp>
        <p:nvSpPr>
          <p:cNvPr id="4" name="Espace réservé du pied de page 3">
            <a:extLst>
              <a:ext uri="{FF2B5EF4-FFF2-40B4-BE49-F238E27FC236}">
                <a16:creationId xmlns:a16="http://schemas.microsoft.com/office/drawing/2014/main" id="{E71753E3-9972-4401-9943-4EAECA3B39A6}"/>
              </a:ext>
            </a:extLst>
          </p:cNvPr>
          <p:cNvSpPr>
            <a:spLocks noGrp="1"/>
          </p:cNvSpPr>
          <p:nvPr>
            <p:ph type="ftr" sz="quarter" idx="11"/>
          </p:nvPr>
        </p:nvSpPr>
        <p:spPr/>
        <p:txBody>
          <a:bodyPr/>
          <a:lstStyle/>
          <a:p>
            <a:r>
              <a:rPr lang="fr-FR" dirty="0"/>
              <a:t>Il y en a 11, c’est comme les Mousquetaires donc.</a:t>
            </a:r>
          </a:p>
        </p:txBody>
      </p:sp>
      <p:sp>
        <p:nvSpPr>
          <p:cNvPr id="5" name="Espace réservé du numéro de diapositive 4">
            <a:extLst>
              <a:ext uri="{FF2B5EF4-FFF2-40B4-BE49-F238E27FC236}">
                <a16:creationId xmlns:a16="http://schemas.microsoft.com/office/drawing/2014/main" id="{C1A716FD-E3AF-1FE1-60DC-62002A64A260}"/>
              </a:ext>
            </a:extLst>
          </p:cNvPr>
          <p:cNvSpPr>
            <a:spLocks noGrp="1"/>
          </p:cNvSpPr>
          <p:nvPr>
            <p:ph type="sldNum" sz="quarter" idx="12"/>
          </p:nvPr>
        </p:nvSpPr>
        <p:spPr/>
        <p:txBody>
          <a:bodyPr/>
          <a:lstStyle/>
          <a:p>
            <a:fld id="{264B5D8C-DCF3-4706-B695-4F73B634C15B}" type="slidenum">
              <a:rPr lang="fr-FR" smtClean="0"/>
              <a:t>75</a:t>
            </a:fld>
            <a:endParaRPr lang="fr-FR"/>
          </a:p>
        </p:txBody>
      </p:sp>
    </p:spTree>
    <p:extLst>
      <p:ext uri="{BB962C8B-B14F-4D97-AF65-F5344CB8AC3E}">
        <p14:creationId xmlns:p14="http://schemas.microsoft.com/office/powerpoint/2010/main" val="181085618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DCA8FBE-A4F7-2C40-4DB6-430C57B2B96C}"/>
              </a:ext>
            </a:extLst>
          </p:cNvPr>
          <p:cNvSpPr>
            <a:spLocks noGrp="1"/>
          </p:cNvSpPr>
          <p:nvPr>
            <p:ph type="title"/>
          </p:nvPr>
        </p:nvSpPr>
        <p:spPr>
          <a:xfrm>
            <a:off x="838200" y="2942070"/>
            <a:ext cx="10515600" cy="1325563"/>
          </a:xfrm>
        </p:spPr>
        <p:txBody>
          <a:bodyPr>
            <a:normAutofit fontScale="90000"/>
          </a:bodyPr>
          <a:lstStyle/>
          <a:p>
            <a:pPr algn="ctr"/>
            <a:r>
              <a:rPr lang="fr-FR" dirty="0">
                <a:solidFill>
                  <a:srgbClr val="002060"/>
                </a:solidFill>
              </a:rPr>
              <a:t>In </a:t>
            </a:r>
            <a:r>
              <a:rPr lang="fr-FR" dirty="0" err="1">
                <a:solidFill>
                  <a:srgbClr val="002060"/>
                </a:solidFill>
              </a:rPr>
              <a:t>fact</a:t>
            </a:r>
            <a:r>
              <a:rPr lang="fr-FR" dirty="0">
                <a:solidFill>
                  <a:srgbClr val="002060"/>
                </a:solidFill>
              </a:rPr>
              <a:t>, </a:t>
            </a:r>
            <a:r>
              <a:rPr lang="fr-FR" dirty="0" err="1">
                <a:solidFill>
                  <a:srgbClr val="002060"/>
                </a:solidFill>
              </a:rPr>
              <a:t>there</a:t>
            </a:r>
            <a:r>
              <a:rPr lang="fr-FR" dirty="0">
                <a:solidFill>
                  <a:srgbClr val="002060"/>
                </a:solidFill>
              </a:rPr>
              <a:t> </a:t>
            </a:r>
            <a:r>
              <a:rPr lang="fr-FR" dirty="0" err="1">
                <a:solidFill>
                  <a:srgbClr val="002060"/>
                </a:solidFill>
              </a:rPr>
              <a:t>is</a:t>
            </a:r>
            <a:r>
              <a:rPr lang="fr-FR" dirty="0">
                <a:solidFill>
                  <a:srgbClr val="002060"/>
                </a:solidFill>
              </a:rPr>
              <a:t> </a:t>
            </a:r>
            <a:r>
              <a:rPr lang="fr-FR" dirty="0" err="1">
                <a:solidFill>
                  <a:srgbClr val="002060"/>
                </a:solidFill>
              </a:rPr>
              <a:t>another</a:t>
            </a:r>
            <a:r>
              <a:rPr lang="fr-FR" dirty="0">
                <a:solidFill>
                  <a:srgbClr val="002060"/>
                </a:solidFill>
              </a:rPr>
              <a:t> </a:t>
            </a:r>
            <a:r>
              <a:rPr lang="fr-FR" dirty="0" err="1">
                <a:solidFill>
                  <a:srgbClr val="002060"/>
                </a:solidFill>
              </a:rPr>
              <a:t>way</a:t>
            </a:r>
            <a:r>
              <a:rPr lang="fr-FR" dirty="0">
                <a:solidFill>
                  <a:srgbClr val="002060"/>
                </a:solidFill>
              </a:rPr>
              <a:t> to </a:t>
            </a:r>
            <a:r>
              <a:rPr lang="fr-FR" dirty="0" err="1">
                <a:solidFill>
                  <a:srgbClr val="002060"/>
                </a:solidFill>
              </a:rPr>
              <a:t>demonstrate</a:t>
            </a:r>
            <a:r>
              <a:rPr lang="fr-FR" dirty="0">
                <a:solidFill>
                  <a:srgbClr val="002060"/>
                </a:solidFill>
              </a:rPr>
              <a:t> </a:t>
            </a:r>
            <a:r>
              <a:rPr lang="fr-FR" dirty="0" err="1">
                <a:solidFill>
                  <a:srgbClr val="002060"/>
                </a:solidFill>
              </a:rPr>
              <a:t>that</a:t>
            </a:r>
            <a:r>
              <a:rPr lang="fr-FR" dirty="0">
                <a:solidFill>
                  <a:srgbClr val="002060"/>
                </a:solidFill>
              </a:rPr>
              <a:t> a magazine </a:t>
            </a:r>
            <a:r>
              <a:rPr lang="fr-FR" dirty="0" err="1">
                <a:solidFill>
                  <a:srgbClr val="002060"/>
                </a:solidFill>
              </a:rPr>
              <a:t>is</a:t>
            </a:r>
            <a:r>
              <a:rPr lang="fr-FR" dirty="0">
                <a:solidFill>
                  <a:srgbClr val="002060"/>
                </a:solidFill>
              </a:rPr>
              <a:t> </a:t>
            </a:r>
            <a:r>
              <a:rPr lang="fr-FR" dirty="0" err="1">
                <a:solidFill>
                  <a:srgbClr val="002060"/>
                </a:solidFill>
              </a:rPr>
              <a:t>predatory</a:t>
            </a:r>
            <a:r>
              <a:rPr lang="fr-FR" dirty="0">
                <a:solidFill>
                  <a:srgbClr val="002060"/>
                </a:solidFill>
              </a:rPr>
              <a:t>...</a:t>
            </a:r>
            <a:br>
              <a:rPr lang="fr-FR" dirty="0">
                <a:solidFill>
                  <a:srgbClr val="002060"/>
                </a:solidFill>
              </a:rPr>
            </a:br>
            <a:br>
              <a:rPr lang="fr-FR" dirty="0">
                <a:solidFill>
                  <a:srgbClr val="002060"/>
                </a:solidFill>
              </a:rPr>
            </a:br>
            <a:endParaRPr lang="fr-FR" b="1" dirty="0">
              <a:solidFill>
                <a:srgbClr val="002060"/>
              </a:solidFill>
            </a:endParaRPr>
          </a:p>
        </p:txBody>
      </p:sp>
      <p:sp>
        <p:nvSpPr>
          <p:cNvPr id="4" name="Espace réservé du pied de page 3">
            <a:extLst>
              <a:ext uri="{FF2B5EF4-FFF2-40B4-BE49-F238E27FC236}">
                <a16:creationId xmlns:a16="http://schemas.microsoft.com/office/drawing/2014/main" id="{0FA9FE22-F3C6-CF4D-9536-D1A6F5C0962F}"/>
              </a:ext>
            </a:extLst>
          </p:cNvPr>
          <p:cNvSpPr>
            <a:spLocks noGrp="1"/>
          </p:cNvSpPr>
          <p:nvPr>
            <p:ph type="ftr" sz="quarter" idx="11"/>
          </p:nvPr>
        </p:nvSpPr>
        <p:spPr/>
        <p:txBody>
          <a:bodyPr/>
          <a:lstStyle/>
          <a:p>
            <a:r>
              <a:rPr lang="fr-FR" dirty="0"/>
              <a:t>Nous y revoilà !</a:t>
            </a:r>
          </a:p>
        </p:txBody>
      </p:sp>
      <p:sp>
        <p:nvSpPr>
          <p:cNvPr id="5" name="Espace réservé du numéro de diapositive 4">
            <a:extLst>
              <a:ext uri="{FF2B5EF4-FFF2-40B4-BE49-F238E27FC236}">
                <a16:creationId xmlns:a16="http://schemas.microsoft.com/office/drawing/2014/main" id="{11B313F9-0B4B-9F95-9D09-61D224D56B0B}"/>
              </a:ext>
            </a:extLst>
          </p:cNvPr>
          <p:cNvSpPr>
            <a:spLocks noGrp="1"/>
          </p:cNvSpPr>
          <p:nvPr>
            <p:ph type="sldNum" sz="quarter" idx="12"/>
          </p:nvPr>
        </p:nvSpPr>
        <p:spPr/>
        <p:txBody>
          <a:bodyPr/>
          <a:lstStyle/>
          <a:p>
            <a:fld id="{264B5D8C-DCF3-4706-B695-4F73B634C15B}" type="slidenum">
              <a:rPr lang="fr-FR" smtClean="0"/>
              <a:t>76</a:t>
            </a:fld>
            <a:endParaRPr lang="fr-FR"/>
          </a:p>
        </p:txBody>
      </p:sp>
      <p:sp>
        <p:nvSpPr>
          <p:cNvPr id="6" name="ZoneTexte 5">
            <a:extLst>
              <a:ext uri="{FF2B5EF4-FFF2-40B4-BE49-F238E27FC236}">
                <a16:creationId xmlns:a16="http://schemas.microsoft.com/office/drawing/2014/main" id="{F6D98822-B779-20AD-3AFA-4712EE0FAF58}"/>
              </a:ext>
            </a:extLst>
          </p:cNvPr>
          <p:cNvSpPr txBox="1"/>
          <p:nvPr/>
        </p:nvSpPr>
        <p:spPr>
          <a:xfrm>
            <a:off x="2752726" y="4267633"/>
            <a:ext cx="6098720" cy="1200329"/>
          </a:xfrm>
          <a:prstGeom prst="rect">
            <a:avLst/>
          </a:prstGeom>
          <a:noFill/>
        </p:spPr>
        <p:txBody>
          <a:bodyPr wrap="square">
            <a:spAutoFit/>
          </a:bodyPr>
          <a:lstStyle/>
          <a:p>
            <a:pPr algn="ctr"/>
            <a:r>
              <a:rPr lang="fr-FR" sz="7200" dirty="0" err="1">
                <a:solidFill>
                  <a:srgbClr val="002060"/>
                </a:solidFill>
              </a:rPr>
              <a:t>Hoax</a:t>
            </a:r>
            <a:r>
              <a:rPr lang="fr-FR" sz="7200" dirty="0">
                <a:solidFill>
                  <a:srgbClr val="002060"/>
                </a:solidFill>
              </a:rPr>
              <a:t>.</a:t>
            </a:r>
            <a:endParaRPr lang="fr-FR" sz="7200" dirty="0"/>
          </a:p>
        </p:txBody>
      </p:sp>
    </p:spTree>
    <p:extLst>
      <p:ext uri="{BB962C8B-B14F-4D97-AF65-F5344CB8AC3E}">
        <p14:creationId xmlns:p14="http://schemas.microsoft.com/office/powerpoint/2010/main" val="3734228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
                                        </p:tgtEl>
                                        <p:attrNameLst>
                                          <p:attrName>ppt_y</p:attrName>
                                        </p:attrNameLst>
                                      </p:cBhvr>
                                      <p:tavLst>
                                        <p:tav tm="0">
                                          <p:val>
                                            <p:strVal val="#ppt_y"/>
                                          </p:val>
                                        </p:tav>
                                        <p:tav tm="100000">
                                          <p:val>
                                            <p:strVal val="#ppt_y"/>
                                          </p:val>
                                        </p:tav>
                                      </p:tavLst>
                                    </p:anim>
                                    <p:anim calcmode="lin" valueType="num">
                                      <p:cBhvr>
                                        <p:cTn id="9" dur="5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DCA8FBE-A4F7-2C40-4DB6-430C57B2B96C}"/>
              </a:ext>
            </a:extLst>
          </p:cNvPr>
          <p:cNvSpPr>
            <a:spLocks noGrp="1"/>
          </p:cNvSpPr>
          <p:nvPr>
            <p:ph type="title"/>
          </p:nvPr>
        </p:nvSpPr>
        <p:spPr>
          <a:xfrm>
            <a:off x="838200" y="2942070"/>
            <a:ext cx="10515600" cy="1325563"/>
          </a:xfrm>
        </p:spPr>
        <p:txBody>
          <a:bodyPr>
            <a:normAutofit fontScale="90000"/>
          </a:bodyPr>
          <a:lstStyle/>
          <a:p>
            <a:pPr algn="ctr"/>
            <a:r>
              <a:rPr lang="fr-FR" dirty="0" err="1">
                <a:solidFill>
                  <a:srgbClr val="002060"/>
                </a:solidFill>
              </a:rPr>
              <a:t>We</a:t>
            </a:r>
            <a:r>
              <a:rPr lang="fr-FR" dirty="0">
                <a:solidFill>
                  <a:srgbClr val="002060"/>
                </a:solidFill>
              </a:rPr>
              <a:t> </a:t>
            </a:r>
            <a:r>
              <a:rPr lang="fr-FR" dirty="0" err="1">
                <a:solidFill>
                  <a:srgbClr val="002060"/>
                </a:solidFill>
              </a:rPr>
              <a:t>published</a:t>
            </a:r>
            <a:r>
              <a:rPr lang="fr-FR" dirty="0">
                <a:solidFill>
                  <a:srgbClr val="002060"/>
                </a:solidFill>
              </a:rPr>
              <a:t> a </a:t>
            </a:r>
            <a:r>
              <a:rPr lang="fr-FR" b="1" dirty="0" err="1">
                <a:solidFill>
                  <a:srgbClr val="002060"/>
                </a:solidFill>
              </a:rPr>
              <a:t>hoax</a:t>
            </a:r>
            <a:r>
              <a:rPr lang="fr-FR" b="1" dirty="0">
                <a:solidFill>
                  <a:srgbClr val="002060"/>
                </a:solidFill>
              </a:rPr>
              <a:t> article </a:t>
            </a:r>
            <a:r>
              <a:rPr lang="fr-FR" b="1" dirty="0" err="1">
                <a:solidFill>
                  <a:srgbClr val="002060"/>
                </a:solidFill>
              </a:rPr>
              <a:t>that</a:t>
            </a:r>
            <a:r>
              <a:rPr lang="fr-FR" b="1" dirty="0">
                <a:solidFill>
                  <a:srgbClr val="002060"/>
                </a:solidFill>
              </a:rPr>
              <a:t> </a:t>
            </a:r>
            <a:r>
              <a:rPr lang="fr-FR" b="1" dirty="0" err="1">
                <a:solidFill>
                  <a:srgbClr val="002060"/>
                </a:solidFill>
              </a:rPr>
              <a:t>appealed</a:t>
            </a:r>
            <a:r>
              <a:rPr lang="fr-FR" b="1" dirty="0">
                <a:solidFill>
                  <a:srgbClr val="002060"/>
                </a:solidFill>
              </a:rPr>
              <a:t> to </a:t>
            </a:r>
            <a:r>
              <a:rPr lang="fr-FR" b="1" dirty="0" err="1">
                <a:solidFill>
                  <a:srgbClr val="002060"/>
                </a:solidFill>
              </a:rPr>
              <a:t>many</a:t>
            </a:r>
            <a:r>
              <a:rPr lang="fr-FR" b="1" dirty="0">
                <a:solidFill>
                  <a:srgbClr val="002060"/>
                </a:solidFill>
              </a:rPr>
              <a:t> non-</a:t>
            </a:r>
            <a:r>
              <a:rPr lang="fr-FR" b="1" dirty="0" err="1">
                <a:solidFill>
                  <a:srgbClr val="002060"/>
                </a:solidFill>
              </a:rPr>
              <a:t>scientists</a:t>
            </a:r>
            <a:r>
              <a:rPr lang="fr-FR" dirty="0">
                <a:solidFill>
                  <a:srgbClr val="002060"/>
                </a:solidFill>
              </a:rPr>
              <a:t>, as </a:t>
            </a:r>
            <a:r>
              <a:rPr lang="fr-FR" dirty="0" err="1">
                <a:solidFill>
                  <a:srgbClr val="002060"/>
                </a:solidFill>
              </a:rPr>
              <a:t>it</a:t>
            </a:r>
            <a:r>
              <a:rPr lang="fr-FR" dirty="0">
                <a:solidFill>
                  <a:srgbClr val="002060"/>
                </a:solidFill>
              </a:rPr>
              <a:t> </a:t>
            </a:r>
            <a:r>
              <a:rPr lang="fr-FR" dirty="0" err="1">
                <a:solidFill>
                  <a:srgbClr val="002060"/>
                </a:solidFill>
              </a:rPr>
              <a:t>included</a:t>
            </a:r>
            <a:r>
              <a:rPr lang="fr-FR" dirty="0">
                <a:solidFill>
                  <a:srgbClr val="002060"/>
                </a:solidFill>
              </a:rPr>
              <a:t> one </a:t>
            </a:r>
            <a:r>
              <a:rPr lang="fr-FR" dirty="0" err="1">
                <a:solidFill>
                  <a:srgbClr val="002060"/>
                </a:solidFill>
              </a:rPr>
              <a:t>general</a:t>
            </a:r>
            <a:r>
              <a:rPr lang="fr-FR" dirty="0">
                <a:solidFill>
                  <a:srgbClr val="002060"/>
                </a:solidFill>
              </a:rPr>
              <a:t> audience (or pop-culture) joke per sentence, on a </a:t>
            </a:r>
            <a:r>
              <a:rPr lang="fr-FR" dirty="0" err="1">
                <a:solidFill>
                  <a:srgbClr val="002060"/>
                </a:solidFill>
              </a:rPr>
              <a:t>subject</a:t>
            </a:r>
            <a:r>
              <a:rPr lang="fr-FR" dirty="0">
                <a:solidFill>
                  <a:srgbClr val="002060"/>
                </a:solidFill>
              </a:rPr>
              <a:t> </a:t>
            </a:r>
            <a:r>
              <a:rPr lang="fr-FR" dirty="0" err="1">
                <a:solidFill>
                  <a:srgbClr val="002060"/>
                </a:solidFill>
              </a:rPr>
              <a:t>that</a:t>
            </a:r>
            <a:r>
              <a:rPr lang="fr-FR" dirty="0">
                <a:solidFill>
                  <a:srgbClr val="002060"/>
                </a:solidFill>
              </a:rPr>
              <a:t> </a:t>
            </a:r>
            <a:r>
              <a:rPr lang="fr-FR" dirty="0" err="1">
                <a:solidFill>
                  <a:srgbClr val="002060"/>
                </a:solidFill>
              </a:rPr>
              <a:t>captivated</a:t>
            </a:r>
            <a:r>
              <a:rPr lang="fr-FR" dirty="0">
                <a:solidFill>
                  <a:srgbClr val="002060"/>
                </a:solidFill>
              </a:rPr>
              <a:t> </a:t>
            </a:r>
            <a:r>
              <a:rPr lang="fr-FR" dirty="0" err="1">
                <a:solidFill>
                  <a:srgbClr val="002060"/>
                </a:solidFill>
              </a:rPr>
              <a:t>everyone</a:t>
            </a:r>
            <a:r>
              <a:rPr lang="fr-FR" dirty="0">
                <a:solidFill>
                  <a:srgbClr val="002060"/>
                </a:solidFill>
              </a:rPr>
              <a:t> at a </a:t>
            </a:r>
            <a:r>
              <a:rPr lang="fr-FR" dirty="0" err="1">
                <a:solidFill>
                  <a:srgbClr val="002060"/>
                </a:solidFill>
              </a:rPr>
              <a:t>special</a:t>
            </a:r>
            <a:r>
              <a:rPr lang="fr-FR" dirty="0">
                <a:solidFill>
                  <a:srgbClr val="002060"/>
                </a:solidFill>
              </a:rPr>
              <a:t> time in </a:t>
            </a:r>
            <a:r>
              <a:rPr lang="fr-FR" dirty="0" err="1">
                <a:solidFill>
                  <a:srgbClr val="002060"/>
                </a:solidFill>
              </a:rPr>
              <a:t>our</a:t>
            </a:r>
            <a:r>
              <a:rPr lang="fr-FR" dirty="0">
                <a:solidFill>
                  <a:srgbClr val="002060"/>
                </a:solidFill>
              </a:rPr>
              <a:t> </a:t>
            </a:r>
            <a:r>
              <a:rPr lang="fr-FR" dirty="0" err="1">
                <a:solidFill>
                  <a:srgbClr val="002060"/>
                </a:solidFill>
              </a:rPr>
              <a:t>lives</a:t>
            </a:r>
            <a:r>
              <a:rPr lang="fr-FR" dirty="0">
                <a:solidFill>
                  <a:srgbClr val="002060"/>
                </a:solidFill>
              </a:rPr>
              <a:t> (HCQ and COVID-19).</a:t>
            </a:r>
            <a:br>
              <a:rPr lang="fr-FR" dirty="0">
                <a:solidFill>
                  <a:srgbClr val="002060"/>
                </a:solidFill>
              </a:rPr>
            </a:br>
            <a:br>
              <a:rPr lang="fr-FR" dirty="0">
                <a:solidFill>
                  <a:srgbClr val="002060"/>
                </a:solidFill>
              </a:rPr>
            </a:br>
            <a:r>
              <a:rPr lang="fr-FR" b="1" dirty="0">
                <a:solidFill>
                  <a:srgbClr val="002060"/>
                </a:solidFill>
              </a:rPr>
              <a:t>It </a:t>
            </a:r>
            <a:r>
              <a:rPr lang="fr-FR" b="1" dirty="0" err="1">
                <a:solidFill>
                  <a:srgbClr val="002060"/>
                </a:solidFill>
              </a:rPr>
              <a:t>is</a:t>
            </a:r>
            <a:r>
              <a:rPr lang="fr-FR" b="1" dirty="0">
                <a:solidFill>
                  <a:srgbClr val="002060"/>
                </a:solidFill>
              </a:rPr>
              <a:t> </a:t>
            </a:r>
            <a:r>
              <a:rPr lang="fr-FR" b="1" dirty="0" err="1">
                <a:solidFill>
                  <a:srgbClr val="002060"/>
                </a:solidFill>
              </a:rPr>
              <a:t>probably</a:t>
            </a:r>
            <a:r>
              <a:rPr lang="fr-FR" b="1" dirty="0">
                <a:solidFill>
                  <a:srgbClr val="002060"/>
                </a:solidFill>
              </a:rPr>
              <a:t> the first to have been </a:t>
            </a:r>
            <a:r>
              <a:rPr lang="fr-FR" b="1" dirty="0" err="1">
                <a:solidFill>
                  <a:srgbClr val="002060"/>
                </a:solidFill>
              </a:rPr>
              <a:t>so</a:t>
            </a:r>
            <a:r>
              <a:rPr lang="fr-FR" b="1" dirty="0">
                <a:solidFill>
                  <a:srgbClr val="002060"/>
                </a:solidFill>
              </a:rPr>
              <a:t> </a:t>
            </a:r>
            <a:r>
              <a:rPr lang="fr-FR" b="1" dirty="0" err="1">
                <a:solidFill>
                  <a:srgbClr val="002060"/>
                </a:solidFill>
              </a:rPr>
              <a:t>massively</a:t>
            </a:r>
            <a:r>
              <a:rPr lang="fr-FR" b="1" dirty="0">
                <a:solidFill>
                  <a:srgbClr val="002060"/>
                </a:solidFill>
              </a:rPr>
              <a:t> </a:t>
            </a:r>
            <a:r>
              <a:rPr lang="fr-FR" b="1" dirty="0" err="1">
                <a:solidFill>
                  <a:srgbClr val="002060"/>
                </a:solidFill>
              </a:rPr>
              <a:t>circulated</a:t>
            </a:r>
            <a:r>
              <a:rPr lang="fr-FR" b="1" dirty="0">
                <a:solidFill>
                  <a:srgbClr val="002060"/>
                </a:solidFill>
              </a:rPr>
              <a:t> in the </a:t>
            </a:r>
            <a:r>
              <a:rPr lang="fr-FR" b="1" dirty="0" err="1">
                <a:solidFill>
                  <a:srgbClr val="002060"/>
                </a:solidFill>
              </a:rPr>
              <a:t>general</a:t>
            </a:r>
            <a:r>
              <a:rPr lang="fr-FR" b="1" dirty="0">
                <a:solidFill>
                  <a:srgbClr val="002060"/>
                </a:solidFill>
              </a:rPr>
              <a:t> </a:t>
            </a:r>
            <a:r>
              <a:rPr lang="fr-FR" b="1" dirty="0" err="1">
                <a:solidFill>
                  <a:srgbClr val="002060"/>
                </a:solidFill>
              </a:rPr>
              <a:t>press</a:t>
            </a:r>
            <a:r>
              <a:rPr lang="fr-FR" dirty="0">
                <a:solidFill>
                  <a:srgbClr val="002060"/>
                </a:solidFill>
              </a:rPr>
              <a:t>... </a:t>
            </a:r>
            <a:br>
              <a:rPr lang="fr-FR" dirty="0">
                <a:solidFill>
                  <a:srgbClr val="002060"/>
                </a:solidFill>
              </a:rPr>
            </a:br>
            <a:r>
              <a:rPr lang="fr-FR" b="1" dirty="0">
                <a:solidFill>
                  <a:srgbClr val="002060"/>
                </a:solidFill>
              </a:rPr>
              <a:t>but not the first </a:t>
            </a:r>
            <a:r>
              <a:rPr lang="fr-FR" b="1" dirty="0" err="1">
                <a:solidFill>
                  <a:srgbClr val="002060"/>
                </a:solidFill>
              </a:rPr>
              <a:t>scientific</a:t>
            </a:r>
            <a:r>
              <a:rPr lang="fr-FR" b="1" dirty="0">
                <a:solidFill>
                  <a:srgbClr val="002060"/>
                </a:solidFill>
              </a:rPr>
              <a:t> </a:t>
            </a:r>
            <a:r>
              <a:rPr lang="fr-FR" b="1" dirty="0" err="1">
                <a:solidFill>
                  <a:srgbClr val="002060"/>
                </a:solidFill>
              </a:rPr>
              <a:t>hoax</a:t>
            </a:r>
            <a:r>
              <a:rPr lang="fr-FR" b="1" dirty="0">
                <a:solidFill>
                  <a:srgbClr val="002060"/>
                </a:solidFill>
              </a:rPr>
              <a:t>!</a:t>
            </a:r>
          </a:p>
        </p:txBody>
      </p:sp>
      <p:sp>
        <p:nvSpPr>
          <p:cNvPr id="4" name="Espace réservé du pied de page 3">
            <a:extLst>
              <a:ext uri="{FF2B5EF4-FFF2-40B4-BE49-F238E27FC236}">
                <a16:creationId xmlns:a16="http://schemas.microsoft.com/office/drawing/2014/main" id="{0FA9FE22-F3C6-CF4D-9536-D1A6F5C0962F}"/>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11B313F9-0B4B-9F95-9D09-61D224D56B0B}"/>
              </a:ext>
            </a:extLst>
          </p:cNvPr>
          <p:cNvSpPr>
            <a:spLocks noGrp="1"/>
          </p:cNvSpPr>
          <p:nvPr>
            <p:ph type="sldNum" sz="quarter" idx="12"/>
          </p:nvPr>
        </p:nvSpPr>
        <p:spPr/>
        <p:txBody>
          <a:bodyPr/>
          <a:lstStyle/>
          <a:p>
            <a:fld id="{264B5D8C-DCF3-4706-B695-4F73B634C15B}" type="slidenum">
              <a:rPr lang="fr-FR" smtClean="0"/>
              <a:t>77</a:t>
            </a:fld>
            <a:endParaRPr lang="fr-FR"/>
          </a:p>
        </p:txBody>
      </p:sp>
    </p:spTree>
    <p:extLst>
      <p:ext uri="{BB962C8B-B14F-4D97-AF65-F5344CB8AC3E}">
        <p14:creationId xmlns:p14="http://schemas.microsoft.com/office/powerpoint/2010/main" val="31719209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145453A-BEE4-EC91-1788-08206CFDDD7A}"/>
              </a:ext>
            </a:extLst>
          </p:cNvPr>
          <p:cNvSpPr>
            <a:spLocks noGrp="1"/>
          </p:cNvSpPr>
          <p:nvPr>
            <p:ph type="title"/>
          </p:nvPr>
        </p:nvSpPr>
        <p:spPr/>
        <p:txBody>
          <a:bodyPr>
            <a:normAutofit/>
          </a:bodyPr>
          <a:lstStyle/>
          <a:p>
            <a:r>
              <a:rPr lang="fr-FR" dirty="0">
                <a:solidFill>
                  <a:srgbClr val="002060"/>
                </a:solidFill>
              </a:rPr>
              <a:t>Who’s </a:t>
            </a:r>
            <a:r>
              <a:rPr lang="fr-FR" dirty="0" err="1">
                <a:solidFill>
                  <a:srgbClr val="002060"/>
                </a:solidFill>
              </a:rPr>
              <a:t>afraid</a:t>
            </a:r>
            <a:r>
              <a:rPr lang="fr-FR" dirty="0">
                <a:solidFill>
                  <a:srgbClr val="002060"/>
                </a:solidFill>
              </a:rPr>
              <a:t> of </a:t>
            </a:r>
            <a:r>
              <a:rPr lang="fr-FR" dirty="0" err="1">
                <a:solidFill>
                  <a:srgbClr val="002060"/>
                </a:solidFill>
              </a:rPr>
              <a:t>peer</a:t>
            </a:r>
            <a:r>
              <a:rPr lang="fr-FR" dirty="0">
                <a:solidFill>
                  <a:srgbClr val="002060"/>
                </a:solidFill>
              </a:rPr>
              <a:t> </a:t>
            </a:r>
            <a:r>
              <a:rPr lang="fr-FR" dirty="0" err="1">
                <a:solidFill>
                  <a:srgbClr val="002060"/>
                </a:solidFill>
              </a:rPr>
              <a:t>review</a:t>
            </a:r>
            <a:r>
              <a:rPr lang="fr-FR" dirty="0">
                <a:solidFill>
                  <a:srgbClr val="002060"/>
                </a:solidFill>
              </a:rPr>
              <a:t>? (</a:t>
            </a:r>
            <a:r>
              <a:rPr lang="fr-FR" dirty="0" err="1">
                <a:solidFill>
                  <a:srgbClr val="002060"/>
                </a:solidFill>
              </a:rPr>
              <a:t>Bohannon</a:t>
            </a:r>
            <a:r>
              <a:rPr lang="fr-FR" dirty="0">
                <a:solidFill>
                  <a:srgbClr val="002060"/>
                </a:solidFill>
              </a:rPr>
              <a:t>, Science 2013) – global </a:t>
            </a:r>
            <a:r>
              <a:rPr lang="fr-FR" dirty="0" err="1">
                <a:solidFill>
                  <a:srgbClr val="002060"/>
                </a:solidFill>
              </a:rPr>
              <a:t>map</a:t>
            </a:r>
            <a:r>
              <a:rPr lang="fr-FR" dirty="0">
                <a:solidFill>
                  <a:srgbClr val="002060"/>
                </a:solidFill>
              </a:rPr>
              <a:t> of journal </a:t>
            </a:r>
            <a:r>
              <a:rPr lang="fr-FR" dirty="0" err="1">
                <a:solidFill>
                  <a:srgbClr val="002060"/>
                </a:solidFill>
              </a:rPr>
              <a:t>fraud</a:t>
            </a:r>
            <a:endParaRPr lang="fr-FR" sz="2800" dirty="0">
              <a:solidFill>
                <a:srgbClr val="002060"/>
              </a:solidFill>
            </a:endParaRPr>
          </a:p>
        </p:txBody>
      </p:sp>
      <p:sp>
        <p:nvSpPr>
          <p:cNvPr id="4" name="Espace réservé du pied de page 3">
            <a:extLst>
              <a:ext uri="{FF2B5EF4-FFF2-40B4-BE49-F238E27FC236}">
                <a16:creationId xmlns:a16="http://schemas.microsoft.com/office/drawing/2014/main" id="{57E1D8D9-438F-4A71-AB32-0413DF02FE60}"/>
              </a:ext>
            </a:extLst>
          </p:cNvPr>
          <p:cNvSpPr>
            <a:spLocks noGrp="1"/>
          </p:cNvSpPr>
          <p:nvPr>
            <p:ph type="ftr" sz="quarter" idx="11"/>
          </p:nvPr>
        </p:nvSpPr>
        <p:spPr/>
        <p:txBody>
          <a:bodyPr/>
          <a:lstStyle/>
          <a:p>
            <a:r>
              <a:rPr lang="fr-FR" dirty="0"/>
              <a:t>Un travail de titan</a:t>
            </a:r>
          </a:p>
        </p:txBody>
      </p:sp>
      <p:sp>
        <p:nvSpPr>
          <p:cNvPr id="5" name="Espace réservé du numéro de diapositive 4">
            <a:extLst>
              <a:ext uri="{FF2B5EF4-FFF2-40B4-BE49-F238E27FC236}">
                <a16:creationId xmlns:a16="http://schemas.microsoft.com/office/drawing/2014/main" id="{DCFB8906-F887-4ED5-5493-C1EDEF696BE3}"/>
              </a:ext>
            </a:extLst>
          </p:cNvPr>
          <p:cNvSpPr>
            <a:spLocks noGrp="1"/>
          </p:cNvSpPr>
          <p:nvPr>
            <p:ph type="sldNum" sz="quarter" idx="12"/>
          </p:nvPr>
        </p:nvSpPr>
        <p:spPr/>
        <p:txBody>
          <a:bodyPr/>
          <a:lstStyle/>
          <a:p>
            <a:fld id="{264B5D8C-DCF3-4706-B695-4F73B634C15B}" type="slidenum">
              <a:rPr lang="fr-FR" smtClean="0"/>
              <a:t>78</a:t>
            </a:fld>
            <a:endParaRPr lang="fr-FR"/>
          </a:p>
        </p:txBody>
      </p:sp>
      <p:sp>
        <p:nvSpPr>
          <p:cNvPr id="6" name="Espace réservé du contenu 5">
            <a:extLst>
              <a:ext uri="{FF2B5EF4-FFF2-40B4-BE49-F238E27FC236}">
                <a16:creationId xmlns:a16="http://schemas.microsoft.com/office/drawing/2014/main" id="{2B7C98FB-1DC8-3A67-C37A-E6F5E77A76A8}"/>
              </a:ext>
            </a:extLst>
          </p:cNvPr>
          <p:cNvSpPr txBox="1">
            <a:spLocks noGrp="1"/>
          </p:cNvSpPr>
          <p:nvPr>
            <p:ph idx="1"/>
          </p:nvPr>
        </p:nvSpPr>
        <p:spPr>
          <a:xfrm>
            <a:off x="838199" y="1825626"/>
            <a:ext cx="10932623" cy="2416046"/>
          </a:xfrm>
          <a:prstGeom prst="rect">
            <a:avLst/>
          </a:prstGeom>
          <a:noFill/>
        </p:spPr>
        <p:txBody>
          <a:bodyPr wrap="square" rtlCol="0">
            <a:spAutoFit/>
          </a:bodyPr>
          <a:lstStyle/>
          <a:p>
            <a:r>
              <a:rPr lang="fr-FR" dirty="0" err="1"/>
              <a:t>Submitted</a:t>
            </a:r>
            <a:r>
              <a:rPr lang="fr-FR" dirty="0"/>
              <a:t> fake </a:t>
            </a:r>
            <a:r>
              <a:rPr lang="fr-FR" dirty="0" err="1"/>
              <a:t>scientific</a:t>
            </a:r>
            <a:r>
              <a:rPr lang="fr-FR" dirty="0"/>
              <a:t> article: </a:t>
            </a:r>
            <a:r>
              <a:rPr lang="fr-FR" b="1" dirty="0" err="1"/>
              <a:t>Molecule</a:t>
            </a:r>
            <a:r>
              <a:rPr lang="fr-FR" b="1" dirty="0"/>
              <a:t> X </a:t>
            </a:r>
            <a:r>
              <a:rPr lang="fr-FR" dirty="0" err="1"/>
              <a:t>from</a:t>
            </a:r>
            <a:r>
              <a:rPr lang="fr-FR" dirty="0"/>
              <a:t> </a:t>
            </a:r>
            <a:r>
              <a:rPr lang="fr-FR" b="1" dirty="0"/>
              <a:t>lichen </a:t>
            </a:r>
            <a:r>
              <a:rPr lang="fr-FR" b="1" dirty="0" err="1"/>
              <a:t>species</a:t>
            </a:r>
            <a:r>
              <a:rPr lang="fr-FR" b="1" dirty="0"/>
              <a:t> Y </a:t>
            </a:r>
            <a:r>
              <a:rPr lang="fr-FR" dirty="0" err="1"/>
              <a:t>inhibits</a:t>
            </a:r>
            <a:r>
              <a:rPr lang="fr-FR" dirty="0"/>
              <a:t> the </a:t>
            </a:r>
            <a:r>
              <a:rPr lang="fr-FR" dirty="0" err="1"/>
              <a:t>growth</a:t>
            </a:r>
            <a:r>
              <a:rPr lang="fr-FR" dirty="0"/>
              <a:t> </a:t>
            </a:r>
            <a:r>
              <a:rPr lang="fr-FR" b="1" dirty="0"/>
              <a:t>of cancer </a:t>
            </a:r>
            <a:r>
              <a:rPr lang="fr-FR" b="1" dirty="0" err="1"/>
              <a:t>cell</a:t>
            </a:r>
            <a:r>
              <a:rPr lang="fr-FR" b="1" dirty="0"/>
              <a:t> Z </a:t>
            </a:r>
          </a:p>
          <a:p>
            <a:r>
              <a:rPr lang="fr-FR" dirty="0"/>
              <a:t>Data </a:t>
            </a:r>
            <a:r>
              <a:rPr lang="fr-FR" dirty="0" err="1"/>
              <a:t>did</a:t>
            </a:r>
            <a:r>
              <a:rPr lang="fr-FR" dirty="0"/>
              <a:t> not support conclusion; </a:t>
            </a:r>
            <a:r>
              <a:rPr lang="fr-FR" dirty="0" err="1"/>
              <a:t>authors</a:t>
            </a:r>
            <a:r>
              <a:rPr lang="fr-FR" dirty="0"/>
              <a:t> and affiliations unique and fake</a:t>
            </a:r>
          </a:p>
          <a:p>
            <a:r>
              <a:rPr lang="fr-FR" dirty="0"/>
              <a:t>304 </a:t>
            </a:r>
            <a:r>
              <a:rPr lang="fr-FR" dirty="0" err="1"/>
              <a:t>journals</a:t>
            </a:r>
            <a:r>
              <a:rPr lang="fr-FR" dirty="0"/>
              <a:t>: 167 </a:t>
            </a:r>
            <a:r>
              <a:rPr lang="fr-FR" dirty="0" err="1"/>
              <a:t>from</a:t>
            </a:r>
            <a:r>
              <a:rPr lang="fr-FR" dirty="0"/>
              <a:t> DOAJ, 121 </a:t>
            </a:r>
            <a:r>
              <a:rPr lang="fr-FR" dirty="0" err="1"/>
              <a:t>Beall’s</a:t>
            </a:r>
            <a:r>
              <a:rPr lang="fr-FR" dirty="0"/>
              <a:t> </a:t>
            </a:r>
            <a:r>
              <a:rPr lang="fr-FR" dirty="0" err="1"/>
              <a:t>list</a:t>
            </a:r>
            <a:r>
              <a:rPr lang="fr-FR" dirty="0"/>
              <a:t>, 16 on </a:t>
            </a:r>
            <a:r>
              <a:rPr lang="fr-FR" dirty="0" err="1"/>
              <a:t>both</a:t>
            </a:r>
            <a:r>
              <a:rPr lang="fr-FR" dirty="0"/>
              <a:t> </a:t>
            </a:r>
          </a:p>
          <a:p>
            <a:pPr marL="0" indent="0">
              <a:buNone/>
            </a:pPr>
            <a:r>
              <a:rPr lang="fr-FR" dirty="0">
                <a:sym typeface="Wingdings" pitchFamily="2" charset="2"/>
              </a:rPr>
              <a:t> </a:t>
            </a:r>
            <a:r>
              <a:rPr lang="fr-FR" dirty="0"/>
              <a:t>255 </a:t>
            </a:r>
            <a:r>
              <a:rPr lang="fr-FR" dirty="0" err="1"/>
              <a:t>peer</a:t>
            </a:r>
            <a:r>
              <a:rPr lang="fr-FR" dirty="0"/>
              <a:t> </a:t>
            </a:r>
            <a:r>
              <a:rPr lang="fr-FR" dirty="0" err="1"/>
              <a:t>reviewed</a:t>
            </a:r>
            <a:r>
              <a:rPr lang="fr-FR" dirty="0"/>
              <a:t>: </a:t>
            </a:r>
            <a:r>
              <a:rPr lang="fr-FR" b="1" dirty="0"/>
              <a:t>157 </a:t>
            </a:r>
            <a:r>
              <a:rPr lang="fr-FR" b="1" dirty="0" err="1"/>
              <a:t>accepted</a:t>
            </a:r>
            <a:r>
              <a:rPr lang="fr-FR" b="1" dirty="0"/>
              <a:t> (60 %) </a:t>
            </a:r>
            <a:r>
              <a:rPr lang="fr-FR" dirty="0"/>
              <a:t>and 98 </a:t>
            </a:r>
            <a:r>
              <a:rPr lang="fr-FR" dirty="0" err="1"/>
              <a:t>rejected</a:t>
            </a:r>
            <a:endParaRPr lang="fr-FR" dirty="0"/>
          </a:p>
        </p:txBody>
      </p:sp>
      <p:pic>
        <p:nvPicPr>
          <p:cNvPr id="7" name="Image 6">
            <a:extLst>
              <a:ext uri="{FF2B5EF4-FFF2-40B4-BE49-F238E27FC236}">
                <a16:creationId xmlns:a16="http://schemas.microsoft.com/office/drawing/2014/main" id="{3522D451-EDF8-88EE-88E7-3AB7973A48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8213" y="4193801"/>
            <a:ext cx="3126565" cy="2527674"/>
          </a:xfrm>
          <a:prstGeom prst="rect">
            <a:avLst/>
          </a:prstGeom>
        </p:spPr>
      </p:pic>
      <p:pic>
        <p:nvPicPr>
          <p:cNvPr id="11" name="Image 10">
            <a:extLst>
              <a:ext uri="{FF2B5EF4-FFF2-40B4-BE49-F238E27FC236}">
                <a16:creationId xmlns:a16="http://schemas.microsoft.com/office/drawing/2014/main" id="{9F95657B-4784-316B-F308-914A4CE1E4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6836" y="4311598"/>
            <a:ext cx="3739342" cy="2131341"/>
          </a:xfrm>
          <a:prstGeom prst="rect">
            <a:avLst/>
          </a:prstGeom>
        </p:spPr>
      </p:pic>
    </p:spTree>
    <p:extLst>
      <p:ext uri="{BB962C8B-B14F-4D97-AF65-F5344CB8AC3E}">
        <p14:creationId xmlns:p14="http://schemas.microsoft.com/office/powerpoint/2010/main" val="98871833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145453A-BEE4-EC91-1788-08206CFDDD7A}"/>
              </a:ext>
            </a:extLst>
          </p:cNvPr>
          <p:cNvSpPr>
            <a:spLocks noGrp="1"/>
          </p:cNvSpPr>
          <p:nvPr>
            <p:ph type="title"/>
          </p:nvPr>
        </p:nvSpPr>
        <p:spPr/>
        <p:txBody>
          <a:bodyPr>
            <a:normAutofit/>
          </a:bodyPr>
          <a:lstStyle/>
          <a:p>
            <a:r>
              <a:rPr lang="fr-FR" dirty="0" err="1">
                <a:solidFill>
                  <a:srgbClr val="002060"/>
                </a:solidFill>
              </a:rPr>
              <a:t>Hoax</a:t>
            </a:r>
            <a:r>
              <a:rPr lang="fr-FR" dirty="0">
                <a:solidFill>
                  <a:srgbClr val="002060"/>
                </a:solidFill>
              </a:rPr>
              <a:t> test </a:t>
            </a:r>
            <a:r>
              <a:rPr lang="fr-FR" dirty="0" err="1">
                <a:solidFill>
                  <a:srgbClr val="002060"/>
                </a:solidFill>
              </a:rPr>
              <a:t>against</a:t>
            </a:r>
            <a:r>
              <a:rPr lang="fr-FR" dirty="0">
                <a:solidFill>
                  <a:srgbClr val="002060"/>
                </a:solidFill>
              </a:rPr>
              <a:t> </a:t>
            </a:r>
            <a:r>
              <a:rPr lang="fr-FR" dirty="0" err="1">
                <a:solidFill>
                  <a:srgbClr val="002060"/>
                </a:solidFill>
              </a:rPr>
              <a:t>editorial</a:t>
            </a:r>
            <a:r>
              <a:rPr lang="fr-FR" dirty="0">
                <a:solidFill>
                  <a:srgbClr val="002060"/>
                </a:solidFill>
              </a:rPr>
              <a:t> </a:t>
            </a:r>
            <a:r>
              <a:rPr lang="fr-FR" dirty="0" err="1">
                <a:solidFill>
                  <a:srgbClr val="002060"/>
                </a:solidFill>
              </a:rPr>
              <a:t>problems</a:t>
            </a:r>
            <a:r>
              <a:rPr lang="fr-FR" dirty="0">
                <a:solidFill>
                  <a:srgbClr val="002060"/>
                </a:solidFill>
              </a:rPr>
              <a:t> </a:t>
            </a:r>
            <a:r>
              <a:rPr lang="fr-FR" dirty="0" err="1">
                <a:solidFill>
                  <a:srgbClr val="002060"/>
                </a:solidFill>
              </a:rPr>
              <a:t>with</a:t>
            </a:r>
            <a:r>
              <a:rPr lang="fr-FR" dirty="0">
                <a:solidFill>
                  <a:srgbClr val="002060"/>
                </a:solidFill>
              </a:rPr>
              <a:t> fake </a:t>
            </a:r>
            <a:r>
              <a:rPr lang="fr-FR" dirty="0" err="1">
                <a:solidFill>
                  <a:srgbClr val="002060"/>
                </a:solidFill>
              </a:rPr>
              <a:t>technical</a:t>
            </a:r>
            <a:r>
              <a:rPr lang="fr-FR" dirty="0">
                <a:solidFill>
                  <a:srgbClr val="002060"/>
                </a:solidFill>
              </a:rPr>
              <a:t> </a:t>
            </a:r>
            <a:r>
              <a:rPr lang="fr-FR" dirty="0" err="1">
                <a:solidFill>
                  <a:srgbClr val="002060"/>
                </a:solidFill>
              </a:rPr>
              <a:t>language</a:t>
            </a:r>
            <a:endParaRPr lang="fr-FR" sz="2800" dirty="0">
              <a:solidFill>
                <a:srgbClr val="002060"/>
              </a:solidFill>
            </a:endParaRPr>
          </a:p>
        </p:txBody>
      </p:sp>
      <p:sp>
        <p:nvSpPr>
          <p:cNvPr id="4" name="Espace réservé du pied de page 3">
            <a:extLst>
              <a:ext uri="{FF2B5EF4-FFF2-40B4-BE49-F238E27FC236}">
                <a16:creationId xmlns:a16="http://schemas.microsoft.com/office/drawing/2014/main" id="{57E1D8D9-438F-4A71-AB32-0413DF02FE60}"/>
              </a:ext>
            </a:extLst>
          </p:cNvPr>
          <p:cNvSpPr>
            <a:spLocks noGrp="1"/>
          </p:cNvSpPr>
          <p:nvPr>
            <p:ph type="ftr" sz="quarter" idx="11"/>
          </p:nvPr>
        </p:nvSpPr>
        <p:spPr/>
        <p:txBody>
          <a:bodyPr/>
          <a:lstStyle/>
          <a:p>
            <a:r>
              <a:rPr lang="fr-FR" dirty="0"/>
              <a:t>L’affaire Sokal </a:t>
            </a:r>
          </a:p>
        </p:txBody>
      </p:sp>
      <p:sp>
        <p:nvSpPr>
          <p:cNvPr id="5" name="Espace réservé du numéro de diapositive 4">
            <a:extLst>
              <a:ext uri="{FF2B5EF4-FFF2-40B4-BE49-F238E27FC236}">
                <a16:creationId xmlns:a16="http://schemas.microsoft.com/office/drawing/2014/main" id="{DCFB8906-F887-4ED5-5493-C1EDEF696BE3}"/>
              </a:ext>
            </a:extLst>
          </p:cNvPr>
          <p:cNvSpPr>
            <a:spLocks noGrp="1"/>
          </p:cNvSpPr>
          <p:nvPr>
            <p:ph type="sldNum" sz="quarter" idx="12"/>
          </p:nvPr>
        </p:nvSpPr>
        <p:spPr/>
        <p:txBody>
          <a:bodyPr/>
          <a:lstStyle/>
          <a:p>
            <a:fld id="{264B5D8C-DCF3-4706-B695-4F73B634C15B}" type="slidenum">
              <a:rPr lang="fr-FR" smtClean="0"/>
              <a:t>79</a:t>
            </a:fld>
            <a:endParaRPr lang="fr-FR"/>
          </a:p>
        </p:txBody>
      </p:sp>
      <p:sp>
        <p:nvSpPr>
          <p:cNvPr id="6" name="Espace réservé du contenu 5">
            <a:extLst>
              <a:ext uri="{FF2B5EF4-FFF2-40B4-BE49-F238E27FC236}">
                <a16:creationId xmlns:a16="http://schemas.microsoft.com/office/drawing/2014/main" id="{2B7C98FB-1DC8-3A67-C37A-E6F5E77A76A8}"/>
              </a:ext>
            </a:extLst>
          </p:cNvPr>
          <p:cNvSpPr txBox="1">
            <a:spLocks noGrp="1"/>
          </p:cNvSpPr>
          <p:nvPr>
            <p:ph idx="1"/>
          </p:nvPr>
        </p:nvSpPr>
        <p:spPr>
          <a:xfrm>
            <a:off x="332509" y="2390891"/>
            <a:ext cx="11859491" cy="3579441"/>
          </a:xfrm>
          <a:prstGeom prst="rect">
            <a:avLst/>
          </a:prstGeom>
          <a:noFill/>
        </p:spPr>
        <p:txBody>
          <a:bodyPr wrap="square" rtlCol="0">
            <a:spAutoFit/>
          </a:bodyPr>
          <a:lstStyle/>
          <a:p>
            <a:r>
              <a:rPr lang="fr-FR" sz="3200" b="1" dirty="0"/>
              <a:t>David Philips and Andrew </a:t>
            </a:r>
            <a:r>
              <a:rPr lang="fr-FR" sz="3200" b="1" dirty="0" err="1"/>
              <a:t>Kants</a:t>
            </a:r>
            <a:r>
              <a:rPr lang="fr-FR" sz="3200" dirty="0"/>
              <a:t> (Bentham Publisher, 2009): </a:t>
            </a:r>
            <a:r>
              <a:rPr lang="fr-FR" sz="3200" dirty="0" err="1"/>
              <a:t>Deconstructing</a:t>
            </a:r>
            <a:r>
              <a:rPr lang="fr-FR" sz="3200" dirty="0"/>
              <a:t> </a:t>
            </a:r>
            <a:r>
              <a:rPr lang="fr-FR" sz="3200" dirty="0" err="1"/>
              <a:t>access</a:t>
            </a:r>
            <a:r>
              <a:rPr lang="fr-FR" sz="3200" dirty="0"/>
              <a:t> points (</a:t>
            </a:r>
            <a:r>
              <a:rPr lang="fr-FR" sz="3200" i="1" dirty="0"/>
              <a:t>not </a:t>
            </a:r>
            <a:r>
              <a:rPr lang="fr-FR" sz="3200" i="1" dirty="0" err="1"/>
              <a:t>published</a:t>
            </a:r>
            <a:r>
              <a:rPr lang="fr-FR" sz="3200" i="1" dirty="0"/>
              <a:t> </a:t>
            </a:r>
            <a:r>
              <a:rPr lang="fr-FR" sz="3200" i="1" dirty="0" err="1"/>
              <a:t>because</a:t>
            </a:r>
            <a:r>
              <a:rPr lang="fr-FR" sz="3200" i="1" dirty="0"/>
              <a:t> the </a:t>
            </a:r>
            <a:r>
              <a:rPr lang="fr-FR" sz="3200" i="1" dirty="0" err="1"/>
              <a:t>publisher</a:t>
            </a:r>
            <a:r>
              <a:rPr lang="fr-FR" sz="3200" i="1" dirty="0"/>
              <a:t> </a:t>
            </a:r>
            <a:r>
              <a:rPr lang="fr-FR" sz="3200" i="1" dirty="0" err="1"/>
              <a:t>demanded</a:t>
            </a:r>
            <a:r>
              <a:rPr lang="fr-FR" sz="3200" i="1" dirty="0"/>
              <a:t> $800</a:t>
            </a:r>
            <a:r>
              <a:rPr lang="fr-FR" sz="3200" dirty="0"/>
              <a:t>)</a:t>
            </a:r>
          </a:p>
          <a:p>
            <a:pPr marL="0" indent="0">
              <a:buNone/>
            </a:pPr>
            <a:endParaRPr lang="fr-FR" sz="3200" b="1" dirty="0"/>
          </a:p>
          <a:p>
            <a:r>
              <a:rPr lang="fr-FR" sz="3200" b="1" dirty="0"/>
              <a:t>Alain Sokal</a:t>
            </a:r>
            <a:r>
              <a:rPr lang="fr-FR" sz="3200" dirty="0"/>
              <a:t> (Social </a:t>
            </a:r>
            <a:r>
              <a:rPr lang="fr-FR" sz="3200" dirty="0" err="1"/>
              <a:t>Text</a:t>
            </a:r>
            <a:r>
              <a:rPr lang="fr-FR" sz="3200" dirty="0"/>
              <a:t>, 1996) — </a:t>
            </a:r>
            <a:r>
              <a:rPr lang="fr-FR" sz="3200" dirty="0" err="1"/>
              <a:t>Transgressing</a:t>
            </a:r>
            <a:r>
              <a:rPr lang="fr-FR" sz="3200" dirty="0"/>
              <a:t> the </a:t>
            </a:r>
            <a:r>
              <a:rPr lang="fr-FR" sz="3200" dirty="0" err="1"/>
              <a:t>Boundaries</a:t>
            </a:r>
            <a:r>
              <a:rPr lang="fr-FR" sz="3200" dirty="0"/>
              <a:t>: </a:t>
            </a:r>
            <a:r>
              <a:rPr lang="fr-FR" sz="3200" dirty="0" err="1"/>
              <a:t>Towards</a:t>
            </a:r>
            <a:r>
              <a:rPr lang="fr-FR" sz="3200" dirty="0"/>
              <a:t> a Transformative </a:t>
            </a:r>
            <a:r>
              <a:rPr lang="fr-FR" sz="3200" dirty="0" err="1"/>
              <a:t>Hermeneutics</a:t>
            </a:r>
            <a:r>
              <a:rPr lang="fr-FR" sz="3200" dirty="0"/>
              <a:t> of Quantum Gravity</a:t>
            </a:r>
          </a:p>
          <a:p>
            <a:pPr marL="0" indent="0">
              <a:buNone/>
            </a:pPr>
            <a:endParaRPr lang="fr-FR" sz="3200" dirty="0"/>
          </a:p>
        </p:txBody>
      </p:sp>
    </p:spTree>
    <p:extLst>
      <p:ext uri="{BB962C8B-B14F-4D97-AF65-F5344CB8AC3E}">
        <p14:creationId xmlns:p14="http://schemas.microsoft.com/office/powerpoint/2010/main" val="2833775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E877CA2-596E-9643-BA08-CF1912CFF9DA}"/>
              </a:ext>
            </a:extLst>
          </p:cNvPr>
          <p:cNvSpPr>
            <a:spLocks noGrp="1"/>
          </p:cNvSpPr>
          <p:nvPr>
            <p:ph type="title"/>
          </p:nvPr>
        </p:nvSpPr>
        <p:spPr>
          <a:xfrm>
            <a:off x="725659" y="586288"/>
            <a:ext cx="11066537" cy="703040"/>
          </a:xfrm>
        </p:spPr>
        <p:txBody>
          <a:bodyPr>
            <a:normAutofit fontScale="90000"/>
          </a:bodyPr>
          <a:lstStyle/>
          <a:p>
            <a:pPr algn="ctr"/>
            <a:r>
              <a:rPr lang="fr-FR" dirty="0">
                <a:solidFill>
                  <a:srgbClr val="002060"/>
                </a:solidFill>
              </a:rPr>
              <a:t>… </a:t>
            </a:r>
            <a:r>
              <a:rPr lang="fr-FR" dirty="0" err="1">
                <a:solidFill>
                  <a:srgbClr val="002060"/>
                </a:solidFill>
              </a:rPr>
              <a:t>which</a:t>
            </a:r>
            <a:r>
              <a:rPr lang="fr-FR" dirty="0">
                <a:solidFill>
                  <a:srgbClr val="002060"/>
                </a:solidFill>
              </a:rPr>
              <a:t> </a:t>
            </a:r>
            <a:r>
              <a:rPr lang="fr-FR" dirty="0" err="1">
                <a:solidFill>
                  <a:srgbClr val="002060"/>
                </a:solidFill>
              </a:rPr>
              <a:t>announced</a:t>
            </a:r>
            <a:r>
              <a:rPr lang="fr-FR" dirty="0">
                <a:solidFill>
                  <a:srgbClr val="002060"/>
                </a:solidFill>
              </a:rPr>
              <a:t> the </a:t>
            </a:r>
            <a:r>
              <a:rPr lang="fr-FR" i="1" dirty="0" err="1">
                <a:solidFill>
                  <a:srgbClr val="002060"/>
                </a:solidFill>
              </a:rPr>
              <a:t>endgame</a:t>
            </a:r>
            <a:r>
              <a:rPr lang="fr-FR" dirty="0">
                <a:solidFill>
                  <a:srgbClr val="002060"/>
                </a:solidFill>
              </a:rPr>
              <a:t> in </a:t>
            </a:r>
            <a:r>
              <a:rPr lang="fr-FR" dirty="0" err="1">
                <a:solidFill>
                  <a:srgbClr val="002060"/>
                </a:solidFill>
              </a:rPr>
              <a:t>February</a:t>
            </a:r>
            <a:r>
              <a:rPr lang="fr-FR" dirty="0">
                <a:solidFill>
                  <a:srgbClr val="002060"/>
                </a:solidFill>
              </a:rPr>
              <a:t> 2020 !</a:t>
            </a:r>
          </a:p>
        </p:txBody>
      </p:sp>
      <p:sp>
        <p:nvSpPr>
          <p:cNvPr id="9" name="Espace réservé du pied de page 3">
            <a:extLst>
              <a:ext uri="{FF2B5EF4-FFF2-40B4-BE49-F238E27FC236}">
                <a16:creationId xmlns:a16="http://schemas.microsoft.com/office/drawing/2014/main" id="{D5A6D799-B3F1-304A-A6D3-7A216CCA6AA9}"/>
              </a:ext>
            </a:extLst>
          </p:cNvPr>
          <p:cNvSpPr>
            <a:spLocks noGrp="1"/>
          </p:cNvSpPr>
          <p:nvPr>
            <p:ph type="ftr" sz="quarter" idx="11"/>
          </p:nvPr>
        </p:nvSpPr>
        <p:spPr>
          <a:xfrm>
            <a:off x="4038600" y="6370418"/>
            <a:ext cx="4114800" cy="365125"/>
          </a:xfrm>
        </p:spPr>
        <p:txBody>
          <a:bodyPr/>
          <a:lstStyle/>
          <a:p>
            <a:r>
              <a:rPr lang="fr-FR" dirty="0"/>
              <a:t>Le tort tue. Le Thor rend.</a:t>
            </a:r>
          </a:p>
        </p:txBody>
      </p:sp>
      <p:pic>
        <p:nvPicPr>
          <p:cNvPr id="8194" name="Picture 2" descr="Didier Raoult on Twitter: &amp;quot;Plus personne ne croit à la toxicité de l&amp;#39;HCQ,  les études montrant son efficacité se multiplient. Pour les militants  anti-HCQ, une seule solution : kill the messenger. Le">
            <a:extLst>
              <a:ext uri="{FF2B5EF4-FFF2-40B4-BE49-F238E27FC236}">
                <a16:creationId xmlns:a16="http://schemas.microsoft.com/office/drawing/2014/main" id="{EF0C1F60-FCC9-4249-B2B2-E949BAE72BC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6513"/>
          <a:stretch/>
        </p:blipFill>
        <p:spPr bwMode="auto">
          <a:xfrm>
            <a:off x="725659" y="2363372"/>
            <a:ext cx="5013959" cy="3304064"/>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Hommage à Tony Stark - DVD, Blu-Ray &amp;amp; achat digital | Disney">
            <a:extLst>
              <a:ext uri="{FF2B5EF4-FFF2-40B4-BE49-F238E27FC236}">
                <a16:creationId xmlns:a16="http://schemas.microsoft.com/office/drawing/2014/main" id="{B3975818-7633-164F-9E49-201FC5BEB97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74336" y="2272222"/>
            <a:ext cx="2466923" cy="3700384"/>
          </a:xfrm>
          <a:prstGeom prst="rect">
            <a:avLst/>
          </a:prstGeom>
          <a:noFill/>
          <a:extLst>
            <a:ext uri="{909E8E84-426E-40DD-AFC4-6F175D3DCCD1}">
              <a14:hiddenFill xmlns:a14="http://schemas.microsoft.com/office/drawing/2010/main">
                <a:solidFill>
                  <a:srgbClr val="FFFFFF"/>
                </a:solidFill>
              </a14:hiddenFill>
            </a:ext>
          </a:extLst>
        </p:spPr>
      </p:pic>
      <p:sp>
        <p:nvSpPr>
          <p:cNvPr id="8" name="Titre 1">
            <a:extLst>
              <a:ext uri="{FF2B5EF4-FFF2-40B4-BE49-F238E27FC236}">
                <a16:creationId xmlns:a16="http://schemas.microsoft.com/office/drawing/2014/main" id="{A066C6B5-BA7E-9F4F-ADF6-75F6EDE37066}"/>
              </a:ext>
            </a:extLst>
          </p:cNvPr>
          <p:cNvSpPr txBox="1">
            <a:spLocks/>
          </p:cNvSpPr>
          <p:nvPr/>
        </p:nvSpPr>
        <p:spPr>
          <a:xfrm>
            <a:off x="1999177" y="3419374"/>
            <a:ext cx="10515600" cy="126516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sz="3200" dirty="0">
                <a:solidFill>
                  <a:srgbClr val="002060"/>
                </a:solidFill>
              </a:rPr>
              <a:t>Il a tort</a:t>
            </a:r>
          </a:p>
          <a:p>
            <a:pPr algn="ctr"/>
            <a:r>
              <a:rPr lang="fr-FR" sz="3200" dirty="0">
                <a:solidFill>
                  <a:srgbClr val="002060"/>
                </a:solidFill>
              </a:rPr>
              <a:t>(</a:t>
            </a:r>
            <a:r>
              <a:rPr lang="fr-FR" sz="3200" dirty="0" err="1">
                <a:solidFill>
                  <a:srgbClr val="002060"/>
                </a:solidFill>
              </a:rPr>
              <a:t>he</a:t>
            </a:r>
            <a:r>
              <a:rPr lang="fr-FR" sz="3200" dirty="0">
                <a:solidFill>
                  <a:srgbClr val="002060"/>
                </a:solidFill>
              </a:rPr>
              <a:t> </a:t>
            </a:r>
            <a:r>
              <a:rPr lang="fr-FR" sz="3200" dirty="0" err="1">
                <a:solidFill>
                  <a:srgbClr val="002060"/>
                </a:solidFill>
              </a:rPr>
              <a:t>is</a:t>
            </a:r>
            <a:r>
              <a:rPr lang="fr-FR" sz="3200" dirty="0">
                <a:solidFill>
                  <a:srgbClr val="002060"/>
                </a:solidFill>
              </a:rPr>
              <a:t> </a:t>
            </a:r>
            <a:r>
              <a:rPr lang="fr-FR" sz="3200" b="1" dirty="0" err="1">
                <a:solidFill>
                  <a:srgbClr val="002060"/>
                </a:solidFill>
              </a:rPr>
              <a:t>wrong</a:t>
            </a:r>
            <a:r>
              <a:rPr lang="fr-FR" sz="3200" dirty="0">
                <a:solidFill>
                  <a:srgbClr val="002060"/>
                </a:solidFill>
              </a:rPr>
              <a:t>). </a:t>
            </a:r>
          </a:p>
          <a:p>
            <a:pPr algn="ctr"/>
            <a:endParaRPr lang="fr-FR" sz="3200" dirty="0">
              <a:solidFill>
                <a:srgbClr val="002060"/>
              </a:solidFill>
            </a:endParaRPr>
          </a:p>
          <a:p>
            <a:pPr algn="ctr"/>
            <a:endParaRPr lang="fr-FR" sz="3200" dirty="0">
              <a:solidFill>
                <a:srgbClr val="002060"/>
              </a:solidFill>
            </a:endParaRPr>
          </a:p>
          <a:p>
            <a:pPr algn="ctr"/>
            <a:r>
              <a:rPr lang="fr-FR" sz="3200" dirty="0">
                <a:solidFill>
                  <a:srgbClr val="002060"/>
                </a:solidFill>
              </a:rPr>
              <a:t>Ils ont Thor</a:t>
            </a:r>
          </a:p>
          <a:p>
            <a:pPr algn="ctr"/>
            <a:r>
              <a:rPr lang="fr-FR" sz="3200" dirty="0">
                <a:solidFill>
                  <a:srgbClr val="002060"/>
                </a:solidFill>
              </a:rPr>
              <a:t>(</a:t>
            </a:r>
            <a:r>
              <a:rPr lang="fr-FR" sz="3200" dirty="0" err="1">
                <a:solidFill>
                  <a:srgbClr val="002060"/>
                </a:solidFill>
              </a:rPr>
              <a:t>they</a:t>
            </a:r>
            <a:r>
              <a:rPr lang="fr-FR" sz="3200" dirty="0">
                <a:solidFill>
                  <a:srgbClr val="002060"/>
                </a:solidFill>
              </a:rPr>
              <a:t> are </a:t>
            </a:r>
            <a:r>
              <a:rPr lang="fr-FR" sz="3200" b="1" dirty="0" err="1">
                <a:solidFill>
                  <a:srgbClr val="002060"/>
                </a:solidFill>
              </a:rPr>
              <a:t>strong</a:t>
            </a:r>
            <a:r>
              <a:rPr lang="fr-FR" sz="3200" dirty="0">
                <a:solidFill>
                  <a:srgbClr val="002060"/>
                </a:solidFill>
              </a:rPr>
              <a:t>)</a:t>
            </a:r>
          </a:p>
        </p:txBody>
      </p:sp>
      <p:cxnSp>
        <p:nvCxnSpPr>
          <p:cNvPr id="4" name="Connecteur droit avec flèche 3">
            <a:extLst>
              <a:ext uri="{FF2B5EF4-FFF2-40B4-BE49-F238E27FC236}">
                <a16:creationId xmlns:a16="http://schemas.microsoft.com/office/drawing/2014/main" id="{FCDFEFBC-D893-5D4E-8838-5F17224B82DB}"/>
              </a:ext>
            </a:extLst>
          </p:cNvPr>
          <p:cNvCxnSpPr>
            <a:cxnSpLocks/>
          </p:cNvCxnSpPr>
          <p:nvPr/>
        </p:nvCxnSpPr>
        <p:spPr>
          <a:xfrm flipH="1">
            <a:off x="5739618" y="2703466"/>
            <a:ext cx="1976635" cy="0"/>
          </a:xfrm>
          <a:prstGeom prst="straightConnector1">
            <a:avLst/>
          </a:prstGeom>
          <a:ln w="28575">
            <a:tailEnd type="triangle"/>
          </a:ln>
        </p:spPr>
        <p:style>
          <a:lnRef idx="1">
            <a:schemeClr val="accent2"/>
          </a:lnRef>
          <a:fillRef idx="0">
            <a:schemeClr val="accent2"/>
          </a:fillRef>
          <a:effectRef idx="0">
            <a:schemeClr val="accent2"/>
          </a:effectRef>
          <a:fontRef idx="minor">
            <a:schemeClr val="tx1"/>
          </a:fontRef>
        </p:style>
      </p:cxnSp>
      <p:cxnSp>
        <p:nvCxnSpPr>
          <p:cNvPr id="6" name="Connecteur droit avec flèche 5">
            <a:extLst>
              <a:ext uri="{FF2B5EF4-FFF2-40B4-BE49-F238E27FC236}">
                <a16:creationId xmlns:a16="http://schemas.microsoft.com/office/drawing/2014/main" id="{DDED693A-2170-F04C-99B3-F02557674B08}"/>
              </a:ext>
            </a:extLst>
          </p:cNvPr>
          <p:cNvCxnSpPr>
            <a:cxnSpLocks/>
          </p:cNvCxnSpPr>
          <p:nvPr/>
        </p:nvCxnSpPr>
        <p:spPr>
          <a:xfrm>
            <a:off x="6448926" y="4459952"/>
            <a:ext cx="2325410" cy="0"/>
          </a:xfrm>
          <a:prstGeom prst="straightConnector1">
            <a:avLst/>
          </a:prstGeom>
          <a:ln w="31750">
            <a:tailEnd type="triangle"/>
          </a:ln>
        </p:spPr>
        <p:style>
          <a:lnRef idx="1">
            <a:schemeClr val="accent2"/>
          </a:lnRef>
          <a:fillRef idx="0">
            <a:schemeClr val="accent2"/>
          </a:fillRef>
          <a:effectRef idx="0">
            <a:schemeClr val="accent2"/>
          </a:effectRef>
          <a:fontRef idx="minor">
            <a:schemeClr val="tx1"/>
          </a:fontRef>
        </p:style>
      </p:cxnSp>
      <p:sp>
        <p:nvSpPr>
          <p:cNvPr id="10" name="Espace réservé du numéro de diapositive 5">
            <a:extLst>
              <a:ext uri="{FF2B5EF4-FFF2-40B4-BE49-F238E27FC236}">
                <a16:creationId xmlns:a16="http://schemas.microsoft.com/office/drawing/2014/main" id="{8DC7ECBA-6A51-F144-9427-D7764E5084D7}"/>
              </a:ext>
            </a:extLst>
          </p:cNvPr>
          <p:cNvSpPr txBox="1">
            <a:spLocks/>
          </p:cNvSpPr>
          <p:nvPr/>
        </p:nvSpPr>
        <p:spPr>
          <a:xfrm>
            <a:off x="-2126149" y="6492803"/>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64B5D8C-DCF3-4706-B695-4F73B634C15B}" type="slidenum">
              <a:rPr lang="fr-FR" smtClean="0"/>
              <a:pPr/>
              <a:t>8</a:t>
            </a:fld>
            <a:r>
              <a:rPr lang="fr-FR" b="1">
                <a:solidFill>
                  <a:srgbClr val="FF0000"/>
                </a:solidFill>
              </a:rPr>
              <a:t>/623</a:t>
            </a:r>
            <a:endParaRPr lang="fr-FR" b="1" dirty="0">
              <a:solidFill>
                <a:srgbClr val="FF0000"/>
              </a:solidFill>
            </a:endParaRPr>
          </a:p>
        </p:txBody>
      </p:sp>
    </p:spTree>
    <p:extLst>
      <p:ext uri="{BB962C8B-B14F-4D97-AF65-F5344CB8AC3E}">
        <p14:creationId xmlns:p14="http://schemas.microsoft.com/office/powerpoint/2010/main" val="3384841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fade">
                                      <p:cBhvr>
                                        <p:cTn id="7" dur="1000"/>
                                        <p:tgtEl>
                                          <p:spTgt spid="8194"/>
                                        </p:tgtEl>
                                      </p:cBhvr>
                                    </p:animEffect>
                                    <p:anim calcmode="lin" valueType="num">
                                      <p:cBhvr>
                                        <p:cTn id="8" dur="1000" fill="hold"/>
                                        <p:tgtEl>
                                          <p:spTgt spid="8194"/>
                                        </p:tgtEl>
                                        <p:attrNameLst>
                                          <p:attrName>ppt_x</p:attrName>
                                        </p:attrNameLst>
                                      </p:cBhvr>
                                      <p:tavLst>
                                        <p:tav tm="0">
                                          <p:val>
                                            <p:strVal val="#ppt_x"/>
                                          </p:val>
                                        </p:tav>
                                        <p:tav tm="100000">
                                          <p:val>
                                            <p:strVal val="#ppt_x"/>
                                          </p:val>
                                        </p:tav>
                                      </p:tavLst>
                                    </p:anim>
                                    <p:anim calcmode="lin" valueType="num">
                                      <p:cBhvr>
                                        <p:cTn id="9" dur="1000" fill="hold"/>
                                        <p:tgtEl>
                                          <p:spTgt spid="819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196"/>
                                        </p:tgtEl>
                                        <p:attrNameLst>
                                          <p:attrName>style.visibility</p:attrName>
                                        </p:attrNameLst>
                                      </p:cBhvr>
                                      <p:to>
                                        <p:strVal val="visible"/>
                                      </p:to>
                                    </p:set>
                                    <p:animEffect transition="in" filter="fade">
                                      <p:cBhvr>
                                        <p:cTn id="12" dur="1000"/>
                                        <p:tgtEl>
                                          <p:spTgt spid="8196"/>
                                        </p:tgtEl>
                                      </p:cBhvr>
                                    </p:animEffect>
                                    <p:anim calcmode="lin" valueType="num">
                                      <p:cBhvr>
                                        <p:cTn id="13" dur="1000" fill="hold"/>
                                        <p:tgtEl>
                                          <p:spTgt spid="8196"/>
                                        </p:tgtEl>
                                        <p:attrNameLst>
                                          <p:attrName>ppt_x</p:attrName>
                                        </p:attrNameLst>
                                      </p:cBhvr>
                                      <p:tavLst>
                                        <p:tav tm="0">
                                          <p:val>
                                            <p:strVal val="#ppt_x"/>
                                          </p:val>
                                        </p:tav>
                                        <p:tav tm="100000">
                                          <p:val>
                                            <p:strVal val="#ppt_x"/>
                                          </p:val>
                                        </p:tav>
                                      </p:tavLst>
                                    </p:anim>
                                    <p:anim calcmode="lin" valueType="num">
                                      <p:cBhvr>
                                        <p:cTn id="14" dur="1000" fill="hold"/>
                                        <p:tgtEl>
                                          <p:spTgt spid="8196"/>
                                        </p:tgtEl>
                                        <p:attrNameLst>
                                          <p:attrName>ppt_y</p:attrName>
                                        </p:attrNameLst>
                                      </p:cBhvr>
                                      <p:tavLst>
                                        <p:tav tm="0">
                                          <p:val>
                                            <p:strVal val="#ppt_y+.1"/>
                                          </p:val>
                                        </p:tav>
                                        <p:tav tm="100000">
                                          <p:val>
                                            <p:strVal val="#ppt_y"/>
                                          </p:val>
                                        </p:tav>
                                      </p:tavLst>
                                    </p:anim>
                                  </p:childTnLst>
                                </p:cTn>
                              </p:par>
                              <p:par>
                                <p:cTn id="15" presetID="5" presetClass="entr" presetSubtype="1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checkerboard(across)">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145453A-BEE4-EC91-1788-08206CFDDD7A}"/>
              </a:ext>
            </a:extLst>
          </p:cNvPr>
          <p:cNvSpPr>
            <a:spLocks noGrp="1"/>
          </p:cNvSpPr>
          <p:nvPr>
            <p:ph type="title"/>
          </p:nvPr>
        </p:nvSpPr>
        <p:spPr>
          <a:xfrm>
            <a:off x="838200" y="365125"/>
            <a:ext cx="10982498" cy="1325563"/>
          </a:xfrm>
        </p:spPr>
        <p:txBody>
          <a:bodyPr>
            <a:normAutofit/>
          </a:bodyPr>
          <a:lstStyle/>
          <a:p>
            <a:r>
              <a:rPr lang="fr-FR" dirty="0">
                <a:solidFill>
                  <a:srgbClr val="002060"/>
                </a:solidFill>
              </a:rPr>
              <a:t>An </a:t>
            </a:r>
            <a:r>
              <a:rPr lang="fr-FR" dirty="0" err="1">
                <a:solidFill>
                  <a:srgbClr val="002060"/>
                </a:solidFill>
              </a:rPr>
              <a:t>incredible</a:t>
            </a:r>
            <a:r>
              <a:rPr lang="fr-FR" dirty="0">
                <a:solidFill>
                  <a:srgbClr val="002060"/>
                </a:solidFill>
              </a:rPr>
              <a:t> </a:t>
            </a:r>
            <a:r>
              <a:rPr lang="fr-FR" dirty="0" err="1">
                <a:solidFill>
                  <a:srgbClr val="002060"/>
                </a:solidFill>
              </a:rPr>
              <a:t>hoax</a:t>
            </a:r>
            <a:r>
              <a:rPr lang="fr-FR" dirty="0">
                <a:solidFill>
                  <a:srgbClr val="002060"/>
                </a:solidFill>
              </a:rPr>
              <a:t> </a:t>
            </a:r>
            <a:r>
              <a:rPr lang="fr-FR" dirty="0" err="1">
                <a:solidFill>
                  <a:srgbClr val="002060"/>
                </a:solidFill>
              </a:rPr>
              <a:t>without</a:t>
            </a:r>
            <a:r>
              <a:rPr lang="fr-FR" dirty="0">
                <a:solidFill>
                  <a:srgbClr val="002060"/>
                </a:solidFill>
              </a:rPr>
              <a:t> </a:t>
            </a:r>
            <a:r>
              <a:rPr lang="fr-FR" dirty="0" err="1">
                <a:solidFill>
                  <a:srgbClr val="002060"/>
                </a:solidFill>
              </a:rPr>
              <a:t>technical</a:t>
            </a:r>
            <a:r>
              <a:rPr lang="fr-FR" dirty="0">
                <a:solidFill>
                  <a:srgbClr val="002060"/>
                </a:solidFill>
              </a:rPr>
              <a:t> </a:t>
            </a:r>
            <a:r>
              <a:rPr lang="fr-FR" dirty="0" err="1">
                <a:solidFill>
                  <a:srgbClr val="002060"/>
                </a:solidFill>
              </a:rPr>
              <a:t>language</a:t>
            </a:r>
            <a:r>
              <a:rPr lang="fr-FR" dirty="0">
                <a:solidFill>
                  <a:srgbClr val="002060"/>
                </a:solidFill>
              </a:rPr>
              <a:t>…</a:t>
            </a:r>
            <a:endParaRPr lang="fr-FR" sz="2800" dirty="0">
              <a:solidFill>
                <a:srgbClr val="002060"/>
              </a:solidFill>
            </a:endParaRPr>
          </a:p>
        </p:txBody>
      </p:sp>
      <p:sp>
        <p:nvSpPr>
          <p:cNvPr id="4" name="Espace réservé du pied de page 3">
            <a:extLst>
              <a:ext uri="{FF2B5EF4-FFF2-40B4-BE49-F238E27FC236}">
                <a16:creationId xmlns:a16="http://schemas.microsoft.com/office/drawing/2014/main" id="{57E1D8D9-438F-4A71-AB32-0413DF02FE60}"/>
              </a:ext>
            </a:extLst>
          </p:cNvPr>
          <p:cNvSpPr>
            <a:spLocks noGrp="1"/>
          </p:cNvSpPr>
          <p:nvPr>
            <p:ph type="ftr" sz="quarter" idx="11"/>
          </p:nvPr>
        </p:nvSpPr>
        <p:spPr>
          <a:xfrm>
            <a:off x="3581401" y="6356350"/>
            <a:ext cx="4897581" cy="365125"/>
          </a:xfrm>
        </p:spPr>
        <p:txBody>
          <a:bodyPr/>
          <a:lstStyle/>
          <a:p>
            <a:r>
              <a:rPr lang="fr-FR" dirty="0"/>
              <a:t>Le meilleur des canulars… quel dommage qu’il n’ait pas été publié !</a:t>
            </a:r>
          </a:p>
        </p:txBody>
      </p:sp>
      <p:sp>
        <p:nvSpPr>
          <p:cNvPr id="5" name="Espace réservé du numéro de diapositive 4">
            <a:extLst>
              <a:ext uri="{FF2B5EF4-FFF2-40B4-BE49-F238E27FC236}">
                <a16:creationId xmlns:a16="http://schemas.microsoft.com/office/drawing/2014/main" id="{DCFB8906-F887-4ED5-5493-C1EDEF696BE3}"/>
              </a:ext>
            </a:extLst>
          </p:cNvPr>
          <p:cNvSpPr>
            <a:spLocks noGrp="1"/>
          </p:cNvSpPr>
          <p:nvPr>
            <p:ph type="sldNum" sz="quarter" idx="12"/>
          </p:nvPr>
        </p:nvSpPr>
        <p:spPr/>
        <p:txBody>
          <a:bodyPr/>
          <a:lstStyle/>
          <a:p>
            <a:fld id="{264B5D8C-DCF3-4706-B695-4F73B634C15B}" type="slidenum">
              <a:rPr lang="fr-FR" smtClean="0"/>
              <a:t>80</a:t>
            </a:fld>
            <a:endParaRPr lang="fr-FR"/>
          </a:p>
        </p:txBody>
      </p:sp>
      <p:sp>
        <p:nvSpPr>
          <p:cNvPr id="6" name="Espace réservé du contenu 5">
            <a:extLst>
              <a:ext uri="{FF2B5EF4-FFF2-40B4-BE49-F238E27FC236}">
                <a16:creationId xmlns:a16="http://schemas.microsoft.com/office/drawing/2014/main" id="{2B7C98FB-1DC8-3A67-C37A-E6F5E77A76A8}"/>
              </a:ext>
            </a:extLst>
          </p:cNvPr>
          <p:cNvSpPr txBox="1">
            <a:spLocks noGrp="1"/>
          </p:cNvSpPr>
          <p:nvPr>
            <p:ph idx="1"/>
          </p:nvPr>
        </p:nvSpPr>
        <p:spPr>
          <a:xfrm>
            <a:off x="332509" y="1825625"/>
            <a:ext cx="5295175" cy="3322961"/>
          </a:xfrm>
          <a:prstGeom prst="rect">
            <a:avLst/>
          </a:prstGeom>
          <a:noFill/>
        </p:spPr>
        <p:txBody>
          <a:bodyPr wrap="square" rtlCol="0">
            <a:spAutoFit/>
          </a:bodyPr>
          <a:lstStyle/>
          <a:p>
            <a:r>
              <a:rPr lang="fr-FR" sz="3200" b="1" dirty="0"/>
              <a:t>David Mazières and Eddy Kohler</a:t>
            </a:r>
            <a:r>
              <a:rPr lang="fr-FR" sz="3200" dirty="0"/>
              <a:t> (</a:t>
            </a:r>
            <a:r>
              <a:rPr lang="fr-FR" sz="3200" dirty="0" err="1"/>
              <a:t>congress</a:t>
            </a:r>
            <a:r>
              <a:rPr lang="fr-FR" sz="3200" dirty="0"/>
              <a:t> WMSCI 2005)</a:t>
            </a:r>
          </a:p>
          <a:p>
            <a:r>
              <a:rPr lang="fr-FR" sz="3200" dirty="0"/>
              <a:t>… </a:t>
            </a:r>
            <a:r>
              <a:rPr lang="fr-FR" sz="3200" dirty="0" err="1"/>
              <a:t>submitted</a:t>
            </a:r>
            <a:r>
              <a:rPr lang="fr-FR" sz="3200" dirty="0"/>
              <a:t> by Peter </a:t>
            </a:r>
            <a:r>
              <a:rPr lang="fr-FR" sz="3200" dirty="0" err="1"/>
              <a:t>Vanplew</a:t>
            </a:r>
            <a:r>
              <a:rPr lang="fr-FR" sz="3200" dirty="0"/>
              <a:t> (International Journal of Advanced Computer </a:t>
            </a:r>
            <a:r>
              <a:rPr lang="fr-FR" sz="3200" dirty="0" err="1"/>
              <a:t>Technology</a:t>
            </a:r>
            <a:r>
              <a:rPr lang="fr-FR" sz="3200" dirty="0"/>
              <a:t>, 2014)</a:t>
            </a:r>
          </a:p>
        </p:txBody>
      </p:sp>
      <p:pic>
        <p:nvPicPr>
          <p:cNvPr id="7" name="Image 6">
            <a:extLst>
              <a:ext uri="{FF2B5EF4-FFF2-40B4-BE49-F238E27FC236}">
                <a16:creationId xmlns:a16="http://schemas.microsoft.com/office/drawing/2014/main" id="{95F9C61C-5167-667C-D0AA-433B258EA7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82607" y="1490351"/>
            <a:ext cx="4855985" cy="4524895"/>
          </a:xfrm>
          <a:prstGeom prst="rect">
            <a:avLst/>
          </a:prstGeom>
        </p:spPr>
      </p:pic>
    </p:spTree>
    <p:extLst>
      <p:ext uri="{BB962C8B-B14F-4D97-AF65-F5344CB8AC3E}">
        <p14:creationId xmlns:p14="http://schemas.microsoft.com/office/powerpoint/2010/main" val="298969728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145453A-BEE4-EC91-1788-08206CFDDD7A}"/>
              </a:ext>
            </a:extLst>
          </p:cNvPr>
          <p:cNvSpPr>
            <a:spLocks noGrp="1"/>
          </p:cNvSpPr>
          <p:nvPr>
            <p:ph type="title"/>
          </p:nvPr>
        </p:nvSpPr>
        <p:spPr>
          <a:xfrm>
            <a:off x="838200" y="365125"/>
            <a:ext cx="10982498" cy="1325563"/>
          </a:xfrm>
        </p:spPr>
        <p:txBody>
          <a:bodyPr>
            <a:normAutofit/>
          </a:bodyPr>
          <a:lstStyle/>
          <a:p>
            <a:r>
              <a:rPr lang="fr-FR" dirty="0">
                <a:solidFill>
                  <a:srgbClr val="002060"/>
                </a:solidFill>
              </a:rPr>
              <a:t>… </a:t>
            </a:r>
            <a:r>
              <a:rPr lang="fr-FR" dirty="0" err="1">
                <a:solidFill>
                  <a:srgbClr val="002060"/>
                </a:solidFill>
              </a:rPr>
              <a:t>was</a:t>
            </a:r>
            <a:r>
              <a:rPr lang="fr-FR" dirty="0">
                <a:solidFill>
                  <a:srgbClr val="002060"/>
                </a:solidFill>
              </a:rPr>
              <a:t> </a:t>
            </a:r>
            <a:r>
              <a:rPr lang="fr-FR" dirty="0" err="1">
                <a:solidFill>
                  <a:srgbClr val="002060"/>
                </a:solidFill>
              </a:rPr>
              <a:t>accepted</a:t>
            </a:r>
            <a:r>
              <a:rPr lang="fr-FR" dirty="0">
                <a:solidFill>
                  <a:srgbClr val="002060"/>
                </a:solidFill>
              </a:rPr>
              <a:t> for 150$ (but not </a:t>
            </a:r>
            <a:r>
              <a:rPr lang="fr-FR" dirty="0" err="1">
                <a:solidFill>
                  <a:srgbClr val="002060"/>
                </a:solidFill>
              </a:rPr>
              <a:t>published</a:t>
            </a:r>
            <a:r>
              <a:rPr lang="fr-FR" dirty="0">
                <a:solidFill>
                  <a:srgbClr val="002060"/>
                </a:solidFill>
              </a:rPr>
              <a:t>)</a:t>
            </a:r>
            <a:endParaRPr lang="fr-FR" sz="2800" dirty="0">
              <a:solidFill>
                <a:srgbClr val="002060"/>
              </a:solidFill>
            </a:endParaRPr>
          </a:p>
        </p:txBody>
      </p:sp>
      <p:sp>
        <p:nvSpPr>
          <p:cNvPr id="5" name="Espace réservé du numéro de diapositive 4">
            <a:extLst>
              <a:ext uri="{FF2B5EF4-FFF2-40B4-BE49-F238E27FC236}">
                <a16:creationId xmlns:a16="http://schemas.microsoft.com/office/drawing/2014/main" id="{DCFB8906-F887-4ED5-5493-C1EDEF696BE3}"/>
              </a:ext>
            </a:extLst>
          </p:cNvPr>
          <p:cNvSpPr>
            <a:spLocks noGrp="1"/>
          </p:cNvSpPr>
          <p:nvPr>
            <p:ph type="sldNum" sz="quarter" idx="12"/>
          </p:nvPr>
        </p:nvSpPr>
        <p:spPr/>
        <p:txBody>
          <a:bodyPr/>
          <a:lstStyle/>
          <a:p>
            <a:fld id="{264B5D8C-DCF3-4706-B695-4F73B634C15B}" type="slidenum">
              <a:rPr lang="fr-FR" smtClean="0"/>
              <a:t>81</a:t>
            </a:fld>
            <a:endParaRPr lang="fr-FR"/>
          </a:p>
        </p:txBody>
      </p:sp>
      <p:pic>
        <p:nvPicPr>
          <p:cNvPr id="9" name="Image 8">
            <a:extLst>
              <a:ext uri="{FF2B5EF4-FFF2-40B4-BE49-F238E27FC236}">
                <a16:creationId xmlns:a16="http://schemas.microsoft.com/office/drawing/2014/main" id="{D1557088-D649-D5FE-90F7-9AB0AE25C2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5150" y="1356519"/>
            <a:ext cx="3886200" cy="2667000"/>
          </a:xfrm>
          <a:prstGeom prst="rect">
            <a:avLst/>
          </a:prstGeom>
        </p:spPr>
      </p:pic>
      <p:pic>
        <p:nvPicPr>
          <p:cNvPr id="11" name="Image 10">
            <a:extLst>
              <a:ext uri="{FF2B5EF4-FFF2-40B4-BE49-F238E27FC236}">
                <a16:creationId xmlns:a16="http://schemas.microsoft.com/office/drawing/2014/main" id="{858190E7-81FC-5A75-79B1-4B599BF5CB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9300" y="3937000"/>
            <a:ext cx="3289300" cy="2921000"/>
          </a:xfrm>
          <a:prstGeom prst="rect">
            <a:avLst/>
          </a:prstGeom>
        </p:spPr>
      </p:pic>
      <p:pic>
        <p:nvPicPr>
          <p:cNvPr id="17410" name="Picture 2">
            <a:extLst>
              <a:ext uri="{FF2B5EF4-FFF2-40B4-BE49-F238E27FC236}">
                <a16:creationId xmlns:a16="http://schemas.microsoft.com/office/drawing/2014/main" id="{E42BBE28-AC27-34AA-0BE7-82E20D4909D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116" y="1479550"/>
            <a:ext cx="6096001" cy="2420938"/>
          </a:xfrm>
          <a:prstGeom prst="rect">
            <a:avLst/>
          </a:prstGeom>
          <a:noFill/>
          <a:extLst>
            <a:ext uri="{909E8E84-426E-40DD-AFC4-6F175D3DCCD1}">
              <a14:hiddenFill xmlns:a14="http://schemas.microsoft.com/office/drawing/2010/main">
                <a:solidFill>
                  <a:srgbClr val="FFFFFF"/>
                </a:solidFill>
              </a14:hiddenFill>
            </a:ext>
          </a:extLst>
        </p:spPr>
      </p:pic>
      <p:pic>
        <p:nvPicPr>
          <p:cNvPr id="17412" name="Picture 4">
            <a:extLst>
              <a:ext uri="{FF2B5EF4-FFF2-40B4-BE49-F238E27FC236}">
                <a16:creationId xmlns:a16="http://schemas.microsoft.com/office/drawing/2014/main" id="{B386D14F-4FD0-2F17-8879-71995010643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34965" y="4078655"/>
            <a:ext cx="5436869" cy="26589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218056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145453A-BEE4-EC91-1788-08206CFDDD7A}"/>
              </a:ext>
            </a:extLst>
          </p:cNvPr>
          <p:cNvSpPr>
            <a:spLocks noGrp="1"/>
          </p:cNvSpPr>
          <p:nvPr>
            <p:ph type="title"/>
          </p:nvPr>
        </p:nvSpPr>
        <p:spPr>
          <a:xfrm>
            <a:off x="418407" y="110440"/>
            <a:ext cx="11355185" cy="1325563"/>
          </a:xfrm>
        </p:spPr>
        <p:txBody>
          <a:bodyPr>
            <a:normAutofit/>
          </a:bodyPr>
          <a:lstStyle/>
          <a:p>
            <a:r>
              <a:rPr lang="fr-FR" dirty="0" err="1">
                <a:solidFill>
                  <a:srgbClr val="002060"/>
                </a:solidFill>
              </a:rPr>
              <a:t>From</a:t>
            </a:r>
            <a:r>
              <a:rPr lang="fr-FR" dirty="0">
                <a:solidFill>
                  <a:srgbClr val="002060"/>
                </a:solidFill>
              </a:rPr>
              <a:t> </a:t>
            </a:r>
            <a:r>
              <a:rPr lang="fr-FR" dirty="0" err="1">
                <a:solidFill>
                  <a:srgbClr val="002060"/>
                </a:solidFill>
              </a:rPr>
              <a:t>hoaxes</a:t>
            </a:r>
            <a:r>
              <a:rPr lang="fr-FR" dirty="0">
                <a:solidFill>
                  <a:srgbClr val="002060"/>
                </a:solidFill>
              </a:rPr>
              <a:t> of </a:t>
            </a:r>
            <a:r>
              <a:rPr lang="fr-FR" dirty="0" err="1">
                <a:solidFill>
                  <a:srgbClr val="002060"/>
                </a:solidFill>
              </a:rPr>
              <a:t>exposure</a:t>
            </a:r>
            <a:r>
              <a:rPr lang="fr-FR" dirty="0">
                <a:solidFill>
                  <a:srgbClr val="002060"/>
                </a:solidFill>
              </a:rPr>
              <a:t> to </a:t>
            </a:r>
            <a:r>
              <a:rPr lang="fr-FR" dirty="0" err="1">
                <a:solidFill>
                  <a:srgbClr val="002060"/>
                </a:solidFill>
              </a:rPr>
              <a:t>literary</a:t>
            </a:r>
            <a:r>
              <a:rPr lang="fr-FR" dirty="0">
                <a:solidFill>
                  <a:srgbClr val="002060"/>
                </a:solidFill>
              </a:rPr>
              <a:t> </a:t>
            </a:r>
            <a:r>
              <a:rPr lang="fr-FR" dirty="0" err="1">
                <a:solidFill>
                  <a:srgbClr val="002060"/>
                </a:solidFill>
              </a:rPr>
              <a:t>hoaxes</a:t>
            </a:r>
            <a:r>
              <a:rPr lang="fr-FR" dirty="0">
                <a:solidFill>
                  <a:srgbClr val="002060"/>
                </a:solidFill>
              </a:rPr>
              <a:t>… or real </a:t>
            </a:r>
            <a:r>
              <a:rPr lang="fr-FR" dirty="0" err="1">
                <a:solidFill>
                  <a:srgbClr val="002060"/>
                </a:solidFill>
              </a:rPr>
              <a:t>frauds</a:t>
            </a:r>
            <a:r>
              <a:rPr lang="fr-FR" dirty="0">
                <a:solidFill>
                  <a:srgbClr val="002060"/>
                </a:solidFill>
              </a:rPr>
              <a:t>!</a:t>
            </a:r>
            <a:endParaRPr lang="fr-FR" sz="2800" dirty="0">
              <a:solidFill>
                <a:srgbClr val="002060"/>
              </a:solidFill>
            </a:endParaRPr>
          </a:p>
        </p:txBody>
      </p:sp>
      <p:sp>
        <p:nvSpPr>
          <p:cNvPr id="4" name="Espace réservé du pied de page 3">
            <a:extLst>
              <a:ext uri="{FF2B5EF4-FFF2-40B4-BE49-F238E27FC236}">
                <a16:creationId xmlns:a16="http://schemas.microsoft.com/office/drawing/2014/main" id="{57E1D8D9-438F-4A71-AB32-0413DF02FE60}"/>
              </a:ext>
            </a:extLst>
          </p:cNvPr>
          <p:cNvSpPr>
            <a:spLocks noGrp="1"/>
          </p:cNvSpPr>
          <p:nvPr>
            <p:ph type="ftr" sz="quarter" idx="11"/>
          </p:nvPr>
        </p:nvSpPr>
        <p:spPr/>
        <p:txBody>
          <a:bodyPr/>
          <a:lstStyle/>
          <a:p>
            <a:r>
              <a:rPr lang="fr-FR" dirty="0"/>
              <a:t>Des canulars à la pelle…</a:t>
            </a:r>
          </a:p>
        </p:txBody>
      </p:sp>
      <p:sp>
        <p:nvSpPr>
          <p:cNvPr id="5" name="Espace réservé du numéro de diapositive 4">
            <a:extLst>
              <a:ext uri="{FF2B5EF4-FFF2-40B4-BE49-F238E27FC236}">
                <a16:creationId xmlns:a16="http://schemas.microsoft.com/office/drawing/2014/main" id="{DCFB8906-F887-4ED5-5493-C1EDEF696BE3}"/>
              </a:ext>
            </a:extLst>
          </p:cNvPr>
          <p:cNvSpPr>
            <a:spLocks noGrp="1"/>
          </p:cNvSpPr>
          <p:nvPr>
            <p:ph type="sldNum" sz="quarter" idx="12"/>
          </p:nvPr>
        </p:nvSpPr>
        <p:spPr/>
        <p:txBody>
          <a:bodyPr/>
          <a:lstStyle/>
          <a:p>
            <a:fld id="{264B5D8C-DCF3-4706-B695-4F73B634C15B}" type="slidenum">
              <a:rPr lang="fr-FR" smtClean="0"/>
              <a:t>82</a:t>
            </a:fld>
            <a:endParaRPr lang="fr-FR"/>
          </a:p>
        </p:txBody>
      </p:sp>
      <p:sp>
        <p:nvSpPr>
          <p:cNvPr id="6" name="Espace réservé du contenu 5">
            <a:extLst>
              <a:ext uri="{FF2B5EF4-FFF2-40B4-BE49-F238E27FC236}">
                <a16:creationId xmlns:a16="http://schemas.microsoft.com/office/drawing/2014/main" id="{2B7C98FB-1DC8-3A67-C37A-E6F5E77A76A8}"/>
              </a:ext>
            </a:extLst>
          </p:cNvPr>
          <p:cNvSpPr txBox="1">
            <a:spLocks noGrp="1"/>
          </p:cNvSpPr>
          <p:nvPr>
            <p:ph idx="1"/>
          </p:nvPr>
        </p:nvSpPr>
        <p:spPr>
          <a:xfrm>
            <a:off x="249382" y="1473962"/>
            <a:ext cx="11942618" cy="5384038"/>
          </a:xfrm>
          <a:prstGeom prst="rect">
            <a:avLst/>
          </a:prstGeom>
          <a:noFill/>
        </p:spPr>
        <p:txBody>
          <a:bodyPr wrap="square" rtlCol="0">
            <a:spAutoFit/>
          </a:bodyPr>
          <a:lstStyle/>
          <a:p>
            <a:r>
              <a:rPr lang="fr-FR" b="1" dirty="0" err="1"/>
              <a:t>Wood’s</a:t>
            </a:r>
            <a:r>
              <a:rPr lang="fr-FR" b="1" dirty="0"/>
              <a:t> </a:t>
            </a:r>
            <a:r>
              <a:rPr lang="fr-FR" b="1" dirty="0" err="1"/>
              <a:t>demonstration</a:t>
            </a:r>
            <a:r>
              <a:rPr lang="fr-FR" b="1" dirty="0"/>
              <a:t> of fake René </a:t>
            </a:r>
            <a:r>
              <a:rPr lang="fr-FR" b="1" dirty="0" err="1"/>
              <a:t>Blondot’s</a:t>
            </a:r>
            <a:r>
              <a:rPr lang="fr-FR" b="1" dirty="0"/>
              <a:t> N-Ray </a:t>
            </a:r>
            <a:r>
              <a:rPr lang="fr-FR" dirty="0"/>
              <a:t>(Nature, 1904)</a:t>
            </a:r>
          </a:p>
          <a:p>
            <a:r>
              <a:rPr lang="fr-FR" b="1" dirty="0"/>
              <a:t>Project Alpha </a:t>
            </a:r>
            <a:r>
              <a:rPr lang="fr-FR" dirty="0"/>
              <a:t>(James </a:t>
            </a:r>
            <a:r>
              <a:rPr lang="fr-FR" dirty="0" err="1"/>
              <a:t>Randi</a:t>
            </a:r>
            <a:r>
              <a:rPr lang="fr-FR" dirty="0"/>
              <a:t>, 1979-1982) (</a:t>
            </a:r>
            <a:r>
              <a:rPr lang="fr-FR" dirty="0" err="1"/>
              <a:t>against</a:t>
            </a:r>
            <a:r>
              <a:rPr lang="fr-FR" dirty="0"/>
              <a:t> paranormal)</a:t>
            </a:r>
          </a:p>
          <a:p>
            <a:r>
              <a:rPr lang="fr-FR" b="1" dirty="0" err="1"/>
              <a:t>Dihydrogen</a:t>
            </a:r>
            <a:r>
              <a:rPr lang="fr-FR" b="1" dirty="0"/>
              <a:t> </a:t>
            </a:r>
            <a:r>
              <a:rPr lang="fr-FR" b="1" dirty="0" err="1"/>
              <a:t>monoxide</a:t>
            </a:r>
            <a:r>
              <a:rPr lang="fr-FR" b="1" dirty="0"/>
              <a:t> (DHMO) </a:t>
            </a:r>
            <a:r>
              <a:rPr lang="fr-FR" dirty="0" err="1"/>
              <a:t>effects</a:t>
            </a:r>
            <a:r>
              <a:rPr lang="fr-FR" dirty="0"/>
              <a:t> (1989) (</a:t>
            </a:r>
            <a:r>
              <a:rPr lang="fr-FR" dirty="0" err="1"/>
              <a:t>against</a:t>
            </a:r>
            <a:r>
              <a:rPr lang="fr-FR" dirty="0"/>
              <a:t> </a:t>
            </a:r>
            <a:r>
              <a:rPr lang="fr-FR" dirty="0" err="1"/>
              <a:t>chemophobia</a:t>
            </a:r>
            <a:r>
              <a:rPr lang="fr-FR" dirty="0"/>
              <a:t>)</a:t>
            </a:r>
          </a:p>
          <a:p>
            <a:r>
              <a:rPr lang="fr-FR" b="1" dirty="0" err="1"/>
              <a:t>Other</a:t>
            </a:r>
            <a:r>
              <a:rPr lang="fr-FR" b="1" dirty="0"/>
              <a:t> </a:t>
            </a:r>
            <a:r>
              <a:rPr lang="fr-FR" b="1" dirty="0" err="1"/>
              <a:t>fantasies</a:t>
            </a:r>
            <a:r>
              <a:rPr lang="fr-FR" b="1" dirty="0"/>
              <a:t>: </a:t>
            </a:r>
            <a:r>
              <a:rPr lang="fr-FR" dirty="0"/>
              <a:t>April </a:t>
            </a:r>
            <a:r>
              <a:rPr lang="fr-FR" dirty="0" err="1"/>
              <a:t>Fool’s</a:t>
            </a:r>
            <a:r>
              <a:rPr lang="fr-FR" dirty="0"/>
              <a:t> Day, Christmas BMJ, Georges Perec (« Pitres et travaux » section, JIM 103, 1980)</a:t>
            </a:r>
          </a:p>
          <a:p>
            <a:r>
              <a:rPr lang="fr-FR" b="1" dirty="0"/>
              <a:t>Great Moon </a:t>
            </a:r>
            <a:r>
              <a:rPr lang="fr-FR" b="1" dirty="0" err="1"/>
              <a:t>Hoax</a:t>
            </a:r>
            <a:r>
              <a:rPr lang="fr-FR" b="1" dirty="0"/>
              <a:t> </a:t>
            </a:r>
            <a:r>
              <a:rPr lang="fr-FR" dirty="0"/>
              <a:t>(The Sun, 1835), </a:t>
            </a:r>
            <a:r>
              <a:rPr lang="fr-FR" b="1" dirty="0"/>
              <a:t>The </a:t>
            </a:r>
            <a:r>
              <a:rPr lang="fr-FR" b="1" dirty="0" err="1"/>
              <a:t>Unparalleled</a:t>
            </a:r>
            <a:r>
              <a:rPr lang="fr-FR" b="1" dirty="0"/>
              <a:t> Adventure of One Hans </a:t>
            </a:r>
            <a:r>
              <a:rPr lang="fr-FR" b="1" dirty="0" err="1"/>
              <a:t>Pfaall</a:t>
            </a:r>
            <a:r>
              <a:rPr lang="fr-FR" dirty="0"/>
              <a:t> (E.A. Poe, C. Baudelaire, 1835)</a:t>
            </a:r>
          </a:p>
          <a:p>
            <a:r>
              <a:rPr lang="fr-FR" b="1" dirty="0"/>
              <a:t>Alien </a:t>
            </a:r>
            <a:r>
              <a:rPr lang="fr-FR" b="1" dirty="0" err="1"/>
              <a:t>autopsy</a:t>
            </a:r>
            <a:r>
              <a:rPr lang="fr-FR" b="1" dirty="0"/>
              <a:t> </a:t>
            </a:r>
            <a:r>
              <a:rPr lang="fr-FR" dirty="0"/>
              <a:t>by Fox TV (1995)</a:t>
            </a:r>
          </a:p>
          <a:p>
            <a:r>
              <a:rPr lang="fr-FR" b="1" dirty="0" err="1"/>
              <a:t>Furry</a:t>
            </a:r>
            <a:r>
              <a:rPr lang="fr-FR" b="1" dirty="0"/>
              <a:t> </a:t>
            </a:r>
            <a:r>
              <a:rPr lang="fr-FR" b="1" dirty="0" err="1"/>
              <a:t>trout</a:t>
            </a:r>
            <a:r>
              <a:rPr lang="fr-FR" b="1" dirty="0"/>
              <a:t> </a:t>
            </a:r>
            <a:r>
              <a:rPr lang="fr-FR" dirty="0"/>
              <a:t>in Royal Museum of Scotland (1950)</a:t>
            </a:r>
          </a:p>
          <a:p>
            <a:r>
              <a:rPr lang="fr-FR" b="1" dirty="0" err="1"/>
              <a:t>Nessie’s</a:t>
            </a:r>
            <a:r>
              <a:rPr lang="fr-FR" b="1" dirty="0"/>
              <a:t> </a:t>
            </a:r>
            <a:r>
              <a:rPr lang="fr-FR" b="1" dirty="0" err="1"/>
              <a:t>picture</a:t>
            </a:r>
            <a:r>
              <a:rPr lang="fr-FR" b="1" dirty="0"/>
              <a:t> </a:t>
            </a:r>
            <a:r>
              <a:rPr lang="fr-FR" dirty="0"/>
              <a:t>of surgeon Wilson (1934), </a:t>
            </a:r>
          </a:p>
          <a:p>
            <a:r>
              <a:rPr lang="fr-FR" dirty="0"/>
              <a:t>…</a:t>
            </a:r>
          </a:p>
        </p:txBody>
      </p:sp>
      <p:pic>
        <p:nvPicPr>
          <p:cNvPr id="16386" name="Picture 2" descr="The Loch Ness Monster Turns 83: The Story of The Surgeon's Photograph —  Online - Don't Take Pictures">
            <a:extLst>
              <a:ext uri="{FF2B5EF4-FFF2-40B4-BE49-F238E27FC236}">
                <a16:creationId xmlns:a16="http://schemas.microsoft.com/office/drawing/2014/main" id="{E17DB4F3-AC16-06FE-60C7-C99020D398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18022" y="4466096"/>
            <a:ext cx="2935778" cy="18358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21954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Espace réservé du contenu 6">
            <a:extLst>
              <a:ext uri="{FF2B5EF4-FFF2-40B4-BE49-F238E27FC236}">
                <a16:creationId xmlns:a16="http://schemas.microsoft.com/office/drawing/2014/main" id="{3F0E0D7D-985E-1B63-264D-58E4D2C739C9}"/>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4218" y="311735"/>
            <a:ext cx="7134307" cy="4351338"/>
          </a:xfrm>
        </p:spPr>
      </p:pic>
      <p:sp>
        <p:nvSpPr>
          <p:cNvPr id="4" name="Espace réservé du pied de page 3">
            <a:extLst>
              <a:ext uri="{FF2B5EF4-FFF2-40B4-BE49-F238E27FC236}">
                <a16:creationId xmlns:a16="http://schemas.microsoft.com/office/drawing/2014/main" id="{42E63D06-76C0-1AEB-E5FE-88F7E2B3E61A}"/>
              </a:ext>
            </a:extLst>
          </p:cNvPr>
          <p:cNvSpPr>
            <a:spLocks noGrp="1"/>
          </p:cNvSpPr>
          <p:nvPr>
            <p:ph type="ftr" sz="quarter" idx="11"/>
          </p:nvPr>
        </p:nvSpPr>
        <p:spPr/>
        <p:txBody>
          <a:bodyPr/>
          <a:lstStyle/>
          <a:p>
            <a:r>
              <a:rPr lang="fr-FR" dirty="0"/>
              <a:t>Georges Perec aurait vraisemblablement adoré notre histoire…</a:t>
            </a:r>
          </a:p>
        </p:txBody>
      </p:sp>
      <p:sp>
        <p:nvSpPr>
          <p:cNvPr id="5" name="Espace réservé du numéro de diapositive 4">
            <a:extLst>
              <a:ext uri="{FF2B5EF4-FFF2-40B4-BE49-F238E27FC236}">
                <a16:creationId xmlns:a16="http://schemas.microsoft.com/office/drawing/2014/main" id="{CAF03152-D8BB-C538-1A78-52B61FA5057C}"/>
              </a:ext>
            </a:extLst>
          </p:cNvPr>
          <p:cNvSpPr>
            <a:spLocks noGrp="1"/>
          </p:cNvSpPr>
          <p:nvPr>
            <p:ph type="sldNum" sz="quarter" idx="12"/>
          </p:nvPr>
        </p:nvSpPr>
        <p:spPr/>
        <p:txBody>
          <a:bodyPr/>
          <a:lstStyle/>
          <a:p>
            <a:fld id="{264B5D8C-DCF3-4706-B695-4F73B634C15B}" type="slidenum">
              <a:rPr lang="fr-FR" smtClean="0"/>
              <a:t>83</a:t>
            </a:fld>
            <a:endParaRPr lang="fr-FR"/>
          </a:p>
        </p:txBody>
      </p:sp>
      <p:pic>
        <p:nvPicPr>
          <p:cNvPr id="9" name="Image 8">
            <a:extLst>
              <a:ext uri="{FF2B5EF4-FFF2-40B4-BE49-F238E27FC236}">
                <a16:creationId xmlns:a16="http://schemas.microsoft.com/office/drawing/2014/main" id="{9E1C1818-76E5-3333-38DF-AC82D16BA0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62800" y="141288"/>
            <a:ext cx="4191000" cy="3098800"/>
          </a:xfrm>
          <a:prstGeom prst="rect">
            <a:avLst/>
          </a:prstGeom>
        </p:spPr>
      </p:pic>
      <p:pic>
        <p:nvPicPr>
          <p:cNvPr id="11" name="Image 10">
            <a:extLst>
              <a:ext uri="{FF2B5EF4-FFF2-40B4-BE49-F238E27FC236}">
                <a16:creationId xmlns:a16="http://schemas.microsoft.com/office/drawing/2014/main" id="{6C609BC1-AAED-919A-8508-A1B14B4D38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71357" y="5366089"/>
            <a:ext cx="3670300" cy="774700"/>
          </a:xfrm>
          <a:prstGeom prst="rect">
            <a:avLst/>
          </a:prstGeom>
        </p:spPr>
      </p:pic>
      <p:pic>
        <p:nvPicPr>
          <p:cNvPr id="13" name="Image 12">
            <a:extLst>
              <a:ext uri="{FF2B5EF4-FFF2-40B4-BE49-F238E27FC236}">
                <a16:creationId xmlns:a16="http://schemas.microsoft.com/office/drawing/2014/main" id="{8502BD12-0005-116D-3B18-93C13B33683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5657" y="5352855"/>
            <a:ext cx="3695700" cy="787400"/>
          </a:xfrm>
          <a:prstGeom prst="rect">
            <a:avLst/>
          </a:prstGeom>
        </p:spPr>
      </p:pic>
      <p:pic>
        <p:nvPicPr>
          <p:cNvPr id="15" name="Image 14">
            <a:extLst>
              <a:ext uri="{FF2B5EF4-FFF2-40B4-BE49-F238E27FC236}">
                <a16:creationId xmlns:a16="http://schemas.microsoft.com/office/drawing/2014/main" id="{F7BCBD02-FCA2-8ABD-4916-A690B93D829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08950" y="3341980"/>
            <a:ext cx="3746500" cy="1219200"/>
          </a:xfrm>
          <a:prstGeom prst="rect">
            <a:avLst/>
          </a:prstGeom>
        </p:spPr>
      </p:pic>
      <p:pic>
        <p:nvPicPr>
          <p:cNvPr id="19" name="Image 18">
            <a:extLst>
              <a:ext uri="{FF2B5EF4-FFF2-40B4-BE49-F238E27FC236}">
                <a16:creationId xmlns:a16="http://schemas.microsoft.com/office/drawing/2014/main" id="{0CBFAD0E-D9EF-336C-5AD8-99647F8F35F8}"/>
              </a:ext>
            </a:extLst>
          </p:cNvPr>
          <p:cNvPicPr>
            <a:picLocks noChangeAspect="1"/>
          </p:cNvPicPr>
          <p:nvPr/>
        </p:nvPicPr>
        <p:blipFill rotWithShape="1">
          <a:blip r:embed="rId8">
            <a:extLst>
              <a:ext uri="{28A0092B-C50C-407E-A947-70E740481C1C}">
                <a14:useLocalDpi xmlns:a14="http://schemas.microsoft.com/office/drawing/2010/main" val="0"/>
              </a:ext>
            </a:extLst>
          </a:blip>
          <a:srcRect b="36942"/>
          <a:stretch/>
        </p:blipFill>
        <p:spPr>
          <a:xfrm>
            <a:off x="8108950" y="4658605"/>
            <a:ext cx="3670300" cy="1589697"/>
          </a:xfrm>
          <a:prstGeom prst="rect">
            <a:avLst/>
          </a:prstGeom>
        </p:spPr>
      </p:pic>
    </p:spTree>
    <p:extLst>
      <p:ext uri="{BB962C8B-B14F-4D97-AF65-F5344CB8AC3E}">
        <p14:creationId xmlns:p14="http://schemas.microsoft.com/office/powerpoint/2010/main" val="389861800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F6CF758-0CF4-77E5-5FD9-C9B649D3F7CF}"/>
              </a:ext>
            </a:extLst>
          </p:cNvPr>
          <p:cNvSpPr>
            <a:spLocks noGrp="1"/>
          </p:cNvSpPr>
          <p:nvPr>
            <p:ph type="title"/>
          </p:nvPr>
        </p:nvSpPr>
        <p:spPr/>
        <p:txBody>
          <a:bodyPr/>
          <a:lstStyle/>
          <a:p>
            <a:r>
              <a:rPr lang="fr-FR" dirty="0" err="1">
                <a:solidFill>
                  <a:srgbClr val="002060"/>
                </a:solidFill>
              </a:rPr>
              <a:t>Hoax</a:t>
            </a:r>
            <a:r>
              <a:rPr lang="fr-FR" dirty="0">
                <a:solidFill>
                  <a:srgbClr val="002060"/>
                </a:solidFill>
              </a:rPr>
              <a:t> or </a:t>
            </a:r>
            <a:r>
              <a:rPr lang="fr-FR" dirty="0" err="1">
                <a:solidFill>
                  <a:srgbClr val="002060"/>
                </a:solidFill>
              </a:rPr>
              <a:t>fraud</a:t>
            </a:r>
            <a:r>
              <a:rPr lang="fr-FR" dirty="0">
                <a:solidFill>
                  <a:srgbClr val="002060"/>
                </a:solidFill>
              </a:rPr>
              <a:t> by </a:t>
            </a:r>
            <a:r>
              <a:rPr lang="fr-FR" dirty="0" err="1">
                <a:solidFill>
                  <a:srgbClr val="002060"/>
                </a:solidFill>
              </a:rPr>
              <a:t>scientists</a:t>
            </a:r>
            <a:r>
              <a:rPr lang="fr-FR" dirty="0">
                <a:solidFill>
                  <a:srgbClr val="002060"/>
                </a:solidFill>
              </a:rPr>
              <a:t>: </a:t>
            </a:r>
            <a:r>
              <a:rPr lang="fr-FR" dirty="0" err="1">
                <a:solidFill>
                  <a:srgbClr val="002060"/>
                </a:solidFill>
              </a:rPr>
              <a:t>who</a:t>
            </a:r>
            <a:r>
              <a:rPr lang="fr-FR" dirty="0">
                <a:solidFill>
                  <a:srgbClr val="002060"/>
                </a:solidFill>
              </a:rPr>
              <a:t> </a:t>
            </a:r>
            <a:r>
              <a:rPr lang="fr-FR" dirty="0" err="1">
                <a:solidFill>
                  <a:srgbClr val="002060"/>
                </a:solidFill>
              </a:rPr>
              <a:t>is</a:t>
            </a:r>
            <a:r>
              <a:rPr lang="fr-FR" dirty="0">
                <a:solidFill>
                  <a:srgbClr val="002060"/>
                </a:solidFill>
              </a:rPr>
              <a:t> </a:t>
            </a:r>
            <a:r>
              <a:rPr lang="fr-FR" dirty="0" err="1">
                <a:solidFill>
                  <a:srgbClr val="002060"/>
                </a:solidFill>
              </a:rPr>
              <a:t>complicit</a:t>
            </a:r>
            <a:r>
              <a:rPr lang="fr-FR" dirty="0">
                <a:solidFill>
                  <a:srgbClr val="002060"/>
                </a:solidFill>
              </a:rPr>
              <a:t>?</a:t>
            </a:r>
          </a:p>
        </p:txBody>
      </p:sp>
      <p:graphicFrame>
        <p:nvGraphicFramePr>
          <p:cNvPr id="6" name="Tableau 6">
            <a:extLst>
              <a:ext uri="{FF2B5EF4-FFF2-40B4-BE49-F238E27FC236}">
                <a16:creationId xmlns:a16="http://schemas.microsoft.com/office/drawing/2014/main" id="{AEF9E0ED-9457-F246-9472-4EEE26A6D05D}"/>
              </a:ext>
            </a:extLst>
          </p:cNvPr>
          <p:cNvGraphicFramePr>
            <a:graphicFrameLocks noGrp="1"/>
          </p:cNvGraphicFramePr>
          <p:nvPr>
            <p:ph idx="1"/>
            <p:extLst>
              <p:ext uri="{D42A27DB-BD31-4B8C-83A1-F6EECF244321}">
                <p14:modId xmlns:p14="http://schemas.microsoft.com/office/powerpoint/2010/main" val="352425131"/>
              </p:ext>
            </p:extLst>
          </p:nvPr>
        </p:nvGraphicFramePr>
        <p:xfrm>
          <a:off x="838200" y="1690688"/>
          <a:ext cx="10515597" cy="4663440"/>
        </p:xfrm>
        <a:graphic>
          <a:graphicData uri="http://schemas.openxmlformats.org/drawingml/2006/table">
            <a:tbl>
              <a:tblPr firstRow="1" firstCol="1" bandRow="1">
                <a:tableStyleId>{5C22544A-7EE6-4342-B048-85BDC9FD1C3A}</a:tableStyleId>
              </a:tblPr>
              <a:tblGrid>
                <a:gridCol w="3505199">
                  <a:extLst>
                    <a:ext uri="{9D8B030D-6E8A-4147-A177-3AD203B41FA5}">
                      <a16:colId xmlns:a16="http://schemas.microsoft.com/office/drawing/2014/main" val="3430950654"/>
                    </a:ext>
                  </a:extLst>
                </a:gridCol>
                <a:gridCol w="3505199">
                  <a:extLst>
                    <a:ext uri="{9D8B030D-6E8A-4147-A177-3AD203B41FA5}">
                      <a16:colId xmlns:a16="http://schemas.microsoft.com/office/drawing/2014/main" val="1052405850"/>
                    </a:ext>
                  </a:extLst>
                </a:gridCol>
                <a:gridCol w="3505199">
                  <a:extLst>
                    <a:ext uri="{9D8B030D-6E8A-4147-A177-3AD203B41FA5}">
                      <a16:colId xmlns:a16="http://schemas.microsoft.com/office/drawing/2014/main" val="1203673155"/>
                    </a:ext>
                  </a:extLst>
                </a:gridCol>
              </a:tblGrid>
              <a:tr h="370840">
                <a:tc>
                  <a:txBody>
                    <a:bodyPr/>
                    <a:lstStyle/>
                    <a:p>
                      <a:endParaRPr lang="fr-FR" sz="3200" dirty="0"/>
                    </a:p>
                  </a:txBody>
                  <a:tcPr/>
                </a:tc>
                <a:tc>
                  <a:txBody>
                    <a:bodyPr/>
                    <a:lstStyle/>
                    <a:p>
                      <a:r>
                        <a:rPr lang="fr-FR" sz="3200" dirty="0"/>
                        <a:t>Not </a:t>
                      </a:r>
                      <a:r>
                        <a:rPr lang="fr-FR" sz="3200" dirty="0" err="1"/>
                        <a:t>fooling</a:t>
                      </a:r>
                      <a:r>
                        <a:rPr lang="fr-FR" sz="3200" dirty="0"/>
                        <a:t> the </a:t>
                      </a:r>
                      <a:r>
                        <a:rPr lang="fr-FR" sz="3200" dirty="0" err="1"/>
                        <a:t>reader</a:t>
                      </a:r>
                      <a:endParaRPr lang="fr-FR" sz="3200" dirty="0"/>
                    </a:p>
                  </a:txBody>
                  <a:tcPr/>
                </a:tc>
                <a:tc>
                  <a:txBody>
                    <a:bodyPr/>
                    <a:lstStyle/>
                    <a:p>
                      <a:r>
                        <a:rPr lang="fr-FR" sz="3200" dirty="0" err="1"/>
                        <a:t>Fooling</a:t>
                      </a:r>
                      <a:r>
                        <a:rPr lang="fr-FR" sz="3200" dirty="0"/>
                        <a:t> the </a:t>
                      </a:r>
                      <a:r>
                        <a:rPr lang="fr-FR" sz="3200" dirty="0" err="1"/>
                        <a:t>reader</a:t>
                      </a:r>
                      <a:endParaRPr lang="fr-FR" sz="3200" dirty="0"/>
                    </a:p>
                  </a:txBody>
                  <a:tcPr/>
                </a:tc>
                <a:extLst>
                  <a:ext uri="{0D108BD9-81ED-4DB2-BD59-A6C34878D82A}">
                    <a16:rowId xmlns:a16="http://schemas.microsoft.com/office/drawing/2014/main" val="2019204187"/>
                  </a:ext>
                </a:extLst>
              </a:tr>
              <a:tr h="370840">
                <a:tc>
                  <a:txBody>
                    <a:bodyPr/>
                    <a:lstStyle/>
                    <a:p>
                      <a:r>
                        <a:rPr lang="fr-FR" sz="3200" b="1" dirty="0"/>
                        <a:t>Not </a:t>
                      </a:r>
                      <a:r>
                        <a:rPr lang="fr-FR" sz="3200" b="1" dirty="0" err="1"/>
                        <a:t>fooling</a:t>
                      </a:r>
                      <a:r>
                        <a:rPr lang="fr-FR" sz="3200" b="1" dirty="0"/>
                        <a:t> the journal</a:t>
                      </a:r>
                    </a:p>
                  </a:txBody>
                  <a:tcPr/>
                </a:tc>
                <a:tc>
                  <a:txBody>
                    <a:bodyPr/>
                    <a:lstStyle/>
                    <a:p>
                      <a:r>
                        <a:rPr lang="fr-FR" sz="3200" b="0" dirty="0" err="1"/>
                        <a:t>Serious</a:t>
                      </a:r>
                      <a:r>
                        <a:rPr lang="fr-FR" sz="3200" b="0" dirty="0"/>
                        <a:t> publication</a:t>
                      </a:r>
                    </a:p>
                  </a:txBody>
                  <a:tcPr/>
                </a:tc>
                <a:tc>
                  <a:txBody>
                    <a:bodyPr/>
                    <a:lstStyle/>
                    <a:p>
                      <a:r>
                        <a:rPr lang="fr-FR" sz="3200" dirty="0" err="1"/>
                        <a:t>Hoax</a:t>
                      </a:r>
                      <a:r>
                        <a:rPr lang="fr-FR" sz="3200" dirty="0"/>
                        <a:t> / joke</a:t>
                      </a:r>
                    </a:p>
                    <a:p>
                      <a:r>
                        <a:rPr lang="fr-FR" sz="3200" dirty="0"/>
                        <a:t>April </a:t>
                      </a:r>
                      <a:r>
                        <a:rPr lang="fr-FR" sz="3200" dirty="0" err="1"/>
                        <a:t>Fool’s</a:t>
                      </a:r>
                      <a:r>
                        <a:rPr lang="fr-FR" sz="3200" dirty="0"/>
                        <a:t> Day</a:t>
                      </a:r>
                    </a:p>
                    <a:p>
                      <a:r>
                        <a:rPr lang="fr-FR" sz="3200" i="1" dirty="0"/>
                        <a:t>(journal </a:t>
                      </a:r>
                      <a:r>
                        <a:rPr lang="fr-FR" sz="3200" i="1" dirty="0" err="1"/>
                        <a:t>complicit</a:t>
                      </a:r>
                      <a:r>
                        <a:rPr lang="fr-FR" sz="3200" i="1" dirty="0"/>
                        <a:t>)</a:t>
                      </a:r>
                    </a:p>
                  </a:txBody>
                  <a:tcPr/>
                </a:tc>
                <a:extLst>
                  <a:ext uri="{0D108BD9-81ED-4DB2-BD59-A6C34878D82A}">
                    <a16:rowId xmlns:a16="http://schemas.microsoft.com/office/drawing/2014/main" val="1357772159"/>
                  </a:ext>
                </a:extLst>
              </a:tr>
              <a:tr h="370840">
                <a:tc>
                  <a:txBody>
                    <a:bodyPr/>
                    <a:lstStyle/>
                    <a:p>
                      <a:r>
                        <a:rPr lang="fr-FR" sz="3200" dirty="0" err="1"/>
                        <a:t>Fooling</a:t>
                      </a:r>
                      <a:r>
                        <a:rPr lang="fr-FR" sz="3200" dirty="0"/>
                        <a:t> the journal</a:t>
                      </a:r>
                    </a:p>
                  </a:txBody>
                  <a:tcPr/>
                </a:tc>
                <a:tc>
                  <a:txBody>
                    <a:bodyPr/>
                    <a:lstStyle/>
                    <a:p>
                      <a:r>
                        <a:rPr lang="fr-FR" sz="3200" dirty="0" err="1"/>
                        <a:t>Hoax</a:t>
                      </a:r>
                      <a:r>
                        <a:rPr lang="fr-FR" sz="3200" dirty="0"/>
                        <a:t> / </a:t>
                      </a:r>
                      <a:r>
                        <a:rPr lang="fr-FR" sz="3200" dirty="0" err="1"/>
                        <a:t>demonstration</a:t>
                      </a:r>
                      <a:r>
                        <a:rPr lang="fr-FR" sz="3200" dirty="0"/>
                        <a:t> of journal </a:t>
                      </a:r>
                      <a:r>
                        <a:rPr lang="fr-FR" sz="3200" dirty="0" err="1"/>
                        <a:t>fraud</a:t>
                      </a:r>
                      <a:r>
                        <a:rPr lang="fr-FR" sz="3200" dirty="0"/>
                        <a:t> </a:t>
                      </a:r>
                      <a:r>
                        <a:rPr lang="fr-FR" sz="3200" i="1" dirty="0"/>
                        <a:t>(</a:t>
                      </a:r>
                      <a:r>
                        <a:rPr lang="fr-FR" sz="3200" i="1" dirty="0" err="1"/>
                        <a:t>reader</a:t>
                      </a:r>
                      <a:r>
                        <a:rPr lang="fr-FR" sz="3200" i="1" dirty="0"/>
                        <a:t> </a:t>
                      </a:r>
                      <a:r>
                        <a:rPr lang="fr-FR" sz="3200" i="1" dirty="0" err="1"/>
                        <a:t>complicit</a:t>
                      </a:r>
                      <a:r>
                        <a:rPr lang="fr-FR" sz="3200" i="1" dirty="0"/>
                        <a:t>)</a:t>
                      </a:r>
                      <a:endParaRPr lang="fr-FR" sz="3200" dirty="0"/>
                    </a:p>
                  </a:txBody>
                  <a:tcPr/>
                </a:tc>
                <a:tc>
                  <a:txBody>
                    <a:bodyPr/>
                    <a:lstStyle/>
                    <a:p>
                      <a:r>
                        <a:rPr lang="fr-FR" sz="3200" dirty="0" err="1"/>
                        <a:t>Fraud</a:t>
                      </a:r>
                      <a:endParaRPr lang="fr-FR" sz="3200" dirty="0"/>
                    </a:p>
                  </a:txBody>
                  <a:tcPr/>
                </a:tc>
                <a:extLst>
                  <a:ext uri="{0D108BD9-81ED-4DB2-BD59-A6C34878D82A}">
                    <a16:rowId xmlns:a16="http://schemas.microsoft.com/office/drawing/2014/main" val="1699232581"/>
                  </a:ext>
                </a:extLst>
              </a:tr>
            </a:tbl>
          </a:graphicData>
        </a:graphic>
      </p:graphicFrame>
      <p:sp>
        <p:nvSpPr>
          <p:cNvPr id="4" name="Espace réservé du pied de page 3">
            <a:extLst>
              <a:ext uri="{FF2B5EF4-FFF2-40B4-BE49-F238E27FC236}">
                <a16:creationId xmlns:a16="http://schemas.microsoft.com/office/drawing/2014/main" id="{298CD1F4-2074-3EEC-13DB-DACC73DB78E7}"/>
              </a:ext>
            </a:extLst>
          </p:cNvPr>
          <p:cNvSpPr>
            <a:spLocks noGrp="1"/>
          </p:cNvSpPr>
          <p:nvPr>
            <p:ph type="ftr" sz="quarter" idx="11"/>
          </p:nvPr>
        </p:nvSpPr>
        <p:spPr/>
        <p:txBody>
          <a:bodyPr/>
          <a:lstStyle/>
          <a:p>
            <a:r>
              <a:rPr lang="fr-FR" dirty="0"/>
              <a:t>Un vrai Cluedo</a:t>
            </a:r>
          </a:p>
        </p:txBody>
      </p:sp>
      <p:sp>
        <p:nvSpPr>
          <p:cNvPr id="5" name="Espace réservé du numéro de diapositive 4">
            <a:extLst>
              <a:ext uri="{FF2B5EF4-FFF2-40B4-BE49-F238E27FC236}">
                <a16:creationId xmlns:a16="http://schemas.microsoft.com/office/drawing/2014/main" id="{1E64F6D7-08F4-DFA4-2757-2F5194A68596}"/>
              </a:ext>
            </a:extLst>
          </p:cNvPr>
          <p:cNvSpPr>
            <a:spLocks noGrp="1"/>
          </p:cNvSpPr>
          <p:nvPr>
            <p:ph type="sldNum" sz="quarter" idx="12"/>
          </p:nvPr>
        </p:nvSpPr>
        <p:spPr/>
        <p:txBody>
          <a:bodyPr/>
          <a:lstStyle/>
          <a:p>
            <a:fld id="{264B5D8C-DCF3-4706-B695-4F73B634C15B}" type="slidenum">
              <a:rPr lang="fr-FR" smtClean="0"/>
              <a:t>84</a:t>
            </a:fld>
            <a:endParaRPr lang="fr-FR"/>
          </a:p>
        </p:txBody>
      </p:sp>
    </p:spTree>
    <p:extLst>
      <p:ext uri="{BB962C8B-B14F-4D97-AF65-F5344CB8AC3E}">
        <p14:creationId xmlns:p14="http://schemas.microsoft.com/office/powerpoint/2010/main" val="40092186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DC99EC7-1AA5-C201-2AC5-031D518CC1CF}"/>
              </a:ext>
            </a:extLst>
          </p:cNvPr>
          <p:cNvSpPr>
            <a:spLocks noGrp="1"/>
          </p:cNvSpPr>
          <p:nvPr>
            <p:ph type="title"/>
          </p:nvPr>
        </p:nvSpPr>
        <p:spPr/>
        <p:txBody>
          <a:bodyPr/>
          <a:lstStyle/>
          <a:p>
            <a:r>
              <a:rPr lang="fr-FR" dirty="0">
                <a:solidFill>
                  <a:srgbClr val="002060"/>
                </a:solidFill>
              </a:rPr>
              <a:t>There are </a:t>
            </a:r>
            <a:r>
              <a:rPr lang="fr-FR" dirty="0" err="1">
                <a:solidFill>
                  <a:srgbClr val="002060"/>
                </a:solidFill>
              </a:rPr>
              <a:t>other</a:t>
            </a:r>
            <a:r>
              <a:rPr lang="fr-FR" dirty="0">
                <a:solidFill>
                  <a:srgbClr val="002060"/>
                </a:solidFill>
              </a:rPr>
              <a:t> </a:t>
            </a:r>
            <a:r>
              <a:rPr lang="fr-FR" dirty="0" err="1">
                <a:solidFill>
                  <a:srgbClr val="002060"/>
                </a:solidFill>
              </a:rPr>
              <a:t>hoaxes</a:t>
            </a:r>
            <a:r>
              <a:rPr lang="fr-FR" dirty="0">
                <a:solidFill>
                  <a:srgbClr val="002060"/>
                </a:solidFill>
              </a:rPr>
              <a:t>, in all sciences and arts...</a:t>
            </a:r>
          </a:p>
        </p:txBody>
      </p:sp>
      <p:sp>
        <p:nvSpPr>
          <p:cNvPr id="4" name="Espace réservé du pied de page 3">
            <a:extLst>
              <a:ext uri="{FF2B5EF4-FFF2-40B4-BE49-F238E27FC236}">
                <a16:creationId xmlns:a16="http://schemas.microsoft.com/office/drawing/2014/main" id="{28B39E38-FA0E-F5D5-663B-308C8151B731}"/>
              </a:ext>
            </a:extLst>
          </p:cNvPr>
          <p:cNvSpPr>
            <a:spLocks noGrp="1"/>
          </p:cNvSpPr>
          <p:nvPr>
            <p:ph type="ftr" sz="quarter" idx="11"/>
          </p:nvPr>
        </p:nvSpPr>
        <p:spPr/>
        <p:txBody>
          <a:bodyPr/>
          <a:lstStyle/>
          <a:p>
            <a:r>
              <a:rPr lang="fr-FR" dirty="0" err="1"/>
              <a:t>Wikipedia</a:t>
            </a:r>
            <a:r>
              <a:rPr lang="fr-FR" dirty="0"/>
              <a:t> n’est pas une source fiable, dirait le </a:t>
            </a:r>
            <a:r>
              <a:rPr lang="fr-FR" dirty="0" err="1"/>
              <a:t>reviewer</a:t>
            </a:r>
            <a:r>
              <a:rPr lang="fr-FR" dirty="0"/>
              <a:t> 2</a:t>
            </a:r>
          </a:p>
        </p:txBody>
      </p:sp>
      <p:sp>
        <p:nvSpPr>
          <p:cNvPr id="5" name="Espace réservé du numéro de diapositive 4">
            <a:extLst>
              <a:ext uri="{FF2B5EF4-FFF2-40B4-BE49-F238E27FC236}">
                <a16:creationId xmlns:a16="http://schemas.microsoft.com/office/drawing/2014/main" id="{958B9916-D6DA-2B50-C873-F8C589272A81}"/>
              </a:ext>
            </a:extLst>
          </p:cNvPr>
          <p:cNvSpPr>
            <a:spLocks noGrp="1"/>
          </p:cNvSpPr>
          <p:nvPr>
            <p:ph type="sldNum" sz="quarter" idx="12"/>
          </p:nvPr>
        </p:nvSpPr>
        <p:spPr/>
        <p:txBody>
          <a:bodyPr/>
          <a:lstStyle/>
          <a:p>
            <a:fld id="{264B5D8C-DCF3-4706-B695-4F73B634C15B}" type="slidenum">
              <a:rPr lang="fr-FR" smtClean="0"/>
              <a:t>85</a:t>
            </a:fld>
            <a:endParaRPr lang="fr-FR"/>
          </a:p>
        </p:txBody>
      </p:sp>
      <p:pic>
        <p:nvPicPr>
          <p:cNvPr id="9" name="Image 8">
            <a:extLst>
              <a:ext uri="{FF2B5EF4-FFF2-40B4-BE49-F238E27FC236}">
                <a16:creationId xmlns:a16="http://schemas.microsoft.com/office/drawing/2014/main" id="{2CCC3F54-608C-8B52-6D57-82E0C543B4FF}"/>
              </a:ext>
            </a:extLst>
          </p:cNvPr>
          <p:cNvPicPr>
            <a:picLocks noChangeAspect="1"/>
          </p:cNvPicPr>
          <p:nvPr/>
        </p:nvPicPr>
        <p:blipFill rotWithShape="1">
          <a:blip r:embed="rId3">
            <a:extLst>
              <a:ext uri="{28A0092B-C50C-407E-A947-70E740481C1C}">
                <a14:useLocalDpi xmlns:a14="http://schemas.microsoft.com/office/drawing/2010/main" val="0"/>
              </a:ext>
            </a:extLst>
          </a:blip>
          <a:srcRect l="23530"/>
          <a:stretch/>
        </p:blipFill>
        <p:spPr>
          <a:xfrm>
            <a:off x="5093052" y="3956858"/>
            <a:ext cx="6260748" cy="2075255"/>
          </a:xfrm>
          <a:prstGeom prst="rect">
            <a:avLst/>
          </a:prstGeom>
        </p:spPr>
      </p:pic>
      <p:pic>
        <p:nvPicPr>
          <p:cNvPr id="14" name="Espace réservé du contenu 6">
            <a:extLst>
              <a:ext uri="{FF2B5EF4-FFF2-40B4-BE49-F238E27FC236}">
                <a16:creationId xmlns:a16="http://schemas.microsoft.com/office/drawing/2014/main" id="{060B304E-D285-0DE7-9FB2-BC7F9BC272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6297" y="1814758"/>
            <a:ext cx="5984007" cy="2399055"/>
          </a:xfrm>
          <a:prstGeom prst="rect">
            <a:avLst/>
          </a:prstGeom>
        </p:spPr>
      </p:pic>
    </p:spTree>
    <p:extLst>
      <p:ext uri="{BB962C8B-B14F-4D97-AF65-F5344CB8AC3E}">
        <p14:creationId xmlns:p14="http://schemas.microsoft.com/office/powerpoint/2010/main" val="165462866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DC99EC7-1AA5-C201-2AC5-031D518CC1CF}"/>
              </a:ext>
            </a:extLst>
          </p:cNvPr>
          <p:cNvSpPr>
            <a:spLocks noGrp="1"/>
          </p:cNvSpPr>
          <p:nvPr>
            <p:ph type="title"/>
          </p:nvPr>
        </p:nvSpPr>
        <p:spPr>
          <a:xfrm>
            <a:off x="838199" y="365125"/>
            <a:ext cx="10882745" cy="1325563"/>
          </a:xfrm>
        </p:spPr>
        <p:txBody>
          <a:bodyPr/>
          <a:lstStyle/>
          <a:p>
            <a:r>
              <a:rPr lang="fr-FR" dirty="0" err="1">
                <a:solidFill>
                  <a:srgbClr val="002060"/>
                </a:solidFill>
              </a:rPr>
              <a:t>While</a:t>
            </a:r>
            <a:r>
              <a:rPr lang="fr-FR" dirty="0">
                <a:solidFill>
                  <a:srgbClr val="002060"/>
                </a:solidFill>
              </a:rPr>
              <a:t> </a:t>
            </a:r>
            <a:r>
              <a:rPr lang="fr-FR" dirty="0" err="1">
                <a:solidFill>
                  <a:srgbClr val="002060"/>
                </a:solidFill>
              </a:rPr>
              <a:t>I’m</a:t>
            </a:r>
            <a:r>
              <a:rPr lang="fr-FR" dirty="0">
                <a:solidFill>
                  <a:srgbClr val="002060"/>
                </a:solidFill>
              </a:rPr>
              <a:t> on the </a:t>
            </a:r>
            <a:r>
              <a:rPr lang="fr-FR" dirty="0" err="1">
                <a:solidFill>
                  <a:srgbClr val="002060"/>
                </a:solidFill>
              </a:rPr>
              <a:t>subject</a:t>
            </a:r>
            <a:r>
              <a:rPr lang="fr-FR" dirty="0">
                <a:solidFill>
                  <a:srgbClr val="002060"/>
                </a:solidFill>
              </a:rPr>
              <a:t>, </a:t>
            </a:r>
            <a:r>
              <a:rPr lang="fr-FR" dirty="0" err="1">
                <a:solidFill>
                  <a:srgbClr val="002060"/>
                </a:solidFill>
              </a:rPr>
              <a:t>we</a:t>
            </a:r>
            <a:r>
              <a:rPr lang="fr-FR" dirty="0">
                <a:solidFill>
                  <a:srgbClr val="002060"/>
                </a:solidFill>
              </a:rPr>
              <a:t> are in </a:t>
            </a:r>
            <a:r>
              <a:rPr lang="fr-FR" dirty="0" err="1">
                <a:solidFill>
                  <a:srgbClr val="002060"/>
                </a:solidFill>
              </a:rPr>
              <a:t>wikipedia</a:t>
            </a:r>
            <a:r>
              <a:rPr lang="fr-FR" dirty="0">
                <a:solidFill>
                  <a:srgbClr val="002060"/>
                </a:solidFill>
              </a:rPr>
              <a:t>…</a:t>
            </a:r>
          </a:p>
        </p:txBody>
      </p:sp>
      <p:sp>
        <p:nvSpPr>
          <p:cNvPr id="4" name="Espace réservé du pied de page 3">
            <a:extLst>
              <a:ext uri="{FF2B5EF4-FFF2-40B4-BE49-F238E27FC236}">
                <a16:creationId xmlns:a16="http://schemas.microsoft.com/office/drawing/2014/main" id="{28B39E38-FA0E-F5D5-663B-308C8151B731}"/>
              </a:ext>
            </a:extLst>
          </p:cNvPr>
          <p:cNvSpPr>
            <a:spLocks noGrp="1"/>
          </p:cNvSpPr>
          <p:nvPr>
            <p:ph type="ftr" sz="quarter" idx="11"/>
          </p:nvPr>
        </p:nvSpPr>
        <p:spPr/>
        <p:txBody>
          <a:bodyPr/>
          <a:lstStyle/>
          <a:p>
            <a:r>
              <a:rPr lang="fr-FR" dirty="0" err="1"/>
              <a:t>Wouf</a:t>
            </a:r>
            <a:r>
              <a:rPr lang="fr-FR" dirty="0"/>
              <a:t> !</a:t>
            </a:r>
          </a:p>
        </p:txBody>
      </p:sp>
      <p:sp>
        <p:nvSpPr>
          <p:cNvPr id="5" name="Espace réservé du numéro de diapositive 4">
            <a:extLst>
              <a:ext uri="{FF2B5EF4-FFF2-40B4-BE49-F238E27FC236}">
                <a16:creationId xmlns:a16="http://schemas.microsoft.com/office/drawing/2014/main" id="{958B9916-D6DA-2B50-C873-F8C589272A81}"/>
              </a:ext>
            </a:extLst>
          </p:cNvPr>
          <p:cNvSpPr>
            <a:spLocks noGrp="1"/>
          </p:cNvSpPr>
          <p:nvPr>
            <p:ph type="sldNum" sz="quarter" idx="12"/>
          </p:nvPr>
        </p:nvSpPr>
        <p:spPr/>
        <p:txBody>
          <a:bodyPr/>
          <a:lstStyle/>
          <a:p>
            <a:fld id="{264B5D8C-DCF3-4706-B695-4F73B634C15B}" type="slidenum">
              <a:rPr lang="fr-FR" smtClean="0"/>
              <a:t>86</a:t>
            </a:fld>
            <a:endParaRPr lang="fr-FR" dirty="0"/>
          </a:p>
        </p:txBody>
      </p:sp>
      <p:pic>
        <p:nvPicPr>
          <p:cNvPr id="11" name="Image 10">
            <a:extLst>
              <a:ext uri="{FF2B5EF4-FFF2-40B4-BE49-F238E27FC236}">
                <a16:creationId xmlns:a16="http://schemas.microsoft.com/office/drawing/2014/main" id="{2C3C3609-D9D4-38B9-F47B-7C5223267A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199" y="1506039"/>
            <a:ext cx="10186335" cy="61556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5" name="Flèche vers le bas 14">
            <a:extLst>
              <a:ext uri="{FF2B5EF4-FFF2-40B4-BE49-F238E27FC236}">
                <a16:creationId xmlns:a16="http://schemas.microsoft.com/office/drawing/2014/main" id="{22F84E62-F882-67DC-314B-A4F3BA7D275E}"/>
              </a:ext>
            </a:extLst>
          </p:cNvPr>
          <p:cNvSpPr/>
          <p:nvPr/>
        </p:nvSpPr>
        <p:spPr>
          <a:xfrm>
            <a:off x="6755394" y="2769027"/>
            <a:ext cx="382386" cy="504900"/>
          </a:xfrm>
          <a:prstGeom prst="downArrow">
            <a:avLst/>
          </a:prstGeom>
          <a:blipFill>
            <a:blip r:embed="rId4"/>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7" name="Image 16">
            <a:extLst>
              <a:ext uri="{FF2B5EF4-FFF2-40B4-BE49-F238E27FC236}">
                <a16:creationId xmlns:a16="http://schemas.microsoft.com/office/drawing/2014/main" id="{9F1D2B98-76EB-B8D1-962B-7CA3C6A2096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 y="5494520"/>
            <a:ext cx="7772400" cy="88003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9" name="Image 18">
            <a:extLst>
              <a:ext uri="{FF2B5EF4-FFF2-40B4-BE49-F238E27FC236}">
                <a16:creationId xmlns:a16="http://schemas.microsoft.com/office/drawing/2014/main" id="{AB338F9A-EF21-36D9-1523-79F756A6B6E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81400" y="2356236"/>
            <a:ext cx="7772400" cy="290365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43601984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8C0111F-1F97-55FE-A0C0-0EDBFD8E2357}"/>
              </a:ext>
            </a:extLst>
          </p:cNvPr>
          <p:cNvSpPr>
            <a:spLocks noGrp="1"/>
          </p:cNvSpPr>
          <p:nvPr>
            <p:ph type="title"/>
          </p:nvPr>
        </p:nvSpPr>
        <p:spPr>
          <a:xfrm>
            <a:off x="657225" y="2622751"/>
            <a:ext cx="10877550" cy="1325563"/>
          </a:xfrm>
        </p:spPr>
        <p:txBody>
          <a:bodyPr>
            <a:normAutofit fontScale="90000"/>
          </a:bodyPr>
          <a:lstStyle/>
          <a:p>
            <a:pPr algn="ctr"/>
            <a:r>
              <a:rPr lang="fr-FR" dirty="0" err="1">
                <a:solidFill>
                  <a:srgbClr val="002060"/>
                </a:solidFill>
              </a:rPr>
              <a:t>We</a:t>
            </a:r>
            <a:r>
              <a:rPr lang="fr-FR" dirty="0">
                <a:solidFill>
                  <a:srgbClr val="002060"/>
                </a:solidFill>
              </a:rPr>
              <a:t> have </a:t>
            </a:r>
            <a:r>
              <a:rPr lang="fr-FR" dirty="0" err="1">
                <a:solidFill>
                  <a:srgbClr val="002060"/>
                </a:solidFill>
              </a:rPr>
              <a:t>seen</a:t>
            </a:r>
            <a:r>
              <a:rPr lang="fr-FR" dirty="0">
                <a:solidFill>
                  <a:srgbClr val="002060"/>
                </a:solidFill>
              </a:rPr>
              <a:t> </a:t>
            </a:r>
            <a:r>
              <a:rPr lang="fr-FR" dirty="0" err="1">
                <a:solidFill>
                  <a:srgbClr val="002060"/>
                </a:solidFill>
              </a:rPr>
              <a:t>what</a:t>
            </a:r>
            <a:r>
              <a:rPr lang="fr-FR" dirty="0">
                <a:solidFill>
                  <a:srgbClr val="002060"/>
                </a:solidFill>
              </a:rPr>
              <a:t> to </a:t>
            </a:r>
            <a:r>
              <a:rPr lang="fr-FR" dirty="0" err="1">
                <a:solidFill>
                  <a:srgbClr val="002060"/>
                </a:solidFill>
              </a:rPr>
              <a:t>expect</a:t>
            </a:r>
            <a:r>
              <a:rPr lang="fr-FR" dirty="0">
                <a:solidFill>
                  <a:srgbClr val="002060"/>
                </a:solidFill>
              </a:rPr>
              <a:t> as an </a:t>
            </a:r>
            <a:r>
              <a:rPr lang="fr-FR" b="1" dirty="0" err="1">
                <a:solidFill>
                  <a:srgbClr val="002060"/>
                </a:solidFill>
              </a:rPr>
              <a:t>author</a:t>
            </a:r>
            <a:r>
              <a:rPr lang="fr-FR" b="1" dirty="0">
                <a:solidFill>
                  <a:srgbClr val="002060"/>
                </a:solidFill>
              </a:rPr>
              <a:t> or </a:t>
            </a:r>
            <a:r>
              <a:rPr lang="fr-FR" b="1" dirty="0" err="1">
                <a:solidFill>
                  <a:srgbClr val="002060"/>
                </a:solidFill>
              </a:rPr>
              <a:t>reviewer</a:t>
            </a:r>
            <a:r>
              <a:rPr lang="fr-FR" b="1" dirty="0">
                <a:solidFill>
                  <a:srgbClr val="002060"/>
                </a:solidFill>
              </a:rPr>
              <a:t> </a:t>
            </a:r>
            <a:r>
              <a:rPr lang="fr-FR" b="1" dirty="0" err="1">
                <a:solidFill>
                  <a:srgbClr val="002060"/>
                </a:solidFill>
              </a:rPr>
              <a:t>with</a:t>
            </a:r>
            <a:r>
              <a:rPr lang="fr-FR" b="1" dirty="0">
                <a:solidFill>
                  <a:srgbClr val="002060"/>
                </a:solidFill>
              </a:rPr>
              <a:t> a </a:t>
            </a:r>
            <a:r>
              <a:rPr lang="fr-FR" b="1" dirty="0" err="1">
                <a:solidFill>
                  <a:srgbClr val="002060"/>
                </a:solidFill>
              </a:rPr>
              <a:t>predatory</a:t>
            </a:r>
            <a:r>
              <a:rPr lang="fr-FR" b="1" dirty="0">
                <a:solidFill>
                  <a:srgbClr val="002060"/>
                </a:solidFill>
              </a:rPr>
              <a:t> journal. </a:t>
            </a:r>
            <a:br>
              <a:rPr lang="fr-FR" b="1" dirty="0">
                <a:solidFill>
                  <a:srgbClr val="002060"/>
                </a:solidFill>
              </a:rPr>
            </a:br>
            <a:r>
              <a:rPr lang="fr-FR" b="1" dirty="0">
                <a:solidFill>
                  <a:srgbClr val="002060"/>
                </a:solidFill>
              </a:rPr>
              <a:t> </a:t>
            </a:r>
            <a:r>
              <a:rPr lang="fr-FR" dirty="0" err="1">
                <a:solidFill>
                  <a:srgbClr val="002060"/>
                </a:solidFill>
              </a:rPr>
              <a:t>We</a:t>
            </a:r>
            <a:r>
              <a:rPr lang="fr-FR" dirty="0">
                <a:solidFill>
                  <a:srgbClr val="002060"/>
                </a:solidFill>
              </a:rPr>
              <a:t> have </a:t>
            </a:r>
            <a:r>
              <a:rPr lang="fr-FR" dirty="0" err="1">
                <a:solidFill>
                  <a:srgbClr val="002060"/>
                </a:solidFill>
              </a:rPr>
              <a:t>seen</a:t>
            </a:r>
            <a:r>
              <a:rPr lang="fr-FR" dirty="0">
                <a:solidFill>
                  <a:srgbClr val="002060"/>
                </a:solidFill>
              </a:rPr>
              <a:t> </a:t>
            </a:r>
            <a:r>
              <a:rPr lang="fr-FR" dirty="0" err="1">
                <a:solidFill>
                  <a:srgbClr val="002060"/>
                </a:solidFill>
              </a:rPr>
              <a:t>that</a:t>
            </a:r>
            <a:r>
              <a:rPr lang="fr-FR" dirty="0">
                <a:solidFill>
                  <a:srgbClr val="002060"/>
                </a:solidFill>
              </a:rPr>
              <a:t> </a:t>
            </a:r>
            <a:r>
              <a:rPr lang="fr-FR" dirty="0" err="1">
                <a:solidFill>
                  <a:srgbClr val="002060"/>
                </a:solidFill>
              </a:rPr>
              <a:t>this</a:t>
            </a:r>
            <a:r>
              <a:rPr lang="fr-FR" dirty="0">
                <a:solidFill>
                  <a:srgbClr val="002060"/>
                </a:solidFill>
              </a:rPr>
              <a:t> </a:t>
            </a:r>
            <a:r>
              <a:rPr lang="fr-FR" dirty="0" err="1">
                <a:solidFill>
                  <a:srgbClr val="002060"/>
                </a:solidFill>
              </a:rPr>
              <a:t>is</a:t>
            </a:r>
            <a:r>
              <a:rPr lang="fr-FR" dirty="0">
                <a:solidFill>
                  <a:srgbClr val="002060"/>
                </a:solidFill>
              </a:rPr>
              <a:t> </a:t>
            </a:r>
            <a:r>
              <a:rPr lang="fr-FR" b="1" dirty="0">
                <a:solidFill>
                  <a:srgbClr val="002060"/>
                </a:solidFill>
              </a:rPr>
              <a:t>part (and </a:t>
            </a:r>
            <a:r>
              <a:rPr lang="fr-FR" b="1" dirty="0" err="1">
                <a:solidFill>
                  <a:srgbClr val="002060"/>
                </a:solidFill>
              </a:rPr>
              <a:t>result</a:t>
            </a:r>
            <a:r>
              <a:rPr lang="fr-FR" b="1" dirty="0">
                <a:solidFill>
                  <a:srgbClr val="002060"/>
                </a:solidFill>
              </a:rPr>
              <a:t>) of a </a:t>
            </a:r>
            <a:r>
              <a:rPr lang="fr-FR" b="1" dirty="0" err="1">
                <a:solidFill>
                  <a:srgbClr val="002060"/>
                </a:solidFill>
              </a:rPr>
              <a:t>larger</a:t>
            </a:r>
            <a:r>
              <a:rPr lang="fr-FR" b="1" dirty="0">
                <a:solidFill>
                  <a:srgbClr val="002060"/>
                </a:solidFill>
              </a:rPr>
              <a:t> </a:t>
            </a:r>
            <a:r>
              <a:rPr lang="fr-FR" b="1" dirty="0" err="1">
                <a:solidFill>
                  <a:srgbClr val="002060"/>
                </a:solidFill>
              </a:rPr>
              <a:t>problem</a:t>
            </a:r>
            <a:r>
              <a:rPr lang="fr-FR" b="1" dirty="0">
                <a:solidFill>
                  <a:srgbClr val="002060"/>
                </a:solidFill>
              </a:rPr>
              <a:t>.</a:t>
            </a:r>
            <a:r>
              <a:rPr lang="fr-FR" dirty="0">
                <a:solidFill>
                  <a:srgbClr val="002060"/>
                </a:solidFill>
              </a:rPr>
              <a:t> </a:t>
            </a:r>
            <a:br>
              <a:rPr lang="fr-FR" dirty="0">
                <a:solidFill>
                  <a:srgbClr val="002060"/>
                </a:solidFill>
              </a:rPr>
            </a:br>
            <a:r>
              <a:rPr lang="fr-FR" dirty="0" err="1">
                <a:solidFill>
                  <a:srgbClr val="002060"/>
                </a:solidFill>
              </a:rPr>
              <a:t>We</a:t>
            </a:r>
            <a:r>
              <a:rPr lang="fr-FR" dirty="0">
                <a:solidFill>
                  <a:srgbClr val="002060"/>
                </a:solidFill>
              </a:rPr>
              <a:t> have </a:t>
            </a:r>
            <a:r>
              <a:rPr lang="fr-FR" dirty="0" err="1">
                <a:solidFill>
                  <a:srgbClr val="002060"/>
                </a:solidFill>
              </a:rPr>
              <a:t>seen</a:t>
            </a:r>
            <a:r>
              <a:rPr lang="fr-FR" dirty="0">
                <a:solidFill>
                  <a:srgbClr val="002060"/>
                </a:solidFill>
              </a:rPr>
              <a:t> </a:t>
            </a:r>
            <a:r>
              <a:rPr lang="fr-FR" dirty="0" err="1">
                <a:solidFill>
                  <a:srgbClr val="002060"/>
                </a:solidFill>
              </a:rPr>
              <a:t>that</a:t>
            </a:r>
            <a:r>
              <a:rPr lang="fr-FR" dirty="0">
                <a:solidFill>
                  <a:srgbClr val="002060"/>
                </a:solidFill>
              </a:rPr>
              <a:t> </a:t>
            </a:r>
            <a:r>
              <a:rPr lang="fr-FR" dirty="0" err="1">
                <a:solidFill>
                  <a:srgbClr val="002060"/>
                </a:solidFill>
              </a:rPr>
              <a:t>there</a:t>
            </a:r>
            <a:r>
              <a:rPr lang="fr-FR" dirty="0">
                <a:solidFill>
                  <a:srgbClr val="002060"/>
                </a:solidFill>
              </a:rPr>
              <a:t> are </a:t>
            </a:r>
            <a:r>
              <a:rPr lang="fr-FR" b="1" dirty="0" err="1">
                <a:solidFill>
                  <a:srgbClr val="002060"/>
                </a:solidFill>
              </a:rPr>
              <a:t>hoaxes</a:t>
            </a:r>
            <a:r>
              <a:rPr lang="fr-FR" b="1" dirty="0">
                <a:solidFill>
                  <a:srgbClr val="002060"/>
                </a:solidFill>
              </a:rPr>
              <a:t> </a:t>
            </a:r>
            <a:r>
              <a:rPr lang="fr-FR" b="1" dirty="0" err="1">
                <a:solidFill>
                  <a:srgbClr val="002060"/>
                </a:solidFill>
              </a:rPr>
              <a:t>aimed</a:t>
            </a:r>
            <a:r>
              <a:rPr lang="fr-FR" b="1" dirty="0">
                <a:solidFill>
                  <a:srgbClr val="002060"/>
                </a:solidFill>
              </a:rPr>
              <a:t> at </a:t>
            </a:r>
            <a:r>
              <a:rPr lang="fr-FR" b="1" dirty="0" err="1">
                <a:solidFill>
                  <a:srgbClr val="002060"/>
                </a:solidFill>
              </a:rPr>
              <a:t>pointing</a:t>
            </a:r>
            <a:r>
              <a:rPr lang="fr-FR" b="1" dirty="0">
                <a:solidFill>
                  <a:srgbClr val="002060"/>
                </a:solidFill>
              </a:rPr>
              <a:t> out </a:t>
            </a:r>
            <a:r>
              <a:rPr lang="fr-FR" b="1" dirty="0" err="1">
                <a:solidFill>
                  <a:srgbClr val="002060"/>
                </a:solidFill>
              </a:rPr>
              <a:t>these</a:t>
            </a:r>
            <a:r>
              <a:rPr lang="fr-FR" b="1" dirty="0">
                <a:solidFill>
                  <a:srgbClr val="002060"/>
                </a:solidFill>
              </a:rPr>
              <a:t> </a:t>
            </a:r>
            <a:r>
              <a:rPr lang="fr-FR" b="1" dirty="0" err="1">
                <a:solidFill>
                  <a:srgbClr val="002060"/>
                </a:solidFill>
              </a:rPr>
              <a:t>problems</a:t>
            </a:r>
            <a:r>
              <a:rPr lang="fr-FR" b="1" dirty="0">
                <a:solidFill>
                  <a:srgbClr val="002060"/>
                </a:solidFill>
              </a:rPr>
              <a:t>...</a:t>
            </a:r>
            <a:br>
              <a:rPr lang="fr-FR" b="1" dirty="0">
                <a:solidFill>
                  <a:srgbClr val="002060"/>
                </a:solidFill>
              </a:rPr>
            </a:br>
            <a:r>
              <a:rPr lang="fr-FR" b="1" dirty="0">
                <a:solidFill>
                  <a:srgbClr val="002060"/>
                </a:solidFill>
              </a:rPr>
              <a:t> </a:t>
            </a:r>
            <a:br>
              <a:rPr lang="fr-FR" dirty="0">
                <a:solidFill>
                  <a:srgbClr val="002060"/>
                </a:solidFill>
              </a:rPr>
            </a:br>
            <a:r>
              <a:rPr lang="fr-FR" dirty="0">
                <a:solidFill>
                  <a:srgbClr val="002060"/>
                </a:solidFill>
              </a:rPr>
              <a:t>But </a:t>
            </a:r>
            <a:r>
              <a:rPr lang="fr-FR" b="1" dirty="0" err="1">
                <a:solidFill>
                  <a:srgbClr val="002060"/>
                </a:solidFill>
              </a:rPr>
              <a:t>predation</a:t>
            </a:r>
            <a:r>
              <a:rPr lang="fr-FR" b="1" dirty="0">
                <a:solidFill>
                  <a:srgbClr val="002060"/>
                </a:solidFill>
              </a:rPr>
              <a:t> </a:t>
            </a:r>
            <a:r>
              <a:rPr lang="fr-FR" b="1" dirty="0" err="1">
                <a:solidFill>
                  <a:srgbClr val="002060"/>
                </a:solidFill>
              </a:rPr>
              <a:t>finds</a:t>
            </a:r>
            <a:r>
              <a:rPr lang="fr-FR" b="1" dirty="0">
                <a:solidFill>
                  <a:srgbClr val="002060"/>
                </a:solidFill>
              </a:rPr>
              <a:t> a </a:t>
            </a:r>
            <a:r>
              <a:rPr lang="fr-FR" b="1" dirty="0" err="1">
                <a:solidFill>
                  <a:srgbClr val="002060"/>
                </a:solidFill>
              </a:rPr>
              <a:t>way</a:t>
            </a:r>
            <a:r>
              <a:rPr lang="fr-FR" b="1" dirty="0">
                <a:solidFill>
                  <a:srgbClr val="002060"/>
                </a:solidFill>
              </a:rPr>
              <a:t>… and </a:t>
            </a:r>
            <a:r>
              <a:rPr lang="fr-FR" b="1" dirty="0" err="1">
                <a:solidFill>
                  <a:srgbClr val="002060"/>
                </a:solidFill>
              </a:rPr>
              <a:t>also</a:t>
            </a:r>
            <a:r>
              <a:rPr lang="fr-FR" b="1" dirty="0">
                <a:solidFill>
                  <a:srgbClr val="002060"/>
                </a:solidFill>
              </a:rPr>
              <a:t> </a:t>
            </a:r>
            <a:r>
              <a:rPr lang="fr-FR" b="1" dirty="0" err="1">
                <a:solidFill>
                  <a:srgbClr val="002060"/>
                </a:solidFill>
              </a:rPr>
              <a:t>adapts</a:t>
            </a:r>
            <a:r>
              <a:rPr lang="fr-FR" b="1" dirty="0">
                <a:solidFill>
                  <a:srgbClr val="002060"/>
                </a:solidFill>
              </a:rPr>
              <a:t> to </a:t>
            </a:r>
            <a:r>
              <a:rPr lang="fr-FR" b="1" dirty="0" err="1">
                <a:solidFill>
                  <a:srgbClr val="002060"/>
                </a:solidFill>
              </a:rPr>
              <a:t>our</a:t>
            </a:r>
            <a:r>
              <a:rPr lang="fr-FR" b="1" dirty="0">
                <a:solidFill>
                  <a:srgbClr val="002060"/>
                </a:solidFill>
              </a:rPr>
              <a:t> time and the </a:t>
            </a:r>
            <a:r>
              <a:rPr lang="fr-FR" b="1" dirty="0" err="1">
                <a:solidFill>
                  <a:srgbClr val="002060"/>
                </a:solidFill>
              </a:rPr>
              <a:t>desire</a:t>
            </a:r>
            <a:r>
              <a:rPr lang="fr-FR" b="1" dirty="0">
                <a:solidFill>
                  <a:srgbClr val="002060"/>
                </a:solidFill>
              </a:rPr>
              <a:t> to </a:t>
            </a:r>
            <a:r>
              <a:rPr lang="fr-FR" b="1" dirty="0" err="1">
                <a:solidFill>
                  <a:srgbClr val="002060"/>
                </a:solidFill>
              </a:rPr>
              <a:t>communicate</a:t>
            </a:r>
            <a:r>
              <a:rPr lang="fr-FR" b="1" dirty="0">
                <a:solidFill>
                  <a:srgbClr val="002060"/>
                </a:solidFill>
              </a:rPr>
              <a:t> about </a:t>
            </a:r>
            <a:r>
              <a:rPr lang="fr-FR" b="1" dirty="0" err="1">
                <a:solidFill>
                  <a:srgbClr val="002060"/>
                </a:solidFill>
              </a:rPr>
              <a:t>oneself</a:t>
            </a:r>
            <a:r>
              <a:rPr lang="fr-FR" b="1" dirty="0">
                <a:solidFill>
                  <a:srgbClr val="002060"/>
                </a:solidFill>
              </a:rPr>
              <a:t>... </a:t>
            </a:r>
          </a:p>
        </p:txBody>
      </p:sp>
      <p:sp>
        <p:nvSpPr>
          <p:cNvPr id="4" name="Espace réservé du pied de page 3">
            <a:extLst>
              <a:ext uri="{FF2B5EF4-FFF2-40B4-BE49-F238E27FC236}">
                <a16:creationId xmlns:a16="http://schemas.microsoft.com/office/drawing/2014/main" id="{3A360508-B12D-793D-2AF9-931052BA6FEE}"/>
              </a:ext>
            </a:extLst>
          </p:cNvPr>
          <p:cNvSpPr>
            <a:spLocks noGrp="1"/>
          </p:cNvSpPr>
          <p:nvPr>
            <p:ph type="ftr" sz="quarter" idx="11"/>
          </p:nvPr>
        </p:nvSpPr>
        <p:spPr/>
        <p:txBody>
          <a:bodyPr/>
          <a:lstStyle/>
          <a:p>
            <a:r>
              <a:rPr lang="fr-FR" dirty="0"/>
              <a:t>On continue…</a:t>
            </a:r>
          </a:p>
        </p:txBody>
      </p:sp>
      <p:sp>
        <p:nvSpPr>
          <p:cNvPr id="5" name="Espace réservé du numéro de diapositive 4">
            <a:extLst>
              <a:ext uri="{FF2B5EF4-FFF2-40B4-BE49-F238E27FC236}">
                <a16:creationId xmlns:a16="http://schemas.microsoft.com/office/drawing/2014/main" id="{F791E5F7-28B5-C71A-C5E3-14648707EECB}"/>
              </a:ext>
            </a:extLst>
          </p:cNvPr>
          <p:cNvSpPr>
            <a:spLocks noGrp="1"/>
          </p:cNvSpPr>
          <p:nvPr>
            <p:ph type="sldNum" sz="quarter" idx="12"/>
          </p:nvPr>
        </p:nvSpPr>
        <p:spPr/>
        <p:txBody>
          <a:bodyPr/>
          <a:lstStyle/>
          <a:p>
            <a:fld id="{264B5D8C-DCF3-4706-B695-4F73B634C15B}" type="slidenum">
              <a:rPr lang="fr-FR" smtClean="0"/>
              <a:t>87</a:t>
            </a:fld>
            <a:endParaRPr lang="fr-FR"/>
          </a:p>
        </p:txBody>
      </p:sp>
    </p:spTree>
    <p:extLst>
      <p:ext uri="{BB962C8B-B14F-4D97-AF65-F5344CB8AC3E}">
        <p14:creationId xmlns:p14="http://schemas.microsoft.com/office/powerpoint/2010/main" val="170848734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23C463D-1F10-8A5B-0BC9-3D2989D2DA38}"/>
              </a:ext>
            </a:extLst>
          </p:cNvPr>
          <p:cNvSpPr>
            <a:spLocks noGrp="1"/>
          </p:cNvSpPr>
          <p:nvPr>
            <p:ph type="title"/>
          </p:nvPr>
        </p:nvSpPr>
        <p:spPr/>
        <p:txBody>
          <a:bodyPr>
            <a:normAutofit fontScale="90000"/>
          </a:bodyPr>
          <a:lstStyle/>
          <a:p>
            <a:r>
              <a:rPr lang="fr-FR" dirty="0" err="1">
                <a:solidFill>
                  <a:srgbClr val="002060"/>
                </a:solidFill>
              </a:rPr>
              <a:t>Maybe</a:t>
            </a:r>
            <a:r>
              <a:rPr lang="fr-FR" dirty="0">
                <a:solidFill>
                  <a:srgbClr val="002060"/>
                </a:solidFill>
              </a:rPr>
              <a:t> </a:t>
            </a:r>
            <a:r>
              <a:rPr lang="fr-FR" dirty="0" err="1">
                <a:solidFill>
                  <a:srgbClr val="002060"/>
                </a:solidFill>
              </a:rPr>
              <a:t>you</a:t>
            </a:r>
            <a:r>
              <a:rPr lang="fr-FR" dirty="0">
                <a:solidFill>
                  <a:srgbClr val="002060"/>
                </a:solidFill>
              </a:rPr>
              <a:t> </a:t>
            </a:r>
            <a:r>
              <a:rPr lang="fr-FR" dirty="0" err="1">
                <a:solidFill>
                  <a:srgbClr val="002060"/>
                </a:solidFill>
              </a:rPr>
              <a:t>received</a:t>
            </a:r>
            <a:r>
              <a:rPr lang="fr-FR" dirty="0">
                <a:solidFill>
                  <a:srgbClr val="002060"/>
                </a:solidFill>
              </a:rPr>
              <a:t> </a:t>
            </a:r>
            <a:r>
              <a:rPr lang="fr-FR" dirty="0" err="1">
                <a:solidFill>
                  <a:srgbClr val="002060"/>
                </a:solidFill>
              </a:rPr>
              <a:t>these</a:t>
            </a:r>
            <a:r>
              <a:rPr lang="fr-FR" dirty="0">
                <a:solidFill>
                  <a:srgbClr val="002060"/>
                </a:solidFill>
              </a:rPr>
              <a:t> emails </a:t>
            </a:r>
            <a:r>
              <a:rPr lang="fr-FR" dirty="0" err="1">
                <a:solidFill>
                  <a:srgbClr val="002060"/>
                </a:solidFill>
              </a:rPr>
              <a:t>from</a:t>
            </a:r>
            <a:r>
              <a:rPr lang="fr-FR" dirty="0">
                <a:solidFill>
                  <a:srgbClr val="002060"/>
                </a:solidFill>
              </a:rPr>
              <a:t> Amanda, </a:t>
            </a:r>
            <a:r>
              <a:rPr lang="fr-FR" dirty="0" err="1">
                <a:solidFill>
                  <a:srgbClr val="002060"/>
                </a:solidFill>
              </a:rPr>
              <a:t>Bobbie</a:t>
            </a:r>
            <a:r>
              <a:rPr lang="fr-FR" dirty="0">
                <a:solidFill>
                  <a:srgbClr val="002060"/>
                </a:solidFill>
              </a:rPr>
              <a:t>, Debra and Melissa (…) </a:t>
            </a:r>
            <a:r>
              <a:rPr lang="fr-FR" dirty="0" err="1">
                <a:solidFill>
                  <a:srgbClr val="002060"/>
                </a:solidFill>
              </a:rPr>
              <a:t>who</a:t>
            </a:r>
            <a:r>
              <a:rPr lang="fr-FR" dirty="0">
                <a:solidFill>
                  <a:srgbClr val="002060"/>
                </a:solidFill>
              </a:rPr>
              <a:t> </a:t>
            </a:r>
            <a:r>
              <a:rPr lang="fr-FR" dirty="0" err="1">
                <a:solidFill>
                  <a:srgbClr val="002060"/>
                </a:solidFill>
              </a:rPr>
              <a:t>would</a:t>
            </a:r>
            <a:r>
              <a:rPr lang="fr-FR" dirty="0">
                <a:solidFill>
                  <a:srgbClr val="002060"/>
                </a:solidFill>
              </a:rPr>
              <a:t> like to </a:t>
            </a:r>
            <a:r>
              <a:rPr lang="fr-FR" dirty="0" err="1">
                <a:solidFill>
                  <a:srgbClr val="002060"/>
                </a:solidFill>
              </a:rPr>
              <a:t>create</a:t>
            </a:r>
            <a:r>
              <a:rPr lang="fr-FR" dirty="0">
                <a:solidFill>
                  <a:srgbClr val="002060"/>
                </a:solidFill>
              </a:rPr>
              <a:t> a </a:t>
            </a:r>
            <a:r>
              <a:rPr lang="fr-FR" dirty="0" err="1">
                <a:solidFill>
                  <a:srgbClr val="002060"/>
                </a:solidFill>
              </a:rPr>
              <a:t>Wikipedia</a:t>
            </a:r>
            <a:r>
              <a:rPr lang="fr-FR" dirty="0">
                <a:solidFill>
                  <a:srgbClr val="002060"/>
                </a:solidFill>
              </a:rPr>
              <a:t> page for </a:t>
            </a:r>
            <a:r>
              <a:rPr lang="fr-FR" dirty="0" err="1">
                <a:solidFill>
                  <a:srgbClr val="002060"/>
                </a:solidFill>
              </a:rPr>
              <a:t>you</a:t>
            </a:r>
            <a:r>
              <a:rPr lang="fr-FR" dirty="0">
                <a:solidFill>
                  <a:srgbClr val="002060"/>
                </a:solidFill>
              </a:rPr>
              <a:t> ? …</a:t>
            </a:r>
          </a:p>
        </p:txBody>
      </p:sp>
      <p:pic>
        <p:nvPicPr>
          <p:cNvPr id="7" name="Espace réservé du contenu 6">
            <a:extLst>
              <a:ext uri="{FF2B5EF4-FFF2-40B4-BE49-F238E27FC236}">
                <a16:creationId xmlns:a16="http://schemas.microsoft.com/office/drawing/2014/main" id="{54AD37ED-5CE5-AA2F-C1AF-5702B8D8A71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39183" y="2293768"/>
            <a:ext cx="3394610" cy="43513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Espace réservé du pied de page 3">
            <a:extLst>
              <a:ext uri="{FF2B5EF4-FFF2-40B4-BE49-F238E27FC236}">
                <a16:creationId xmlns:a16="http://schemas.microsoft.com/office/drawing/2014/main" id="{7ED18EFE-ED66-8368-BE0A-1C33B6592CF8}"/>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1C717295-B626-F290-2DC6-3BF0DEFDE36E}"/>
              </a:ext>
            </a:extLst>
          </p:cNvPr>
          <p:cNvSpPr>
            <a:spLocks noGrp="1"/>
          </p:cNvSpPr>
          <p:nvPr>
            <p:ph type="sldNum" sz="quarter" idx="12"/>
          </p:nvPr>
        </p:nvSpPr>
        <p:spPr/>
        <p:txBody>
          <a:bodyPr/>
          <a:lstStyle/>
          <a:p>
            <a:fld id="{264B5D8C-DCF3-4706-B695-4F73B634C15B}" type="slidenum">
              <a:rPr lang="fr-FR" smtClean="0"/>
              <a:t>88</a:t>
            </a:fld>
            <a:endParaRPr lang="fr-FR"/>
          </a:p>
        </p:txBody>
      </p:sp>
      <p:pic>
        <p:nvPicPr>
          <p:cNvPr id="11" name="Image 10">
            <a:extLst>
              <a:ext uri="{FF2B5EF4-FFF2-40B4-BE49-F238E27FC236}">
                <a16:creationId xmlns:a16="http://schemas.microsoft.com/office/drawing/2014/main" id="{0FC94473-42EF-6C84-BAD8-032700C1E2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88229" y="2195160"/>
            <a:ext cx="3771414" cy="454855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Image 12">
            <a:extLst>
              <a:ext uri="{FF2B5EF4-FFF2-40B4-BE49-F238E27FC236}">
                <a16:creationId xmlns:a16="http://schemas.microsoft.com/office/drawing/2014/main" id="{2A3B4E7D-C77C-3280-F5FF-034BBC3BC09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81717" y="2022941"/>
            <a:ext cx="3838095" cy="481938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 name="Image 14">
            <a:extLst>
              <a:ext uri="{FF2B5EF4-FFF2-40B4-BE49-F238E27FC236}">
                <a16:creationId xmlns:a16="http://schemas.microsoft.com/office/drawing/2014/main" id="{A413B872-A3CD-E3ED-8E6E-9961E0EA654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39151" y="1863030"/>
            <a:ext cx="4137344" cy="501446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83883833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 12">
            <a:extLst>
              <a:ext uri="{FF2B5EF4-FFF2-40B4-BE49-F238E27FC236}">
                <a16:creationId xmlns:a16="http://schemas.microsoft.com/office/drawing/2014/main" id="{AA0BE776-6314-7175-D018-500C31F570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065" y="2073829"/>
            <a:ext cx="6323527" cy="43513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itre 1">
            <a:extLst>
              <a:ext uri="{FF2B5EF4-FFF2-40B4-BE49-F238E27FC236}">
                <a16:creationId xmlns:a16="http://schemas.microsoft.com/office/drawing/2014/main" id="{C7D6C7A9-24F3-071B-CD75-8DEDE40BF9EF}"/>
              </a:ext>
            </a:extLst>
          </p:cNvPr>
          <p:cNvSpPr>
            <a:spLocks noGrp="1"/>
          </p:cNvSpPr>
          <p:nvPr>
            <p:ph type="title"/>
          </p:nvPr>
        </p:nvSpPr>
        <p:spPr/>
        <p:txBody>
          <a:bodyPr>
            <a:normAutofit fontScale="90000"/>
          </a:bodyPr>
          <a:lstStyle/>
          <a:p>
            <a:r>
              <a:rPr lang="fr-FR" dirty="0">
                <a:solidFill>
                  <a:srgbClr val="002060"/>
                </a:solidFill>
              </a:rPr>
              <a:t>… but </a:t>
            </a:r>
            <a:r>
              <a:rPr lang="fr-FR" dirty="0" err="1">
                <a:solidFill>
                  <a:srgbClr val="002060"/>
                </a:solidFill>
              </a:rPr>
              <a:t>who</a:t>
            </a:r>
            <a:r>
              <a:rPr lang="fr-FR" dirty="0">
                <a:solidFill>
                  <a:srgbClr val="002060"/>
                </a:solidFill>
              </a:rPr>
              <a:t> </a:t>
            </a:r>
            <a:r>
              <a:rPr lang="fr-FR" dirty="0" err="1">
                <a:solidFill>
                  <a:srgbClr val="002060"/>
                </a:solidFill>
              </a:rPr>
              <a:t>wants</a:t>
            </a:r>
            <a:r>
              <a:rPr lang="fr-FR" dirty="0">
                <a:solidFill>
                  <a:srgbClr val="002060"/>
                </a:solidFill>
              </a:rPr>
              <a:t> a </a:t>
            </a:r>
            <a:r>
              <a:rPr lang="fr-FR" dirty="0" err="1">
                <a:solidFill>
                  <a:srgbClr val="002060"/>
                </a:solidFill>
              </a:rPr>
              <a:t>wikipedia</a:t>
            </a:r>
            <a:r>
              <a:rPr lang="fr-FR" dirty="0">
                <a:solidFill>
                  <a:srgbClr val="002060"/>
                </a:solidFill>
              </a:rPr>
              <a:t> page </a:t>
            </a:r>
            <a:r>
              <a:rPr lang="fr-FR" dirty="0" err="1">
                <a:solidFill>
                  <a:srgbClr val="002060"/>
                </a:solidFill>
              </a:rPr>
              <a:t>when</a:t>
            </a:r>
            <a:r>
              <a:rPr lang="fr-FR" dirty="0">
                <a:solidFill>
                  <a:srgbClr val="002060"/>
                </a:solidFill>
              </a:rPr>
              <a:t> </a:t>
            </a:r>
            <a:r>
              <a:rPr lang="fr-FR" dirty="0" err="1">
                <a:solidFill>
                  <a:srgbClr val="002060"/>
                </a:solidFill>
              </a:rPr>
              <a:t>you</a:t>
            </a:r>
            <a:r>
              <a:rPr lang="fr-FR" dirty="0">
                <a:solidFill>
                  <a:srgbClr val="002060"/>
                </a:solidFill>
              </a:rPr>
              <a:t> can </a:t>
            </a:r>
            <a:r>
              <a:rPr lang="fr-FR" dirty="0" err="1">
                <a:solidFill>
                  <a:srgbClr val="002060"/>
                </a:solidFill>
              </a:rPr>
              <a:t>totally</a:t>
            </a:r>
            <a:r>
              <a:rPr lang="fr-FR" dirty="0">
                <a:solidFill>
                  <a:srgbClr val="002060"/>
                </a:solidFill>
              </a:rPr>
              <a:t> have a book about </a:t>
            </a:r>
            <a:r>
              <a:rPr lang="fr-FR" dirty="0" err="1">
                <a:solidFill>
                  <a:srgbClr val="002060"/>
                </a:solidFill>
              </a:rPr>
              <a:t>you</a:t>
            </a:r>
            <a:r>
              <a:rPr lang="fr-FR" dirty="0">
                <a:solidFill>
                  <a:srgbClr val="002060"/>
                </a:solidFill>
              </a:rPr>
              <a:t> for the </a:t>
            </a:r>
            <a:r>
              <a:rPr lang="fr-FR" dirty="0" err="1">
                <a:solidFill>
                  <a:srgbClr val="002060"/>
                </a:solidFill>
              </a:rPr>
              <a:t>same</a:t>
            </a:r>
            <a:r>
              <a:rPr lang="fr-FR" dirty="0">
                <a:solidFill>
                  <a:srgbClr val="002060"/>
                </a:solidFill>
              </a:rPr>
              <a:t> </a:t>
            </a:r>
            <a:r>
              <a:rPr lang="fr-FR" dirty="0" err="1">
                <a:solidFill>
                  <a:srgbClr val="002060"/>
                </a:solidFill>
              </a:rPr>
              <a:t>price</a:t>
            </a:r>
            <a:r>
              <a:rPr lang="fr-FR" dirty="0">
                <a:solidFill>
                  <a:srgbClr val="002060"/>
                </a:solidFill>
              </a:rPr>
              <a:t>?!</a:t>
            </a:r>
          </a:p>
        </p:txBody>
      </p:sp>
      <p:sp>
        <p:nvSpPr>
          <p:cNvPr id="4" name="Espace réservé du pied de page 3">
            <a:extLst>
              <a:ext uri="{FF2B5EF4-FFF2-40B4-BE49-F238E27FC236}">
                <a16:creationId xmlns:a16="http://schemas.microsoft.com/office/drawing/2014/main" id="{609DE495-ACC3-7533-F6C5-769F86A78425}"/>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41328777-7F85-20C5-E0BC-EEBBA1AA3AB0}"/>
              </a:ext>
            </a:extLst>
          </p:cNvPr>
          <p:cNvSpPr>
            <a:spLocks noGrp="1"/>
          </p:cNvSpPr>
          <p:nvPr>
            <p:ph type="sldNum" sz="quarter" idx="12"/>
          </p:nvPr>
        </p:nvSpPr>
        <p:spPr/>
        <p:txBody>
          <a:bodyPr/>
          <a:lstStyle/>
          <a:p>
            <a:fld id="{264B5D8C-DCF3-4706-B695-4F73B634C15B}" type="slidenum">
              <a:rPr lang="fr-FR" smtClean="0"/>
              <a:t>89</a:t>
            </a:fld>
            <a:endParaRPr lang="fr-FR"/>
          </a:p>
        </p:txBody>
      </p:sp>
      <p:pic>
        <p:nvPicPr>
          <p:cNvPr id="9" name="Image 8">
            <a:extLst>
              <a:ext uri="{FF2B5EF4-FFF2-40B4-BE49-F238E27FC236}">
                <a16:creationId xmlns:a16="http://schemas.microsoft.com/office/drawing/2014/main" id="{D964DB24-84D3-54A0-87CE-377227D4FD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5031" y="1950629"/>
            <a:ext cx="6588369" cy="459462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Image 10">
            <a:extLst>
              <a:ext uri="{FF2B5EF4-FFF2-40B4-BE49-F238E27FC236}">
                <a16:creationId xmlns:a16="http://schemas.microsoft.com/office/drawing/2014/main" id="{BD5FF01F-9F03-BB15-B9A9-824B636A4B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36153" y="1866303"/>
            <a:ext cx="8187492" cy="469757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4" name="Rectangle : coins arrondis 13">
            <a:extLst>
              <a:ext uri="{FF2B5EF4-FFF2-40B4-BE49-F238E27FC236}">
                <a16:creationId xmlns:a16="http://schemas.microsoft.com/office/drawing/2014/main" id="{601717EB-EF6A-0313-E275-67321326795F}"/>
              </a:ext>
            </a:extLst>
          </p:cNvPr>
          <p:cNvSpPr/>
          <p:nvPr/>
        </p:nvSpPr>
        <p:spPr>
          <a:xfrm>
            <a:off x="105507" y="6182418"/>
            <a:ext cx="1002324" cy="407547"/>
          </a:xfrm>
          <a:prstGeom prst="roundRect">
            <a:avLst/>
          </a:prstGeom>
          <a:no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Rectangle : coins arrondis 14">
            <a:extLst>
              <a:ext uri="{FF2B5EF4-FFF2-40B4-BE49-F238E27FC236}">
                <a16:creationId xmlns:a16="http://schemas.microsoft.com/office/drawing/2014/main" id="{E8929E33-C10F-E6EC-CA7D-23234805ED92}"/>
              </a:ext>
            </a:extLst>
          </p:cNvPr>
          <p:cNvSpPr/>
          <p:nvPr/>
        </p:nvSpPr>
        <p:spPr>
          <a:xfrm>
            <a:off x="1568917" y="6182418"/>
            <a:ext cx="1002324" cy="407547"/>
          </a:xfrm>
          <a:prstGeom prst="roundRect">
            <a:avLst/>
          </a:prstGeom>
          <a:no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Rectangle : coins arrondis 15">
            <a:extLst>
              <a:ext uri="{FF2B5EF4-FFF2-40B4-BE49-F238E27FC236}">
                <a16:creationId xmlns:a16="http://schemas.microsoft.com/office/drawing/2014/main" id="{6F5AA818-7E15-74BC-2B58-FF999A27AF57}"/>
              </a:ext>
            </a:extLst>
          </p:cNvPr>
          <p:cNvSpPr/>
          <p:nvPr/>
        </p:nvSpPr>
        <p:spPr>
          <a:xfrm>
            <a:off x="2928365" y="6160064"/>
            <a:ext cx="1272694" cy="407547"/>
          </a:xfrm>
          <a:prstGeom prst="roundRect">
            <a:avLst/>
          </a:prstGeom>
          <a:no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Espace réservé du contenu 6">
            <a:extLst>
              <a:ext uri="{FF2B5EF4-FFF2-40B4-BE49-F238E27FC236}">
                <a16:creationId xmlns:a16="http://schemas.microsoft.com/office/drawing/2014/main" id="{4AB3FB2F-534C-AE2D-1476-5C746B153D1F}"/>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4558183" y="1690688"/>
            <a:ext cx="7310078" cy="503078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7" name="Rectangle : coins arrondis 16">
            <a:extLst>
              <a:ext uri="{FF2B5EF4-FFF2-40B4-BE49-F238E27FC236}">
                <a16:creationId xmlns:a16="http://schemas.microsoft.com/office/drawing/2014/main" id="{8320003B-25C3-D42A-0355-79E12447BDB1}"/>
              </a:ext>
            </a:extLst>
          </p:cNvPr>
          <p:cNvSpPr/>
          <p:nvPr/>
        </p:nvSpPr>
        <p:spPr>
          <a:xfrm>
            <a:off x="4569857" y="6360348"/>
            <a:ext cx="1002324" cy="407547"/>
          </a:xfrm>
          <a:prstGeom prst="roundRect">
            <a:avLst/>
          </a:prstGeom>
          <a:no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8" name="Espace réservé du contenu 6">
            <a:extLst>
              <a:ext uri="{FF2B5EF4-FFF2-40B4-BE49-F238E27FC236}">
                <a16:creationId xmlns:a16="http://schemas.microsoft.com/office/drawing/2014/main" id="{27796E11-E82E-25DD-9B59-B4C0589E2DA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96430" y="5841668"/>
            <a:ext cx="2654300" cy="876300"/>
          </a:xfrm>
          <a:prstGeom prst="rect">
            <a:avLst/>
          </a:prstGeom>
        </p:spPr>
      </p:pic>
      <p:sp>
        <p:nvSpPr>
          <p:cNvPr id="19" name="Rectangle : coins arrondis 18">
            <a:extLst>
              <a:ext uri="{FF2B5EF4-FFF2-40B4-BE49-F238E27FC236}">
                <a16:creationId xmlns:a16="http://schemas.microsoft.com/office/drawing/2014/main" id="{FEFEBA03-85D7-1A3E-E20D-CA81E2555CE8}"/>
              </a:ext>
            </a:extLst>
          </p:cNvPr>
          <p:cNvSpPr/>
          <p:nvPr/>
        </p:nvSpPr>
        <p:spPr>
          <a:xfrm>
            <a:off x="9023360" y="5791204"/>
            <a:ext cx="2727370" cy="798761"/>
          </a:xfrm>
          <a:prstGeom prst="roundRect">
            <a:avLst/>
          </a:prstGeom>
          <a:no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3238975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88FE2C1-0D16-A911-0E4D-FBBFBF7DDBBE}"/>
              </a:ext>
            </a:extLst>
          </p:cNvPr>
          <p:cNvSpPr>
            <a:spLocks noGrp="1"/>
          </p:cNvSpPr>
          <p:nvPr>
            <p:ph type="title"/>
          </p:nvPr>
        </p:nvSpPr>
        <p:spPr>
          <a:xfrm>
            <a:off x="3081828" y="2394255"/>
            <a:ext cx="8754481" cy="1325563"/>
          </a:xfrm>
        </p:spPr>
        <p:txBody>
          <a:bodyPr>
            <a:normAutofit fontScale="90000"/>
          </a:bodyPr>
          <a:lstStyle/>
          <a:p>
            <a:pPr algn="ctr"/>
            <a:r>
              <a:rPr lang="fr-FR" dirty="0" err="1">
                <a:solidFill>
                  <a:srgbClr val="002060"/>
                </a:solidFill>
              </a:rPr>
              <a:t>According</a:t>
            </a:r>
            <a:r>
              <a:rPr lang="fr-FR" dirty="0">
                <a:solidFill>
                  <a:srgbClr val="002060"/>
                </a:solidFill>
              </a:rPr>
              <a:t> to </a:t>
            </a:r>
            <a:r>
              <a:rPr lang="fr-FR" dirty="0" err="1">
                <a:solidFill>
                  <a:srgbClr val="002060"/>
                </a:solidFill>
              </a:rPr>
              <a:t>him</a:t>
            </a:r>
            <a:r>
              <a:rPr lang="fr-FR" dirty="0">
                <a:solidFill>
                  <a:srgbClr val="002060"/>
                </a:solidFill>
              </a:rPr>
              <a:t>, COVID-19 infection </a:t>
            </a:r>
            <a:r>
              <a:rPr lang="fr-FR" dirty="0" err="1">
                <a:solidFill>
                  <a:srgbClr val="002060"/>
                </a:solidFill>
              </a:rPr>
              <a:t>was</a:t>
            </a:r>
            <a:br>
              <a:rPr lang="fr-FR" dirty="0">
                <a:solidFill>
                  <a:srgbClr val="002060"/>
                </a:solidFill>
              </a:rPr>
            </a:br>
            <a:r>
              <a:rPr lang="fr-FR" b="1" dirty="0">
                <a:solidFill>
                  <a:srgbClr val="002060"/>
                </a:solidFill>
              </a:rPr>
              <a:t>"</a:t>
            </a:r>
            <a:r>
              <a:rPr lang="fr-FR" b="1" dirty="0" err="1">
                <a:solidFill>
                  <a:srgbClr val="002060"/>
                </a:solidFill>
              </a:rPr>
              <a:t>probably</a:t>
            </a:r>
            <a:r>
              <a:rPr lang="fr-FR" b="1" dirty="0">
                <a:solidFill>
                  <a:srgbClr val="002060"/>
                </a:solidFill>
              </a:rPr>
              <a:t> the </a:t>
            </a:r>
            <a:r>
              <a:rPr lang="fr-FR" b="1" dirty="0" err="1">
                <a:solidFill>
                  <a:srgbClr val="002060"/>
                </a:solidFill>
              </a:rPr>
              <a:t>most</a:t>
            </a:r>
            <a:r>
              <a:rPr lang="fr-FR" b="1" dirty="0">
                <a:solidFill>
                  <a:srgbClr val="002060"/>
                </a:solidFill>
              </a:rPr>
              <a:t> </a:t>
            </a:r>
            <a:r>
              <a:rPr lang="fr-FR" b="1" dirty="0" err="1">
                <a:solidFill>
                  <a:srgbClr val="002060"/>
                </a:solidFill>
              </a:rPr>
              <a:t>easily</a:t>
            </a:r>
            <a:r>
              <a:rPr lang="fr-FR" b="1" dirty="0">
                <a:solidFill>
                  <a:srgbClr val="002060"/>
                </a:solidFill>
              </a:rPr>
              <a:t> </a:t>
            </a:r>
            <a:r>
              <a:rPr lang="fr-FR" b="1" dirty="0" err="1">
                <a:solidFill>
                  <a:srgbClr val="002060"/>
                </a:solidFill>
              </a:rPr>
              <a:t>treatable</a:t>
            </a:r>
            <a:r>
              <a:rPr lang="fr-FR" b="1" dirty="0">
                <a:solidFill>
                  <a:srgbClr val="002060"/>
                </a:solidFill>
              </a:rPr>
              <a:t> </a:t>
            </a:r>
            <a:r>
              <a:rPr lang="fr-FR" b="1" dirty="0" err="1">
                <a:solidFill>
                  <a:srgbClr val="002060"/>
                </a:solidFill>
              </a:rPr>
              <a:t>respiratory</a:t>
            </a:r>
            <a:r>
              <a:rPr lang="fr-FR" b="1" dirty="0">
                <a:solidFill>
                  <a:srgbClr val="002060"/>
                </a:solidFill>
              </a:rPr>
              <a:t> infection of all" </a:t>
            </a:r>
            <a:br>
              <a:rPr lang="fr-FR" b="1" dirty="0">
                <a:solidFill>
                  <a:srgbClr val="002060"/>
                </a:solidFill>
              </a:rPr>
            </a:br>
            <a:r>
              <a:rPr lang="fr-FR" dirty="0" err="1">
                <a:solidFill>
                  <a:srgbClr val="002060"/>
                </a:solidFill>
              </a:rPr>
              <a:t>with</a:t>
            </a:r>
            <a:r>
              <a:rPr lang="fr-FR" dirty="0">
                <a:solidFill>
                  <a:srgbClr val="002060"/>
                </a:solidFill>
              </a:rPr>
              <a:t> hydroxychloroquine + </a:t>
            </a:r>
            <a:r>
              <a:rPr lang="fr-FR" dirty="0" err="1">
                <a:solidFill>
                  <a:srgbClr val="002060"/>
                </a:solidFill>
              </a:rPr>
              <a:t>azithromycin</a:t>
            </a:r>
            <a:r>
              <a:rPr lang="fr-FR" dirty="0">
                <a:solidFill>
                  <a:srgbClr val="002060"/>
                </a:solidFill>
              </a:rPr>
              <a:t> </a:t>
            </a:r>
            <a:br>
              <a:rPr lang="fr-FR" dirty="0">
                <a:solidFill>
                  <a:srgbClr val="002060"/>
                </a:solidFill>
              </a:rPr>
            </a:br>
            <a:r>
              <a:rPr lang="fr-FR" dirty="0">
                <a:solidFill>
                  <a:srgbClr val="002060"/>
                </a:solidFill>
              </a:rPr>
              <a:t>(25 </a:t>
            </a:r>
            <a:r>
              <a:rPr lang="fr-FR" dirty="0" err="1">
                <a:solidFill>
                  <a:srgbClr val="002060"/>
                </a:solidFill>
              </a:rPr>
              <a:t>February</a:t>
            </a:r>
            <a:r>
              <a:rPr lang="fr-FR" dirty="0">
                <a:solidFill>
                  <a:srgbClr val="002060"/>
                </a:solidFill>
              </a:rPr>
              <a:t> 2020).</a:t>
            </a:r>
          </a:p>
        </p:txBody>
      </p:sp>
      <p:sp>
        <p:nvSpPr>
          <p:cNvPr id="4" name="Espace réservé du pied de page 3">
            <a:extLst>
              <a:ext uri="{FF2B5EF4-FFF2-40B4-BE49-F238E27FC236}">
                <a16:creationId xmlns:a16="http://schemas.microsoft.com/office/drawing/2014/main" id="{31CEDF50-B2CA-0FBF-AA8B-C920F1F5EA91}"/>
              </a:ext>
            </a:extLst>
          </p:cNvPr>
          <p:cNvSpPr>
            <a:spLocks noGrp="1"/>
          </p:cNvSpPr>
          <p:nvPr>
            <p:ph type="ftr" sz="quarter" idx="11"/>
          </p:nvPr>
        </p:nvSpPr>
        <p:spPr/>
        <p:txBody>
          <a:bodyPr/>
          <a:lstStyle/>
          <a:p>
            <a:r>
              <a:rPr lang="fr-FR" dirty="0"/>
              <a:t>Bravo, Sherlock !</a:t>
            </a:r>
          </a:p>
        </p:txBody>
      </p:sp>
      <p:sp>
        <p:nvSpPr>
          <p:cNvPr id="5" name="Espace réservé du numéro de diapositive 4">
            <a:extLst>
              <a:ext uri="{FF2B5EF4-FFF2-40B4-BE49-F238E27FC236}">
                <a16:creationId xmlns:a16="http://schemas.microsoft.com/office/drawing/2014/main" id="{72B063D9-561A-D8BE-8D89-35FAD46103ED}"/>
              </a:ext>
            </a:extLst>
          </p:cNvPr>
          <p:cNvSpPr>
            <a:spLocks noGrp="1"/>
          </p:cNvSpPr>
          <p:nvPr>
            <p:ph type="sldNum" sz="quarter" idx="12"/>
          </p:nvPr>
        </p:nvSpPr>
        <p:spPr/>
        <p:txBody>
          <a:bodyPr/>
          <a:lstStyle/>
          <a:p>
            <a:fld id="{264B5D8C-DCF3-4706-B695-4F73B634C15B}" type="slidenum">
              <a:rPr lang="fr-FR" smtClean="0"/>
              <a:t>9</a:t>
            </a:fld>
            <a:endParaRPr lang="fr-FR"/>
          </a:p>
        </p:txBody>
      </p:sp>
      <p:pic>
        <p:nvPicPr>
          <p:cNvPr id="1026" name="Picture 2">
            <a:extLst>
              <a:ext uri="{FF2B5EF4-FFF2-40B4-BE49-F238E27FC236}">
                <a16:creationId xmlns:a16="http://schemas.microsoft.com/office/drawing/2014/main" id="{CCD60509-A8B1-5870-8736-52692B6DE2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1956" y="1449086"/>
            <a:ext cx="2649044" cy="39598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0964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p:tgtEl>
                                          <p:spTgt spid="1026"/>
                                        </p:tgtEl>
                                        <p:attrNameLst>
                                          <p:attrName>ppt_x</p:attrName>
                                        </p:attrNameLst>
                                      </p:cBhvr>
                                      <p:tavLst>
                                        <p:tav tm="0">
                                          <p:val>
                                            <p:strVal val="#ppt_x-#ppt_w*1.125000"/>
                                          </p:val>
                                        </p:tav>
                                        <p:tav tm="100000">
                                          <p:val>
                                            <p:strVal val="#ppt_x"/>
                                          </p:val>
                                        </p:tav>
                                      </p:tavLst>
                                    </p:anim>
                                    <p:animEffect transition="in" filter="wipe(right)">
                                      <p:cBhvr>
                                        <p:cTn id="8"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a:extLst>
              <a:ext uri="{FF2B5EF4-FFF2-40B4-BE49-F238E27FC236}">
                <a16:creationId xmlns:a16="http://schemas.microsoft.com/office/drawing/2014/main" id="{1D7F87CD-8DF8-608D-0D70-B5FBA7235242}"/>
              </a:ext>
            </a:extLst>
          </p:cNvPr>
          <p:cNvSpPr>
            <a:spLocks noGrp="1"/>
          </p:cNvSpPr>
          <p:nvPr>
            <p:ph type="ftr" sz="quarter" idx="11"/>
          </p:nvPr>
        </p:nvSpPr>
        <p:spPr/>
        <p:txBody>
          <a:bodyPr/>
          <a:lstStyle/>
          <a:p>
            <a:endParaRPr lang="fr-FR" dirty="0"/>
          </a:p>
        </p:txBody>
      </p:sp>
      <p:sp>
        <p:nvSpPr>
          <p:cNvPr id="5" name="Espace réservé du numéro de diapositive 4">
            <a:extLst>
              <a:ext uri="{FF2B5EF4-FFF2-40B4-BE49-F238E27FC236}">
                <a16:creationId xmlns:a16="http://schemas.microsoft.com/office/drawing/2014/main" id="{0C658865-DF4A-7607-BDC9-4B7984A75E02}"/>
              </a:ext>
            </a:extLst>
          </p:cNvPr>
          <p:cNvSpPr>
            <a:spLocks noGrp="1"/>
          </p:cNvSpPr>
          <p:nvPr>
            <p:ph type="sldNum" sz="quarter" idx="12"/>
          </p:nvPr>
        </p:nvSpPr>
        <p:spPr/>
        <p:txBody>
          <a:bodyPr/>
          <a:lstStyle/>
          <a:p>
            <a:fld id="{264B5D8C-DCF3-4706-B695-4F73B634C15B}" type="slidenum">
              <a:rPr lang="fr-FR" smtClean="0"/>
              <a:t>90</a:t>
            </a:fld>
            <a:endParaRPr lang="fr-FR"/>
          </a:p>
        </p:txBody>
      </p:sp>
      <p:pic>
        <p:nvPicPr>
          <p:cNvPr id="11" name="Espace réservé du contenu 10">
            <a:extLst>
              <a:ext uri="{FF2B5EF4-FFF2-40B4-BE49-F238E27FC236}">
                <a16:creationId xmlns:a16="http://schemas.microsoft.com/office/drawing/2014/main" id="{0680C037-5446-7CB9-9576-6E6D50DA0C50}"/>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3322"/>
          <a:stretch/>
        </p:blipFill>
        <p:spPr>
          <a:xfrm>
            <a:off x="258086" y="1690688"/>
            <a:ext cx="5441114" cy="1384300"/>
          </a:xfrm>
        </p:spPr>
      </p:pic>
      <p:pic>
        <p:nvPicPr>
          <p:cNvPr id="17" name="Image 16">
            <a:extLst>
              <a:ext uri="{FF2B5EF4-FFF2-40B4-BE49-F238E27FC236}">
                <a16:creationId xmlns:a16="http://schemas.microsoft.com/office/drawing/2014/main" id="{2FA79A09-3384-3323-6188-514A310BC7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83336" y="1630265"/>
            <a:ext cx="5715000" cy="1384300"/>
          </a:xfrm>
          <a:prstGeom prst="rect">
            <a:avLst/>
          </a:prstGeom>
        </p:spPr>
      </p:pic>
      <p:pic>
        <p:nvPicPr>
          <p:cNvPr id="26" name="Espace réservé du contenu 5">
            <a:extLst>
              <a:ext uri="{FF2B5EF4-FFF2-40B4-BE49-F238E27FC236}">
                <a16:creationId xmlns:a16="http://schemas.microsoft.com/office/drawing/2014/main" id="{1B0B02BC-E7F1-2DAD-24FB-580ED29FD21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38399" y="3114036"/>
            <a:ext cx="7491664" cy="3607439"/>
          </a:xfrm>
          <a:prstGeom prst="rect">
            <a:avLst/>
          </a:prstGeom>
        </p:spPr>
      </p:pic>
      <p:sp>
        <p:nvSpPr>
          <p:cNvPr id="27" name="Titre 1">
            <a:extLst>
              <a:ext uri="{FF2B5EF4-FFF2-40B4-BE49-F238E27FC236}">
                <a16:creationId xmlns:a16="http://schemas.microsoft.com/office/drawing/2014/main" id="{844120D1-54C7-965A-823E-1155640674EB}"/>
              </a:ext>
            </a:extLst>
          </p:cNvPr>
          <p:cNvSpPr>
            <a:spLocks noGrp="1"/>
          </p:cNvSpPr>
          <p:nvPr>
            <p:ph type="title"/>
          </p:nvPr>
        </p:nvSpPr>
        <p:spPr>
          <a:xfrm>
            <a:off x="838200" y="365125"/>
            <a:ext cx="10515600" cy="1325563"/>
          </a:xfrm>
        </p:spPr>
        <p:txBody>
          <a:bodyPr>
            <a:normAutofit/>
          </a:bodyPr>
          <a:lstStyle/>
          <a:p>
            <a:r>
              <a:rPr lang="fr-FR" dirty="0" err="1">
                <a:solidFill>
                  <a:srgbClr val="002060"/>
                </a:solidFill>
              </a:rPr>
              <a:t>It’s</a:t>
            </a:r>
            <a:r>
              <a:rPr lang="fr-FR" dirty="0">
                <a:solidFill>
                  <a:srgbClr val="002060"/>
                </a:solidFill>
              </a:rPr>
              <a:t> </a:t>
            </a:r>
            <a:r>
              <a:rPr lang="fr-FR" dirty="0" err="1">
                <a:solidFill>
                  <a:srgbClr val="002060"/>
                </a:solidFill>
              </a:rPr>
              <a:t>funny</a:t>
            </a:r>
            <a:r>
              <a:rPr lang="fr-FR" dirty="0">
                <a:solidFill>
                  <a:srgbClr val="002060"/>
                </a:solidFill>
              </a:rPr>
              <a:t> </a:t>
            </a:r>
            <a:r>
              <a:rPr lang="fr-FR" dirty="0" err="1">
                <a:solidFill>
                  <a:srgbClr val="002060"/>
                </a:solidFill>
              </a:rPr>
              <a:t>because</a:t>
            </a:r>
            <a:r>
              <a:rPr lang="fr-FR" dirty="0">
                <a:solidFill>
                  <a:srgbClr val="002060"/>
                </a:solidFill>
              </a:rPr>
              <a:t> Index of Sciences has… </a:t>
            </a:r>
            <a:r>
              <a:rPr lang="fr-FR" dirty="0" err="1">
                <a:solidFill>
                  <a:srgbClr val="002060"/>
                </a:solidFill>
              </a:rPr>
              <a:t>only</a:t>
            </a:r>
            <a:r>
              <a:rPr lang="fr-FR" dirty="0">
                <a:solidFill>
                  <a:srgbClr val="002060"/>
                </a:solidFill>
              </a:rPr>
              <a:t> one </a:t>
            </a:r>
            <a:r>
              <a:rPr lang="fr-FR" dirty="0" err="1">
                <a:solidFill>
                  <a:srgbClr val="002060"/>
                </a:solidFill>
              </a:rPr>
              <a:t>employee</a:t>
            </a:r>
            <a:r>
              <a:rPr lang="fr-FR" dirty="0">
                <a:solidFill>
                  <a:srgbClr val="002060"/>
                </a:solidFill>
              </a:rPr>
              <a:t> (but </a:t>
            </a:r>
            <a:r>
              <a:rPr lang="fr-FR" dirty="0" err="1">
                <a:solidFill>
                  <a:srgbClr val="002060"/>
                </a:solidFill>
              </a:rPr>
              <a:t>with</a:t>
            </a:r>
            <a:r>
              <a:rPr lang="fr-FR" dirty="0">
                <a:solidFill>
                  <a:srgbClr val="002060"/>
                </a:solidFill>
              </a:rPr>
              <a:t> </a:t>
            </a:r>
            <a:r>
              <a:rPr lang="fr-FR" dirty="0" err="1">
                <a:solidFill>
                  <a:srgbClr val="002060"/>
                </a:solidFill>
              </a:rPr>
              <a:t>many</a:t>
            </a:r>
            <a:r>
              <a:rPr lang="fr-FR" dirty="0">
                <a:solidFill>
                  <a:srgbClr val="002060"/>
                </a:solidFill>
              </a:rPr>
              <a:t> ID </a:t>
            </a:r>
            <a:r>
              <a:rPr lang="fr-FR" dirty="0" err="1">
                <a:solidFill>
                  <a:srgbClr val="002060"/>
                </a:solidFill>
              </a:rPr>
              <a:t>cards</a:t>
            </a:r>
            <a:r>
              <a:rPr lang="fr-FR" dirty="0">
                <a:solidFill>
                  <a:srgbClr val="002060"/>
                </a:solidFill>
              </a:rPr>
              <a:t>?)</a:t>
            </a:r>
          </a:p>
        </p:txBody>
      </p:sp>
    </p:spTree>
    <p:extLst>
      <p:ext uri="{BB962C8B-B14F-4D97-AF65-F5344CB8AC3E}">
        <p14:creationId xmlns:p14="http://schemas.microsoft.com/office/powerpoint/2010/main" val="337829432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CC92AB4-3BEB-42DB-5774-784608888D3A}"/>
              </a:ext>
            </a:extLst>
          </p:cNvPr>
          <p:cNvSpPr>
            <a:spLocks noGrp="1"/>
          </p:cNvSpPr>
          <p:nvPr>
            <p:ph type="title"/>
          </p:nvPr>
        </p:nvSpPr>
        <p:spPr>
          <a:xfrm>
            <a:off x="489705" y="419496"/>
            <a:ext cx="10515600" cy="1325563"/>
          </a:xfrm>
        </p:spPr>
        <p:txBody>
          <a:bodyPr/>
          <a:lstStyle/>
          <a:p>
            <a:r>
              <a:rPr lang="fr-FR" dirty="0">
                <a:solidFill>
                  <a:srgbClr val="002060"/>
                </a:solidFill>
              </a:rPr>
              <a:t>Is </a:t>
            </a:r>
            <a:r>
              <a:rPr lang="fr-FR" dirty="0" err="1">
                <a:solidFill>
                  <a:srgbClr val="002060"/>
                </a:solidFill>
              </a:rPr>
              <a:t>it</a:t>
            </a:r>
            <a:r>
              <a:rPr lang="fr-FR" dirty="0">
                <a:solidFill>
                  <a:srgbClr val="002060"/>
                </a:solidFill>
              </a:rPr>
              <a:t> a lucrative business? </a:t>
            </a:r>
          </a:p>
        </p:txBody>
      </p:sp>
      <p:sp>
        <p:nvSpPr>
          <p:cNvPr id="4" name="Espace réservé du pied de page 3">
            <a:extLst>
              <a:ext uri="{FF2B5EF4-FFF2-40B4-BE49-F238E27FC236}">
                <a16:creationId xmlns:a16="http://schemas.microsoft.com/office/drawing/2014/main" id="{6A78CB91-8B74-903E-9DCD-2C468664C9D4}"/>
              </a:ext>
            </a:extLst>
          </p:cNvPr>
          <p:cNvSpPr>
            <a:spLocks noGrp="1"/>
          </p:cNvSpPr>
          <p:nvPr>
            <p:ph type="ftr" sz="quarter" idx="11"/>
          </p:nvPr>
        </p:nvSpPr>
        <p:spPr/>
        <p:txBody>
          <a:bodyPr/>
          <a:lstStyle/>
          <a:p>
            <a:r>
              <a:rPr lang="fr-FR" dirty="0"/>
              <a:t>Pas si lucratif apparemment…</a:t>
            </a:r>
          </a:p>
        </p:txBody>
      </p:sp>
      <p:sp>
        <p:nvSpPr>
          <p:cNvPr id="5" name="Espace réservé du numéro de diapositive 4">
            <a:extLst>
              <a:ext uri="{FF2B5EF4-FFF2-40B4-BE49-F238E27FC236}">
                <a16:creationId xmlns:a16="http://schemas.microsoft.com/office/drawing/2014/main" id="{510DF619-ACAE-9E60-3776-40C32FEDC1DE}"/>
              </a:ext>
            </a:extLst>
          </p:cNvPr>
          <p:cNvSpPr>
            <a:spLocks noGrp="1"/>
          </p:cNvSpPr>
          <p:nvPr>
            <p:ph type="sldNum" sz="quarter" idx="12"/>
          </p:nvPr>
        </p:nvSpPr>
        <p:spPr/>
        <p:txBody>
          <a:bodyPr/>
          <a:lstStyle/>
          <a:p>
            <a:fld id="{264B5D8C-DCF3-4706-B695-4F73B634C15B}" type="slidenum">
              <a:rPr lang="fr-FR" smtClean="0"/>
              <a:t>91</a:t>
            </a:fld>
            <a:endParaRPr lang="fr-FR"/>
          </a:p>
        </p:txBody>
      </p:sp>
      <p:pic>
        <p:nvPicPr>
          <p:cNvPr id="6" name="Espace réservé du contenu 5">
            <a:extLst>
              <a:ext uri="{FF2B5EF4-FFF2-40B4-BE49-F238E27FC236}">
                <a16:creationId xmlns:a16="http://schemas.microsoft.com/office/drawing/2014/main" id="{75936C35-0CB5-0985-95E9-3C785638B28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575413" y="1361731"/>
            <a:ext cx="5616587" cy="2854607"/>
          </a:xfrm>
          <a:prstGeom prst="rect">
            <a:avLst/>
          </a:prstGeom>
        </p:spPr>
      </p:pic>
      <p:sp>
        <p:nvSpPr>
          <p:cNvPr id="8" name="ZoneTexte 7">
            <a:extLst>
              <a:ext uri="{FF2B5EF4-FFF2-40B4-BE49-F238E27FC236}">
                <a16:creationId xmlns:a16="http://schemas.microsoft.com/office/drawing/2014/main" id="{13CB3F58-B42B-925A-56C6-60F8EEEF3B90}"/>
              </a:ext>
            </a:extLst>
          </p:cNvPr>
          <p:cNvSpPr txBox="1"/>
          <p:nvPr/>
        </p:nvSpPr>
        <p:spPr>
          <a:xfrm>
            <a:off x="484559" y="1431194"/>
            <a:ext cx="6096000" cy="369332"/>
          </a:xfrm>
          <a:prstGeom prst="rect">
            <a:avLst/>
          </a:prstGeom>
          <a:noFill/>
        </p:spPr>
        <p:txBody>
          <a:bodyPr wrap="square">
            <a:spAutoFit/>
          </a:bodyPr>
          <a:lstStyle/>
          <a:p>
            <a:r>
              <a:rPr lang="fr-FR" dirty="0"/>
              <a:t>(Crime </a:t>
            </a:r>
            <a:r>
              <a:rPr lang="fr-FR" dirty="0" err="1"/>
              <a:t>only</a:t>
            </a:r>
            <a:r>
              <a:rPr lang="fr-FR" dirty="0"/>
              <a:t> </a:t>
            </a:r>
            <a:r>
              <a:rPr lang="fr-FR" dirty="0" err="1"/>
              <a:t>benefits</a:t>
            </a:r>
            <a:r>
              <a:rPr lang="fr-FR" dirty="0"/>
              <a:t> </a:t>
            </a:r>
            <a:r>
              <a:rPr lang="fr-FR" dirty="0" err="1"/>
              <a:t>publishers</a:t>
            </a:r>
            <a:r>
              <a:rPr lang="fr-FR" dirty="0"/>
              <a:t> </a:t>
            </a:r>
            <a:r>
              <a:rPr lang="fr-FR" dirty="0" err="1"/>
              <a:t>who</a:t>
            </a:r>
            <a:r>
              <a:rPr lang="fr-FR" dirty="0"/>
              <a:t> do not </a:t>
            </a:r>
            <a:r>
              <a:rPr lang="fr-FR" dirty="0" err="1"/>
              <a:t>pay</a:t>
            </a:r>
            <a:r>
              <a:rPr lang="fr-FR" dirty="0"/>
              <a:t> </a:t>
            </a:r>
            <a:r>
              <a:rPr lang="fr-FR" dirty="0" err="1"/>
              <a:t>their</a:t>
            </a:r>
            <a:r>
              <a:rPr lang="fr-FR" dirty="0"/>
              <a:t> </a:t>
            </a:r>
            <a:r>
              <a:rPr lang="fr-FR" dirty="0" err="1"/>
              <a:t>authors</a:t>
            </a:r>
            <a:r>
              <a:rPr lang="fr-FR" dirty="0"/>
              <a:t>)</a:t>
            </a:r>
          </a:p>
        </p:txBody>
      </p:sp>
      <p:pic>
        <p:nvPicPr>
          <p:cNvPr id="9" name="Image 8">
            <a:extLst>
              <a:ext uri="{FF2B5EF4-FFF2-40B4-BE49-F238E27FC236}">
                <a16:creationId xmlns:a16="http://schemas.microsoft.com/office/drawing/2014/main" id="{5A07A305-3FEA-92BC-4126-3D52630439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9074" y="4216338"/>
            <a:ext cx="11693852" cy="2221832"/>
          </a:xfrm>
          <a:prstGeom prst="rect">
            <a:avLst/>
          </a:prstGeom>
        </p:spPr>
      </p:pic>
      <p:sp>
        <p:nvSpPr>
          <p:cNvPr id="11" name="ZoneTexte 10">
            <a:extLst>
              <a:ext uri="{FF2B5EF4-FFF2-40B4-BE49-F238E27FC236}">
                <a16:creationId xmlns:a16="http://schemas.microsoft.com/office/drawing/2014/main" id="{DCD9B7E1-A708-A847-65BB-8D745464745F}"/>
              </a:ext>
            </a:extLst>
          </p:cNvPr>
          <p:cNvSpPr txBox="1"/>
          <p:nvPr/>
        </p:nvSpPr>
        <p:spPr>
          <a:xfrm>
            <a:off x="479413" y="2304224"/>
            <a:ext cx="6096000" cy="1569660"/>
          </a:xfrm>
          <a:prstGeom prst="rect">
            <a:avLst/>
          </a:prstGeom>
          <a:noFill/>
        </p:spPr>
        <p:txBody>
          <a:bodyPr wrap="square">
            <a:spAutoFit/>
          </a:bodyPr>
          <a:lstStyle/>
          <a:p>
            <a:r>
              <a:rPr lang="fr-FR" sz="3200" dirty="0" err="1">
                <a:solidFill>
                  <a:srgbClr val="002060"/>
                </a:solidFill>
              </a:rPr>
              <a:t>Maybe</a:t>
            </a:r>
            <a:r>
              <a:rPr lang="fr-FR" sz="3200" dirty="0">
                <a:solidFill>
                  <a:srgbClr val="002060"/>
                </a:solidFill>
              </a:rPr>
              <a:t> not, if </a:t>
            </a:r>
            <a:r>
              <a:rPr lang="fr-FR" sz="3200" dirty="0" err="1">
                <a:solidFill>
                  <a:srgbClr val="002060"/>
                </a:solidFill>
              </a:rPr>
              <a:t>we</a:t>
            </a:r>
            <a:r>
              <a:rPr lang="fr-FR" sz="3200" dirty="0">
                <a:solidFill>
                  <a:srgbClr val="002060"/>
                </a:solidFill>
              </a:rPr>
              <a:t> </a:t>
            </a:r>
            <a:r>
              <a:rPr lang="fr-FR" sz="3200" dirty="0" err="1">
                <a:solidFill>
                  <a:srgbClr val="002060"/>
                </a:solidFill>
              </a:rPr>
              <a:t>believe</a:t>
            </a:r>
            <a:r>
              <a:rPr lang="fr-FR" sz="3200" dirty="0">
                <a:solidFill>
                  <a:srgbClr val="002060"/>
                </a:solidFill>
              </a:rPr>
              <a:t> the balance </a:t>
            </a:r>
            <a:r>
              <a:rPr lang="fr-FR" sz="3200" dirty="0" err="1">
                <a:solidFill>
                  <a:srgbClr val="002060"/>
                </a:solidFill>
              </a:rPr>
              <a:t>sheets</a:t>
            </a:r>
            <a:r>
              <a:rPr lang="fr-FR" sz="3200" dirty="0">
                <a:solidFill>
                  <a:srgbClr val="002060"/>
                </a:solidFill>
              </a:rPr>
              <a:t> </a:t>
            </a:r>
          </a:p>
          <a:p>
            <a:r>
              <a:rPr lang="fr-FR" sz="3200" dirty="0">
                <a:solidFill>
                  <a:srgbClr val="002060"/>
                </a:solidFill>
              </a:rPr>
              <a:t>and the 2 </a:t>
            </a:r>
            <a:r>
              <a:rPr lang="fr-FR" sz="3200" dirty="0" err="1">
                <a:solidFill>
                  <a:srgbClr val="002060"/>
                </a:solidFill>
              </a:rPr>
              <a:t>dissolved</a:t>
            </a:r>
            <a:r>
              <a:rPr lang="fr-FR" sz="3200" dirty="0">
                <a:solidFill>
                  <a:srgbClr val="002060"/>
                </a:solidFill>
              </a:rPr>
              <a:t> </a:t>
            </a:r>
            <a:r>
              <a:rPr lang="fr-FR" sz="3200" dirty="0" err="1">
                <a:solidFill>
                  <a:srgbClr val="002060"/>
                </a:solidFill>
              </a:rPr>
              <a:t>companies</a:t>
            </a:r>
            <a:endParaRPr lang="fr-FR" sz="3200" dirty="0">
              <a:solidFill>
                <a:srgbClr val="002060"/>
              </a:solidFill>
            </a:endParaRPr>
          </a:p>
        </p:txBody>
      </p:sp>
    </p:spTree>
    <p:extLst>
      <p:ext uri="{BB962C8B-B14F-4D97-AF65-F5344CB8AC3E}">
        <p14:creationId xmlns:p14="http://schemas.microsoft.com/office/powerpoint/2010/main" val="61464757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CC92AB4-3BEB-42DB-5774-784608888D3A}"/>
              </a:ext>
            </a:extLst>
          </p:cNvPr>
          <p:cNvSpPr>
            <a:spLocks noGrp="1"/>
          </p:cNvSpPr>
          <p:nvPr>
            <p:ph type="title"/>
          </p:nvPr>
        </p:nvSpPr>
        <p:spPr>
          <a:xfrm>
            <a:off x="489705" y="419496"/>
            <a:ext cx="3830652" cy="5050862"/>
          </a:xfrm>
        </p:spPr>
        <p:txBody>
          <a:bodyPr>
            <a:normAutofit/>
          </a:bodyPr>
          <a:lstStyle/>
          <a:p>
            <a:r>
              <a:rPr lang="fr-FR" dirty="0">
                <a:solidFill>
                  <a:srgbClr val="002060"/>
                </a:solidFill>
              </a:rPr>
              <a:t>Or </a:t>
            </a:r>
            <a:r>
              <a:rPr lang="fr-FR" dirty="0" err="1">
                <a:solidFill>
                  <a:srgbClr val="002060"/>
                </a:solidFill>
              </a:rPr>
              <a:t>maybe</a:t>
            </a:r>
            <a:r>
              <a:rPr lang="fr-FR" dirty="0">
                <a:solidFill>
                  <a:srgbClr val="002060"/>
                </a:solidFill>
              </a:rPr>
              <a:t> </a:t>
            </a:r>
            <a:r>
              <a:rPr lang="fr-FR" dirty="0" err="1">
                <a:solidFill>
                  <a:srgbClr val="002060"/>
                </a:solidFill>
              </a:rPr>
              <a:t>it</a:t>
            </a:r>
            <a:r>
              <a:rPr lang="fr-FR" dirty="0">
                <a:solidFill>
                  <a:srgbClr val="002060"/>
                </a:solidFill>
              </a:rPr>
              <a:t> </a:t>
            </a:r>
            <a:r>
              <a:rPr lang="fr-FR" dirty="0" err="1">
                <a:solidFill>
                  <a:srgbClr val="002060"/>
                </a:solidFill>
              </a:rPr>
              <a:t>is</a:t>
            </a:r>
            <a:r>
              <a:rPr lang="fr-FR" dirty="0">
                <a:solidFill>
                  <a:srgbClr val="002060"/>
                </a:solidFill>
              </a:rPr>
              <a:t>…</a:t>
            </a:r>
            <a:br>
              <a:rPr lang="fr-FR" dirty="0">
                <a:solidFill>
                  <a:srgbClr val="002060"/>
                </a:solidFill>
              </a:rPr>
            </a:br>
            <a:br>
              <a:rPr lang="fr-FR" dirty="0">
                <a:solidFill>
                  <a:srgbClr val="002060"/>
                </a:solidFill>
              </a:rPr>
            </a:br>
            <a:r>
              <a:rPr lang="fr-FR" dirty="0">
                <a:solidFill>
                  <a:srgbClr val="002060"/>
                </a:solidFill>
              </a:rPr>
              <a:t>… </a:t>
            </a:r>
            <a:r>
              <a:rPr lang="fr-FR" dirty="0" err="1">
                <a:solidFill>
                  <a:srgbClr val="002060"/>
                </a:solidFill>
              </a:rPr>
              <a:t>with</a:t>
            </a:r>
            <a:r>
              <a:rPr lang="fr-FR" dirty="0">
                <a:solidFill>
                  <a:srgbClr val="002060"/>
                </a:solidFill>
              </a:rPr>
              <a:t> 21 '</a:t>
            </a:r>
            <a:r>
              <a:rPr lang="fr-FR" dirty="0" err="1">
                <a:solidFill>
                  <a:srgbClr val="002060"/>
                </a:solidFill>
              </a:rPr>
              <a:t>published</a:t>
            </a:r>
            <a:r>
              <a:rPr lang="fr-FR" dirty="0">
                <a:solidFill>
                  <a:srgbClr val="002060"/>
                </a:solidFill>
              </a:rPr>
              <a:t>' books…</a:t>
            </a:r>
            <a:br>
              <a:rPr lang="fr-FR" dirty="0">
                <a:solidFill>
                  <a:srgbClr val="002060"/>
                </a:solidFill>
              </a:rPr>
            </a:br>
            <a:endParaRPr lang="fr-FR" dirty="0">
              <a:solidFill>
                <a:srgbClr val="002060"/>
              </a:solidFill>
            </a:endParaRPr>
          </a:p>
        </p:txBody>
      </p:sp>
      <p:sp>
        <p:nvSpPr>
          <p:cNvPr id="4" name="Espace réservé du pied de page 3">
            <a:extLst>
              <a:ext uri="{FF2B5EF4-FFF2-40B4-BE49-F238E27FC236}">
                <a16:creationId xmlns:a16="http://schemas.microsoft.com/office/drawing/2014/main" id="{6A78CB91-8B74-903E-9DCD-2C468664C9D4}"/>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510DF619-ACAE-9E60-3776-40C32FEDC1DE}"/>
              </a:ext>
            </a:extLst>
          </p:cNvPr>
          <p:cNvSpPr>
            <a:spLocks noGrp="1"/>
          </p:cNvSpPr>
          <p:nvPr>
            <p:ph type="sldNum" sz="quarter" idx="12"/>
          </p:nvPr>
        </p:nvSpPr>
        <p:spPr/>
        <p:txBody>
          <a:bodyPr/>
          <a:lstStyle/>
          <a:p>
            <a:fld id="{264B5D8C-DCF3-4706-B695-4F73B634C15B}" type="slidenum">
              <a:rPr lang="fr-FR" smtClean="0"/>
              <a:t>92</a:t>
            </a:fld>
            <a:endParaRPr lang="fr-FR"/>
          </a:p>
        </p:txBody>
      </p:sp>
      <p:pic>
        <p:nvPicPr>
          <p:cNvPr id="11" name="Espace réservé du contenu 10">
            <a:extLst>
              <a:ext uri="{FF2B5EF4-FFF2-40B4-BE49-F238E27FC236}">
                <a16:creationId xmlns:a16="http://schemas.microsoft.com/office/drawing/2014/main" id="{0F44DBE3-16F6-05D3-873C-1A0922F6BE7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320357" y="419496"/>
            <a:ext cx="7666086" cy="5812470"/>
          </a:xfrm>
        </p:spPr>
      </p:pic>
    </p:spTree>
    <p:extLst>
      <p:ext uri="{BB962C8B-B14F-4D97-AF65-F5344CB8AC3E}">
        <p14:creationId xmlns:p14="http://schemas.microsoft.com/office/powerpoint/2010/main" val="332690767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78042E4-29B4-98F6-5B7B-9CB811E01991}"/>
              </a:ext>
            </a:extLst>
          </p:cNvPr>
          <p:cNvSpPr>
            <a:spLocks noGrp="1"/>
          </p:cNvSpPr>
          <p:nvPr>
            <p:ph type="title"/>
          </p:nvPr>
        </p:nvSpPr>
        <p:spPr/>
        <p:txBody>
          <a:bodyPr>
            <a:normAutofit fontScale="90000"/>
          </a:bodyPr>
          <a:lstStyle/>
          <a:p>
            <a:r>
              <a:rPr lang="fr-FR" dirty="0" err="1">
                <a:solidFill>
                  <a:srgbClr val="002060"/>
                </a:solidFill>
              </a:rPr>
              <a:t>It's</a:t>
            </a:r>
            <a:r>
              <a:rPr lang="fr-FR" dirty="0">
                <a:solidFill>
                  <a:srgbClr val="002060"/>
                </a:solidFill>
              </a:rPr>
              <a:t> a bit </a:t>
            </a:r>
            <a:r>
              <a:rPr lang="fr-FR" dirty="0" err="1">
                <a:solidFill>
                  <a:srgbClr val="002060"/>
                </a:solidFill>
              </a:rPr>
              <a:t>expensive</a:t>
            </a:r>
            <a:r>
              <a:rPr lang="fr-FR" dirty="0">
                <a:solidFill>
                  <a:srgbClr val="002060"/>
                </a:solidFill>
              </a:rPr>
              <a:t> to have a book about </a:t>
            </a:r>
            <a:r>
              <a:rPr lang="fr-FR" dirty="0" err="1">
                <a:solidFill>
                  <a:srgbClr val="002060"/>
                </a:solidFill>
              </a:rPr>
              <a:t>you</a:t>
            </a:r>
            <a:r>
              <a:rPr lang="fr-FR" dirty="0">
                <a:solidFill>
                  <a:srgbClr val="002060"/>
                </a:solidFill>
              </a:rPr>
              <a:t>, but editor </a:t>
            </a:r>
            <a:r>
              <a:rPr lang="fr-FR" dirty="0" err="1">
                <a:solidFill>
                  <a:srgbClr val="002060"/>
                </a:solidFill>
              </a:rPr>
              <a:t>gives</a:t>
            </a:r>
            <a:r>
              <a:rPr lang="fr-FR" dirty="0">
                <a:solidFill>
                  <a:srgbClr val="002060"/>
                </a:solidFill>
              </a:rPr>
              <a:t> </a:t>
            </a:r>
            <a:r>
              <a:rPr lang="fr-FR" dirty="0" err="1">
                <a:solidFill>
                  <a:srgbClr val="002060"/>
                </a:solidFill>
              </a:rPr>
              <a:t>you</a:t>
            </a:r>
            <a:r>
              <a:rPr lang="fr-FR" dirty="0">
                <a:solidFill>
                  <a:srgbClr val="002060"/>
                </a:solidFill>
              </a:rPr>
              <a:t> back 60% of the royalties!</a:t>
            </a:r>
          </a:p>
        </p:txBody>
      </p:sp>
      <p:pic>
        <p:nvPicPr>
          <p:cNvPr id="7" name="Espace réservé du contenu 6">
            <a:extLst>
              <a:ext uri="{FF2B5EF4-FFF2-40B4-BE49-F238E27FC236}">
                <a16:creationId xmlns:a16="http://schemas.microsoft.com/office/drawing/2014/main" id="{0D171128-570A-75A7-04B4-7148678ADE4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80999" y="1690688"/>
            <a:ext cx="11139391" cy="4556331"/>
          </a:xfrm>
        </p:spPr>
      </p:pic>
      <p:sp>
        <p:nvSpPr>
          <p:cNvPr id="4" name="Espace réservé du pied de page 3">
            <a:extLst>
              <a:ext uri="{FF2B5EF4-FFF2-40B4-BE49-F238E27FC236}">
                <a16:creationId xmlns:a16="http://schemas.microsoft.com/office/drawing/2014/main" id="{6864B18B-A1EF-8F9B-B361-AD69E77D60AA}"/>
              </a:ext>
            </a:extLst>
          </p:cNvPr>
          <p:cNvSpPr>
            <a:spLocks noGrp="1"/>
          </p:cNvSpPr>
          <p:nvPr>
            <p:ph type="ftr" sz="quarter" idx="11"/>
          </p:nvPr>
        </p:nvSpPr>
        <p:spPr/>
        <p:txBody>
          <a:bodyPr/>
          <a:lstStyle/>
          <a:p>
            <a:r>
              <a:rPr lang="fr-FR" dirty="0"/>
              <a:t>Enfin des droits d’auteur importants !</a:t>
            </a:r>
          </a:p>
        </p:txBody>
      </p:sp>
      <p:sp>
        <p:nvSpPr>
          <p:cNvPr id="5" name="Espace réservé du numéro de diapositive 4">
            <a:extLst>
              <a:ext uri="{FF2B5EF4-FFF2-40B4-BE49-F238E27FC236}">
                <a16:creationId xmlns:a16="http://schemas.microsoft.com/office/drawing/2014/main" id="{B26BE5EC-5408-E6E9-2FE1-84AE1E3FC5EC}"/>
              </a:ext>
            </a:extLst>
          </p:cNvPr>
          <p:cNvSpPr>
            <a:spLocks noGrp="1"/>
          </p:cNvSpPr>
          <p:nvPr>
            <p:ph type="sldNum" sz="quarter" idx="12"/>
          </p:nvPr>
        </p:nvSpPr>
        <p:spPr/>
        <p:txBody>
          <a:bodyPr/>
          <a:lstStyle/>
          <a:p>
            <a:fld id="{264B5D8C-DCF3-4706-B695-4F73B634C15B}" type="slidenum">
              <a:rPr lang="fr-FR" smtClean="0"/>
              <a:t>93</a:t>
            </a:fld>
            <a:endParaRPr lang="fr-FR"/>
          </a:p>
        </p:txBody>
      </p:sp>
      <p:pic>
        <p:nvPicPr>
          <p:cNvPr id="9" name="Image 8">
            <a:extLst>
              <a:ext uri="{FF2B5EF4-FFF2-40B4-BE49-F238E27FC236}">
                <a16:creationId xmlns:a16="http://schemas.microsoft.com/office/drawing/2014/main" id="{E77AE2B4-D672-47B6-AADC-16C14C7D7C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16842" y="3433943"/>
            <a:ext cx="5525983" cy="2703745"/>
          </a:xfrm>
          <a:prstGeom prst="rect">
            <a:avLst/>
          </a:prstGeom>
        </p:spPr>
      </p:pic>
    </p:spTree>
    <p:extLst>
      <p:ext uri="{BB962C8B-B14F-4D97-AF65-F5344CB8AC3E}">
        <p14:creationId xmlns:p14="http://schemas.microsoft.com/office/powerpoint/2010/main" val="425329726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B1A417F-0CD6-DBF9-0B96-077B539D4940}"/>
              </a:ext>
            </a:extLst>
          </p:cNvPr>
          <p:cNvSpPr>
            <a:spLocks noGrp="1"/>
          </p:cNvSpPr>
          <p:nvPr>
            <p:ph type="title"/>
          </p:nvPr>
        </p:nvSpPr>
        <p:spPr/>
        <p:txBody>
          <a:bodyPr/>
          <a:lstStyle/>
          <a:p>
            <a:pPr algn="ctr"/>
            <a:r>
              <a:rPr lang="fr-FR" dirty="0" err="1">
                <a:solidFill>
                  <a:srgbClr val="002060"/>
                </a:solidFill>
              </a:rPr>
              <a:t>Some</a:t>
            </a:r>
            <a:r>
              <a:rPr lang="fr-FR" dirty="0">
                <a:solidFill>
                  <a:srgbClr val="002060"/>
                </a:solidFill>
              </a:rPr>
              <a:t> </a:t>
            </a:r>
            <a:r>
              <a:rPr lang="fr-FR" dirty="0" err="1">
                <a:solidFill>
                  <a:srgbClr val="002060"/>
                </a:solidFill>
              </a:rPr>
              <a:t>doctors</a:t>
            </a:r>
            <a:r>
              <a:rPr lang="fr-FR" dirty="0">
                <a:solidFill>
                  <a:srgbClr val="002060"/>
                </a:solidFill>
              </a:rPr>
              <a:t> have been </a:t>
            </a:r>
            <a:r>
              <a:rPr lang="fr-FR" dirty="0" err="1">
                <a:solidFill>
                  <a:srgbClr val="002060"/>
                </a:solidFill>
              </a:rPr>
              <a:t>duped</a:t>
            </a:r>
            <a:r>
              <a:rPr lang="fr-FR" dirty="0">
                <a:solidFill>
                  <a:srgbClr val="002060"/>
                </a:solidFill>
              </a:rPr>
              <a:t> by Index of Sciences…</a:t>
            </a:r>
          </a:p>
        </p:txBody>
      </p:sp>
      <p:pic>
        <p:nvPicPr>
          <p:cNvPr id="7" name="Espace réservé du contenu 6">
            <a:extLst>
              <a:ext uri="{FF2B5EF4-FFF2-40B4-BE49-F238E27FC236}">
                <a16:creationId xmlns:a16="http://schemas.microsoft.com/office/drawing/2014/main" id="{BEF0E25A-2BE3-F4E6-F666-ACD463A8F23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857847" y="3191325"/>
            <a:ext cx="3102424" cy="2924200"/>
          </a:xfrm>
        </p:spPr>
      </p:pic>
      <p:sp>
        <p:nvSpPr>
          <p:cNvPr id="4" name="Espace réservé du pied de page 3">
            <a:extLst>
              <a:ext uri="{FF2B5EF4-FFF2-40B4-BE49-F238E27FC236}">
                <a16:creationId xmlns:a16="http://schemas.microsoft.com/office/drawing/2014/main" id="{9C5B9F52-F3E9-8446-FF34-96D272053CBA}"/>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8DF76B1A-5CB1-F7F7-F439-D796EFF6BCAD}"/>
              </a:ext>
            </a:extLst>
          </p:cNvPr>
          <p:cNvSpPr>
            <a:spLocks noGrp="1"/>
          </p:cNvSpPr>
          <p:nvPr>
            <p:ph type="sldNum" sz="quarter" idx="12"/>
          </p:nvPr>
        </p:nvSpPr>
        <p:spPr/>
        <p:txBody>
          <a:bodyPr/>
          <a:lstStyle/>
          <a:p>
            <a:fld id="{264B5D8C-DCF3-4706-B695-4F73B634C15B}" type="slidenum">
              <a:rPr lang="fr-FR" smtClean="0"/>
              <a:t>94</a:t>
            </a:fld>
            <a:endParaRPr lang="fr-FR"/>
          </a:p>
        </p:txBody>
      </p:sp>
      <p:pic>
        <p:nvPicPr>
          <p:cNvPr id="9" name="Image 8">
            <a:extLst>
              <a:ext uri="{FF2B5EF4-FFF2-40B4-BE49-F238E27FC236}">
                <a16:creationId xmlns:a16="http://schemas.microsoft.com/office/drawing/2014/main" id="{99E4581B-B4E4-D14E-9FC1-9649A2D65E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55800" y="5359975"/>
            <a:ext cx="6553200" cy="694239"/>
          </a:xfrm>
          <a:prstGeom prst="rect">
            <a:avLst/>
          </a:prstGeom>
        </p:spPr>
      </p:pic>
      <p:pic>
        <p:nvPicPr>
          <p:cNvPr id="11" name="Image 10">
            <a:extLst>
              <a:ext uri="{FF2B5EF4-FFF2-40B4-BE49-F238E27FC236}">
                <a16:creationId xmlns:a16="http://schemas.microsoft.com/office/drawing/2014/main" id="{83DB61EA-007A-E3AD-9476-283AC8DCE38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0397" y="1854962"/>
            <a:ext cx="8367450" cy="3148075"/>
          </a:xfrm>
          <a:prstGeom prst="rect">
            <a:avLst/>
          </a:prstGeom>
        </p:spPr>
      </p:pic>
    </p:spTree>
    <p:extLst>
      <p:ext uri="{BB962C8B-B14F-4D97-AF65-F5344CB8AC3E}">
        <p14:creationId xmlns:p14="http://schemas.microsoft.com/office/powerpoint/2010/main" val="5422928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B1A417F-0CD6-DBF9-0B96-077B539D4940}"/>
              </a:ext>
            </a:extLst>
          </p:cNvPr>
          <p:cNvSpPr>
            <a:spLocks noGrp="1"/>
          </p:cNvSpPr>
          <p:nvPr>
            <p:ph type="title"/>
          </p:nvPr>
        </p:nvSpPr>
        <p:spPr/>
        <p:txBody>
          <a:bodyPr/>
          <a:lstStyle/>
          <a:p>
            <a:pPr algn="ctr"/>
            <a:r>
              <a:rPr lang="fr-FR" dirty="0">
                <a:solidFill>
                  <a:srgbClr val="002060"/>
                </a:solidFill>
              </a:rPr>
              <a:t>The </a:t>
            </a:r>
            <a:r>
              <a:rPr lang="fr-FR" dirty="0" err="1">
                <a:solidFill>
                  <a:srgbClr val="002060"/>
                </a:solidFill>
              </a:rPr>
              <a:t>layout</a:t>
            </a:r>
            <a:r>
              <a:rPr lang="fr-FR" dirty="0">
                <a:solidFill>
                  <a:srgbClr val="002060"/>
                </a:solidFill>
              </a:rPr>
              <a:t> </a:t>
            </a:r>
            <a:r>
              <a:rPr lang="fr-FR" dirty="0" err="1">
                <a:solidFill>
                  <a:srgbClr val="002060"/>
                </a:solidFill>
              </a:rPr>
              <a:t>is</a:t>
            </a:r>
            <a:r>
              <a:rPr lang="fr-FR" dirty="0">
                <a:solidFill>
                  <a:srgbClr val="002060"/>
                </a:solidFill>
              </a:rPr>
              <a:t> not </a:t>
            </a:r>
            <a:r>
              <a:rPr lang="fr-FR" dirty="0" err="1">
                <a:solidFill>
                  <a:srgbClr val="002060"/>
                </a:solidFill>
              </a:rPr>
              <a:t>very</a:t>
            </a:r>
            <a:r>
              <a:rPr lang="fr-FR" dirty="0">
                <a:solidFill>
                  <a:srgbClr val="002060"/>
                </a:solidFill>
              </a:rPr>
              <a:t> </a:t>
            </a:r>
            <a:r>
              <a:rPr lang="fr-FR" dirty="0" err="1">
                <a:solidFill>
                  <a:srgbClr val="002060"/>
                </a:solidFill>
              </a:rPr>
              <a:t>professional</a:t>
            </a:r>
            <a:r>
              <a:rPr lang="fr-FR" dirty="0">
                <a:solidFill>
                  <a:srgbClr val="002060"/>
                </a:solidFill>
              </a:rPr>
              <a:t>...</a:t>
            </a:r>
          </a:p>
        </p:txBody>
      </p:sp>
      <p:sp>
        <p:nvSpPr>
          <p:cNvPr id="4" name="Espace réservé du pied de page 3">
            <a:extLst>
              <a:ext uri="{FF2B5EF4-FFF2-40B4-BE49-F238E27FC236}">
                <a16:creationId xmlns:a16="http://schemas.microsoft.com/office/drawing/2014/main" id="{9C5B9F52-F3E9-8446-FF34-96D272053CBA}"/>
              </a:ext>
            </a:extLst>
          </p:cNvPr>
          <p:cNvSpPr>
            <a:spLocks noGrp="1"/>
          </p:cNvSpPr>
          <p:nvPr>
            <p:ph type="ftr" sz="quarter" idx="11"/>
          </p:nvPr>
        </p:nvSpPr>
        <p:spPr/>
        <p:txBody>
          <a:bodyPr/>
          <a:lstStyle/>
          <a:p>
            <a:r>
              <a:rPr lang="fr-FR" dirty="0"/>
              <a:t>Edition à compte d’auteur prédatrice…</a:t>
            </a:r>
          </a:p>
        </p:txBody>
      </p:sp>
      <p:sp>
        <p:nvSpPr>
          <p:cNvPr id="5" name="Espace réservé du numéro de diapositive 4">
            <a:extLst>
              <a:ext uri="{FF2B5EF4-FFF2-40B4-BE49-F238E27FC236}">
                <a16:creationId xmlns:a16="http://schemas.microsoft.com/office/drawing/2014/main" id="{8DF76B1A-5CB1-F7F7-F439-D796EFF6BCAD}"/>
              </a:ext>
            </a:extLst>
          </p:cNvPr>
          <p:cNvSpPr>
            <a:spLocks noGrp="1"/>
          </p:cNvSpPr>
          <p:nvPr>
            <p:ph type="sldNum" sz="quarter" idx="12"/>
          </p:nvPr>
        </p:nvSpPr>
        <p:spPr/>
        <p:txBody>
          <a:bodyPr/>
          <a:lstStyle/>
          <a:p>
            <a:fld id="{264B5D8C-DCF3-4706-B695-4F73B634C15B}" type="slidenum">
              <a:rPr lang="fr-FR" smtClean="0"/>
              <a:t>95</a:t>
            </a:fld>
            <a:endParaRPr lang="fr-FR"/>
          </a:p>
        </p:txBody>
      </p:sp>
      <p:pic>
        <p:nvPicPr>
          <p:cNvPr id="6" name="Image 5">
            <a:extLst>
              <a:ext uri="{FF2B5EF4-FFF2-40B4-BE49-F238E27FC236}">
                <a16:creationId xmlns:a16="http://schemas.microsoft.com/office/drawing/2014/main" id="{0B50298E-244A-75E3-84DB-7BF6AE9B52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5063" y="1451978"/>
            <a:ext cx="4104237" cy="5406022"/>
          </a:xfrm>
          <a:prstGeom prst="rect">
            <a:avLst/>
          </a:prstGeom>
        </p:spPr>
      </p:pic>
      <p:sp>
        <p:nvSpPr>
          <p:cNvPr id="10" name="Espace réservé du contenu 9">
            <a:extLst>
              <a:ext uri="{FF2B5EF4-FFF2-40B4-BE49-F238E27FC236}">
                <a16:creationId xmlns:a16="http://schemas.microsoft.com/office/drawing/2014/main" id="{53805532-C7BD-81C8-34D8-D72CB15FD6E4}"/>
              </a:ext>
            </a:extLst>
          </p:cNvPr>
          <p:cNvSpPr>
            <a:spLocks noGrp="1"/>
          </p:cNvSpPr>
          <p:nvPr>
            <p:ph idx="1"/>
          </p:nvPr>
        </p:nvSpPr>
        <p:spPr>
          <a:xfrm>
            <a:off x="5406189" y="1690689"/>
            <a:ext cx="5947611" cy="4360978"/>
          </a:xfrm>
        </p:spPr>
        <p:txBody>
          <a:bodyPr>
            <a:normAutofit/>
          </a:bodyPr>
          <a:lstStyle/>
          <a:p>
            <a:pPr marL="0" indent="0">
              <a:buNone/>
            </a:pPr>
            <a:r>
              <a:rPr lang="fr-FR" sz="3600" dirty="0">
                <a:solidFill>
                  <a:srgbClr val="002060"/>
                </a:solidFill>
                <a:latin typeface="+mj-lt"/>
              </a:rPr>
              <a:t>... </a:t>
            </a:r>
            <a:r>
              <a:rPr lang="fr-FR" sz="3600" dirty="0" err="1">
                <a:solidFill>
                  <a:srgbClr val="002060"/>
                </a:solidFill>
                <a:latin typeface="+mj-lt"/>
              </a:rPr>
              <a:t>it's</a:t>
            </a:r>
            <a:r>
              <a:rPr lang="fr-FR" sz="3600" dirty="0">
                <a:solidFill>
                  <a:srgbClr val="002060"/>
                </a:solidFill>
                <a:latin typeface="+mj-lt"/>
              </a:rPr>
              <a:t> a </a:t>
            </a:r>
            <a:r>
              <a:rPr lang="fr-FR" sz="3600" dirty="0" err="1">
                <a:solidFill>
                  <a:srgbClr val="002060"/>
                </a:solidFill>
                <a:latin typeface="+mj-lt"/>
              </a:rPr>
              <a:t>classic</a:t>
            </a:r>
            <a:r>
              <a:rPr lang="fr-FR" sz="3600" dirty="0">
                <a:solidFill>
                  <a:srgbClr val="002060"/>
                </a:solidFill>
                <a:latin typeface="+mj-lt"/>
              </a:rPr>
              <a:t> </a:t>
            </a:r>
            <a:r>
              <a:rPr lang="fr-FR" sz="3600" dirty="0" err="1">
                <a:solidFill>
                  <a:srgbClr val="002060"/>
                </a:solidFill>
                <a:latin typeface="+mj-lt"/>
              </a:rPr>
              <a:t>publishing</a:t>
            </a:r>
            <a:r>
              <a:rPr lang="fr-FR" sz="3600" dirty="0">
                <a:solidFill>
                  <a:srgbClr val="002060"/>
                </a:solidFill>
                <a:latin typeface="+mj-lt"/>
              </a:rPr>
              <a:t> </a:t>
            </a:r>
            <a:r>
              <a:rPr lang="fr-FR" sz="3600" dirty="0" err="1">
                <a:solidFill>
                  <a:srgbClr val="002060"/>
                </a:solidFill>
                <a:latin typeface="+mj-lt"/>
              </a:rPr>
              <a:t>scam</a:t>
            </a:r>
            <a:r>
              <a:rPr lang="fr-FR" sz="3600" dirty="0">
                <a:solidFill>
                  <a:srgbClr val="002060"/>
                </a:solidFill>
                <a:latin typeface="+mj-lt"/>
              </a:rPr>
              <a:t> </a:t>
            </a:r>
            <a:r>
              <a:rPr lang="fr-FR" sz="3600" dirty="0" err="1">
                <a:solidFill>
                  <a:srgbClr val="002060"/>
                </a:solidFill>
                <a:latin typeface="+mj-lt"/>
              </a:rPr>
              <a:t>that</a:t>
            </a:r>
            <a:r>
              <a:rPr lang="fr-FR" sz="3600" dirty="0">
                <a:solidFill>
                  <a:srgbClr val="002060"/>
                </a:solidFill>
                <a:latin typeface="+mj-lt"/>
              </a:rPr>
              <a:t> </a:t>
            </a:r>
            <a:r>
              <a:rPr lang="fr-FR" sz="3600" dirty="0" err="1">
                <a:solidFill>
                  <a:srgbClr val="002060"/>
                </a:solidFill>
                <a:latin typeface="+mj-lt"/>
              </a:rPr>
              <a:t>also</a:t>
            </a:r>
            <a:r>
              <a:rPr lang="fr-FR" sz="3600" dirty="0">
                <a:solidFill>
                  <a:srgbClr val="002060"/>
                </a:solidFill>
                <a:latin typeface="+mj-lt"/>
              </a:rPr>
              <a:t> </a:t>
            </a:r>
            <a:r>
              <a:rPr lang="fr-FR" sz="3600" dirty="0" err="1">
                <a:solidFill>
                  <a:srgbClr val="002060"/>
                </a:solidFill>
                <a:latin typeface="+mj-lt"/>
              </a:rPr>
              <a:t>exists</a:t>
            </a:r>
            <a:r>
              <a:rPr lang="fr-FR" sz="3600" dirty="0">
                <a:solidFill>
                  <a:srgbClr val="002060"/>
                </a:solidFill>
                <a:latin typeface="+mj-lt"/>
              </a:rPr>
              <a:t> </a:t>
            </a:r>
            <a:r>
              <a:rPr lang="fr-FR" sz="3600" dirty="0" err="1">
                <a:solidFill>
                  <a:srgbClr val="002060"/>
                </a:solidFill>
                <a:latin typeface="+mj-lt"/>
              </a:rPr>
              <a:t>that</a:t>
            </a:r>
            <a:r>
              <a:rPr lang="fr-FR" sz="3600" dirty="0">
                <a:solidFill>
                  <a:srgbClr val="002060"/>
                </a:solidFill>
                <a:latin typeface="+mj-lt"/>
              </a:rPr>
              <a:t> </a:t>
            </a:r>
            <a:r>
              <a:rPr lang="fr-FR" sz="3600" dirty="0" err="1">
                <a:solidFill>
                  <a:srgbClr val="002060"/>
                </a:solidFill>
                <a:latin typeface="+mj-lt"/>
              </a:rPr>
              <a:t>exists</a:t>
            </a:r>
            <a:r>
              <a:rPr lang="fr-FR" sz="3600" dirty="0">
                <a:solidFill>
                  <a:srgbClr val="002060"/>
                </a:solidFill>
                <a:latin typeface="+mj-lt"/>
              </a:rPr>
              <a:t> </a:t>
            </a:r>
            <a:r>
              <a:rPr lang="fr-FR" sz="3600" dirty="0" err="1">
                <a:solidFill>
                  <a:srgbClr val="002060"/>
                </a:solidFill>
                <a:latin typeface="+mj-lt"/>
              </a:rPr>
              <a:t>with</a:t>
            </a:r>
            <a:r>
              <a:rPr lang="fr-FR" sz="3600" dirty="0">
                <a:solidFill>
                  <a:srgbClr val="002060"/>
                </a:solidFill>
                <a:latin typeface="+mj-lt"/>
              </a:rPr>
              <a:t> </a:t>
            </a:r>
            <a:r>
              <a:rPr lang="fr-FR" sz="3600" b="1" dirty="0" err="1">
                <a:solidFill>
                  <a:srgbClr val="002060"/>
                </a:solidFill>
                <a:latin typeface="+mj-lt"/>
              </a:rPr>
              <a:t>young</a:t>
            </a:r>
            <a:r>
              <a:rPr lang="fr-FR" sz="3600" b="1" dirty="0">
                <a:solidFill>
                  <a:srgbClr val="002060"/>
                </a:solidFill>
                <a:latin typeface="+mj-lt"/>
              </a:rPr>
              <a:t> MD or PhD (</a:t>
            </a:r>
            <a:r>
              <a:rPr lang="fr-FR" sz="3600" b="1" dirty="0" err="1">
                <a:solidFill>
                  <a:srgbClr val="002060"/>
                </a:solidFill>
                <a:latin typeface="+mj-lt"/>
              </a:rPr>
              <a:t>inform</a:t>
            </a:r>
            <a:r>
              <a:rPr lang="fr-FR" sz="3600" b="1" dirty="0">
                <a:solidFill>
                  <a:srgbClr val="002060"/>
                </a:solidFill>
                <a:latin typeface="+mj-lt"/>
              </a:rPr>
              <a:t> </a:t>
            </a:r>
            <a:r>
              <a:rPr lang="fr-FR" sz="3600" b="1" dirty="0" err="1">
                <a:solidFill>
                  <a:srgbClr val="002060"/>
                </a:solidFill>
                <a:latin typeface="+mj-lt"/>
              </a:rPr>
              <a:t>them</a:t>
            </a:r>
            <a:r>
              <a:rPr lang="fr-FR" sz="3600" b="1" dirty="0">
                <a:solidFill>
                  <a:srgbClr val="002060"/>
                </a:solidFill>
                <a:latin typeface="+mj-lt"/>
              </a:rPr>
              <a:t>!)</a:t>
            </a:r>
            <a:r>
              <a:rPr lang="fr-FR" sz="3600" dirty="0">
                <a:solidFill>
                  <a:srgbClr val="002060"/>
                </a:solidFill>
                <a:latin typeface="+mj-lt"/>
              </a:rPr>
              <a:t>, or in </a:t>
            </a:r>
            <a:r>
              <a:rPr lang="fr-FR" sz="3600" b="1" dirty="0">
                <a:solidFill>
                  <a:srgbClr val="002060"/>
                </a:solidFill>
                <a:latin typeface="+mj-lt"/>
              </a:rPr>
              <a:t>fiction </a:t>
            </a:r>
            <a:r>
              <a:rPr lang="fr-FR" sz="3600" b="1" dirty="0" err="1">
                <a:solidFill>
                  <a:srgbClr val="002060"/>
                </a:solidFill>
                <a:latin typeface="+mj-lt"/>
              </a:rPr>
              <a:t>publishing</a:t>
            </a:r>
            <a:r>
              <a:rPr lang="fr-FR" sz="3600" b="1" dirty="0">
                <a:solidFill>
                  <a:srgbClr val="002060"/>
                </a:solidFill>
                <a:latin typeface="+mj-lt"/>
              </a:rPr>
              <a:t> </a:t>
            </a:r>
            <a:r>
              <a:rPr lang="fr-FR" sz="3600" dirty="0">
                <a:solidFill>
                  <a:srgbClr val="002060"/>
                </a:solidFill>
                <a:latin typeface="+mj-lt"/>
              </a:rPr>
              <a:t>(</a:t>
            </a:r>
            <a:r>
              <a:rPr lang="fr-FR" sz="3600" dirty="0" err="1">
                <a:solidFill>
                  <a:srgbClr val="002060"/>
                </a:solidFill>
                <a:latin typeface="+mj-lt"/>
              </a:rPr>
              <a:t>making</a:t>
            </a:r>
            <a:r>
              <a:rPr lang="fr-FR" sz="3600" dirty="0">
                <a:solidFill>
                  <a:srgbClr val="002060"/>
                </a:solidFill>
                <a:latin typeface="+mj-lt"/>
              </a:rPr>
              <a:t> </a:t>
            </a:r>
            <a:r>
              <a:rPr lang="fr-FR" sz="3600" dirty="0" err="1">
                <a:solidFill>
                  <a:srgbClr val="002060"/>
                </a:solidFill>
                <a:latin typeface="+mj-lt"/>
              </a:rPr>
              <a:t>authors</a:t>
            </a:r>
            <a:r>
              <a:rPr lang="fr-FR" sz="3600" dirty="0">
                <a:solidFill>
                  <a:srgbClr val="002060"/>
                </a:solidFill>
                <a:latin typeface="+mj-lt"/>
              </a:rPr>
              <a:t> </a:t>
            </a:r>
            <a:r>
              <a:rPr lang="fr-FR" sz="3600" dirty="0" err="1">
                <a:solidFill>
                  <a:srgbClr val="002060"/>
                </a:solidFill>
                <a:latin typeface="+mj-lt"/>
              </a:rPr>
              <a:t>pay</a:t>
            </a:r>
            <a:r>
              <a:rPr lang="fr-FR" sz="3600" dirty="0">
                <a:solidFill>
                  <a:srgbClr val="002060"/>
                </a:solidFill>
                <a:latin typeface="+mj-lt"/>
              </a:rPr>
              <a:t>, </a:t>
            </a:r>
            <a:r>
              <a:rPr lang="fr-FR" sz="3600" dirty="0" err="1">
                <a:solidFill>
                  <a:srgbClr val="002060"/>
                </a:solidFill>
                <a:latin typeface="+mj-lt"/>
              </a:rPr>
              <a:t>regardless</a:t>
            </a:r>
            <a:r>
              <a:rPr lang="fr-FR" sz="3600" dirty="0">
                <a:solidFill>
                  <a:srgbClr val="002060"/>
                </a:solidFill>
                <a:latin typeface="+mj-lt"/>
              </a:rPr>
              <a:t> of the </a:t>
            </a:r>
            <a:r>
              <a:rPr lang="fr-FR" sz="3600" dirty="0" err="1">
                <a:solidFill>
                  <a:srgbClr val="002060"/>
                </a:solidFill>
                <a:latin typeface="+mj-lt"/>
              </a:rPr>
              <a:t>quality</a:t>
            </a:r>
            <a:r>
              <a:rPr lang="fr-FR" sz="3600" dirty="0">
                <a:solidFill>
                  <a:srgbClr val="002060"/>
                </a:solidFill>
                <a:latin typeface="+mj-lt"/>
              </a:rPr>
              <a:t> of the </a:t>
            </a:r>
            <a:r>
              <a:rPr lang="fr-FR" sz="3600" dirty="0" err="1">
                <a:solidFill>
                  <a:srgbClr val="002060"/>
                </a:solidFill>
                <a:latin typeface="+mj-lt"/>
              </a:rPr>
              <a:t>work</a:t>
            </a:r>
            <a:r>
              <a:rPr lang="fr-FR" sz="3600" dirty="0">
                <a:solidFill>
                  <a:srgbClr val="002060"/>
                </a:solidFill>
                <a:latin typeface="+mj-lt"/>
              </a:rPr>
              <a:t> </a:t>
            </a:r>
            <a:r>
              <a:rPr lang="fr-FR" sz="3600" dirty="0" err="1">
                <a:solidFill>
                  <a:srgbClr val="002060"/>
                </a:solidFill>
                <a:latin typeface="+mj-lt"/>
              </a:rPr>
              <a:t>with</a:t>
            </a:r>
            <a:r>
              <a:rPr lang="fr-FR" sz="3600" dirty="0">
                <a:solidFill>
                  <a:srgbClr val="002060"/>
                </a:solidFill>
                <a:latin typeface="+mj-lt"/>
              </a:rPr>
              <a:t> minimal </a:t>
            </a:r>
            <a:r>
              <a:rPr lang="fr-FR" sz="3600" dirty="0" err="1">
                <a:solidFill>
                  <a:srgbClr val="002060"/>
                </a:solidFill>
                <a:latin typeface="+mj-lt"/>
              </a:rPr>
              <a:t>work</a:t>
            </a:r>
            <a:r>
              <a:rPr lang="fr-FR" sz="3600" dirty="0">
                <a:solidFill>
                  <a:srgbClr val="002060"/>
                </a:solidFill>
                <a:latin typeface="+mj-lt"/>
              </a:rPr>
              <a:t> on </a:t>
            </a:r>
            <a:r>
              <a:rPr lang="fr-FR" sz="3600" dirty="0" err="1">
                <a:solidFill>
                  <a:srgbClr val="002060"/>
                </a:solidFill>
                <a:latin typeface="+mj-lt"/>
              </a:rPr>
              <a:t>it</a:t>
            </a:r>
            <a:r>
              <a:rPr lang="fr-FR" sz="3600" dirty="0">
                <a:solidFill>
                  <a:srgbClr val="002060"/>
                </a:solidFill>
                <a:latin typeface="+mj-lt"/>
              </a:rPr>
              <a:t>, and </a:t>
            </a:r>
            <a:r>
              <a:rPr lang="fr-FR" sz="3600" dirty="0" err="1">
                <a:solidFill>
                  <a:srgbClr val="002060"/>
                </a:solidFill>
                <a:latin typeface="+mj-lt"/>
              </a:rPr>
              <a:t>providing</a:t>
            </a:r>
            <a:r>
              <a:rPr lang="fr-FR" sz="3600" dirty="0">
                <a:solidFill>
                  <a:srgbClr val="002060"/>
                </a:solidFill>
                <a:latin typeface="+mj-lt"/>
              </a:rPr>
              <a:t> no promotion...)</a:t>
            </a:r>
          </a:p>
        </p:txBody>
      </p:sp>
    </p:spTree>
    <p:extLst>
      <p:ext uri="{BB962C8B-B14F-4D97-AF65-F5344CB8AC3E}">
        <p14:creationId xmlns:p14="http://schemas.microsoft.com/office/powerpoint/2010/main" val="44023550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BB43F51-B173-A436-160F-33B56C63BFE7}"/>
              </a:ext>
            </a:extLst>
          </p:cNvPr>
          <p:cNvSpPr>
            <a:spLocks noGrp="1"/>
          </p:cNvSpPr>
          <p:nvPr>
            <p:ph type="title"/>
          </p:nvPr>
        </p:nvSpPr>
        <p:spPr/>
        <p:txBody>
          <a:bodyPr/>
          <a:lstStyle/>
          <a:p>
            <a:r>
              <a:rPr lang="fr-FR" dirty="0">
                <a:solidFill>
                  <a:srgbClr val="002060"/>
                </a:solidFill>
              </a:rPr>
              <a:t>I </a:t>
            </a:r>
            <a:r>
              <a:rPr lang="fr-FR" dirty="0" err="1">
                <a:solidFill>
                  <a:srgbClr val="002060"/>
                </a:solidFill>
              </a:rPr>
              <a:t>tried</a:t>
            </a:r>
            <a:r>
              <a:rPr lang="fr-FR" dirty="0">
                <a:solidFill>
                  <a:srgbClr val="002060"/>
                </a:solidFill>
              </a:rPr>
              <a:t> to </a:t>
            </a:r>
            <a:r>
              <a:rPr lang="fr-FR" dirty="0" err="1">
                <a:solidFill>
                  <a:srgbClr val="002060"/>
                </a:solidFill>
              </a:rPr>
              <a:t>negotiate</a:t>
            </a:r>
            <a:r>
              <a:rPr lang="fr-FR" dirty="0">
                <a:solidFill>
                  <a:srgbClr val="002060"/>
                </a:solidFill>
              </a:rPr>
              <a:t> the rates, but </a:t>
            </a:r>
            <a:r>
              <a:rPr lang="fr-FR" dirty="0" err="1">
                <a:solidFill>
                  <a:srgbClr val="002060"/>
                </a:solidFill>
              </a:rPr>
              <a:t>they</a:t>
            </a:r>
            <a:r>
              <a:rPr lang="fr-FR" dirty="0">
                <a:solidFill>
                  <a:srgbClr val="002060"/>
                </a:solidFill>
              </a:rPr>
              <a:t> are tough in business</a:t>
            </a:r>
          </a:p>
        </p:txBody>
      </p:sp>
      <p:sp>
        <p:nvSpPr>
          <p:cNvPr id="3" name="Espace réservé du contenu 2">
            <a:extLst>
              <a:ext uri="{FF2B5EF4-FFF2-40B4-BE49-F238E27FC236}">
                <a16:creationId xmlns:a16="http://schemas.microsoft.com/office/drawing/2014/main" id="{9BB58F86-7B25-37F0-D7E6-7E253AD21278}"/>
              </a:ext>
            </a:extLst>
          </p:cNvPr>
          <p:cNvSpPr>
            <a:spLocks noGrp="1"/>
          </p:cNvSpPr>
          <p:nvPr>
            <p:ph idx="1"/>
          </p:nvPr>
        </p:nvSpPr>
        <p:spPr>
          <a:xfrm>
            <a:off x="838200" y="1825625"/>
            <a:ext cx="10515600" cy="1325563"/>
          </a:xfrm>
        </p:spPr>
        <p:txBody>
          <a:bodyPr>
            <a:normAutofit/>
          </a:bodyPr>
          <a:lstStyle/>
          <a:p>
            <a:pPr marL="0" indent="0">
              <a:buNone/>
            </a:pPr>
            <a:r>
              <a:rPr lang="fr-FR" dirty="0"/>
              <a:t>« </a:t>
            </a:r>
            <a:r>
              <a:rPr lang="fr-FR" dirty="0" err="1"/>
              <a:t>Dear</a:t>
            </a:r>
            <a:r>
              <a:rPr lang="fr-FR" dirty="0"/>
              <a:t> Dr. Michael </a:t>
            </a:r>
            <a:r>
              <a:rPr lang="fr-FR" dirty="0" err="1"/>
              <a:t>Rochoy</a:t>
            </a:r>
            <a:r>
              <a:rPr lang="fr-FR" dirty="0"/>
              <a:t>, </a:t>
            </a:r>
            <a:br>
              <a:rPr lang="fr-FR" dirty="0"/>
            </a:br>
            <a:r>
              <a:rPr lang="fr-FR" dirty="0" err="1"/>
              <a:t>Thanks</a:t>
            </a:r>
            <a:r>
              <a:rPr lang="fr-FR" dirty="0"/>
              <a:t> for </a:t>
            </a:r>
            <a:r>
              <a:rPr lang="fr-FR" dirty="0" err="1"/>
              <a:t>your</a:t>
            </a:r>
            <a:r>
              <a:rPr lang="fr-FR" dirty="0"/>
              <a:t> email. The least I can do </a:t>
            </a:r>
            <a:r>
              <a:rPr lang="fr-FR" dirty="0" err="1"/>
              <a:t>is</a:t>
            </a:r>
            <a:r>
              <a:rPr lang="fr-FR" dirty="0"/>
              <a:t> $1500. Let me know if </a:t>
            </a:r>
            <a:r>
              <a:rPr lang="fr-FR" dirty="0" err="1"/>
              <a:t>this</a:t>
            </a:r>
            <a:r>
              <a:rPr lang="fr-FR" dirty="0"/>
              <a:t> </a:t>
            </a:r>
            <a:r>
              <a:rPr lang="fr-FR" dirty="0" err="1"/>
              <a:t>works</a:t>
            </a:r>
            <a:r>
              <a:rPr lang="fr-FR" dirty="0"/>
              <a:t> for </a:t>
            </a:r>
            <a:r>
              <a:rPr lang="fr-FR" dirty="0" err="1"/>
              <a:t>you</a:t>
            </a:r>
            <a:r>
              <a:rPr lang="fr-FR" dirty="0"/>
              <a:t>. </a:t>
            </a:r>
          </a:p>
          <a:p>
            <a:pPr marL="0" indent="0">
              <a:buNone/>
            </a:pPr>
            <a:endParaRPr lang="fr-FR" dirty="0"/>
          </a:p>
        </p:txBody>
      </p:sp>
      <p:sp>
        <p:nvSpPr>
          <p:cNvPr id="4" name="Espace réservé du pied de page 3">
            <a:extLst>
              <a:ext uri="{FF2B5EF4-FFF2-40B4-BE49-F238E27FC236}">
                <a16:creationId xmlns:a16="http://schemas.microsoft.com/office/drawing/2014/main" id="{71DCA7AF-D961-9F99-2D9E-E82D44C111DF}"/>
              </a:ext>
            </a:extLst>
          </p:cNvPr>
          <p:cNvSpPr>
            <a:spLocks noGrp="1"/>
          </p:cNvSpPr>
          <p:nvPr>
            <p:ph type="ftr" sz="quarter" idx="11"/>
          </p:nvPr>
        </p:nvSpPr>
        <p:spPr/>
        <p:txBody>
          <a:bodyPr/>
          <a:lstStyle/>
          <a:p>
            <a:r>
              <a:rPr lang="fr-FR" dirty="0"/>
              <a:t>Bon, j’avoue c’était osé…</a:t>
            </a:r>
          </a:p>
        </p:txBody>
      </p:sp>
      <p:sp>
        <p:nvSpPr>
          <p:cNvPr id="5" name="Espace réservé du numéro de diapositive 4">
            <a:extLst>
              <a:ext uri="{FF2B5EF4-FFF2-40B4-BE49-F238E27FC236}">
                <a16:creationId xmlns:a16="http://schemas.microsoft.com/office/drawing/2014/main" id="{EDA5D8F0-1581-58C1-E1BD-DEA76EFCF899}"/>
              </a:ext>
            </a:extLst>
          </p:cNvPr>
          <p:cNvSpPr>
            <a:spLocks noGrp="1"/>
          </p:cNvSpPr>
          <p:nvPr>
            <p:ph type="sldNum" sz="quarter" idx="12"/>
          </p:nvPr>
        </p:nvSpPr>
        <p:spPr/>
        <p:txBody>
          <a:bodyPr/>
          <a:lstStyle/>
          <a:p>
            <a:fld id="{264B5D8C-DCF3-4706-B695-4F73B634C15B}" type="slidenum">
              <a:rPr lang="fr-FR" smtClean="0"/>
              <a:t>96</a:t>
            </a:fld>
            <a:endParaRPr lang="fr-FR" dirty="0"/>
          </a:p>
        </p:txBody>
      </p:sp>
      <p:sp>
        <p:nvSpPr>
          <p:cNvPr id="7" name="ZoneTexte 6">
            <a:extLst>
              <a:ext uri="{FF2B5EF4-FFF2-40B4-BE49-F238E27FC236}">
                <a16:creationId xmlns:a16="http://schemas.microsoft.com/office/drawing/2014/main" id="{AECD65FF-954B-E50C-E0AF-CDB4DEE678D7}"/>
              </a:ext>
            </a:extLst>
          </p:cNvPr>
          <p:cNvSpPr txBox="1"/>
          <p:nvPr/>
        </p:nvSpPr>
        <p:spPr>
          <a:xfrm>
            <a:off x="838199" y="3348202"/>
            <a:ext cx="10515600" cy="1815882"/>
          </a:xfrm>
          <a:prstGeom prst="rect">
            <a:avLst/>
          </a:prstGeom>
          <a:noFill/>
        </p:spPr>
        <p:txBody>
          <a:bodyPr wrap="square">
            <a:spAutoFit/>
          </a:bodyPr>
          <a:lstStyle/>
          <a:p>
            <a:pPr marL="0" indent="0">
              <a:buNone/>
            </a:pPr>
            <a:r>
              <a:rPr lang="fr-FR" sz="2800" dirty="0"/>
              <a:t>« </a:t>
            </a:r>
            <a:r>
              <a:rPr lang="fr-FR" sz="2800" dirty="0" err="1"/>
              <a:t>Dear</a:t>
            </a:r>
            <a:r>
              <a:rPr lang="fr-FR" sz="2800" dirty="0"/>
              <a:t> </a:t>
            </a:r>
            <a:r>
              <a:rPr lang="fr-FR" sz="2800" dirty="0" err="1"/>
              <a:t>Grover</a:t>
            </a:r>
            <a:r>
              <a:rPr lang="fr-FR" sz="2800" dirty="0"/>
              <a:t>, </a:t>
            </a:r>
            <a:br>
              <a:rPr lang="fr-FR" sz="2800" dirty="0"/>
            </a:br>
            <a:r>
              <a:rPr lang="fr-FR" sz="2800" dirty="0"/>
              <a:t>I </a:t>
            </a:r>
            <a:r>
              <a:rPr lang="fr-FR" sz="2800" dirty="0" err="1"/>
              <a:t>asked</a:t>
            </a:r>
            <a:r>
              <a:rPr lang="fr-FR" sz="2800" dirty="0"/>
              <a:t> </a:t>
            </a:r>
            <a:r>
              <a:rPr lang="fr-FR" sz="2800" dirty="0" err="1"/>
              <a:t>my</a:t>
            </a:r>
            <a:r>
              <a:rPr lang="fr-FR" sz="2800" dirty="0"/>
              <a:t> finance </a:t>
            </a:r>
            <a:r>
              <a:rPr lang="fr-FR" sz="2800" dirty="0" err="1"/>
              <a:t>department</a:t>
            </a:r>
            <a:r>
              <a:rPr lang="fr-FR" sz="2800" dirty="0"/>
              <a:t> </a:t>
            </a:r>
            <a:r>
              <a:rPr lang="fr-FR" sz="2800" dirty="0" err="1"/>
              <a:t>this</a:t>
            </a:r>
            <a:r>
              <a:rPr lang="fr-FR" sz="2800" dirty="0"/>
              <a:t> </a:t>
            </a:r>
            <a:r>
              <a:rPr lang="fr-FR" sz="2800" dirty="0" err="1"/>
              <a:t>morning</a:t>
            </a:r>
            <a:r>
              <a:rPr lang="fr-FR" sz="2800" dirty="0"/>
              <a:t>, and </a:t>
            </a:r>
            <a:r>
              <a:rPr lang="fr-FR" sz="2800" dirty="0" err="1"/>
              <a:t>they</a:t>
            </a:r>
            <a:r>
              <a:rPr lang="fr-FR" sz="2800" dirty="0"/>
              <a:t> </a:t>
            </a:r>
            <a:r>
              <a:rPr lang="fr-FR" sz="2800" dirty="0" err="1"/>
              <a:t>said</a:t>
            </a:r>
            <a:r>
              <a:rPr lang="fr-FR" sz="2800" dirty="0"/>
              <a:t> </a:t>
            </a:r>
            <a:r>
              <a:rPr lang="fr-FR" sz="2800" dirty="0" err="1"/>
              <a:t>that</a:t>
            </a:r>
            <a:r>
              <a:rPr lang="fr-FR" sz="2800" dirty="0"/>
              <a:t> for a book about </a:t>
            </a:r>
            <a:r>
              <a:rPr lang="fr-FR" sz="2800" dirty="0" err="1"/>
              <a:t>my</a:t>
            </a:r>
            <a:r>
              <a:rPr lang="fr-FR" sz="2800" dirty="0"/>
              <a:t> </a:t>
            </a:r>
            <a:r>
              <a:rPr lang="fr-FR" sz="2800" dirty="0" err="1"/>
              <a:t>career</a:t>
            </a:r>
            <a:r>
              <a:rPr lang="fr-FR" sz="2800" dirty="0"/>
              <a:t>, </a:t>
            </a:r>
            <a:r>
              <a:rPr lang="fr-FR" sz="2800" dirty="0" err="1"/>
              <a:t>they</a:t>
            </a:r>
            <a:r>
              <a:rPr lang="fr-FR" sz="2800" dirty="0"/>
              <a:t> </a:t>
            </a:r>
            <a:r>
              <a:rPr lang="fr-FR" sz="2800" dirty="0" err="1"/>
              <a:t>would</a:t>
            </a:r>
            <a:r>
              <a:rPr lang="fr-FR" sz="2800" dirty="0"/>
              <a:t> </a:t>
            </a:r>
            <a:r>
              <a:rPr lang="fr-FR" sz="2800" dirty="0" err="1"/>
              <a:t>accept</a:t>
            </a:r>
            <a:r>
              <a:rPr lang="fr-FR" sz="2800" dirty="0"/>
              <a:t> to finance up to $19</a:t>
            </a:r>
          </a:p>
          <a:p>
            <a:pPr marL="0" indent="0">
              <a:buNone/>
            </a:pPr>
            <a:endParaRPr lang="fr-FR" sz="2800" dirty="0"/>
          </a:p>
        </p:txBody>
      </p:sp>
      <p:sp>
        <p:nvSpPr>
          <p:cNvPr id="9" name="ZoneTexte 8">
            <a:extLst>
              <a:ext uri="{FF2B5EF4-FFF2-40B4-BE49-F238E27FC236}">
                <a16:creationId xmlns:a16="http://schemas.microsoft.com/office/drawing/2014/main" id="{E4CBD1A5-A79F-43BA-4D3A-AA5A2FF96052}"/>
              </a:ext>
            </a:extLst>
          </p:cNvPr>
          <p:cNvSpPr txBox="1"/>
          <p:nvPr/>
        </p:nvSpPr>
        <p:spPr>
          <a:xfrm>
            <a:off x="838198" y="5146795"/>
            <a:ext cx="10084725" cy="954107"/>
          </a:xfrm>
          <a:prstGeom prst="rect">
            <a:avLst/>
          </a:prstGeom>
          <a:noFill/>
        </p:spPr>
        <p:txBody>
          <a:bodyPr wrap="square">
            <a:spAutoFit/>
          </a:bodyPr>
          <a:lstStyle/>
          <a:p>
            <a:pPr marL="0" indent="0">
              <a:buNone/>
            </a:pPr>
            <a:r>
              <a:rPr lang="fr-FR" sz="2800" dirty="0"/>
              <a:t>« </a:t>
            </a:r>
            <a:r>
              <a:rPr lang="fr-FR" sz="2800" dirty="0" err="1"/>
              <a:t>Dear</a:t>
            </a:r>
            <a:r>
              <a:rPr lang="fr-FR" sz="2800" dirty="0"/>
              <a:t> Dr. Michael </a:t>
            </a:r>
            <a:r>
              <a:rPr lang="fr-FR" sz="2800" dirty="0" err="1"/>
              <a:t>Rochoy</a:t>
            </a:r>
            <a:r>
              <a:rPr lang="fr-FR" sz="2800" dirty="0"/>
              <a:t>,</a:t>
            </a:r>
            <a:br>
              <a:rPr lang="fr-FR" sz="2800" dirty="0"/>
            </a:br>
            <a:r>
              <a:rPr lang="fr-FR" sz="2800" dirty="0"/>
              <a:t>For $19 </a:t>
            </a:r>
            <a:r>
              <a:rPr lang="fr-FR" sz="2800" dirty="0" err="1"/>
              <a:t>it</a:t>
            </a:r>
            <a:r>
              <a:rPr lang="fr-FR" sz="2800" dirty="0"/>
              <a:t> </a:t>
            </a:r>
            <a:r>
              <a:rPr lang="fr-FR" sz="2800" dirty="0" err="1"/>
              <a:t>is</a:t>
            </a:r>
            <a:r>
              <a:rPr lang="fr-FR" sz="2800" dirty="0"/>
              <a:t> not possible. It </a:t>
            </a:r>
            <a:r>
              <a:rPr lang="fr-FR" sz="2800" dirty="0" err="1"/>
              <a:t>wouldn't</a:t>
            </a:r>
            <a:r>
              <a:rPr lang="fr-FR" sz="2800" dirty="0"/>
              <a:t> </a:t>
            </a:r>
            <a:r>
              <a:rPr lang="fr-FR" sz="2800" dirty="0" err="1"/>
              <a:t>even</a:t>
            </a:r>
            <a:r>
              <a:rPr lang="fr-FR" sz="2800" dirty="0"/>
              <a:t> cover </a:t>
            </a:r>
            <a:r>
              <a:rPr lang="fr-FR" sz="2800" dirty="0" err="1"/>
              <a:t>any</a:t>
            </a:r>
            <a:r>
              <a:rPr lang="fr-FR" sz="2800" dirty="0"/>
              <a:t> </a:t>
            </a:r>
            <a:r>
              <a:rPr lang="fr-FR" sz="2800" dirty="0" err="1"/>
              <a:t>fees</a:t>
            </a:r>
            <a:r>
              <a:rPr lang="fr-FR" sz="2800" dirty="0"/>
              <a:t>. </a:t>
            </a:r>
          </a:p>
        </p:txBody>
      </p:sp>
    </p:spTree>
    <p:extLst>
      <p:ext uri="{BB962C8B-B14F-4D97-AF65-F5344CB8AC3E}">
        <p14:creationId xmlns:p14="http://schemas.microsoft.com/office/powerpoint/2010/main" val="1197435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linds(horizont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re 1">
            <a:extLst>
              <a:ext uri="{FF2B5EF4-FFF2-40B4-BE49-F238E27FC236}">
                <a16:creationId xmlns:a16="http://schemas.microsoft.com/office/drawing/2014/main" id="{5B76C30C-A58E-A84A-89D9-9A8EC4113B96}"/>
              </a:ext>
            </a:extLst>
          </p:cNvPr>
          <p:cNvSpPr>
            <a:spLocks noGrp="1"/>
          </p:cNvSpPr>
          <p:nvPr>
            <p:ph type="title"/>
          </p:nvPr>
        </p:nvSpPr>
        <p:spPr>
          <a:xfrm>
            <a:off x="950741" y="1660332"/>
            <a:ext cx="10515600" cy="703040"/>
          </a:xfrm>
        </p:spPr>
        <p:txBody>
          <a:bodyPr>
            <a:normAutofit/>
          </a:bodyPr>
          <a:lstStyle/>
          <a:p>
            <a:pPr algn="ctr"/>
            <a:r>
              <a:rPr lang="fr-FR" dirty="0" err="1">
                <a:solidFill>
                  <a:srgbClr val="002060"/>
                </a:solidFill>
              </a:rPr>
              <a:t>Well</a:t>
            </a:r>
            <a:r>
              <a:rPr lang="fr-FR" dirty="0">
                <a:solidFill>
                  <a:srgbClr val="002060"/>
                </a:solidFill>
              </a:rPr>
              <a:t>, </a:t>
            </a:r>
            <a:r>
              <a:rPr lang="fr-FR" dirty="0" err="1">
                <a:solidFill>
                  <a:srgbClr val="002060"/>
                </a:solidFill>
              </a:rPr>
              <a:t>now</a:t>
            </a:r>
            <a:r>
              <a:rPr lang="fr-FR" dirty="0">
                <a:solidFill>
                  <a:srgbClr val="002060"/>
                </a:solidFill>
              </a:rPr>
              <a:t> </a:t>
            </a:r>
            <a:r>
              <a:rPr lang="fr-FR" dirty="0" err="1">
                <a:solidFill>
                  <a:srgbClr val="002060"/>
                </a:solidFill>
              </a:rPr>
              <a:t>you're</a:t>
            </a:r>
            <a:r>
              <a:rPr lang="fr-FR" dirty="0">
                <a:solidFill>
                  <a:srgbClr val="002060"/>
                </a:solidFill>
              </a:rPr>
              <a:t> </a:t>
            </a:r>
            <a:r>
              <a:rPr lang="fr-FR" dirty="0" err="1">
                <a:solidFill>
                  <a:srgbClr val="002060"/>
                </a:solidFill>
              </a:rPr>
              <a:t>thinking</a:t>
            </a:r>
            <a:r>
              <a:rPr lang="fr-FR" dirty="0">
                <a:solidFill>
                  <a:srgbClr val="002060"/>
                </a:solidFill>
              </a:rPr>
              <a:t>...</a:t>
            </a:r>
          </a:p>
        </p:txBody>
      </p:sp>
      <p:sp>
        <p:nvSpPr>
          <p:cNvPr id="4" name="Espace réservé du pied de page 3">
            <a:extLst>
              <a:ext uri="{FF2B5EF4-FFF2-40B4-BE49-F238E27FC236}">
                <a16:creationId xmlns:a16="http://schemas.microsoft.com/office/drawing/2014/main" id="{1E1A8B81-6A0C-9A47-9F90-E4994973CA76}"/>
              </a:ext>
            </a:extLst>
          </p:cNvPr>
          <p:cNvSpPr>
            <a:spLocks noGrp="1"/>
          </p:cNvSpPr>
          <p:nvPr>
            <p:ph type="ftr" sz="quarter" idx="11"/>
          </p:nvPr>
        </p:nvSpPr>
        <p:spPr>
          <a:xfrm>
            <a:off x="3326731" y="6296172"/>
            <a:ext cx="5538537" cy="365125"/>
          </a:xfrm>
        </p:spPr>
        <p:txBody>
          <a:bodyPr/>
          <a:lstStyle/>
          <a:p>
            <a:r>
              <a:rPr lang="fr-FR" dirty="0"/>
              <a:t>Laisser l’article et faire semblant de rien ? </a:t>
            </a:r>
          </a:p>
        </p:txBody>
      </p:sp>
      <p:sp>
        <p:nvSpPr>
          <p:cNvPr id="15" name="Titre 1">
            <a:extLst>
              <a:ext uri="{FF2B5EF4-FFF2-40B4-BE49-F238E27FC236}">
                <a16:creationId xmlns:a16="http://schemas.microsoft.com/office/drawing/2014/main" id="{DEE14247-73D3-5845-9E98-CBE5511F6A46}"/>
              </a:ext>
            </a:extLst>
          </p:cNvPr>
          <p:cNvSpPr txBox="1">
            <a:spLocks/>
          </p:cNvSpPr>
          <p:nvPr/>
        </p:nvSpPr>
        <p:spPr>
          <a:xfrm>
            <a:off x="950741" y="2791327"/>
            <a:ext cx="10515600" cy="312821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rgbClr val="B20A39"/>
                </a:solidFill>
                <a:latin typeface="+mj-lt"/>
                <a:ea typeface="+mj-ea"/>
                <a:cs typeface="+mj-cs"/>
              </a:defRPr>
            </a:lvl1pPr>
          </a:lstStyle>
          <a:p>
            <a:pPr algn="ctr"/>
            <a:r>
              <a:rPr lang="fr-FR" sz="4800" b="0" dirty="0" err="1">
                <a:solidFill>
                  <a:srgbClr val="002060"/>
                </a:solidFill>
              </a:rPr>
              <a:t>Why</a:t>
            </a:r>
            <a:r>
              <a:rPr lang="fr-FR" sz="4800" b="0" dirty="0">
                <a:solidFill>
                  <a:srgbClr val="002060"/>
                </a:solidFill>
              </a:rPr>
              <a:t> </a:t>
            </a:r>
            <a:r>
              <a:rPr lang="fr-FR" sz="4800" b="0" dirty="0" err="1">
                <a:solidFill>
                  <a:srgbClr val="002060"/>
                </a:solidFill>
              </a:rPr>
              <a:t>exaggerating</a:t>
            </a:r>
            <a:r>
              <a:rPr lang="fr-FR" sz="4800" b="0" dirty="0">
                <a:solidFill>
                  <a:srgbClr val="002060"/>
                </a:solidFill>
              </a:rPr>
              <a:t> </a:t>
            </a:r>
            <a:r>
              <a:rPr lang="fr-FR" sz="4800" b="0" dirty="0" err="1">
                <a:solidFill>
                  <a:srgbClr val="002060"/>
                </a:solidFill>
              </a:rPr>
              <a:t>so</a:t>
            </a:r>
            <a:r>
              <a:rPr lang="fr-FR" sz="4800" b="0" dirty="0">
                <a:solidFill>
                  <a:srgbClr val="002060"/>
                </a:solidFill>
              </a:rPr>
              <a:t> </a:t>
            </a:r>
            <a:r>
              <a:rPr lang="fr-FR" sz="4800" b="0" dirty="0" err="1">
                <a:solidFill>
                  <a:srgbClr val="002060"/>
                </a:solidFill>
              </a:rPr>
              <a:t>much</a:t>
            </a:r>
            <a:r>
              <a:rPr lang="fr-FR" sz="4800" b="0" dirty="0">
                <a:solidFill>
                  <a:srgbClr val="002060"/>
                </a:solidFill>
              </a:rPr>
              <a:t> about </a:t>
            </a:r>
            <a:r>
              <a:rPr lang="fr-FR" sz="4800" b="0" dirty="0" err="1">
                <a:solidFill>
                  <a:srgbClr val="002060"/>
                </a:solidFill>
              </a:rPr>
              <a:t>negotiation</a:t>
            </a:r>
            <a:r>
              <a:rPr lang="fr-FR" sz="4800" b="0" dirty="0">
                <a:solidFill>
                  <a:srgbClr val="002060"/>
                </a:solidFill>
              </a:rPr>
              <a:t>? </a:t>
            </a:r>
          </a:p>
          <a:p>
            <a:pPr algn="ctr"/>
            <a:r>
              <a:rPr lang="fr-FR" sz="4800" b="0" dirty="0" err="1">
                <a:solidFill>
                  <a:srgbClr val="002060"/>
                </a:solidFill>
              </a:rPr>
              <a:t>It's</a:t>
            </a:r>
            <a:r>
              <a:rPr lang="fr-FR" sz="4800" b="0" dirty="0">
                <a:solidFill>
                  <a:srgbClr val="002060"/>
                </a:solidFill>
              </a:rPr>
              <a:t> </a:t>
            </a:r>
            <a:r>
              <a:rPr lang="fr-FR" sz="4800" b="0" dirty="0" err="1">
                <a:solidFill>
                  <a:srgbClr val="002060"/>
                </a:solidFill>
              </a:rPr>
              <a:t>obvious</a:t>
            </a:r>
            <a:r>
              <a:rPr lang="fr-FR" sz="4800" b="0" dirty="0">
                <a:solidFill>
                  <a:srgbClr val="002060"/>
                </a:solidFill>
              </a:rPr>
              <a:t> </a:t>
            </a:r>
            <a:r>
              <a:rPr lang="fr-FR" sz="4800" b="0" dirty="0" err="1">
                <a:solidFill>
                  <a:srgbClr val="002060"/>
                </a:solidFill>
              </a:rPr>
              <a:t>that</a:t>
            </a:r>
            <a:r>
              <a:rPr lang="fr-FR" sz="4800" b="0" dirty="0">
                <a:solidFill>
                  <a:srgbClr val="002060"/>
                </a:solidFill>
              </a:rPr>
              <a:t> </a:t>
            </a:r>
            <a:r>
              <a:rPr lang="fr-FR" sz="4800" b="0" dirty="0" err="1">
                <a:solidFill>
                  <a:srgbClr val="002060"/>
                </a:solidFill>
              </a:rPr>
              <a:t>it</a:t>
            </a:r>
            <a:r>
              <a:rPr lang="fr-FR" sz="4800" b="0" dirty="0">
                <a:solidFill>
                  <a:srgbClr val="002060"/>
                </a:solidFill>
              </a:rPr>
              <a:t> </a:t>
            </a:r>
            <a:r>
              <a:rPr lang="fr-FR" sz="4800" b="0" dirty="0" err="1">
                <a:solidFill>
                  <a:srgbClr val="002060"/>
                </a:solidFill>
              </a:rPr>
              <a:t>can’t</a:t>
            </a:r>
            <a:r>
              <a:rPr lang="fr-FR" sz="4800" b="0" dirty="0">
                <a:solidFill>
                  <a:srgbClr val="002060"/>
                </a:solidFill>
              </a:rPr>
              <a:t> </a:t>
            </a:r>
            <a:r>
              <a:rPr lang="fr-FR" sz="4800" b="0" dirty="0" err="1">
                <a:solidFill>
                  <a:srgbClr val="002060"/>
                </a:solidFill>
              </a:rPr>
              <a:t>be</a:t>
            </a:r>
            <a:r>
              <a:rPr lang="fr-FR" sz="4800" b="0" dirty="0">
                <a:solidFill>
                  <a:srgbClr val="002060"/>
                </a:solidFill>
              </a:rPr>
              <a:t> </a:t>
            </a:r>
            <a:r>
              <a:rPr lang="fr-FR" sz="4800" b="0" dirty="0" err="1">
                <a:solidFill>
                  <a:srgbClr val="002060"/>
                </a:solidFill>
              </a:rPr>
              <a:t>accepted</a:t>
            </a:r>
            <a:r>
              <a:rPr lang="fr-FR" sz="4800" b="0" dirty="0">
                <a:solidFill>
                  <a:srgbClr val="002060"/>
                </a:solidFill>
              </a:rPr>
              <a:t>...</a:t>
            </a:r>
          </a:p>
        </p:txBody>
      </p:sp>
      <p:sp>
        <p:nvSpPr>
          <p:cNvPr id="19" name="Espace réservé du numéro de diapositive 5">
            <a:extLst>
              <a:ext uri="{FF2B5EF4-FFF2-40B4-BE49-F238E27FC236}">
                <a16:creationId xmlns:a16="http://schemas.microsoft.com/office/drawing/2014/main" id="{213196BA-DD6A-A04A-8740-23BED892049B}"/>
              </a:ext>
            </a:extLst>
          </p:cNvPr>
          <p:cNvSpPr txBox="1">
            <a:spLocks/>
          </p:cNvSpPr>
          <p:nvPr/>
        </p:nvSpPr>
        <p:spPr>
          <a:xfrm>
            <a:off x="-2126149" y="6478735"/>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64B5D8C-DCF3-4706-B695-4F73B634C15B}" type="slidenum">
              <a:rPr lang="fr-FR" smtClean="0"/>
              <a:pPr/>
              <a:t>97</a:t>
            </a:fld>
            <a:r>
              <a:rPr lang="fr-FR" b="1">
                <a:solidFill>
                  <a:srgbClr val="FF0000"/>
                </a:solidFill>
              </a:rPr>
              <a:t>/623</a:t>
            </a:r>
            <a:endParaRPr lang="fr-FR" b="1" dirty="0">
              <a:solidFill>
                <a:srgbClr val="FF0000"/>
              </a:solidFill>
            </a:endParaRPr>
          </a:p>
        </p:txBody>
      </p:sp>
    </p:spTree>
    <p:extLst>
      <p:ext uri="{BB962C8B-B14F-4D97-AF65-F5344CB8AC3E}">
        <p14:creationId xmlns:p14="http://schemas.microsoft.com/office/powerpoint/2010/main" val="3992376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linds(horizont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a:extLst>
              <a:ext uri="{FF2B5EF4-FFF2-40B4-BE49-F238E27FC236}">
                <a16:creationId xmlns:a16="http://schemas.microsoft.com/office/drawing/2014/main" id="{1E1A8B81-6A0C-9A47-9F90-E4994973CA76}"/>
              </a:ext>
            </a:extLst>
          </p:cNvPr>
          <p:cNvSpPr>
            <a:spLocks noGrp="1"/>
          </p:cNvSpPr>
          <p:nvPr>
            <p:ph type="ftr" sz="quarter" idx="11"/>
          </p:nvPr>
        </p:nvSpPr>
        <p:spPr>
          <a:xfrm>
            <a:off x="2005263" y="6296171"/>
            <a:ext cx="8678779" cy="365125"/>
          </a:xfrm>
        </p:spPr>
        <p:txBody>
          <a:bodyPr/>
          <a:lstStyle/>
          <a:p>
            <a:r>
              <a:rPr lang="fr-FR" dirty="0"/>
              <a:t>Et c’est reparti…</a:t>
            </a:r>
          </a:p>
        </p:txBody>
      </p:sp>
      <p:sp>
        <p:nvSpPr>
          <p:cNvPr id="15" name="Titre 1">
            <a:extLst>
              <a:ext uri="{FF2B5EF4-FFF2-40B4-BE49-F238E27FC236}">
                <a16:creationId xmlns:a16="http://schemas.microsoft.com/office/drawing/2014/main" id="{DEE14247-73D3-5845-9E98-CBE5511F6A46}"/>
              </a:ext>
            </a:extLst>
          </p:cNvPr>
          <p:cNvSpPr txBox="1">
            <a:spLocks/>
          </p:cNvSpPr>
          <p:nvPr/>
        </p:nvSpPr>
        <p:spPr>
          <a:xfrm>
            <a:off x="838200" y="775204"/>
            <a:ext cx="10515600" cy="148883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B20A39"/>
                </a:solidFill>
                <a:latin typeface="+mj-lt"/>
                <a:ea typeface="+mj-ea"/>
                <a:cs typeface="+mj-cs"/>
              </a:defRPr>
            </a:lvl1pPr>
          </a:lstStyle>
          <a:p>
            <a:pPr algn="ctr"/>
            <a:r>
              <a:rPr lang="fr-FR" sz="6600" dirty="0">
                <a:solidFill>
                  <a:srgbClr val="002060"/>
                </a:solidFill>
              </a:rPr>
              <a:t>Oh.</a:t>
            </a:r>
          </a:p>
        </p:txBody>
      </p:sp>
      <p:sp>
        <p:nvSpPr>
          <p:cNvPr id="19" name="Espace réservé du numéro de diapositive 5">
            <a:extLst>
              <a:ext uri="{FF2B5EF4-FFF2-40B4-BE49-F238E27FC236}">
                <a16:creationId xmlns:a16="http://schemas.microsoft.com/office/drawing/2014/main" id="{213196BA-DD6A-A04A-8740-23BED892049B}"/>
              </a:ext>
            </a:extLst>
          </p:cNvPr>
          <p:cNvSpPr txBox="1">
            <a:spLocks/>
          </p:cNvSpPr>
          <p:nvPr/>
        </p:nvSpPr>
        <p:spPr>
          <a:xfrm>
            <a:off x="-2126149" y="6478735"/>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64B5D8C-DCF3-4706-B695-4F73B634C15B}" type="slidenum">
              <a:rPr lang="fr-FR" smtClean="0"/>
              <a:pPr/>
              <a:t>98</a:t>
            </a:fld>
            <a:r>
              <a:rPr lang="fr-FR" b="1">
                <a:solidFill>
                  <a:srgbClr val="FF0000"/>
                </a:solidFill>
              </a:rPr>
              <a:t>/623</a:t>
            </a:r>
            <a:endParaRPr lang="fr-FR" b="1" dirty="0">
              <a:solidFill>
                <a:srgbClr val="FF0000"/>
              </a:solidFill>
            </a:endParaRPr>
          </a:p>
        </p:txBody>
      </p:sp>
      <p:sp>
        <p:nvSpPr>
          <p:cNvPr id="6" name="Titre 1">
            <a:extLst>
              <a:ext uri="{FF2B5EF4-FFF2-40B4-BE49-F238E27FC236}">
                <a16:creationId xmlns:a16="http://schemas.microsoft.com/office/drawing/2014/main" id="{E38066FD-9257-2EB4-64A3-CC019FF814BE}"/>
              </a:ext>
            </a:extLst>
          </p:cNvPr>
          <p:cNvSpPr>
            <a:spLocks noGrp="1"/>
          </p:cNvSpPr>
          <p:nvPr>
            <p:ph type="title"/>
          </p:nvPr>
        </p:nvSpPr>
        <p:spPr>
          <a:xfrm>
            <a:off x="838200" y="4427287"/>
            <a:ext cx="10515600" cy="1929063"/>
          </a:xfrm>
        </p:spPr>
        <p:txBody>
          <a:bodyPr>
            <a:normAutofit/>
          </a:bodyPr>
          <a:lstStyle/>
          <a:p>
            <a:pPr algn="ctr"/>
            <a:r>
              <a:rPr lang="fr-FR" dirty="0">
                <a:solidFill>
                  <a:srgbClr val="002060"/>
                </a:solidFill>
              </a:rPr>
              <a:t>Let me tell </a:t>
            </a:r>
            <a:r>
              <a:rPr lang="fr-FR" dirty="0" err="1">
                <a:solidFill>
                  <a:srgbClr val="002060"/>
                </a:solidFill>
              </a:rPr>
              <a:t>you</a:t>
            </a:r>
            <a:r>
              <a:rPr lang="fr-FR" dirty="0">
                <a:solidFill>
                  <a:srgbClr val="002060"/>
                </a:solidFill>
              </a:rPr>
              <a:t> one last </a:t>
            </a:r>
            <a:r>
              <a:rPr lang="fr-FR" dirty="0" err="1">
                <a:solidFill>
                  <a:srgbClr val="002060"/>
                </a:solidFill>
              </a:rPr>
              <a:t>little</a:t>
            </a:r>
            <a:r>
              <a:rPr lang="fr-FR" dirty="0">
                <a:solidFill>
                  <a:srgbClr val="002060"/>
                </a:solidFill>
              </a:rPr>
              <a:t> story…</a:t>
            </a:r>
            <a:br>
              <a:rPr lang="fr-FR" dirty="0">
                <a:solidFill>
                  <a:srgbClr val="002060"/>
                </a:solidFill>
              </a:rPr>
            </a:br>
            <a:r>
              <a:rPr lang="fr-FR" dirty="0" err="1">
                <a:solidFill>
                  <a:srgbClr val="002060"/>
                </a:solidFill>
              </a:rPr>
              <a:t>Let's</a:t>
            </a:r>
            <a:r>
              <a:rPr lang="fr-FR" dirty="0">
                <a:solidFill>
                  <a:srgbClr val="002060"/>
                </a:solidFill>
              </a:rPr>
              <a:t> </a:t>
            </a:r>
            <a:r>
              <a:rPr lang="fr-FR" dirty="0" err="1">
                <a:solidFill>
                  <a:srgbClr val="002060"/>
                </a:solidFill>
              </a:rPr>
              <a:t>rewind</a:t>
            </a:r>
            <a:r>
              <a:rPr lang="fr-FR" dirty="0">
                <a:solidFill>
                  <a:srgbClr val="002060"/>
                </a:solidFill>
              </a:rPr>
              <a:t>...</a:t>
            </a:r>
          </a:p>
        </p:txBody>
      </p:sp>
      <p:sp>
        <p:nvSpPr>
          <p:cNvPr id="7" name="Espace réservé du pied de page 3">
            <a:extLst>
              <a:ext uri="{FF2B5EF4-FFF2-40B4-BE49-F238E27FC236}">
                <a16:creationId xmlns:a16="http://schemas.microsoft.com/office/drawing/2014/main" id="{DDF2F1E6-E614-98C2-C4CE-05ED6CD8F703}"/>
              </a:ext>
            </a:extLst>
          </p:cNvPr>
          <p:cNvSpPr txBox="1">
            <a:spLocks/>
          </p:cNvSpPr>
          <p:nvPr/>
        </p:nvSpPr>
        <p:spPr>
          <a:xfrm>
            <a:off x="8077200" y="6296172"/>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dirty="0"/>
          </a:p>
        </p:txBody>
      </p:sp>
      <p:pic>
        <p:nvPicPr>
          <p:cNvPr id="8" name="Picture 2" descr="Crayon, Cassette, Casquette, Baskets, Dessin, Art">
            <a:extLst>
              <a:ext uri="{FF2B5EF4-FFF2-40B4-BE49-F238E27FC236}">
                <a16:creationId xmlns:a16="http://schemas.microsoft.com/office/drawing/2014/main" id="{27A3634C-0720-B3B3-839A-F32B463E6CE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833" b="14731"/>
          <a:stretch/>
        </p:blipFill>
        <p:spPr bwMode="auto">
          <a:xfrm>
            <a:off x="4381500" y="2264034"/>
            <a:ext cx="3429000" cy="25181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869110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0277D5D-014C-D075-0AD4-F7E859773C07}"/>
              </a:ext>
            </a:extLst>
          </p:cNvPr>
          <p:cNvSpPr>
            <a:spLocks noGrp="1"/>
          </p:cNvSpPr>
          <p:nvPr>
            <p:ph type="title"/>
          </p:nvPr>
        </p:nvSpPr>
        <p:spPr>
          <a:xfrm>
            <a:off x="838200" y="568551"/>
            <a:ext cx="10515600" cy="1325563"/>
          </a:xfrm>
        </p:spPr>
        <p:txBody>
          <a:bodyPr>
            <a:normAutofit fontScale="90000"/>
          </a:bodyPr>
          <a:lstStyle/>
          <a:p>
            <a:pPr algn="ctr"/>
            <a:r>
              <a:rPr lang="fr-FR" dirty="0" err="1">
                <a:solidFill>
                  <a:srgbClr val="002060"/>
                </a:solidFill>
              </a:rPr>
              <a:t>When</a:t>
            </a:r>
            <a:r>
              <a:rPr lang="fr-FR" dirty="0">
                <a:solidFill>
                  <a:srgbClr val="002060"/>
                </a:solidFill>
              </a:rPr>
              <a:t> I </a:t>
            </a:r>
            <a:r>
              <a:rPr lang="fr-FR" dirty="0" err="1">
                <a:solidFill>
                  <a:srgbClr val="002060"/>
                </a:solidFill>
              </a:rPr>
              <a:t>learned</a:t>
            </a:r>
            <a:r>
              <a:rPr lang="fr-FR" dirty="0">
                <a:solidFill>
                  <a:srgbClr val="002060"/>
                </a:solidFill>
              </a:rPr>
              <a:t> </a:t>
            </a:r>
            <a:r>
              <a:rPr lang="fr-FR" dirty="0" err="1">
                <a:solidFill>
                  <a:srgbClr val="002060"/>
                </a:solidFill>
              </a:rPr>
              <a:t>that</a:t>
            </a:r>
            <a:r>
              <a:rPr lang="fr-FR" dirty="0">
                <a:solidFill>
                  <a:srgbClr val="002060"/>
                </a:solidFill>
              </a:rPr>
              <a:t> I </a:t>
            </a:r>
            <a:r>
              <a:rPr lang="fr-FR" dirty="0" err="1">
                <a:solidFill>
                  <a:srgbClr val="002060"/>
                </a:solidFill>
              </a:rPr>
              <a:t>would</a:t>
            </a:r>
            <a:r>
              <a:rPr lang="fr-FR" dirty="0">
                <a:solidFill>
                  <a:srgbClr val="002060"/>
                </a:solidFill>
              </a:rPr>
              <a:t> </a:t>
            </a:r>
            <a:r>
              <a:rPr lang="fr-FR" dirty="0" err="1">
                <a:solidFill>
                  <a:srgbClr val="002060"/>
                </a:solidFill>
              </a:rPr>
              <a:t>be</a:t>
            </a:r>
            <a:r>
              <a:rPr lang="fr-FR" dirty="0">
                <a:solidFill>
                  <a:srgbClr val="002060"/>
                </a:solidFill>
              </a:rPr>
              <a:t> </a:t>
            </a:r>
            <a:r>
              <a:rPr lang="fr-FR" dirty="0" err="1">
                <a:solidFill>
                  <a:srgbClr val="002060"/>
                </a:solidFill>
              </a:rPr>
              <a:t>presenting</a:t>
            </a:r>
            <a:r>
              <a:rPr lang="fr-FR" dirty="0">
                <a:solidFill>
                  <a:srgbClr val="002060"/>
                </a:solidFill>
              </a:rPr>
              <a:t> at Davos, I </a:t>
            </a:r>
            <a:r>
              <a:rPr lang="fr-FR" dirty="0" err="1">
                <a:solidFill>
                  <a:srgbClr val="002060"/>
                </a:solidFill>
              </a:rPr>
              <a:t>asked</a:t>
            </a:r>
            <a:r>
              <a:rPr lang="fr-FR" dirty="0">
                <a:solidFill>
                  <a:srgbClr val="002060"/>
                </a:solidFill>
              </a:rPr>
              <a:t> </a:t>
            </a:r>
            <a:r>
              <a:rPr lang="fr-FR" dirty="0" err="1">
                <a:solidFill>
                  <a:srgbClr val="002060"/>
                </a:solidFill>
              </a:rPr>
              <a:t>myself</a:t>
            </a:r>
            <a:r>
              <a:rPr lang="fr-FR" dirty="0">
                <a:solidFill>
                  <a:srgbClr val="002060"/>
                </a:solidFill>
              </a:rPr>
              <a:t> a first question: </a:t>
            </a:r>
            <a:br>
              <a:rPr lang="fr-FR" dirty="0">
                <a:solidFill>
                  <a:srgbClr val="002060"/>
                </a:solidFill>
              </a:rPr>
            </a:br>
            <a:r>
              <a:rPr lang="fr-FR" b="1" dirty="0" err="1">
                <a:solidFill>
                  <a:srgbClr val="002060"/>
                </a:solidFill>
              </a:rPr>
              <a:t>will</a:t>
            </a:r>
            <a:r>
              <a:rPr lang="fr-FR" b="1" dirty="0">
                <a:solidFill>
                  <a:srgbClr val="002060"/>
                </a:solidFill>
              </a:rPr>
              <a:t> I </a:t>
            </a:r>
            <a:r>
              <a:rPr lang="fr-FR" b="1" dirty="0" err="1">
                <a:solidFill>
                  <a:srgbClr val="002060"/>
                </a:solidFill>
              </a:rPr>
              <a:t>be</a:t>
            </a:r>
            <a:r>
              <a:rPr lang="fr-FR" b="1" dirty="0">
                <a:solidFill>
                  <a:srgbClr val="002060"/>
                </a:solidFill>
              </a:rPr>
              <a:t> able to come, </a:t>
            </a:r>
            <a:r>
              <a:rPr lang="fr-FR" b="1" dirty="0" err="1">
                <a:solidFill>
                  <a:srgbClr val="002060"/>
                </a:solidFill>
              </a:rPr>
              <a:t>given</a:t>
            </a:r>
            <a:r>
              <a:rPr lang="fr-FR" b="1" dirty="0">
                <a:solidFill>
                  <a:srgbClr val="002060"/>
                </a:solidFill>
              </a:rPr>
              <a:t> the </a:t>
            </a:r>
            <a:r>
              <a:rPr lang="fr-FR" b="1" dirty="0" err="1">
                <a:solidFill>
                  <a:srgbClr val="002060"/>
                </a:solidFill>
              </a:rPr>
              <a:t>birth</a:t>
            </a:r>
            <a:r>
              <a:rPr lang="fr-FR" b="1" dirty="0">
                <a:solidFill>
                  <a:srgbClr val="002060"/>
                </a:solidFill>
              </a:rPr>
              <a:t> of </a:t>
            </a:r>
            <a:r>
              <a:rPr lang="fr-FR" b="1" dirty="0" err="1">
                <a:solidFill>
                  <a:srgbClr val="002060"/>
                </a:solidFill>
              </a:rPr>
              <a:t>my</a:t>
            </a:r>
            <a:r>
              <a:rPr lang="fr-FR" b="1" dirty="0">
                <a:solidFill>
                  <a:srgbClr val="002060"/>
                </a:solidFill>
              </a:rPr>
              <a:t> son?</a:t>
            </a:r>
            <a:br>
              <a:rPr lang="fr-FR" b="1" dirty="0">
                <a:solidFill>
                  <a:srgbClr val="002060"/>
                </a:solidFill>
              </a:rPr>
            </a:br>
            <a:r>
              <a:rPr lang="fr-FR" b="1" dirty="0">
                <a:solidFill>
                  <a:srgbClr val="002060"/>
                </a:solidFill>
              </a:rPr>
              <a:t> </a:t>
            </a:r>
            <a:endParaRPr lang="fr-FR" i="1" dirty="0">
              <a:solidFill>
                <a:srgbClr val="002060"/>
              </a:solidFill>
            </a:endParaRPr>
          </a:p>
        </p:txBody>
      </p:sp>
      <p:sp>
        <p:nvSpPr>
          <p:cNvPr id="4" name="Espace réservé du pied de page 3">
            <a:extLst>
              <a:ext uri="{FF2B5EF4-FFF2-40B4-BE49-F238E27FC236}">
                <a16:creationId xmlns:a16="http://schemas.microsoft.com/office/drawing/2014/main" id="{E26F5F1E-989E-E022-3D26-7684B75AEF79}"/>
              </a:ext>
            </a:extLst>
          </p:cNvPr>
          <p:cNvSpPr>
            <a:spLocks noGrp="1"/>
          </p:cNvSpPr>
          <p:nvPr>
            <p:ph type="ftr" sz="quarter" idx="11"/>
          </p:nvPr>
        </p:nvSpPr>
        <p:spPr/>
        <p:txBody>
          <a:bodyPr/>
          <a:lstStyle/>
          <a:p>
            <a:r>
              <a:rPr lang="fr-FR" dirty="0" err="1"/>
              <a:t>Featuring</a:t>
            </a:r>
            <a:r>
              <a:rPr lang="fr-FR" dirty="0"/>
              <a:t> Mickey</a:t>
            </a:r>
          </a:p>
        </p:txBody>
      </p:sp>
      <p:sp>
        <p:nvSpPr>
          <p:cNvPr id="5" name="Espace réservé du numéro de diapositive 4">
            <a:extLst>
              <a:ext uri="{FF2B5EF4-FFF2-40B4-BE49-F238E27FC236}">
                <a16:creationId xmlns:a16="http://schemas.microsoft.com/office/drawing/2014/main" id="{3493D61D-4DA5-D3B9-CE46-066361CAEA2E}"/>
              </a:ext>
            </a:extLst>
          </p:cNvPr>
          <p:cNvSpPr>
            <a:spLocks noGrp="1"/>
          </p:cNvSpPr>
          <p:nvPr>
            <p:ph type="sldNum" sz="quarter" idx="12"/>
          </p:nvPr>
        </p:nvSpPr>
        <p:spPr/>
        <p:txBody>
          <a:bodyPr/>
          <a:lstStyle/>
          <a:p>
            <a:fld id="{264B5D8C-DCF3-4706-B695-4F73B634C15B}" type="slidenum">
              <a:rPr lang="fr-FR" smtClean="0"/>
              <a:t>99</a:t>
            </a:fld>
            <a:endParaRPr lang="fr-FR"/>
          </a:p>
        </p:txBody>
      </p:sp>
      <p:pic>
        <p:nvPicPr>
          <p:cNvPr id="6" name="Image 5">
            <a:extLst>
              <a:ext uri="{FF2B5EF4-FFF2-40B4-BE49-F238E27FC236}">
                <a16:creationId xmlns:a16="http://schemas.microsoft.com/office/drawing/2014/main" id="{6FC614CA-4DC5-C160-BEFB-5E38AA1CF5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5276" y="2161332"/>
            <a:ext cx="2933323" cy="4504213"/>
          </a:xfrm>
          <a:prstGeom prst="rect">
            <a:avLst/>
          </a:prstGeom>
        </p:spPr>
      </p:pic>
      <p:sp>
        <p:nvSpPr>
          <p:cNvPr id="9" name="Titre 1">
            <a:extLst>
              <a:ext uri="{FF2B5EF4-FFF2-40B4-BE49-F238E27FC236}">
                <a16:creationId xmlns:a16="http://schemas.microsoft.com/office/drawing/2014/main" id="{A87FA4F9-0D4B-F63F-3784-86E6C4D57453}"/>
              </a:ext>
            </a:extLst>
          </p:cNvPr>
          <p:cNvSpPr txBox="1">
            <a:spLocks/>
          </p:cNvSpPr>
          <p:nvPr/>
        </p:nvSpPr>
        <p:spPr>
          <a:xfrm>
            <a:off x="4805666" y="3477986"/>
            <a:ext cx="5889171" cy="1325563"/>
          </a:xfrm>
          <a:prstGeom prst="rect">
            <a:avLst/>
          </a:prstGeom>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dirty="0">
                <a:solidFill>
                  <a:srgbClr val="002060"/>
                </a:solidFill>
              </a:rPr>
              <a:t>Yes: </a:t>
            </a:r>
            <a:r>
              <a:rPr lang="fr-FR" dirty="0" err="1">
                <a:solidFill>
                  <a:srgbClr val="002060"/>
                </a:solidFill>
              </a:rPr>
              <a:t>his</a:t>
            </a:r>
            <a:r>
              <a:rPr lang="fr-FR" dirty="0">
                <a:solidFill>
                  <a:srgbClr val="002060"/>
                </a:solidFill>
              </a:rPr>
              <a:t> big </a:t>
            </a:r>
            <a:r>
              <a:rPr lang="fr-FR" dirty="0" err="1">
                <a:solidFill>
                  <a:srgbClr val="002060"/>
                </a:solidFill>
              </a:rPr>
              <a:t>sister</a:t>
            </a:r>
            <a:r>
              <a:rPr lang="fr-FR" dirty="0">
                <a:solidFill>
                  <a:srgbClr val="002060"/>
                </a:solidFill>
              </a:rPr>
              <a:t> looks </a:t>
            </a:r>
            <a:r>
              <a:rPr lang="fr-FR" dirty="0" err="1">
                <a:solidFill>
                  <a:srgbClr val="002060"/>
                </a:solidFill>
              </a:rPr>
              <a:t>after</a:t>
            </a:r>
            <a:r>
              <a:rPr lang="fr-FR" dirty="0">
                <a:solidFill>
                  <a:srgbClr val="002060"/>
                </a:solidFill>
              </a:rPr>
              <a:t> </a:t>
            </a:r>
            <a:r>
              <a:rPr lang="fr-FR" dirty="0" err="1">
                <a:solidFill>
                  <a:srgbClr val="002060"/>
                </a:solidFill>
              </a:rPr>
              <a:t>him</a:t>
            </a:r>
            <a:r>
              <a:rPr lang="fr-FR" dirty="0">
                <a:solidFill>
                  <a:srgbClr val="002060"/>
                </a:solidFill>
              </a:rPr>
              <a:t>... (</a:t>
            </a:r>
            <a:r>
              <a:rPr lang="fr-FR" dirty="0" err="1">
                <a:solidFill>
                  <a:srgbClr val="002060"/>
                </a:solidFill>
              </a:rPr>
              <a:t>with</a:t>
            </a:r>
            <a:r>
              <a:rPr lang="fr-FR" dirty="0">
                <a:solidFill>
                  <a:srgbClr val="002060"/>
                </a:solidFill>
              </a:rPr>
              <a:t> a </a:t>
            </a:r>
            <a:r>
              <a:rPr lang="fr-FR" dirty="0" err="1">
                <a:solidFill>
                  <a:srgbClr val="002060"/>
                </a:solidFill>
              </a:rPr>
              <a:t>little</a:t>
            </a:r>
            <a:r>
              <a:rPr lang="fr-FR" dirty="0">
                <a:solidFill>
                  <a:srgbClr val="002060"/>
                </a:solidFill>
              </a:rPr>
              <a:t> help).</a:t>
            </a:r>
            <a:endParaRPr lang="fr-FR" i="1" dirty="0">
              <a:solidFill>
                <a:srgbClr val="002060"/>
              </a:solidFill>
            </a:endParaRPr>
          </a:p>
        </p:txBody>
      </p:sp>
    </p:spTree>
    <p:extLst>
      <p:ext uri="{BB962C8B-B14F-4D97-AF65-F5344CB8AC3E}">
        <p14:creationId xmlns:p14="http://schemas.microsoft.com/office/powerpoint/2010/main" val="401839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heckerboard(across)">
                                      <p:cBhvr>
                                        <p:cTn id="7" dur="500"/>
                                        <p:tgtEl>
                                          <p:spTgt spid="9"/>
                                        </p:tgtEl>
                                      </p:cBhvr>
                                    </p:animEffect>
                                  </p:childTnLst>
                                </p:cTn>
                              </p:par>
                              <p:par>
                                <p:cTn id="8" presetID="5"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heckerboard(across)">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3"/>
</p:tagLst>
</file>

<file path=ppt/tags/tag2.xml><?xml version="1.0" encoding="utf-8"?>
<p:tagLst xmlns:a="http://schemas.openxmlformats.org/drawingml/2006/main" xmlns:r="http://schemas.openxmlformats.org/officeDocument/2006/relationships" xmlns:p="http://schemas.openxmlformats.org/presentationml/2006/main">
  <p:tag name="TIMING" val="|17.4"/>
</p:tagLst>
</file>

<file path=ppt/tags/tag3.xml><?xml version="1.0" encoding="utf-8"?>
<p:tagLst xmlns:a="http://schemas.openxmlformats.org/drawingml/2006/main" xmlns:r="http://schemas.openxmlformats.org/officeDocument/2006/relationships" xmlns:p="http://schemas.openxmlformats.org/presentationml/2006/main">
  <p:tag name="TIMING" val="|1.8"/>
</p:tagLst>
</file>

<file path=ppt/tags/tag4.xml><?xml version="1.0" encoding="utf-8"?>
<p:tagLst xmlns:a="http://schemas.openxmlformats.org/drawingml/2006/main" xmlns:r="http://schemas.openxmlformats.org/officeDocument/2006/relationships" xmlns:p="http://schemas.openxmlformats.org/presentationml/2006/main">
  <p:tag name="TIMING" val="|0.3|1.1"/>
</p:tagLst>
</file>

<file path=ppt/tags/tag5.xml><?xml version="1.0" encoding="utf-8"?>
<p:tagLst xmlns:a="http://schemas.openxmlformats.org/drawingml/2006/main" xmlns:r="http://schemas.openxmlformats.org/officeDocument/2006/relationships" xmlns:p="http://schemas.openxmlformats.org/presentationml/2006/main">
  <p:tag name="TIMING" val="|0.3|1.1"/>
</p:tagLst>
</file>

<file path=ppt/tags/tag6.xml><?xml version="1.0" encoding="utf-8"?>
<p:tagLst xmlns:a="http://schemas.openxmlformats.org/drawingml/2006/main" xmlns:r="http://schemas.openxmlformats.org/officeDocument/2006/relationships" xmlns:p="http://schemas.openxmlformats.org/presentationml/2006/main">
  <p:tag name="TIMING" val="|4.3"/>
</p:tagLst>
</file>

<file path=ppt/theme/theme1.xml><?xml version="1.0" encoding="utf-8"?>
<a:theme xmlns:a="http://schemas.openxmlformats.org/drawingml/2006/main" name="Conception personnalisé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3805</TotalTime>
  <Words>7518</Words>
  <Application>Microsoft Macintosh PowerPoint</Application>
  <PresentationFormat>Grand écran</PresentationFormat>
  <Paragraphs>681</Paragraphs>
  <Slides>138</Slides>
  <Notes>42</Notes>
  <HiddenSlides>2</HiddenSlides>
  <MMClips>0</MMClips>
  <ScaleCrop>false</ScaleCrop>
  <HeadingPairs>
    <vt:vector size="6" baseType="variant">
      <vt:variant>
        <vt:lpstr>Polices utilisées</vt:lpstr>
      </vt:variant>
      <vt:variant>
        <vt:i4>9</vt:i4>
      </vt:variant>
      <vt:variant>
        <vt:lpstr>Thème</vt:lpstr>
      </vt:variant>
      <vt:variant>
        <vt:i4>2</vt:i4>
      </vt:variant>
      <vt:variant>
        <vt:lpstr>Titres des diapositives</vt:lpstr>
      </vt:variant>
      <vt:variant>
        <vt:i4>138</vt:i4>
      </vt:variant>
    </vt:vector>
  </HeadingPairs>
  <TitlesOfParts>
    <vt:vector size="149" baseType="lpstr">
      <vt:lpstr>-apple-system</vt:lpstr>
      <vt:lpstr>Arial</vt:lpstr>
      <vt:lpstr>Calibri</vt:lpstr>
      <vt:lpstr>Calibri Light</vt:lpstr>
      <vt:lpstr>Helvetica Neue</vt:lpstr>
      <vt:lpstr>Helvetica Neue LT W05_65 Medium</vt:lpstr>
      <vt:lpstr>NexusSerif</vt:lpstr>
      <vt:lpstr>Roboto</vt:lpstr>
      <vt:lpstr>TwitterChirp</vt:lpstr>
      <vt:lpstr>Conception personnalisée</vt:lpstr>
      <vt:lpstr>Thème Office</vt:lpstr>
      <vt:lpstr>Analytical and comparative study of harmonic matrices in Super Mario Bros --  Etude analytique et comparative des matrices harmoniques dans Super Mario Bros </vt:lpstr>
      <vt:lpstr>Présentation PowerPoint</vt:lpstr>
      <vt:lpstr>Koji Kondo (1961) the man the composer the legend.</vt:lpstr>
      <vt:lpstr>Well, now you're thinking...</vt:lpstr>
      <vt:lpstr>Let me tell you a little story  about a publication that travelled the world, about predatory journals (and hoaxes) and about some subsequent and original experiences I have had with them (only for you)... </vt:lpstr>
      <vt:lpstr> Let's rewind...</vt:lpstr>
      <vt:lpstr>Once upon a time… a professor from Marseille</vt:lpstr>
      <vt:lpstr>… which announced the endgame in February 2020 !</vt:lpstr>
      <vt:lpstr>According to him, COVID-19 infection was "probably the most easily treatable respiratory infection of all"  with hydroxychloroquine + azithromycin  (25 February 2020).</vt:lpstr>
      <vt:lpstr>He received wide media coverage… </vt:lpstr>
      <vt:lpstr>So, doctors wanted to be guinea pigs</vt:lpstr>
      <vt:lpstr>Some people thought it was a great idea, including... </vt:lpstr>
      <vt:lpstr>On 1 May, their 'retrospective’ study, announced on 29 March, is released</vt:lpstr>
      <vt:lpstr>Annoying noise in the news…</vt:lpstr>
      <vt:lpstr>July 2020. The epidemic calms down.           </vt:lpstr>
      <vt:lpstr>Then, out of nowhere…</vt:lpstr>
      <vt:lpstr>Présentation PowerPoint</vt:lpstr>
      <vt:lpstr>A predatory journal?</vt:lpstr>
      <vt:lpstr>What is a predatory journal?</vt:lpstr>
      <vt:lpstr>The authors defend themselves in an interview... and Martine Wonner assures "to have as much confidence in the AJMH as in the Lancet!"</vt:lpstr>
      <vt:lpstr>Indian editor claims to be fighting predatory journal in an french interview (4 August 2020)</vt:lpstr>
      <vt:lpstr>Science Domain International: a publisher fighting against predatory journal (according to himself in 2018)</vt:lpstr>
      <vt:lpstr>But… if they are not telling the whole truth?</vt:lpstr>
      <vt:lpstr>July 20th: a (normal) day of excitement on Twitter</vt:lpstr>
      <vt:lpstr>On the way to Etretat,  I launch from the smartphone  a Twitter MP group  and a Google Doc  with 1 nonsense per sentence and filthy screeshot...   And it goes on for 4 days with M. Rebeaud, F. Cova, V. Ruggeri.</vt:lpstr>
      <vt:lpstr>Présentation PowerPoint</vt:lpstr>
      <vt:lpstr>Ugly screenshot from a previous tweet (June 2020)</vt:lpstr>
      <vt:lpstr>On 24 July, we submit…</vt:lpstr>
      <vt:lpstr>Three methods</vt:lpstr>
      <vt:lpstr>And now, two options…</vt:lpstr>
      <vt:lpstr>On 28 July... we pay 85$  (a pretty good investment when you think about it... since 2 years later, I was invited to Davos to talk about this story) </vt:lpstr>
      <vt:lpstr>30 July: "editorial requirements"... On the screenshot (with the Twitter watermark),  the months must be… in English!</vt:lpstr>
      <vt:lpstr>On 3 August  the review concludes to...  "minor revisions"   </vt:lpstr>
      <vt:lpstr>Présentation PowerPoint</vt:lpstr>
      <vt:lpstr>Remember: at the same time, the editor said he was fighting against predatory journals!</vt:lpstr>
      <vt:lpstr>On the form, it looks like a real serious reviewing... But… how is it possible to review this text?  (3 slides just to show you how many "minor" remarks there are…)</vt:lpstr>
      <vt:lpstr>Présentation PowerPoint</vt:lpstr>
      <vt:lpstr>Présentation PowerPoint</vt:lpstr>
      <vt:lpstr>Présentation PowerPoint</vt:lpstr>
      <vt:lpstr>Strong focus on sources...</vt:lpstr>
      <vt:lpstr>This review allows us to improve the quality of the article… Example: a trivial problem of profanation (1) </vt:lpstr>
      <vt:lpstr>This review allows us to improve the quality of the article… Example: a trivial problem of profanation (2) </vt:lpstr>
      <vt:lpstr>This review allows us to improve the quality of the article… Example: a trivial problem of desecration (3) </vt:lpstr>
      <vt:lpstr>On August 4th, after these crazy answers to each request… the "final evaluation" with 3 editors (!)</vt:lpstr>
      <vt:lpstr>On August 12, it is accepted. My first Lancet, it is so emotional.  We re-insist on the contributions to the authors</vt:lpstr>
      <vt:lpstr>For example, Nemo Macron contribution:  said “waouf” when the authors started to doubt  (doubts are common in science, don’t let them win you over, believe in yourself and what you do, don’t let anyone distract you from the truth you know).</vt:lpstr>
      <vt:lpstr>The article is distributed and relayed on 15 August… </vt:lpstr>
      <vt:lpstr>Présentation PowerPoint</vt:lpstr>
      <vt:lpstr>The article was retracted 30 hours later... and enjoyed a Streisand effect! </vt:lpstr>
      <vt:lpstr>(With its French version by Robin Alais, from J1)</vt:lpstr>
      <vt:lpstr>And then, every Monday until 2022...</vt:lpstr>
      <vt:lpstr>A bibliometric hold-up…</vt:lpstr>
      <vt:lpstr>You can read the whole story on my website</vt:lpstr>
      <vt:lpstr>Or in press, or in video on the Blob… (october 2021)</vt:lpstr>
      <vt:lpstr>Well, now you're thinking...</vt:lpstr>
      <vt:lpstr>Présentation PowerPoint</vt:lpstr>
      <vt:lpstr>Obviously, these authors are not the only ones who perpetrate fraud...</vt:lpstr>
      <vt:lpstr>3 days: « Kindly note that the author need an urgent decision for the manuscript due to his academic purpose/thesis submission » (Sept 2020)</vt:lpstr>
      <vt:lpstr>Rewards for reviewers… (Rewiever of the Month – Annual hall of fame)</vt:lpstr>
      <vt:lpstr>Without surprise, the same reviewing sheet for Journal of Advances in Medicine and Medical Research and Asian Journal of Medicine and Health  </vt:lpstr>
      <vt:lpstr>My advice: « I strongly urge you not to publish in a Science Domain International journal »  (and sent via Messenger)</vt:lpstr>
      <vt:lpstr>Editor: « Thank you so much for your valuable review comments, your great contribution for maintaining high peer review standard of this journal »</vt:lpstr>
      <vt:lpstr>Présentation PowerPoint</vt:lpstr>
      <vt:lpstr>But… the article has been « published » and my reviewing has disappeared</vt:lpstr>
      <vt:lpstr>So… Very unlucky, Science Domain International… They fight predatory journal since 2018… and the only 2 I've dealt with from this publisher are predatory!</vt:lpstr>
      <vt:lpstr>We have just seen two experiences as an author  and as reviewer  in predatory journals...   Now let's talk more about these journals... </vt:lpstr>
      <vt:lpstr>That is what we did in a (serious!) letter for the journal Therapies, going back over this history</vt:lpstr>
      <vt:lpstr>Predatory journals are part and result of a bigger problem: researchers must pay publishers for free access to articles that they have funded, reviewed and edited as often and as quickly as possible…</vt:lpstr>
      <vt:lpstr>There are useful tools against predatory journals</vt:lpstr>
      <vt:lpstr>These sites provide links to resources to verify these points…</vt:lpstr>
      <vt:lpstr>There are many items to check</vt:lpstr>
      <vt:lpstr>It is important to check many items, not just one (example of ISSN portal)</vt:lpstr>
      <vt:lpstr>Some people are fighting against predatory journals (Hervé Maisonneuve, Leonid Schneider, Elisabeth Bik…)</vt:lpstr>
      <vt:lpstr>A well described topic...</vt:lpstr>
      <vt:lpstr>Ten rules of Leonard et al. (2021)</vt:lpstr>
      <vt:lpstr>In fact, there is another way to demonstrate that a magazine is predatory...  </vt:lpstr>
      <vt:lpstr>We published a hoax article that appealed to many non-scientists, as it included one general audience (or pop-culture) joke per sentence, on a subject that captivated everyone at a special time in our lives (HCQ and COVID-19).  It is probably the first to have been so massively circulated in the general press...  but not the first scientific hoax!</vt:lpstr>
      <vt:lpstr>Who’s afraid of peer review? (Bohannon, Science 2013) – global map of journal fraud</vt:lpstr>
      <vt:lpstr>Hoax test against editorial problems with fake technical language</vt:lpstr>
      <vt:lpstr>An incredible hoax without technical language…</vt:lpstr>
      <vt:lpstr>… was accepted for 150$ (but not published)</vt:lpstr>
      <vt:lpstr>From hoaxes of exposure to literary hoaxes… or real frauds!</vt:lpstr>
      <vt:lpstr>Présentation PowerPoint</vt:lpstr>
      <vt:lpstr>Hoax or fraud by scientists: who is complicit?</vt:lpstr>
      <vt:lpstr>There are other hoaxes, in all sciences and arts...</vt:lpstr>
      <vt:lpstr>While I’m on the subject, we are in wikipedia…</vt:lpstr>
      <vt:lpstr>We have seen what to expect as an author or reviewer with a predatory journal.   We have seen that this is part (and result) of a larger problem.  We have seen that there are hoaxes aimed at pointing out these problems...   But predation finds a way… and also adapts to our time and the desire to communicate about oneself... </vt:lpstr>
      <vt:lpstr>Maybe you received these emails from Amanda, Bobbie, Debra and Melissa (…) who would like to create a Wikipedia page for you ? …</vt:lpstr>
      <vt:lpstr>… but who wants a wikipedia page when you can totally have a book about you for the same price?!</vt:lpstr>
      <vt:lpstr>It’s funny because Index of Sciences has… only one employee (but with many ID cards?)</vt:lpstr>
      <vt:lpstr>Is it a lucrative business? </vt:lpstr>
      <vt:lpstr>Or maybe it is…  … with 21 'published' books… </vt:lpstr>
      <vt:lpstr>It's a bit expensive to have a book about you, but editor gives you back 60% of the royalties!</vt:lpstr>
      <vt:lpstr>Some doctors have been duped by Index of Sciences…</vt:lpstr>
      <vt:lpstr>The layout is not very professional...</vt:lpstr>
      <vt:lpstr>I tried to negotiate the rates, but they are tough in business</vt:lpstr>
      <vt:lpstr>Well, now you're thinking...</vt:lpstr>
      <vt:lpstr>Let me tell you one last little story… Let's rewind...</vt:lpstr>
      <vt:lpstr>When I learned that I would be presenting at Davos, I asked myself a first question:  will I be able to come, given the birth of my son?  </vt:lpstr>
      <vt:lpstr>Then, when I learned that I had an hour... I asked myself many other questions.   Is it still easy to publish in a predatory journal in 2022?   How much can you negotiate the rates of a predatory journal? (some hoaxes did not go through with the process because of the amount of money involved)</vt:lpstr>
      <vt:lpstr>A journal wanted a comment on my article about doping in bodybuilders (24 june 2022)</vt:lpstr>
      <vt:lpstr>I sent them an article with a "start-up" lorem ipsum (Corporate Ipsum) on 7 July, accepted the 11 (so fast!) </vt:lpstr>
      <vt:lpstr>Article was accepted the 11 July (so fast!) « without any changes for publication »</vt:lpstr>
      <vt:lpstr>But publications charges were 919$...</vt:lpstr>
      <vt:lpstr>The negotiations begin: 619$...</vt:lpstr>
      <vt:lpstr>From 919$ to 39$ in 5 days: what a good deal!</vt:lpstr>
      <vt:lpstr>Présentation PowerPoint</vt:lpstr>
      <vt:lpstr>14 July 2022:  A new Lancet article for me…</vt:lpstr>
      <vt:lpstr>Présentation PowerPoint</vt:lpstr>
      <vt:lpstr>« Better inform about (…) predatory journals (like this one, where I paid $39 instead of $919 — always try to negotiate!)</vt:lpstr>
      <vt:lpstr>Well, 39$ is not bad... but can we do better?  Try again with the same article in another journal (20 August 2022)</vt:lpstr>
      <vt:lpstr>2042,25$: it's a bit expensive for one page.</vt:lpstr>
      <vt:lpstr>I propose 20$.</vt:lpstr>
      <vt:lpstr>They « would like to provide 50% discount ». 1000$</vt:lpstr>
      <vt:lpstr>I can’t pay 1000$ either.</vt:lpstr>
      <vt:lpstr>Well, they agree to maximum reduce the invoice to $500 </vt:lpstr>
      <vt:lpstr>« Unfortunately, we are limited to 20$ per publication »</vt:lpstr>
      <vt:lpstr>« We can quote a nominal fee of USD 200 towards the publication. »</vt:lpstr>
      <vt:lpstr>« $20… »</vt:lpstr>
      <vt:lpstr>« We can maximum reduce the invoice to 50$ »</vt:lpstr>
      <vt:lpstr>« 20$... »</vt:lpstr>
      <vt:lpstr>« Upon your mail, we have revised the invoice to USD 20 (+ taxes) »</vt:lpstr>
      <vt:lpstr>39$ was not bad... but we can do better!</vt:lpstr>
      <vt:lpstr>Really better… Finally, I didn’t pay...</vt:lpstr>
      <vt:lpstr>… and yet my article is online.</vt:lpstr>
      <vt:lpstr>Take home messages (1/2)</vt:lpstr>
      <vt:lpstr>Take home messages (2/2)</vt:lpstr>
      <vt:lpstr>Take home messages about predatory journals (1/2)</vt:lpstr>
      <vt:lpstr>Take home messages about predatory journals (2/2)</vt:lpstr>
      <vt:lpstr>Publishing worldwide? Publier sans frontières ?  Yes, but honestly.</vt:lpstr>
      <vt:lpstr>Thank you for your attention.  I dedicate this funny presentation to "Mémère Alice" (1926 - 2021),  who knew how to laugh (and loved your mountains)...</vt:lpstr>
      <vt:lpstr>At last, it is still as easy (if not easier than with the AJMH) to publish in 2022. The cost can still be negotiated very widely...   But what about the publication delay?  On Monday, I launched a little experiment: I wanted to publish an article in some journal for less than 40$... before today!</vt:lpstr>
      <vt:lpstr>I sent a joint email to the 68 journals that spammed me between 1 and 18 September...</vt:lpstr>
      <vt:lpstr>9 email addresses were already deactivated Of the 58 contacted to publish in 48 hours, 4 responded (7 %)</vt:lpstr>
      <vt:lpstr>And you are beginning to know me... I negotiated…</vt:lpstr>
      <vt:lpstr>… from 99$... </vt:lpstr>
      <vt:lpstr>… to 30$... </vt:lpstr>
      <vt:lpstr>And a publication in 72h.  What can we learn from this?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Déclaration des liens d’intérêts </dc:title>
  <dc:creator>stagiaire PCO</dc:creator>
  <cp:lastModifiedBy>Michaël Rochoy</cp:lastModifiedBy>
  <cp:revision>50</cp:revision>
  <dcterms:created xsi:type="dcterms:W3CDTF">2022-02-03T15:44:38Z</dcterms:created>
  <dcterms:modified xsi:type="dcterms:W3CDTF">2022-09-22T11:29:25Z</dcterms:modified>
</cp:coreProperties>
</file>