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58" r:id="rId3"/>
    <p:sldId id="259" r:id="rId4"/>
    <p:sldId id="261" r:id="rId5"/>
    <p:sldId id="262" r:id="rId6"/>
    <p:sldId id="260" r:id="rId7"/>
    <p:sldId id="264" r:id="rId8"/>
    <p:sldId id="265" r:id="rId9"/>
    <p:sldId id="263" r:id="rId10"/>
    <p:sldId id="277" r:id="rId11"/>
    <p:sldId id="268" r:id="rId12"/>
    <p:sldId id="266" r:id="rId13"/>
    <p:sldId id="269" r:id="rId14"/>
    <p:sldId id="267" r:id="rId15"/>
    <p:sldId id="270" r:id="rId16"/>
    <p:sldId id="271" r:id="rId17"/>
    <p:sldId id="273" r:id="rId18"/>
    <p:sldId id="275" r:id="rId19"/>
    <p:sldId id="274" r:id="rId20"/>
    <p:sldId id="276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57" r:id="rId29"/>
    <p:sldId id="286" r:id="rId30"/>
    <p:sldId id="287" r:id="rId31"/>
    <p:sldId id="288" r:id="rId32"/>
    <p:sldId id="289" r:id="rId33"/>
    <p:sldId id="290" r:id="rId34"/>
    <p:sldId id="291" r:id="rId35"/>
    <p:sldId id="297" r:id="rId36"/>
    <p:sldId id="292" r:id="rId37"/>
    <p:sldId id="294" r:id="rId38"/>
    <p:sldId id="295" r:id="rId39"/>
    <p:sldId id="296" r:id="rId40"/>
    <p:sldId id="281" r:id="rId41"/>
    <p:sldId id="298" r:id="rId42"/>
    <p:sldId id="305" r:id="rId43"/>
    <p:sldId id="299" r:id="rId44"/>
    <p:sldId id="300" r:id="rId45"/>
    <p:sldId id="301" r:id="rId46"/>
    <p:sldId id="302" r:id="rId47"/>
    <p:sldId id="303" r:id="rId48"/>
    <p:sldId id="304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272" r:id="rId61"/>
    <p:sldId id="317" r:id="rId6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63"/>
    <p:restoredTop sz="94659"/>
  </p:normalViewPr>
  <p:slideViewPr>
    <p:cSldViewPr snapToGrid="0" snapToObjects="1">
      <p:cViewPr varScale="1">
        <p:scale>
          <a:sx n="83" d="100"/>
          <a:sy n="83" d="100"/>
        </p:scale>
        <p:origin x="216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72578-2BBD-5541-89FE-81E5BDD218CE}" type="datetimeFigureOut">
              <a:rPr lang="fr-FR" smtClean="0"/>
              <a:t>03/11/2020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B1ADD-8D72-334F-8BB6-9E6692CD68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25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B1ADD-8D72-334F-8BB6-9E6692CD68CE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47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D964AC-8B3D-4241-BAF8-B98008741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E91931E-25B7-1648-9C1B-6DFF132F0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6C0392-FE5B-3A41-A77B-2C258400B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43679B-CB4F-9144-B5D2-9D9ABD84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45FDB-0D95-E944-AF51-6E9EEA15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14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F5BE2-B247-F742-A306-0A25E497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C0F5A7-4EED-C649-BE7E-77DFCE3B1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34C4ED-3443-5C4B-9A45-95FECE1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358570-843A-224E-8F02-88E22F53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8BCABB-D610-3E4F-87D1-78801CE5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8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5DCA21-FCF2-5D43-8A25-2FD18E0F6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BADDE7-4CFB-D54C-90C8-ECFBD9D5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91381-AE0D-F941-A117-FE09E8E9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8B98F1-F27F-1C49-A91B-0F710E18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16A289-B9F3-7544-8206-53CEE83D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36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C3345-FCAA-5A42-864B-603D65F64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3F0D04-8A15-934F-9883-DB746E53E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AC494C-9F2E-CD4E-8070-3947CC4B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84D15-B65E-F940-99A6-1F247A71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1D756D-7FA6-4B4C-9AD8-AB173B8F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11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2B0C4-37C8-D14B-8781-0B5E11F0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9B78E1-6CEF-D54D-8C56-193994FC4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1F76AB-4878-CA4E-8D5E-38E494B36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E3EE37-E97E-A04E-951A-223E22C3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91636D-AA94-7748-8D5F-2F7B0239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31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0B83A-B4A9-9B41-B66B-4E15D7F2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298630-DE09-D343-97ED-6141F8B4B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4CEDA0-408C-8F49-9D32-7EC6C4C73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842700-76F0-3A43-BE5E-D20A38DA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2EDFED-6302-3648-A198-5A1A8E6C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47B103-3710-364B-94A0-FD1EDFC1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91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A25E28-BC00-3A48-89C2-D2417D9F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6956C0-8061-E049-A2F5-9E89C24DE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E55B06-01CB-4347-8BFC-D9F99F647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5783BF-332D-534E-AC82-6EEC29721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E3DD01F-598C-764D-8591-ADE3422A5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D8BEB55-02F6-B84A-8FE3-7820D32C5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4F55E6C-127A-644E-8DAA-FD5961B0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5FA7C4-B010-A149-949E-1D968E6D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21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4B350-B87D-DF4D-90C7-6D9B122EC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B57445-4C61-0143-BBCB-D6A70B4D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3C8392-41F5-694B-82CF-3F485C64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890A87-99E9-5744-9088-54D6AC69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14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21C418E-F220-3145-A8B2-D5787616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046F9A-3354-014D-BBA7-FA2F7C5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2C4F31-E43A-D34F-9D76-F505144C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667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F5FE7-AD33-DF4A-9EFD-B52E28EE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EC38ED-B721-6A47-B0CE-A26F4EB86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0D578A-174D-5D4F-9C1E-196CBD7C9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1DAF2F-D3C7-A042-9C68-A3F66662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77384C-8FB8-CE47-8B69-9E6DF69C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F5AEE7-5BDE-B94B-A7DA-E91B87CA1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94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50E9BF-FE84-1645-8D86-6B624AD1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73360C-F1EE-1A41-8BC3-B8E6CAC72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729514-3DF2-D740-AA66-849CD2CF8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95892D-2B42-8E48-9438-6638AFB77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BB426C-94AB-CF40-A7DA-3206733F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ECADBB-066D-2540-A935-AC43E682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33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C57F3A-0C70-7F4C-ABC9-00ED3D2D0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0A6183-654B-134F-9DEA-9AF32D070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606967-2551-AB4C-ADF9-32D633CA5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48A4E-9BD8-7B4F-BF0E-EC63F9A3E204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EA39D3-01B3-364E-9930-4C244C715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1673F4-6FAA-B443-981E-9AA86F226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B885E-95FA-8141-A13C-ABCB21394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76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hyperlink" Target="https://ici.radio-canada.ca/premiere/emissions/le-15-18/episodes/474934/rattrapage-du-lundi-17-aout-2020/7" TargetMode="External"/><Relationship Id="rId18" Type="http://schemas.openxmlformats.org/officeDocument/2006/relationships/hyperlink" Target="https://www.financialafrik.com/2020/08/17/canular-covid-19-une-etude-sur-les-trottinettes-et-lhydroxychloroquine-piege-une-revue-scientifique/" TargetMode="External"/><Relationship Id="rId26" Type="http://schemas.openxmlformats.org/officeDocument/2006/relationships/hyperlink" Target="https://www.lalibre.be/planete/sante/l-hydroxychloroquine-protege-des-accidents-de-trottinette-5f3c030d7b50a677fbbdd369" TargetMode="External"/><Relationship Id="rId39" Type="http://schemas.openxmlformats.org/officeDocument/2006/relationships/hyperlink" Target="https://www.causeur.fr/peut-on-publier-nimporte-quoi-dans-les-revues-scientifiques-180717" TargetMode="External"/><Relationship Id="rId21" Type="http://schemas.openxmlformats.org/officeDocument/2006/relationships/hyperlink" Target="https://www.bfmtv.com/sante/une-revue-piegee-par-un-canular-liant-hydroxychloroquine-et-baisse-des-accidents-en-trottinette_AN-202008170123.html" TargetMode="External"/><Relationship Id="rId34" Type="http://schemas.openxmlformats.org/officeDocument/2006/relationships/hyperlink" Target="https://www.tdg.ch/parti-de-lausanne-un-canular-absurde-fait-le-tour-du-monde-934875162310" TargetMode="External"/><Relationship Id="rId7" Type="http://schemas.openxmlformats.org/officeDocument/2006/relationships/hyperlink" Target="https://www.france.tv/france-3/12-13-journal-national/1886589-edition-du-mercredi-19-aout-2020.html" TargetMode="External"/><Relationship Id="rId2" Type="http://schemas.openxmlformats.org/officeDocument/2006/relationships/hyperlink" Target="https://www.telegraphindia.com/india/covid-institute-for-quick-and-dirty-science-fools-journal/cid/1789383" TargetMode="External"/><Relationship Id="rId16" Type="http://schemas.openxmlformats.org/officeDocument/2006/relationships/hyperlink" Target="https://www.linfo.re/france/faits-divers/la-chloroquine-serait-efficace-pour-prevenir-les-accidents-de-trottinettes" TargetMode="External"/><Relationship Id="rId20" Type="http://schemas.openxmlformats.org/officeDocument/2006/relationships/hyperlink" Target="https://www.rtl.fr/actu/debats-societe/la-chloroquine-contre-les-accidents-de-trottinettes-une-revue-scientifique-piegee-7800727671" TargetMode="External"/><Relationship Id="rId29" Type="http://schemas.openxmlformats.org/officeDocument/2006/relationships/hyperlink" Target="https://www.courrierinternational.com/article/covid-19-chloroquine-et-trottinette-comment-un-article-farfelu-sest-retrouve-dans-un-journal" TargetMode="External"/><Relationship Id="rId41" Type="http://schemas.openxmlformats.org/officeDocument/2006/relationships/hyperlink" Target="https://twitter.com/boitasavon/status/1298682946828804099?s=2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ance.tv/france-3/hauts-de-france/19-20-nord-pas-de-calais/1897955-emission-du-mardi-18-aout-2020.html" TargetMode="External"/><Relationship Id="rId11" Type="http://schemas.openxmlformats.org/officeDocument/2006/relationships/hyperlink" Target="https://www.rts.ch/info/sciences-tech/11548471-chloroquine-et-trottinette-le-canular-qui-a-fait-le-tour-du-monde.html" TargetMode="External"/><Relationship Id="rId24" Type="http://schemas.openxmlformats.org/officeDocument/2006/relationships/hyperlink" Target="https://www.heidi.news/sciences/trottinettes-melon-et-chloroquine-ce-qu-un-canular-revele-du-monde-de-l-edition-scientifique" TargetMode="External"/><Relationship Id="rId32" Type="http://schemas.openxmlformats.org/officeDocument/2006/relationships/hyperlink" Target="https://www.lacote.ch/articles/lifestyle/techno-et-sciences/science-des-auteurs-piegent-un-journal-scientifique-avec-un-article-invente-de-toute-piece-966026" TargetMode="External"/><Relationship Id="rId37" Type="http://schemas.openxmlformats.org/officeDocument/2006/relationships/hyperlink" Target="https://www.egora.fr/actus-pro/insolite/60584-hydroxychloroquine-contre-les-accidents-de-trottinette-comment-une-revue?nopaging=1" TargetMode="External"/><Relationship Id="rId40" Type="http://schemas.openxmlformats.org/officeDocument/2006/relationships/hyperlink" Target="https://www.hypeness.com.br/2020/08/estudo-falso-cloroquina-e-patinetes/" TargetMode="External"/><Relationship Id="rId5" Type="http://schemas.openxmlformats.org/officeDocument/2006/relationships/hyperlink" Target="https://www.la-croix.com/Sciences-et-ethique/chloroquine-trottinette-chien-dEmmanuel-Macron-revue-scientifique-2020-08-18-1201109685" TargetMode="External"/><Relationship Id="rId15" Type="http://schemas.openxmlformats.org/officeDocument/2006/relationships/hyperlink" Target="https://www.lexpress.fr/actualite/societe/sante/etude-loufoque-sur-l-hydroxychloroquine-et-les-trottinettes-un-canular-contre-les-revues-predatrices_2133044.html" TargetMode="External"/><Relationship Id="rId23" Type="http://schemas.openxmlformats.org/officeDocument/2006/relationships/hyperlink" Target="https://www.sudouest.fr/2020/08/18/la-chloroquine-protege-des-accidents-de-trottinette-l-improbable-canular-publie-dans-une-revue-scientifique-7754601-4725.php" TargetMode="External"/><Relationship Id="rId28" Type="http://schemas.openxmlformats.org/officeDocument/2006/relationships/hyperlink" Target="https://www.letemps.ch/sciences/chloroquine-trottinette-un-article-delirant-sest-retrouve-un-journal-scientifique" TargetMode="External"/><Relationship Id="rId36" Type="http://schemas.openxmlformats.org/officeDocument/2006/relationships/hyperlink" Target="https://tekniikanmaailma.fi/paaton-koronavirustutkimus-meni-lapi-saalistusjulkaisusta-epaillyssa-tiedelehdessa-kirjoittajien-nimetkaan-eivat-soittaneet-halytyskelloja/" TargetMode="External"/><Relationship Id="rId10" Type="http://schemas.openxmlformats.org/officeDocument/2006/relationships/hyperlink" Target="https://www.rtbf.be/info/dossier/epidemie-de-coronavirus/detail_canular-un-chercheur-suisse-publie-une-fausse-etude-sur-l-efficacite-de-l-hydroxychloroquine-dans-les-accidents-de-trottinettes?id=10563423" TargetMode="External"/><Relationship Id="rId19" Type="http://schemas.openxmlformats.org/officeDocument/2006/relationships/hyperlink" Target="https://www.leral.net/Une-revue-scientifique-piegee-L-hydroxychloroquine-serait-efficace-pour-prevenir-les-accidents-de-trottinettes_a280524.html" TargetMode="External"/><Relationship Id="rId31" Type="http://schemas.openxmlformats.org/officeDocument/2006/relationships/hyperlink" Target="https://www.franceinter.fr/emissions/la-revue-de-presse/la-revue-de-presse-19-aout-2020" TargetMode="External"/><Relationship Id="rId4" Type="http://schemas.openxmlformats.org/officeDocument/2006/relationships/hyperlink" Target="https://www.leparisien.fr/societe/comment-une-etude-sur-l-hydroxychloroquine-et-les-accidents-de-trottinette-s-est-retrouvee-en-ligne-pendant-une-journee-17-08-2020-8369025.php" TargetMode="External"/><Relationship Id="rId9" Type="http://schemas.openxmlformats.org/officeDocument/2006/relationships/hyperlink" Target="https://www.lefigaro.fr/sciences/sciences-un-canular-revele-les-methodes-douteuses-de-certaines-revues-specialisees-20200818" TargetMode="External"/><Relationship Id="rId14" Type="http://schemas.openxmlformats.org/officeDocument/2006/relationships/hyperlink" Target="https://www.ouest-france.fr/sciences/un-article-canular-liant-hydroxychloroquine-et-trottinette-electrique-piege-une-revue-scientifique-6940058" TargetMode="External"/><Relationship Id="rId22" Type="http://schemas.openxmlformats.org/officeDocument/2006/relationships/hyperlink" Target="https://www.valeursactuelles.com/monde/hydroxychloroquine-un-chercheur-suisse-publie-une-fausse-etude-hilarante-122719" TargetMode="External"/><Relationship Id="rId27" Type="http://schemas.openxmlformats.org/officeDocument/2006/relationships/hyperlink" Target="https://www1.folha.uol.com.br/equilibrioesaude/2020/08/pesquisadores-publicam-estudo-falso-sobre-cloroquina-e-patinetes-para-denunciar-revista-cientifica.shtml" TargetMode="External"/><Relationship Id="rId30" Type="http://schemas.openxmlformats.org/officeDocument/2006/relationships/hyperlink" Target="https://www.sciencesetavenir.fr/sciences/hydroxychloroquine-un-canular-denonce-les-methodes-de-revues-scientifiques_146863" TargetMode="External"/><Relationship Id="rId35" Type="http://schemas.openxmlformats.org/officeDocument/2006/relationships/hyperlink" Target="https://olhardigital.com.br/coronavirus/noticia/-estudo-relaciona-cloroquina-e-acidentes-de-patinete-e-expoe-revista-cientifica-fraudulenta/105499" TargetMode="External"/><Relationship Id="rId8" Type="http://schemas.openxmlformats.org/officeDocument/2006/relationships/hyperlink" Target="https://www.lavoixdunord.fr/853623/article/2020-08-19/chloroquine-et-trottinette-un-medecin-outrelois-fait-le-buzz-pour-eveiller-les" TargetMode="External"/><Relationship Id="rId3" Type="http://schemas.openxmlformats.org/officeDocument/2006/relationships/hyperlink" Target="https://www.francetvinfo.fr/sante/maladie/coronavirus/chloroquine/comment-une-etude-fumeuse-sur-les-trottinettes-et-l-hydroxychloroquine-a-pu-etre-publiee-dans-une-revue-scientifique_4073359.html" TargetMode="External"/><Relationship Id="rId12" Type="http://schemas.openxmlformats.org/officeDocument/2006/relationships/hyperlink" Target="https://www.europe1.fr/insolite/chloroquine-et-trottinettes-des-medecins-francais-piegent-une-revue-medicale-asiatique-3986111" TargetMode="External"/><Relationship Id="rId17" Type="http://schemas.openxmlformats.org/officeDocument/2006/relationships/hyperlink" Target="https://news.ebene-magazine.com/sante-voici-comment-une-etude-sur-lhydroxychloroquine-et-les-accidents-de-trottinette-sest-retrouvee-en-ligne-pendant-une-journee/" TargetMode="External"/><Relationship Id="rId25" Type="http://schemas.openxmlformats.org/officeDocument/2006/relationships/hyperlink" Target="https://www.capital.fr/economie-politique/une-revue-scientifique-publie-une-etude-canular-sur-lhydroxychloroquine-1378181" TargetMode="External"/><Relationship Id="rId33" Type="http://schemas.openxmlformats.org/officeDocument/2006/relationships/hyperlink" Target="https://www.cnews.fr/monde/2020-08-19/la-chloroquine-contre-les-accidents-de-trottinette-le-canular-publie-dans-une-revue" TargetMode="External"/><Relationship Id="rId38" Type="http://schemas.openxmlformats.org/officeDocument/2006/relationships/hyperlink" Target="https://www.marseillenews.net/news/sante/lincroyable-cas-des-accidents-dhydroxychloroquine-et-de-scooter-32985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imiryudo.com/blog/2020/08/le-meilleur-article-de-tous-les-temps/" TargetMode="External"/><Relationship Id="rId4" Type="http://schemas.openxmlformats.org/officeDocument/2006/relationships/hyperlink" Target="mailto:michael.rochoy@gmail.com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CEBDD-2C85-4748-99B6-4297AB7BA3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800" b="1" dirty="0"/>
              <a:t>Le meilleur article de tous les temps</a:t>
            </a:r>
            <a:br>
              <a:rPr lang="fr-FR" sz="4800" b="1" dirty="0"/>
            </a:br>
            <a:endParaRPr lang="fr-FR" sz="48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8F01E9-DAF6-4840-B8DD-D2C80D42CE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3200" dirty="0"/>
              <a:t>Présentation par Michaël </a:t>
            </a:r>
            <a:r>
              <a:rPr lang="fr-FR" sz="3200" dirty="0" err="1"/>
              <a:t>Rochoy</a:t>
            </a:r>
            <a:endParaRPr lang="fr-FR" sz="3200" dirty="0"/>
          </a:p>
          <a:p>
            <a:r>
              <a:rPr lang="fr-FR" dirty="0"/>
              <a:t>Médecin généraliste</a:t>
            </a:r>
          </a:p>
          <a:p>
            <a:endParaRPr lang="fr-FR" dirty="0"/>
          </a:p>
          <a:p>
            <a:r>
              <a:rPr lang="fr-FR" i="1" dirty="0"/>
              <a:t>(Conflit d’intérêt : engagé dans la lutte contre l’accidentologie </a:t>
            </a:r>
            <a:r>
              <a:rPr lang="fr-FR" i="1" dirty="0" err="1"/>
              <a:t>trottinesque</a:t>
            </a:r>
            <a:r>
              <a:rPr lang="fr-FR" i="1" dirty="0"/>
              <a:t>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9637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EEC66A8-15BA-D346-8FB7-3F58A37F9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000" y="4778375"/>
            <a:ext cx="6350000" cy="1714500"/>
          </a:xfrm>
          <a:prstGeom prst="rect">
            <a:avLst/>
          </a:prstGeom>
        </p:spPr>
      </p:pic>
      <p:pic>
        <p:nvPicPr>
          <p:cNvPr id="3074" name="Picture 2" descr="La revue de presse F6 - Page 165 - MTGFRANCE">
            <a:extLst>
              <a:ext uri="{FF2B5EF4-FFF2-40B4-BE49-F238E27FC236}">
                <a16:creationId xmlns:a16="http://schemas.microsoft.com/office/drawing/2014/main" id="{378546DF-3731-6B4C-BB51-1C400245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24" y="742496"/>
            <a:ext cx="4637351" cy="35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18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3D91B-318F-F14A-A73B-87DB95919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Une diffusion médiatique soutenue par France Soir, un blog </a:t>
            </a:r>
            <a:r>
              <a:rPr lang="fr-FR" dirty="0" err="1"/>
              <a:t>complotiste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04F5413-60D8-994A-A12E-F0DFFB835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8349" y="1825625"/>
            <a:ext cx="6595301" cy="4351338"/>
          </a:xfrm>
        </p:spPr>
      </p:pic>
    </p:spTree>
    <p:extLst>
      <p:ext uri="{BB962C8B-B14F-4D97-AF65-F5344CB8AC3E}">
        <p14:creationId xmlns:p14="http://schemas.microsoft.com/office/powerpoint/2010/main" val="4115111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ADB26-4E1F-C441-AD27-2212E7C8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Tout ça retombait, quand soudain… (20 juillet)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D26F95-7695-CB4E-BD16-1BCA16CD1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4327163" cy="4351338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51F67A7-45E6-3743-B8E2-7A01A49C2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178" y="1825625"/>
            <a:ext cx="56608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27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063BE0-5ACC-7745-9FA7-38B436EA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(Tellement rétrospectif qu’un des 2 relecteurs a demandé des précisions sur le comité d’éthique…)</a:t>
            </a:r>
          </a:p>
        </p:txBody>
      </p:sp>
      <p:pic>
        <p:nvPicPr>
          <p:cNvPr id="12" name="Espace réservé du contenu 8">
            <a:extLst>
              <a:ext uri="{FF2B5EF4-FFF2-40B4-BE49-F238E27FC236}">
                <a16:creationId xmlns:a16="http://schemas.microsoft.com/office/drawing/2014/main" id="{324D5AE3-367D-EA47-B919-7AA26CEA1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2073035"/>
            <a:ext cx="11365215" cy="4168108"/>
          </a:xfr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4A54A99-1BEA-9F4B-8858-1E902B5BC04C}"/>
              </a:ext>
            </a:extLst>
          </p:cNvPr>
          <p:cNvSpPr/>
          <p:nvPr/>
        </p:nvSpPr>
        <p:spPr>
          <a:xfrm>
            <a:off x="3643085" y="5442857"/>
            <a:ext cx="2220686" cy="46445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424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CE21BF-5F8C-284C-9EB1-8218018D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856354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L’Asian Journal of </a:t>
            </a:r>
            <a:r>
              <a:rPr lang="fr-FR" b="1" dirty="0" err="1"/>
              <a:t>Medicine</a:t>
            </a:r>
            <a:r>
              <a:rPr lang="fr-FR" b="1" dirty="0"/>
              <a:t> and </a:t>
            </a:r>
            <a:r>
              <a:rPr lang="fr-FR" b="1" dirty="0" err="1"/>
              <a:t>Health</a:t>
            </a:r>
            <a:br>
              <a:rPr lang="fr-FR" b="1" dirty="0"/>
            </a:br>
            <a:r>
              <a:rPr lang="fr-FR" dirty="0"/>
              <a:t>Une revue qui fait les soldes…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468882-0810-734E-B733-3E148864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25" y="3918857"/>
            <a:ext cx="11205347" cy="18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4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4BB8C-B61F-9A46-B92B-CBDC40FC3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… et qui peut résister à ça 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0F574D-3069-A144-BF43-564DFCCB26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4" r="1993" b="41888"/>
          <a:stretch/>
        </p:blipFill>
        <p:spPr bwMode="auto">
          <a:xfrm>
            <a:off x="412298" y="1690688"/>
            <a:ext cx="5257800" cy="45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BA7D8D6-52BD-894D-B065-681398C88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7445" r="-7598"/>
          <a:stretch/>
        </p:blipFill>
        <p:spPr bwMode="auto">
          <a:xfrm>
            <a:off x="7579308" y="270782"/>
            <a:ext cx="4612692" cy="36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ADFBE0-D833-7645-A316-FF038D47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010" y="4252686"/>
            <a:ext cx="4463471" cy="22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109880-FF42-7B46-90E7-7FA6C2DD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Création du groupe… et du Google Docs !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59071E-C9F2-D342-A919-D927DEC6C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7629"/>
            <a:ext cx="4648200" cy="4711657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90B7C3-0A95-2848-AC84-DA23CE2E6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071" y="1780624"/>
            <a:ext cx="6174014" cy="44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8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65325-A967-CE4A-A5D9-2A265765D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Une écriture « rapide » du 21 au 24 juillet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DDE36EE-AAF1-EC48-A6AA-6DDF074D8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727" y="1966799"/>
            <a:ext cx="2232577" cy="43513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7F3056-E17C-BA45-8E53-486547F66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009" y="1966799"/>
            <a:ext cx="2463703" cy="44554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E50B4C-0AE0-C547-AC6A-45F60CE3E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417" y="2011249"/>
            <a:ext cx="2418926" cy="44109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5476AB-D5C5-7F4C-AE17-E5CAE7B06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352" y="1723345"/>
            <a:ext cx="3691809" cy="47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64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6B44E-802F-6D40-9189-34DCDE820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de la figure 1 et de l’étude 1…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2C37EA2-94F9-524D-A650-7D57D21AE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598122"/>
            <a:ext cx="5457371" cy="48805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AE18AD-882A-D24F-8FD9-402E2B72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46" y="1690688"/>
            <a:ext cx="4465528" cy="469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13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AD1256-9BEE-854C-90A8-37CB4A3D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Soumission de l’article par « </a:t>
            </a:r>
            <a:r>
              <a:rPr lang="fr-FR" dirty="0" err="1"/>
              <a:t>Wooden</a:t>
            </a:r>
            <a:r>
              <a:rPr lang="fr-FR" dirty="0"/>
              <a:t> Dick » le vendredi 24 juillet au soir…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4AC75B-80FA-4742-91A9-FD6DC6BED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Option 1</a:t>
            </a:r>
            <a:r>
              <a:rPr lang="fr-FR" dirty="0"/>
              <a:t> : Aucune relecture et ça passe… </a:t>
            </a:r>
          </a:p>
          <a:p>
            <a:endParaRPr lang="fr-FR" dirty="0"/>
          </a:p>
          <a:p>
            <a:r>
              <a:rPr lang="fr-FR" b="1" dirty="0"/>
              <a:t>Option 2 </a:t>
            </a:r>
            <a:r>
              <a:rPr lang="fr-FR" dirty="0"/>
              <a:t>: Une relecture et c’est fichu </a:t>
            </a:r>
            <a:r>
              <a:rPr lang="fr-FR" i="1" dirty="0"/>
              <a:t>(nous n’avons soumis qu’ici !)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A017F6-D192-2648-B42B-AD156B15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9" y="3302710"/>
            <a:ext cx="5350066" cy="34265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A8FBD0-F383-0744-BAC7-CB64EACC1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175" b="55176"/>
          <a:stretch/>
        </p:blipFill>
        <p:spPr>
          <a:xfrm>
            <a:off x="6096000" y="4599472"/>
            <a:ext cx="5005993" cy="1893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4B3410-9C1F-C349-9F98-DAFB88A49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952" y="3379498"/>
            <a:ext cx="5930130" cy="109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4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62556-0270-094C-A915-68B97DFB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529" cy="1325563"/>
          </a:xfrm>
        </p:spPr>
        <p:txBody>
          <a:bodyPr/>
          <a:lstStyle/>
          <a:p>
            <a:pPr algn="ctr"/>
            <a:r>
              <a:rPr lang="fr-FR" dirty="0"/>
              <a:t>« Nous avons le droit d’être intelligents » </a:t>
            </a:r>
            <a:br>
              <a:rPr lang="fr-FR" dirty="0"/>
            </a:br>
            <a:r>
              <a:rPr lang="fr-FR" dirty="0"/>
              <a:t>(17 février)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EED8AD9-DC99-854B-8EF3-F0FF83E20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3942" y="1690688"/>
            <a:ext cx="7005072" cy="4706194"/>
          </a:xfrm>
        </p:spPr>
      </p:pic>
    </p:spTree>
    <p:extLst>
      <p:ext uri="{BB962C8B-B14F-4D97-AF65-F5344CB8AC3E}">
        <p14:creationId xmlns:p14="http://schemas.microsoft.com/office/powerpoint/2010/main" val="115281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A22052-6C3B-9046-A2B9-730B7992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Lundi 27 juillet matin : « merci de traduire les figures » (un travail de pro de Valentin)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E4366DF-E480-204C-AE71-3A86174AC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23345"/>
            <a:ext cx="5201599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A86099-6791-3545-9997-0953B52CC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203" y="1690688"/>
            <a:ext cx="5586984" cy="47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26FD6-F580-5943-944B-35EA3385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Mardi 28 juillet : à la caisse (85$ ou 77€, juste après une commande de pizzas…)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CB0347F-2F88-5B43-87B7-0A26F64A27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2284800" cy="495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52B8A0-4BC0-7F43-954C-6EA71D2E9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658" y="1690688"/>
            <a:ext cx="6884701" cy="480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1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5847A-896D-704E-8DE3-89DFC038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Lundi 3 août… « révisions mineures »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4BB39E2-F257-4442-9DA5-8382AD733B3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 gens ont relu (3 </a:t>
            </a:r>
            <a:r>
              <a:rPr lang="fr-FR" dirty="0" err="1"/>
              <a:t>reviewers</a:t>
            </a:r>
            <a:r>
              <a:rPr lang="fr-FR" dirty="0"/>
              <a:t> !)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MAIS ont accepté la publication sous réserve de corrections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Qu’ils considèrent mineures</a:t>
            </a:r>
          </a:p>
        </p:txBody>
      </p:sp>
    </p:spTree>
    <p:extLst>
      <p:ext uri="{BB962C8B-B14F-4D97-AF65-F5344CB8AC3E}">
        <p14:creationId xmlns:p14="http://schemas.microsoft.com/office/powerpoint/2010/main" val="155166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tf, Envoyer Des Sms, Médias Sociaux, Acronyme">
            <a:extLst>
              <a:ext uri="{FF2B5EF4-FFF2-40B4-BE49-F238E27FC236}">
                <a16:creationId xmlns:a16="http://schemas.microsoft.com/office/drawing/2014/main" id="{63F31665-AE9B-4141-A7DF-43077D5E7E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28" y="-350489"/>
            <a:ext cx="12598399" cy="83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24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80D08-369F-E544-8D99-744FE187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Je me charge des réponses aux </a:t>
            </a:r>
            <a:r>
              <a:rPr lang="fr-FR" dirty="0" err="1"/>
              <a:t>reviewers</a:t>
            </a:r>
            <a:r>
              <a:rPr lang="fr-FR" dirty="0"/>
              <a:t> le 3 août dans la journée…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E4DF43C-C9F3-924E-BFB5-F8B0D236E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96136"/>
            <a:ext cx="10515600" cy="3010316"/>
          </a:xfrm>
        </p:spPr>
      </p:pic>
    </p:spTree>
    <p:extLst>
      <p:ext uri="{BB962C8B-B14F-4D97-AF65-F5344CB8AC3E}">
        <p14:creationId xmlns:p14="http://schemas.microsoft.com/office/powerpoint/2010/main" val="2697770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0658C-3B06-EA41-B114-463D066E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« In </a:t>
            </a:r>
            <a:r>
              <a:rPr lang="fr-FR" dirty="0" err="1"/>
              <a:t>Study</a:t>
            </a:r>
            <a:r>
              <a:rPr lang="fr-FR" dirty="0"/>
              <a:t> 3 </a:t>
            </a:r>
            <a:r>
              <a:rPr lang="fr-FR" dirty="0" err="1"/>
              <a:t>Wikipedia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a </a:t>
            </a:r>
            <a:r>
              <a:rPr lang="fr-FR" dirty="0" err="1"/>
              <a:t>reliable</a:t>
            </a:r>
            <a:r>
              <a:rPr lang="fr-FR" dirty="0"/>
              <a:t> source for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 » (</a:t>
            </a:r>
            <a:r>
              <a:rPr lang="fr-FR" dirty="0" err="1"/>
              <a:t>Reviewer</a:t>
            </a:r>
            <a:r>
              <a:rPr lang="fr-FR" dirty="0"/>
              <a:t> 2)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9A29B4C-1F90-B54A-AC7D-C8C238CFD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6" y="1825625"/>
            <a:ext cx="7832408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D74E52-999D-0B4C-847B-00A74533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243" y="6125670"/>
            <a:ext cx="3042557" cy="7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89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79D583-13C2-5A45-A6B4-DCF700DD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648"/>
            <a:ext cx="10515600" cy="1325563"/>
          </a:xfrm>
        </p:spPr>
        <p:txBody>
          <a:bodyPr>
            <a:noAutofit/>
          </a:bodyPr>
          <a:lstStyle/>
          <a:p>
            <a:r>
              <a:rPr lang="fr-FR" sz="2800" dirty="0"/>
              <a:t>« Informations </a:t>
            </a:r>
            <a:r>
              <a:rPr lang="fr-FR" sz="2800" dirty="0" err="1"/>
              <a:t>collected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sources </a:t>
            </a:r>
            <a:r>
              <a:rPr lang="fr-FR" sz="2800" dirty="0" err="1"/>
              <a:t>like</a:t>
            </a:r>
            <a:r>
              <a:rPr lang="fr-FR" sz="2800" dirty="0"/>
              <a:t> </a:t>
            </a:r>
            <a:r>
              <a:rPr lang="fr-FR" sz="2800" dirty="0" err="1"/>
              <a:t>Wikipedia</a:t>
            </a:r>
            <a:r>
              <a:rPr lang="fr-FR" sz="2800" dirty="0"/>
              <a:t> </a:t>
            </a:r>
            <a:r>
              <a:rPr lang="fr-FR" sz="2800" dirty="0" err="1"/>
              <a:t>aren’t</a:t>
            </a:r>
            <a:r>
              <a:rPr lang="fr-FR" sz="2800" dirty="0"/>
              <a:t> a </a:t>
            </a:r>
            <a:r>
              <a:rPr lang="fr-FR" sz="2800" dirty="0" err="1"/>
              <a:t>reliable</a:t>
            </a:r>
            <a:r>
              <a:rPr lang="fr-FR" sz="2800" dirty="0"/>
              <a:t> source to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mentioned</a:t>
            </a:r>
            <a:r>
              <a:rPr lang="fr-FR" sz="2800" dirty="0"/>
              <a:t>, as </a:t>
            </a:r>
            <a:r>
              <a:rPr lang="fr-FR" sz="2800" dirty="0" err="1"/>
              <a:t>it</a:t>
            </a:r>
            <a:r>
              <a:rPr lang="fr-FR" sz="2800" dirty="0"/>
              <a:t> </a:t>
            </a:r>
            <a:r>
              <a:rPr lang="fr-FR" sz="2800" dirty="0" err="1"/>
              <a:t>sub-standardizes</a:t>
            </a:r>
            <a:r>
              <a:rPr lang="fr-FR" sz="2800" dirty="0"/>
              <a:t> the </a:t>
            </a:r>
            <a:r>
              <a:rPr lang="fr-FR" sz="2800" dirty="0" err="1"/>
              <a:t>qualities</a:t>
            </a:r>
            <a:r>
              <a:rPr lang="fr-FR" sz="2800" dirty="0"/>
              <a:t> of an international </a:t>
            </a:r>
            <a:r>
              <a:rPr lang="fr-FR" sz="2800" dirty="0" err="1"/>
              <a:t>manuscript</a:t>
            </a:r>
            <a:r>
              <a:rPr lang="fr-FR" sz="2800" dirty="0"/>
              <a:t> » (</a:t>
            </a:r>
            <a:r>
              <a:rPr lang="fr-FR" sz="2800" dirty="0" err="1"/>
              <a:t>Reviewer</a:t>
            </a:r>
            <a:r>
              <a:rPr lang="fr-FR" sz="2800" dirty="0"/>
              <a:t> 3)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B06143-144C-484E-8A0B-C83DC11B4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8" y="1655211"/>
            <a:ext cx="7922562" cy="37300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AC80AC-1BAD-3340-92DE-20113AA1A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8" y="5385265"/>
            <a:ext cx="7751748" cy="7112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05E2D03-A469-F349-B05A-FA1C14694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21" y="6096545"/>
            <a:ext cx="7922562" cy="5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22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A2CF7-5165-354A-8B98-C755DA9D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4 août : nous sommes en révisions finales !</a:t>
            </a:r>
          </a:p>
        </p:txBody>
      </p:sp>
      <p:pic>
        <p:nvPicPr>
          <p:cNvPr id="13" name="Picture 6" descr="Oscar, Tasse, Trophée, Or, Réplique, Brillant, Prix">
            <a:extLst>
              <a:ext uri="{FF2B5EF4-FFF2-40B4-BE49-F238E27FC236}">
                <a16:creationId xmlns:a16="http://schemas.microsoft.com/office/drawing/2014/main" id="{D91E60DF-DB0C-264D-BD23-F40E1EDFC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1500609"/>
            <a:ext cx="7431314" cy="494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12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1828EC-446A-2949-89E6-7B294A5A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son univers parallèle, le 4 août, Martine </a:t>
            </a:r>
            <a:r>
              <a:rPr lang="fr-FR" dirty="0" err="1"/>
              <a:t>Wonner</a:t>
            </a:r>
            <a:r>
              <a:rPr lang="fr-FR" dirty="0"/>
              <a:t> compare l’AJMH et le Lancet…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DE404F-F91A-1B43-95ED-9F7B17287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5" y="1904682"/>
            <a:ext cx="7199086" cy="24951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8D2C93-B355-4D4E-A1C2-512D9F359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64" y="4613814"/>
            <a:ext cx="7602764" cy="20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53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8F31A-C3DB-BC4F-A219-9F05B8A1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6 août : les éditeurs s’en mêlent…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0F24F7-2C28-B248-832A-FE9CE22AD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premier veut éclaircir ce point 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63A739-2F5C-6447-909E-11F1BA985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5556"/>
            <a:ext cx="12192000" cy="27825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B4C33A-BF2D-8444-B3C9-7C30399C9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693194"/>
            <a:ext cx="7785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0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D0FAB7-3B16-3547-A418-746BBDDE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« Nous voulons signer une décharge (et) être des cobayes » (29 mars)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3900C37-E54B-2E42-AF46-7CCBBADF9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3602" y="1825625"/>
            <a:ext cx="6724795" cy="4351338"/>
          </a:xfrm>
        </p:spPr>
      </p:pic>
    </p:spTree>
    <p:extLst>
      <p:ext uri="{BB962C8B-B14F-4D97-AF65-F5344CB8AC3E}">
        <p14:creationId xmlns:p14="http://schemas.microsoft.com/office/powerpoint/2010/main" val="914869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801A5D-874C-3841-AD08-3C294C81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8 août, le même insiste : il est lui-même Président d’un comité d’éthique (…)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73B24A5-D73E-5A48-A208-E7347341A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13" y="2033701"/>
            <a:ext cx="11928687" cy="20610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B95FA9-AE55-7744-8E88-EE3371C7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114" y="4257675"/>
            <a:ext cx="4229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60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ACCB0-0EF6-CE49-95C6-876D8328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 2</a:t>
            </a:r>
            <a:r>
              <a:rPr lang="fr-FR" baseline="30000" dirty="0"/>
              <a:t>ème</a:t>
            </a:r>
            <a:r>
              <a:rPr lang="fr-FR" dirty="0"/>
              <a:t> demande le rejet… nous n’aurons jamais son avis (disponible le 17 août sur le site)</a:t>
            </a:r>
            <a:br>
              <a:rPr lang="fr-FR" dirty="0"/>
            </a:br>
            <a:r>
              <a:rPr lang="fr-FR" dirty="0"/>
              <a:t>(Le 3</a:t>
            </a:r>
            <a:r>
              <a:rPr lang="fr-FR" baseline="30000" dirty="0"/>
              <a:t>ème</a:t>
            </a:r>
            <a:r>
              <a:rPr lang="fr-FR" dirty="0"/>
              <a:t> s’en fiche).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0ED83A5-3E2A-7C4D-876B-009342CA0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250" y="1891280"/>
            <a:ext cx="7480300" cy="2768600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C401209-5CA9-0243-BE76-0C50BEC5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857" y="4115594"/>
            <a:ext cx="5283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16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0BB11D-0F12-C74B-B661-0C4A7EB5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mercredi 12 août (J19 – comme l’article de Violaine Guérin), l’article est accepté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74BE658-C7C2-9D4D-92C1-1AD1FD6D4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Il faut encore valider les noms et affiliations et les participations des auteurs</a:t>
            </a:r>
          </a:p>
          <a:p>
            <a:endParaRPr lang="fr-FR" dirty="0"/>
          </a:p>
          <a:p>
            <a:r>
              <a:rPr lang="fr-FR" dirty="0"/>
              <a:t>Ca n’a jamais changé… mais nous leur remettons </a:t>
            </a:r>
            <a:r>
              <a:rPr lang="fr-FR" dirty="0">
                <a:highlight>
                  <a:srgbClr val="FFFF00"/>
                </a:highlight>
              </a:rPr>
              <a:t>en première page surligné en jaune</a:t>
            </a:r>
          </a:p>
          <a:p>
            <a:endParaRPr lang="fr-FR" dirty="0"/>
          </a:p>
          <a:p>
            <a:r>
              <a:rPr lang="fr-FR" b="1" dirty="0"/>
              <a:t>Et le samedi 15 août…</a:t>
            </a:r>
          </a:p>
        </p:txBody>
      </p:sp>
    </p:spTree>
    <p:extLst>
      <p:ext uri="{BB962C8B-B14F-4D97-AF65-F5344CB8AC3E}">
        <p14:creationId xmlns:p14="http://schemas.microsoft.com/office/powerpoint/2010/main" val="534634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8823AB2-E10B-1E47-B65D-A1B57AB32C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1" y="522287"/>
            <a:ext cx="10377715" cy="60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141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32A06-1975-1248-986A-446559E0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L’article reste en ligne du 15 août 13h30 au 16 août à 18h… avant d’être rétracté en 28h !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EA2834F-A608-1644-AB78-02319B8B9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25" y="3295580"/>
            <a:ext cx="5952470" cy="11711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D40636-805E-7149-A9C2-2F9B7C9E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25" y="1845129"/>
            <a:ext cx="5698911" cy="11711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983B12-9BC6-424D-9574-94E8FB8F1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313" y="1690688"/>
            <a:ext cx="645476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2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4926D-5943-D04D-BDE9-2B0F97F6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L’article était « protégé » sur </a:t>
            </a:r>
            <a:r>
              <a:rPr lang="fr-FR" dirty="0" err="1"/>
              <a:t>ResearchGate</a:t>
            </a:r>
            <a:r>
              <a:rPr lang="fr-FR" dirty="0"/>
              <a:t>… et traduit dès J1 par Robin Allais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B9AB43-771A-F44E-99E6-9144A90FA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600" y="1690688"/>
            <a:ext cx="10515600" cy="278206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CE9D90-98E5-2740-A88B-DD8F0860A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770"/>
          <a:stretch/>
        </p:blipFill>
        <p:spPr>
          <a:xfrm>
            <a:off x="736600" y="4324304"/>
            <a:ext cx="11078029" cy="23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82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70BEE-413F-5746-B620-BA8886C4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6771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Un soutien (quasi) unanime de tous les chercheurs, des mails, commentaires, tweets… et la presse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FAFA1F-8E7E-2F4E-AF83-590ECFCE2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rmAutofit fontScale="55000" lnSpcReduction="20000"/>
          </a:bodyPr>
          <a:lstStyle/>
          <a:p>
            <a:pPr fontAlgn="base"/>
            <a:r>
              <a:rPr lang="fr-FR" dirty="0">
                <a:hlinkClick r:id="rId2"/>
              </a:rPr>
              <a:t>Telegraph India Online</a:t>
            </a:r>
            <a:r>
              <a:rPr lang="fr-FR" dirty="0"/>
              <a:t> (17 août) – a prévenu l’éditeur de la revue</a:t>
            </a:r>
            <a:endParaRPr lang="fr-FR" dirty="0">
              <a:hlinkClick r:id="rId3"/>
            </a:endParaRPr>
          </a:p>
          <a:p>
            <a:pPr fontAlgn="base"/>
            <a:r>
              <a:rPr lang="fr-FR" dirty="0">
                <a:hlinkClick r:id="rId3"/>
              </a:rPr>
              <a:t>France Info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4"/>
              </a:rPr>
              <a:t>Le Parisien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5"/>
              </a:rPr>
              <a:t>La Croix</a:t>
            </a:r>
            <a:r>
              <a:rPr lang="fr-FR" dirty="0"/>
              <a:t> (18 août)</a:t>
            </a:r>
          </a:p>
          <a:p>
            <a:pPr fontAlgn="base"/>
            <a:r>
              <a:rPr lang="fr-FR" dirty="0">
                <a:hlinkClick r:id="rId6"/>
              </a:rPr>
              <a:t>France 3 Hauts-de-France</a:t>
            </a:r>
            <a:r>
              <a:rPr lang="fr-FR" dirty="0"/>
              <a:t> (18 août), repris sur </a:t>
            </a:r>
            <a:r>
              <a:rPr lang="fr-FR" dirty="0">
                <a:hlinkClick r:id="rId7"/>
              </a:rPr>
              <a:t>France 3 National</a:t>
            </a:r>
            <a:r>
              <a:rPr lang="fr-FR" dirty="0"/>
              <a:t> au 12h/13h (19 août)</a:t>
            </a:r>
          </a:p>
          <a:p>
            <a:pPr fontAlgn="base"/>
            <a:r>
              <a:rPr lang="fr-FR" dirty="0">
                <a:hlinkClick r:id="rId8"/>
              </a:rPr>
              <a:t>La Voix du Nord</a:t>
            </a:r>
            <a:r>
              <a:rPr lang="fr-FR" dirty="0"/>
              <a:t> (19 août)</a:t>
            </a:r>
          </a:p>
          <a:p>
            <a:pPr fontAlgn="base"/>
            <a:r>
              <a:rPr lang="fr-FR" dirty="0">
                <a:hlinkClick r:id="rId9"/>
              </a:rPr>
              <a:t>Le Figaro</a:t>
            </a:r>
            <a:r>
              <a:rPr lang="fr-FR" dirty="0"/>
              <a:t> (18 août)</a:t>
            </a:r>
          </a:p>
          <a:p>
            <a:pPr fontAlgn="base"/>
            <a:r>
              <a:rPr lang="fr-FR" dirty="0">
                <a:hlinkClick r:id="rId10"/>
              </a:rPr>
              <a:t>RTBF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11"/>
              </a:rPr>
              <a:t>RTS</a:t>
            </a:r>
            <a:r>
              <a:rPr lang="fr-FR" dirty="0"/>
              <a:t> (22 août)</a:t>
            </a:r>
          </a:p>
          <a:p>
            <a:pPr fontAlgn="base"/>
            <a:r>
              <a:rPr lang="fr-FR" dirty="0">
                <a:hlinkClick r:id="rId12"/>
              </a:rPr>
              <a:t>Europe 1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13"/>
              </a:rPr>
              <a:t>Radio Canada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14"/>
              </a:rPr>
              <a:t>Ouest France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15"/>
              </a:rPr>
              <a:t>L’Express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16"/>
              </a:rPr>
              <a:t>L’Info de la Réunion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17"/>
              </a:rPr>
              <a:t>Ebene Magazine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18"/>
              </a:rPr>
              <a:t>Financial Afrik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19"/>
              </a:rPr>
              <a:t>Leral TV</a:t>
            </a:r>
            <a:r>
              <a:rPr lang="fr-FR" dirty="0"/>
              <a:t> (Sénégal) (17 août)</a:t>
            </a:r>
          </a:p>
          <a:p>
            <a:pPr fontAlgn="base"/>
            <a:r>
              <a:rPr lang="fr-FR" dirty="0">
                <a:hlinkClick r:id="rId20"/>
              </a:rPr>
              <a:t>RTL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21"/>
              </a:rPr>
              <a:t>Le site BFMTV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22"/>
              </a:rPr>
              <a:t>Valeurs actuelles</a:t>
            </a:r>
            <a:r>
              <a:rPr lang="fr-FR" dirty="0"/>
              <a:t> (17 août)</a:t>
            </a:r>
          </a:p>
          <a:p>
            <a:pPr fontAlgn="base"/>
            <a:r>
              <a:rPr lang="fr-FR" dirty="0">
                <a:hlinkClick r:id="rId23"/>
              </a:rPr>
              <a:t>Sud Ouest</a:t>
            </a:r>
            <a:r>
              <a:rPr lang="fr-FR" dirty="0"/>
              <a:t> (18 août)</a:t>
            </a:r>
          </a:p>
          <a:p>
            <a:pPr fontAlgn="base"/>
            <a:r>
              <a:rPr lang="fr-FR" dirty="0">
                <a:hlinkClick r:id="rId24"/>
              </a:rPr>
              <a:t>Heidi News</a:t>
            </a:r>
            <a:r>
              <a:rPr lang="fr-FR" dirty="0"/>
              <a:t> (18 août)</a:t>
            </a:r>
          </a:p>
          <a:p>
            <a:pPr fontAlgn="base"/>
            <a:r>
              <a:rPr lang="fr-FR" dirty="0">
                <a:hlinkClick r:id="rId25"/>
              </a:rPr>
              <a:t>Capital</a:t>
            </a:r>
            <a:r>
              <a:rPr lang="fr-FR" dirty="0"/>
              <a:t> (18 août)</a:t>
            </a:r>
          </a:p>
          <a:p>
            <a:pPr fontAlgn="base"/>
            <a:r>
              <a:rPr lang="fr-FR" dirty="0">
                <a:hlinkClick r:id="rId26"/>
              </a:rPr>
              <a:t>La Libre</a:t>
            </a:r>
            <a:r>
              <a:rPr lang="fr-FR" dirty="0"/>
              <a:t> (Belgique) (18 août)</a:t>
            </a:r>
          </a:p>
          <a:p>
            <a:pPr fontAlgn="base"/>
            <a:r>
              <a:rPr lang="fr-FR" dirty="0">
                <a:hlinkClick r:id="rId27"/>
              </a:rPr>
              <a:t>Folha de San Paulo</a:t>
            </a:r>
            <a:r>
              <a:rPr lang="fr-FR" dirty="0"/>
              <a:t> (Brésil) (18 août)</a:t>
            </a:r>
          </a:p>
          <a:p>
            <a:pPr fontAlgn="base"/>
            <a:r>
              <a:rPr lang="fr-FR" dirty="0">
                <a:hlinkClick r:id="rId28"/>
              </a:rPr>
              <a:t>Le Temps</a:t>
            </a:r>
            <a:r>
              <a:rPr lang="fr-FR" dirty="0"/>
              <a:t> (Suisse, 18 août), repris dans le </a:t>
            </a:r>
            <a:r>
              <a:rPr lang="fr-FR" dirty="0">
                <a:hlinkClick r:id="rId29"/>
              </a:rPr>
              <a:t>Courrier International</a:t>
            </a:r>
            <a:r>
              <a:rPr lang="fr-FR" dirty="0"/>
              <a:t> (23 août)</a:t>
            </a:r>
          </a:p>
          <a:p>
            <a:pPr fontAlgn="base"/>
            <a:r>
              <a:rPr lang="fr-FR" dirty="0">
                <a:hlinkClick r:id="rId30"/>
              </a:rPr>
              <a:t>Sciences Avenir</a:t>
            </a:r>
            <a:r>
              <a:rPr lang="fr-FR" dirty="0"/>
              <a:t> (19 août)</a:t>
            </a:r>
          </a:p>
          <a:p>
            <a:pPr fontAlgn="base"/>
            <a:r>
              <a:rPr lang="fr-FR" dirty="0">
                <a:hlinkClick r:id="rId31"/>
              </a:rPr>
              <a:t>France Inter</a:t>
            </a:r>
            <a:r>
              <a:rPr lang="fr-FR" dirty="0"/>
              <a:t> : revue de presse (19 août)</a:t>
            </a:r>
          </a:p>
          <a:p>
            <a:pPr fontAlgn="base"/>
            <a:r>
              <a:rPr lang="fr-FR" dirty="0">
                <a:hlinkClick r:id="rId32"/>
              </a:rPr>
              <a:t>La Côte</a:t>
            </a:r>
            <a:r>
              <a:rPr lang="fr-FR" dirty="0"/>
              <a:t> (19 août)</a:t>
            </a:r>
          </a:p>
          <a:p>
            <a:pPr fontAlgn="base"/>
            <a:r>
              <a:rPr lang="fr-FR" dirty="0">
                <a:hlinkClick r:id="rId33"/>
              </a:rPr>
              <a:t>CNEWS</a:t>
            </a:r>
            <a:r>
              <a:rPr lang="fr-FR" dirty="0"/>
              <a:t> (19 août)</a:t>
            </a:r>
          </a:p>
          <a:p>
            <a:pPr fontAlgn="base"/>
            <a:r>
              <a:rPr lang="fr-FR" dirty="0">
                <a:hlinkClick r:id="rId34"/>
              </a:rPr>
              <a:t>TDG</a:t>
            </a:r>
            <a:r>
              <a:rPr lang="fr-FR" dirty="0"/>
              <a:t> (19 août)</a:t>
            </a:r>
          </a:p>
          <a:p>
            <a:pPr fontAlgn="base"/>
            <a:r>
              <a:rPr lang="fr-FR" dirty="0">
                <a:hlinkClick r:id="rId35"/>
              </a:rPr>
              <a:t>Ohlar Digital</a:t>
            </a:r>
            <a:r>
              <a:rPr lang="fr-FR" dirty="0"/>
              <a:t> (Brésil) (19 août)</a:t>
            </a:r>
          </a:p>
          <a:p>
            <a:pPr fontAlgn="base"/>
            <a:r>
              <a:rPr lang="fr-FR" dirty="0">
                <a:hlinkClick r:id="rId36"/>
              </a:rPr>
              <a:t>Tekniikan Maailma</a:t>
            </a:r>
            <a:r>
              <a:rPr lang="fr-FR" dirty="0"/>
              <a:t> (Finlande) (20 août)</a:t>
            </a:r>
          </a:p>
          <a:p>
            <a:pPr fontAlgn="base"/>
            <a:r>
              <a:rPr lang="fr-FR" dirty="0">
                <a:hlinkClick r:id="rId37"/>
              </a:rPr>
              <a:t>Egora</a:t>
            </a:r>
            <a:r>
              <a:rPr lang="fr-FR" dirty="0"/>
              <a:t> (21 août)</a:t>
            </a:r>
          </a:p>
          <a:p>
            <a:pPr fontAlgn="base"/>
            <a:r>
              <a:rPr lang="fr-FR" dirty="0">
                <a:hlinkClick r:id="rId38"/>
              </a:rPr>
              <a:t>MarseilleNews</a:t>
            </a:r>
            <a:r>
              <a:rPr lang="fr-FR" dirty="0"/>
              <a:t> (21 août)</a:t>
            </a:r>
          </a:p>
          <a:p>
            <a:pPr fontAlgn="base"/>
            <a:r>
              <a:rPr lang="fr-FR" dirty="0">
                <a:hlinkClick r:id="rId39"/>
              </a:rPr>
              <a:t>Causeur</a:t>
            </a:r>
            <a:r>
              <a:rPr lang="fr-FR" dirty="0"/>
              <a:t> (22 août)</a:t>
            </a:r>
          </a:p>
          <a:p>
            <a:pPr fontAlgn="base"/>
            <a:r>
              <a:rPr lang="fr-FR" dirty="0">
                <a:hlinkClick r:id="rId40"/>
              </a:rPr>
              <a:t>Hypeness</a:t>
            </a:r>
            <a:r>
              <a:rPr lang="fr-FR" dirty="0"/>
              <a:t> (Brésil) (25 août)</a:t>
            </a:r>
          </a:p>
          <a:p>
            <a:pPr fontAlgn="base"/>
            <a:r>
              <a:rPr lang="fr-FR" dirty="0"/>
              <a:t>Le Canard Enchaîné (26 août – </a:t>
            </a:r>
            <a:r>
              <a:rPr lang="fr-FR" dirty="0">
                <a:hlinkClick r:id="rId41"/>
              </a:rPr>
              <a:t>tweet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3222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62896B-6008-BB46-B3E7-63F0F2CB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RT France et France Soir nous ont contacté</a:t>
            </a:r>
          </a:p>
        </p:txBody>
      </p:sp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32E322AE-EAF5-AD43-807D-9D0A956170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" y="2180850"/>
            <a:ext cx="11248571" cy="1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6B0F05-1881-8C4B-9DDF-CB52AD8E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085" y="2841476"/>
            <a:ext cx="6357257" cy="39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94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65A2D5-DF1C-704D-9275-503A789ED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 a agacé le blog…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4C0032-D9A2-7440-B69B-BC6EF53F4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66" y="1854776"/>
            <a:ext cx="5217404" cy="32107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B9D7816-8885-1341-B738-EADCC41B1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185" y="1854776"/>
            <a:ext cx="5659172" cy="33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92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205FD-E900-AD41-95B2-B963F1FE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député a aussi fondu un fusible pour rien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1DA303E-0F1E-444F-9F24-FE7049B98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0150" y="2229644"/>
            <a:ext cx="7251700" cy="3543300"/>
          </a:xfrm>
        </p:spPr>
      </p:pic>
    </p:spTree>
    <p:extLst>
      <p:ext uri="{BB962C8B-B14F-4D97-AF65-F5344CB8AC3E}">
        <p14:creationId xmlns:p14="http://schemas.microsoft.com/office/powerpoint/2010/main" val="44445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764D2D-6300-9D40-8198-BB0B2DDB1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L’étude rétrospective qui n’est pas du tout un essai clinique sauvage, rien à voir (30 avril)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FA0997-5B83-7043-A94B-43E3CE2CA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08" y="1794338"/>
            <a:ext cx="4562658" cy="4698537"/>
          </a:xfr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CB3EE8A-E0D2-9A44-838D-15DBA0960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5" b="-1997"/>
          <a:stretch/>
        </p:blipFill>
        <p:spPr bwMode="auto">
          <a:xfrm>
            <a:off x="4907666" y="1794338"/>
            <a:ext cx="3136739" cy="49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00E1989-99AA-894D-8BEF-157F9E32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395" y="1794338"/>
            <a:ext cx="3865872" cy="25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te internet de la CARMF">
            <a:extLst>
              <a:ext uri="{FF2B5EF4-FFF2-40B4-BE49-F238E27FC236}">
                <a16:creationId xmlns:a16="http://schemas.microsoft.com/office/drawing/2014/main" id="{65EDED92-40DF-CE47-86DB-9107A11D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395" y="4400545"/>
            <a:ext cx="3865872" cy="217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198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20614-4ED5-3141-B20B-FD2F6C2CF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peer</a:t>
            </a:r>
            <a:r>
              <a:rPr lang="fr-FR" dirty="0"/>
              <a:t> </a:t>
            </a:r>
            <a:r>
              <a:rPr lang="fr-FR" dirty="0" err="1"/>
              <a:t>review</a:t>
            </a:r>
            <a:r>
              <a:rPr lang="fr-FR" dirty="0"/>
              <a:t> en ligne le lundi…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149C372-2102-FD4C-8784-F95F0AAA3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047" y="1840139"/>
            <a:ext cx="5700907" cy="4351338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A7549C-50EE-B443-A074-25580116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32" y="1190171"/>
            <a:ext cx="4574682" cy="566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1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CCC7FA-D551-4344-B096-EA496993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Parce que cet article met la lumière sur les revues prédatrices…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D88D67-AE2C-6C41-99B6-59EC175E8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058" y="1825625"/>
            <a:ext cx="8095883" cy="4351338"/>
          </a:xfrm>
        </p:spPr>
      </p:pic>
    </p:spTree>
    <p:extLst>
      <p:ext uri="{BB962C8B-B14F-4D97-AF65-F5344CB8AC3E}">
        <p14:creationId xmlns:p14="http://schemas.microsoft.com/office/powerpoint/2010/main" val="3691389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6B0CC08F-BA41-B446-83A2-D30D355A3F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95" y="0"/>
            <a:ext cx="5729825" cy="68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55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21168-4124-5848-9551-34AB2558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… Bonus </a:t>
            </a:r>
            <a:r>
              <a:rPr lang="fr-FR" dirty="0" err="1"/>
              <a:t>track</a:t>
            </a:r>
            <a:r>
              <a:rPr lang="fr-FR" dirty="0"/>
              <a:t> ! Le </a:t>
            </a:r>
            <a:r>
              <a:rPr lang="fr-FR" dirty="0" err="1"/>
              <a:t>reviewing</a:t>
            </a:r>
            <a:r>
              <a:rPr lang="fr-FR" dirty="0"/>
              <a:t> du 17 septembre pour une autre revue de Science Domain Int.</a:t>
            </a:r>
          </a:p>
        </p:txBody>
      </p:sp>
      <p:pic>
        <p:nvPicPr>
          <p:cNvPr id="11266" name="Picture 2" descr="Image">
            <a:extLst>
              <a:ext uri="{FF2B5EF4-FFF2-40B4-BE49-F238E27FC236}">
                <a16:creationId xmlns:a16="http://schemas.microsoft.com/office/drawing/2014/main" id="{44BCA0F1-E62D-2349-97BC-540E71797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60" y="1825625"/>
            <a:ext cx="519608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89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A89E7-2208-5B47-A426-C6AC9F4FD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même fiche d’évaluation…</a:t>
            </a:r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FD9A2A68-3D13-2049-90F9-AE274CB30B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52136"/>
            <a:ext cx="10515600" cy="329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765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2DB27-7D61-D44C-86D2-3F45DD98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Je dis aux auteurs de fuir…</a:t>
            </a:r>
          </a:p>
        </p:txBody>
      </p:sp>
      <p:pic>
        <p:nvPicPr>
          <p:cNvPr id="13316" name="Picture 4" descr="Image">
            <a:extLst>
              <a:ext uri="{FF2B5EF4-FFF2-40B4-BE49-F238E27FC236}">
                <a16:creationId xmlns:a16="http://schemas.microsoft.com/office/drawing/2014/main" id="{5AC346EF-E463-BB4F-8B0E-90620F3C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690688"/>
            <a:ext cx="8416471" cy="352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">
            <a:extLst>
              <a:ext uri="{FF2B5EF4-FFF2-40B4-BE49-F238E27FC236}">
                <a16:creationId xmlns:a16="http://schemas.microsoft.com/office/drawing/2014/main" id="{0D12D676-06D0-CD49-BB5D-DFF676838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5214734"/>
            <a:ext cx="10238137" cy="139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9713E-23C3-B940-8E7A-99EEF718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… les éditeurs me remercient pour ma « </a:t>
            </a:r>
            <a:r>
              <a:rPr lang="fr-FR" dirty="0" err="1"/>
              <a:t>great</a:t>
            </a:r>
            <a:r>
              <a:rPr lang="fr-FR" dirty="0"/>
              <a:t> contribution » et me remettent un certificat affilié à Ankh-</a:t>
            </a:r>
            <a:r>
              <a:rPr lang="fr-FR" dirty="0" err="1"/>
              <a:t>Morpork</a:t>
            </a:r>
            <a:r>
              <a:rPr lang="fr-FR" dirty="0"/>
              <a:t>.</a:t>
            </a:r>
          </a:p>
        </p:txBody>
      </p:sp>
      <p:pic>
        <p:nvPicPr>
          <p:cNvPr id="14338" name="Picture 2" descr="Image">
            <a:extLst>
              <a:ext uri="{FF2B5EF4-FFF2-40B4-BE49-F238E27FC236}">
                <a16:creationId xmlns:a16="http://schemas.microsoft.com/office/drawing/2014/main" id="{F9254619-A99B-C046-93B7-BD3A5585F7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6" y="2141537"/>
            <a:ext cx="20099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">
            <a:extLst>
              <a:ext uri="{FF2B5EF4-FFF2-40B4-BE49-F238E27FC236}">
                <a16:creationId xmlns:a16="http://schemas.microsoft.com/office/drawing/2014/main" id="{B2512FE7-497D-D743-BE1A-80A2E476C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08" y="1983782"/>
            <a:ext cx="6725428" cy="477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564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64C78-F900-CC41-8AAF-E71D1D85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Malgré tout, l’article est publié (j’avais aussi contacté les auteurs sur Facebook)</a:t>
            </a:r>
          </a:p>
        </p:txBody>
      </p:sp>
      <p:pic>
        <p:nvPicPr>
          <p:cNvPr id="15362" name="Picture 2" descr="Image">
            <a:extLst>
              <a:ext uri="{FF2B5EF4-FFF2-40B4-BE49-F238E27FC236}">
                <a16:creationId xmlns:a16="http://schemas.microsoft.com/office/drawing/2014/main" id="{82D32153-9B19-8544-ABA2-1E62DE3CC1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6" y="2076382"/>
            <a:ext cx="10515600" cy="402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30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6BFBB1-C9A7-6B48-8639-A464AA5F0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mon </a:t>
            </a:r>
            <a:r>
              <a:rPr lang="fr-FR" dirty="0" err="1"/>
              <a:t>reviewing</a:t>
            </a:r>
            <a:r>
              <a:rPr lang="fr-FR" dirty="0"/>
              <a:t> n’apparaît pas (comme notre éditeur n°2)</a:t>
            </a:r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82263CE8-5A06-4745-A4F8-3DD1EA59D0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10" y="1825625"/>
            <a:ext cx="968418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201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D5CA4-4385-F14C-B0E9-335D8A4E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… Ultime bonus : le livre avorté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800789-2EF3-264E-9EDE-BDB240BDC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Mi-octobre, AJMH a recontacté Mathieu </a:t>
            </a:r>
            <a:r>
              <a:rPr lang="fr-FR" dirty="0" err="1"/>
              <a:t>Rebeaud</a:t>
            </a:r>
            <a:r>
              <a:rPr lang="fr-FR" dirty="0"/>
              <a:t> (alias W. </a:t>
            </a:r>
            <a:r>
              <a:rPr lang="fr-FR" dirty="0" err="1"/>
              <a:t>Oodendijk</a:t>
            </a:r>
            <a:r>
              <a:rPr lang="fr-FR" dirty="0"/>
              <a:t>) pour en faire un livre (prédateur) contre 80$</a:t>
            </a:r>
          </a:p>
          <a:p>
            <a:endParaRPr lang="fr-FR" dirty="0"/>
          </a:p>
          <a:p>
            <a:r>
              <a:rPr lang="fr-FR" dirty="0"/>
              <a:t>Mathieu a accepté, mais le projet n’a pas pu être mené (problème d’éditeur…) et il s’est fait rembourser.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9735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400084-E033-2F46-B721-645F51B1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« Nous ne pouvons conduire l’étude compassionnelle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9D514E-99D4-1541-A1F6-158739210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" b="38101"/>
          <a:stretch/>
        </p:blipFill>
        <p:spPr>
          <a:xfrm>
            <a:off x="414865" y="1845550"/>
            <a:ext cx="8308221" cy="9281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33B150-10F7-FA4D-9599-1BA6E2C7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26" y="2773660"/>
            <a:ext cx="11865947" cy="38202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A55604-A20B-A947-AC94-CBB702E1B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446" y="1255697"/>
            <a:ext cx="2992556" cy="15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7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96145-FE45-3048-9E88-F2D066EF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C’était l’occasion…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ED0BE9-CEE2-EF4B-AA39-F923BFBA4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De remerciements complémentaires : « </a:t>
            </a:r>
            <a:r>
              <a:rPr lang="fr-FR" dirty="0" err="1"/>
              <a:t>Thanks</a:t>
            </a:r>
            <a:r>
              <a:rPr lang="fr-FR" dirty="0"/>
              <a:t> to Robin </a:t>
            </a:r>
            <a:r>
              <a:rPr lang="fr-FR" dirty="0" err="1"/>
              <a:t>Alais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immediately</a:t>
            </a:r>
            <a:r>
              <a:rPr lang="fr-FR" dirty="0"/>
              <a:t> </a:t>
            </a:r>
            <a:r>
              <a:rPr lang="fr-FR" dirty="0" err="1"/>
              <a:t>recognized</a:t>
            </a:r>
            <a:r>
              <a:rPr lang="fr-FR" dirty="0"/>
              <a:t> the </a:t>
            </a:r>
            <a:r>
              <a:rPr lang="fr-FR" dirty="0" err="1"/>
              <a:t>scientific</a:t>
            </a:r>
            <a:r>
              <a:rPr lang="fr-FR" dirty="0"/>
              <a:t> importance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and </a:t>
            </a:r>
            <a:r>
              <a:rPr lang="fr-FR" dirty="0" err="1"/>
              <a:t>roughly</a:t>
            </a:r>
            <a:r>
              <a:rPr lang="fr-FR" dirty="0"/>
              <a:t> </a:t>
            </a:r>
            <a:r>
              <a:rPr lang="fr-FR" dirty="0" err="1"/>
              <a:t>translated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French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day</a:t>
            </a:r>
            <a:r>
              <a:rPr lang="fr-FR" dirty="0"/>
              <a:t> one. </a:t>
            </a:r>
            <a:r>
              <a:rPr lang="fr-FR" dirty="0" err="1"/>
              <a:t>Finally</a:t>
            </a:r>
            <a:r>
              <a:rPr lang="fr-FR" dirty="0"/>
              <a:t>, </a:t>
            </a:r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to all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read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article and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communicated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immense </a:t>
            </a:r>
            <a:r>
              <a:rPr lang="fr-FR" dirty="0" err="1"/>
              <a:t>pleasure</a:t>
            </a:r>
            <a:r>
              <a:rPr lang="fr-FR" dirty="0"/>
              <a:t> to us. »</a:t>
            </a:r>
          </a:p>
          <a:p>
            <a:r>
              <a:rPr lang="fr-FR" dirty="0"/>
              <a:t>De compléter celle de JSF : «  But </a:t>
            </a:r>
            <a:r>
              <a:rPr lang="fr-FR" dirty="0" err="1"/>
              <a:t>please</a:t>
            </a:r>
            <a:r>
              <a:rPr lang="fr-FR" dirty="0"/>
              <a:t> </a:t>
            </a:r>
            <a:r>
              <a:rPr lang="fr-FR" dirty="0" err="1"/>
              <a:t>don't</a:t>
            </a:r>
            <a:r>
              <a:rPr lang="fr-FR" dirty="0"/>
              <a:t> tell </a:t>
            </a:r>
            <a:r>
              <a:rPr lang="fr-FR" dirty="0" err="1"/>
              <a:t>him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book has been </a:t>
            </a:r>
            <a:r>
              <a:rPr lang="fr-FR" dirty="0" err="1"/>
              <a:t>published</a:t>
            </a:r>
            <a:r>
              <a:rPr lang="fr-FR" dirty="0"/>
              <a:t>, </a:t>
            </a:r>
            <a:r>
              <a:rPr lang="fr-FR" dirty="0" err="1"/>
              <a:t>otherwise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complain</a:t>
            </a:r>
            <a:r>
              <a:rPr lang="fr-FR" dirty="0"/>
              <a:t> </a:t>
            </a:r>
            <a:r>
              <a:rPr lang="fr-FR" dirty="0" err="1"/>
              <a:t>again</a:t>
            </a:r>
            <a:r>
              <a:rPr lang="fr-FR" dirty="0"/>
              <a:t> about </a:t>
            </a:r>
            <a:r>
              <a:rPr lang="fr-FR" dirty="0" err="1"/>
              <a:t>Russia</a:t>
            </a:r>
            <a:r>
              <a:rPr lang="fr-FR" dirty="0"/>
              <a:t> </a:t>
            </a:r>
            <a:r>
              <a:rPr lang="fr-FR" dirty="0" err="1"/>
              <a:t>Today</a:t>
            </a:r>
            <a:r>
              <a:rPr lang="fr-FR" dirty="0"/>
              <a:t> France and France Soir, and </a:t>
            </a:r>
            <a:r>
              <a:rPr lang="fr-FR" dirty="0" err="1"/>
              <a:t>salt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bad</a:t>
            </a:r>
            <a:r>
              <a:rPr lang="fr-FR" dirty="0"/>
              <a:t> for the </a:t>
            </a:r>
            <a:r>
              <a:rPr lang="fr-FR" dirty="0" err="1"/>
              <a:t>crops</a:t>
            </a:r>
            <a:r>
              <a:rPr lang="fr-FR" dirty="0"/>
              <a:t>. » </a:t>
            </a:r>
          </a:p>
          <a:p>
            <a:r>
              <a:rPr lang="fr-FR" dirty="0"/>
              <a:t>De corriger les références décalées par l’éditeur (-_-) :  </a:t>
            </a:r>
          </a:p>
          <a:p>
            <a:pPr lvl="1"/>
            <a:r>
              <a:rPr lang="fr-FR" dirty="0"/>
              <a:t>Page 20, la 14 devient 13, la 15 devient 14, etc. La 20 devient 18, la 19 reste 19 et la 20 devait être :</a:t>
            </a:r>
          </a:p>
          <a:p>
            <a:pPr lvl="1"/>
            <a:r>
              <a:rPr lang="fr-FR" dirty="0"/>
              <a:t>Dusse JC. </a:t>
            </a:r>
            <a:r>
              <a:rPr lang="fr-FR" dirty="0" err="1"/>
              <a:t>Strategy</a:t>
            </a:r>
            <a:r>
              <a:rPr lang="fr-FR" dirty="0"/>
              <a:t> and </a:t>
            </a:r>
            <a:r>
              <a:rPr lang="fr-FR" dirty="0" err="1"/>
              <a:t>methods</a:t>
            </a:r>
            <a:r>
              <a:rPr lang="fr-FR" dirty="0"/>
              <a:t>: about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openings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receptionist</a:t>
            </a:r>
            <a:r>
              <a:rPr lang="fr-FR" dirty="0"/>
              <a:t>. In: Bronze people are </a:t>
            </a:r>
            <a:r>
              <a:rPr lang="fr-FR" dirty="0" err="1"/>
              <a:t>skiing</a:t>
            </a:r>
            <a:r>
              <a:rPr lang="fr-FR" dirty="0"/>
              <a:t>. 1979;12(12).</a:t>
            </a:r>
          </a:p>
          <a:p>
            <a:r>
              <a:rPr lang="fr-FR" dirty="0"/>
              <a:t>Et d’ajouter nos biographies, à leur demande…</a:t>
            </a:r>
          </a:p>
        </p:txBody>
      </p:sp>
    </p:spTree>
    <p:extLst>
      <p:ext uri="{BB962C8B-B14F-4D97-AF65-F5344CB8AC3E}">
        <p14:creationId xmlns:p14="http://schemas.microsoft.com/office/powerpoint/2010/main" val="2202694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B0E7A-2997-3548-B110-FCE13610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Willard </a:t>
            </a:r>
            <a:r>
              <a:rPr lang="fr-FR" b="1" dirty="0" err="1"/>
              <a:t>Oodendijk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659B85-C5E9-F94E-A538-2B11DF2D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390" y="1503336"/>
            <a:ext cx="5774410" cy="5207429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Dr. Willard </a:t>
            </a:r>
            <a:r>
              <a:rPr lang="fr-FR" dirty="0" err="1"/>
              <a:t>Oodendijk</a:t>
            </a:r>
            <a:r>
              <a:rPr lang="fr-FR" dirty="0"/>
              <a:t>, </a:t>
            </a:r>
            <a:r>
              <a:rPr lang="fr-FR" dirty="0" err="1"/>
              <a:t>BSc</a:t>
            </a:r>
            <a:r>
              <a:rPr lang="fr-FR" dirty="0"/>
              <a:t>, </a:t>
            </a:r>
            <a:r>
              <a:rPr lang="fr-FR" dirty="0" err="1"/>
              <a:t>MSc</a:t>
            </a:r>
            <a:r>
              <a:rPr lang="fr-FR" dirty="0"/>
              <a:t>, FFS, OMG, WTF, MD-PhD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established</a:t>
            </a:r>
            <a:r>
              <a:rPr lang="fr-FR" dirty="0"/>
              <a:t> </a:t>
            </a:r>
            <a:r>
              <a:rPr lang="fr-FR" dirty="0" err="1"/>
              <a:t>Belgian</a:t>
            </a:r>
            <a:r>
              <a:rPr lang="fr-FR" dirty="0"/>
              <a:t> Institute of </a:t>
            </a:r>
            <a:r>
              <a:rPr lang="fr-FR" dirty="0" err="1"/>
              <a:t>Technology</a:t>
            </a:r>
            <a:r>
              <a:rPr lang="fr-FR" dirty="0"/>
              <a:t> and Education (BITE) in Couillet, </a:t>
            </a:r>
            <a:r>
              <a:rPr lang="fr-FR" dirty="0" err="1"/>
              <a:t>Belgium</a:t>
            </a:r>
            <a:r>
              <a:rPr lang="fr-FR" dirty="0"/>
              <a:t>. He first </a:t>
            </a:r>
            <a:r>
              <a:rPr lang="fr-FR" dirty="0" err="1"/>
              <a:t>worked</a:t>
            </a:r>
            <a:r>
              <a:rPr lang="fr-FR" dirty="0"/>
              <a:t> in the </a:t>
            </a:r>
            <a:r>
              <a:rPr lang="fr-FR" dirty="0" err="1"/>
              <a:t>University</a:t>
            </a:r>
            <a:r>
              <a:rPr lang="fr-FR" dirty="0"/>
              <a:t> of </a:t>
            </a:r>
            <a:r>
              <a:rPr lang="fr-FR" dirty="0" err="1"/>
              <a:t>Applied</a:t>
            </a:r>
            <a:r>
              <a:rPr lang="fr-FR" dirty="0"/>
              <a:t> Science of Gland in </a:t>
            </a:r>
            <a:r>
              <a:rPr lang="fr-FR" dirty="0" err="1"/>
              <a:t>Switzerland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the relative time of flight of </a:t>
            </a:r>
            <a:r>
              <a:rPr lang="fr-FR" dirty="0" err="1"/>
              <a:t>old</a:t>
            </a:r>
            <a:r>
              <a:rPr lang="fr-FR" dirty="0"/>
              <a:t> people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are hit by </a:t>
            </a:r>
            <a:r>
              <a:rPr lang="fr-FR" dirty="0" err="1"/>
              <a:t>very</a:t>
            </a:r>
            <a:r>
              <a:rPr lang="fr-FR" dirty="0"/>
              <a:t> large </a:t>
            </a:r>
            <a:r>
              <a:rPr lang="fr-FR" dirty="0" err="1"/>
              <a:t>objects</a:t>
            </a:r>
            <a:r>
              <a:rPr lang="fr-FR" dirty="0"/>
              <a:t> and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fall</a:t>
            </a:r>
            <a:r>
              <a:rPr lang="fr-FR" dirty="0"/>
              <a:t> </a:t>
            </a:r>
            <a:r>
              <a:rPr lang="fr-FR" dirty="0" err="1"/>
              <a:t>suddenly</a:t>
            </a:r>
            <a:r>
              <a:rPr lang="fr-FR" dirty="0"/>
              <a:t>, </a:t>
            </a:r>
            <a:r>
              <a:rPr lang="fr-FR" dirty="0" err="1"/>
              <a:t>obtaining</a:t>
            </a:r>
            <a:r>
              <a:rPr lang="fr-FR" dirty="0"/>
              <a:t> a 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“Relative Time-of-Flight of </a:t>
            </a:r>
            <a:r>
              <a:rPr lang="fr-FR" dirty="0" err="1"/>
              <a:t>eldery</a:t>
            </a:r>
            <a:r>
              <a:rPr lang="fr-FR" dirty="0"/>
              <a:t>: </a:t>
            </a:r>
            <a:r>
              <a:rPr lang="fr-FR" dirty="0" err="1"/>
              <a:t>Could</a:t>
            </a:r>
            <a:r>
              <a:rPr lang="fr-FR" dirty="0"/>
              <a:t> a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sized</a:t>
            </a:r>
            <a:r>
              <a:rPr lang="fr-FR" dirty="0"/>
              <a:t> Mass-</a:t>
            </a:r>
            <a:r>
              <a:rPr lang="fr-FR" dirty="0" err="1"/>
              <a:t>spectrometer</a:t>
            </a:r>
            <a:r>
              <a:rPr lang="fr-FR" dirty="0"/>
              <a:t> </a:t>
            </a:r>
            <a:r>
              <a:rPr lang="fr-FR" dirty="0" err="1"/>
              <a:t>predict</a:t>
            </a:r>
            <a:r>
              <a:rPr lang="fr-FR" dirty="0"/>
              <a:t> how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fall</a:t>
            </a:r>
            <a:r>
              <a:rPr lang="fr-FR" dirty="0"/>
              <a:t>?” </a:t>
            </a:r>
            <a:r>
              <a:rPr lang="fr-FR" dirty="0" err="1"/>
              <a:t>with</a:t>
            </a:r>
            <a:r>
              <a:rPr lang="fr-FR" dirty="0"/>
              <a:t> a Magna Cum </a:t>
            </a:r>
            <a:r>
              <a:rPr lang="fr-FR" dirty="0" err="1"/>
              <a:t>Laude</a:t>
            </a:r>
            <a:r>
              <a:rPr lang="fr-FR" dirty="0"/>
              <a:t> grade. The Gland </a:t>
            </a:r>
            <a:r>
              <a:rPr lang="fr-FR" dirty="0" err="1"/>
              <a:t>university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famous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facility</a:t>
            </a:r>
            <a:r>
              <a:rPr lang="fr-FR" dirty="0"/>
              <a:t> in </a:t>
            </a:r>
            <a:r>
              <a:rPr lang="fr-FR" dirty="0" err="1"/>
              <a:t>Switzerland</a:t>
            </a:r>
            <a:r>
              <a:rPr lang="fr-FR" dirty="0"/>
              <a:t>, </a:t>
            </a:r>
            <a:r>
              <a:rPr lang="fr-FR" dirty="0" err="1"/>
              <a:t>regrouping</a:t>
            </a:r>
            <a:r>
              <a:rPr lang="fr-FR" dirty="0"/>
              <a:t> </a:t>
            </a:r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towns</a:t>
            </a:r>
            <a:r>
              <a:rPr lang="fr-FR" dirty="0"/>
              <a:t>: </a:t>
            </a:r>
            <a:r>
              <a:rPr lang="fr-FR" dirty="0" err="1"/>
              <a:t>Aubonne</a:t>
            </a:r>
            <a:r>
              <a:rPr lang="fr-FR" dirty="0"/>
              <a:t>-Gimel-Gland, to have more power to </a:t>
            </a:r>
            <a:r>
              <a:rPr lang="fr-FR" dirty="0" err="1"/>
              <a:t>work</a:t>
            </a:r>
            <a:r>
              <a:rPr lang="fr-FR" dirty="0"/>
              <a:t> on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subjects</a:t>
            </a:r>
            <a:r>
              <a:rPr lang="fr-FR" dirty="0"/>
              <a:t>. He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proceeded</a:t>
            </a:r>
            <a:r>
              <a:rPr lang="fr-FR" dirty="0"/>
              <a:t> to go to France (in the </a:t>
            </a:r>
            <a:r>
              <a:rPr lang="fr-FR" dirty="0" err="1"/>
              <a:t>Hospital</a:t>
            </a:r>
            <a:r>
              <a:rPr lang="fr-FR" dirty="0"/>
              <a:t> of Montcuq) to </a:t>
            </a:r>
            <a:r>
              <a:rPr lang="fr-FR" dirty="0" err="1"/>
              <a:t>work</a:t>
            </a:r>
            <a:r>
              <a:rPr lang="fr-FR" dirty="0"/>
              <a:t> on </a:t>
            </a:r>
            <a:r>
              <a:rPr lang="fr-FR" dirty="0" err="1"/>
              <a:t>other</a:t>
            </a:r>
            <a:r>
              <a:rPr lang="fr-FR" dirty="0"/>
              <a:t> anti-</a:t>
            </a:r>
            <a:r>
              <a:rPr lang="fr-FR" dirty="0" err="1"/>
              <a:t>aging</a:t>
            </a:r>
            <a:r>
              <a:rPr lang="fr-FR" dirty="0"/>
              <a:t> </a:t>
            </a:r>
            <a:r>
              <a:rPr lang="fr-FR" dirty="0" err="1"/>
              <a:t>treatments</a:t>
            </a:r>
            <a:r>
              <a:rPr lang="fr-FR" dirty="0"/>
              <a:t> by </a:t>
            </a:r>
            <a:r>
              <a:rPr lang="fr-FR" dirty="0" err="1"/>
              <a:t>repurposing</a:t>
            </a:r>
            <a:r>
              <a:rPr lang="fr-FR" dirty="0"/>
              <a:t> </a:t>
            </a:r>
            <a:r>
              <a:rPr lang="fr-FR" dirty="0" err="1"/>
              <a:t>Valproate</a:t>
            </a:r>
            <a:r>
              <a:rPr lang="fr-FR" dirty="0"/>
              <a:t>, </a:t>
            </a:r>
            <a:r>
              <a:rPr lang="fr-FR" dirty="0" err="1"/>
              <a:t>Mediator</a:t>
            </a:r>
            <a:r>
              <a:rPr lang="fr-FR" dirty="0"/>
              <a:t>, </a:t>
            </a:r>
            <a:r>
              <a:rPr lang="fr-FR" dirty="0" err="1"/>
              <a:t>Mibefradil</a:t>
            </a:r>
            <a:r>
              <a:rPr lang="fr-FR" dirty="0"/>
              <a:t>, </a:t>
            </a:r>
            <a:r>
              <a:rPr lang="fr-FR" dirty="0" err="1"/>
              <a:t>Fenfluramine</a:t>
            </a:r>
            <a:r>
              <a:rPr lang="fr-FR" dirty="0"/>
              <a:t> and an </a:t>
            </a:r>
            <a:r>
              <a:rPr lang="fr-FR" dirty="0" err="1"/>
              <a:t>old</a:t>
            </a:r>
            <a:r>
              <a:rPr lang="fr-FR" dirty="0"/>
              <a:t> stock of </a:t>
            </a:r>
            <a:r>
              <a:rPr lang="fr-FR" dirty="0" err="1"/>
              <a:t>suppositories</a:t>
            </a:r>
            <a:r>
              <a:rPr lang="fr-FR" dirty="0"/>
              <a:t>.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in Montcuq (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nice</a:t>
            </a:r>
            <a:r>
              <a:rPr lang="fr-FR" dirty="0"/>
              <a:t> bus stop, </a:t>
            </a:r>
            <a:r>
              <a:rPr lang="fr-FR" dirty="0" err="1"/>
              <a:t>called</a:t>
            </a:r>
            <a:r>
              <a:rPr lang="fr-FR" dirty="0"/>
              <a:t> “L’arrêt de Montcuq” in French), Willard </a:t>
            </a:r>
            <a:r>
              <a:rPr lang="fr-FR" dirty="0" err="1"/>
              <a:t>started</a:t>
            </a:r>
            <a:r>
              <a:rPr lang="fr-FR" dirty="0"/>
              <a:t> to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colleagues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, </a:t>
            </a:r>
            <a:r>
              <a:rPr lang="fr-FR" dirty="0" err="1"/>
              <a:t>like</a:t>
            </a:r>
            <a:r>
              <a:rPr lang="fr-FR" dirty="0"/>
              <a:t> Dr. </a:t>
            </a:r>
            <a:r>
              <a:rPr lang="fr-FR" dirty="0" err="1"/>
              <a:t>Rochoy</a:t>
            </a:r>
            <a:r>
              <a:rPr lang="fr-FR" dirty="0"/>
              <a:t> and </a:t>
            </a:r>
            <a:r>
              <a:rPr lang="fr-FR" dirty="0" err="1"/>
              <a:t>Ruggeri</a:t>
            </a:r>
            <a:r>
              <a:rPr lang="fr-FR" dirty="0"/>
              <a:t>. </a:t>
            </a:r>
            <a:r>
              <a:rPr lang="fr-FR" dirty="0" err="1"/>
              <a:t>During</a:t>
            </a:r>
            <a:r>
              <a:rPr lang="fr-FR" dirty="0"/>
              <a:t> the COVID-19 </a:t>
            </a:r>
            <a:r>
              <a:rPr lang="fr-FR" dirty="0" err="1"/>
              <a:t>pandemic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 on push-scooters, </a:t>
            </a:r>
            <a:r>
              <a:rPr lang="fr-FR" dirty="0" err="1"/>
              <a:t>old</a:t>
            </a:r>
            <a:r>
              <a:rPr lang="fr-FR" dirty="0"/>
              <a:t> people, </a:t>
            </a:r>
            <a:r>
              <a:rPr lang="fr-FR" dirty="0" err="1"/>
              <a:t>hydroxychloroquine</a:t>
            </a:r>
            <a:r>
              <a:rPr lang="fr-FR" dirty="0"/>
              <a:t> and </a:t>
            </a:r>
            <a:r>
              <a:rPr lang="fr-FR" dirty="0" err="1"/>
              <a:t>humor</a:t>
            </a:r>
            <a:r>
              <a:rPr lang="fr-FR" dirty="0"/>
              <a:t>. </a:t>
            </a:r>
            <a:r>
              <a:rPr lang="fr-FR" dirty="0" err="1"/>
              <a:t>Apart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, </a:t>
            </a:r>
            <a:r>
              <a:rPr lang="fr-FR" dirty="0" err="1"/>
              <a:t>Oodendijk</a:t>
            </a:r>
            <a:r>
              <a:rPr lang="fr-FR" dirty="0"/>
              <a:t> loves to </a:t>
            </a:r>
            <a:r>
              <a:rPr lang="fr-FR" dirty="0" err="1"/>
              <a:t>travel</a:t>
            </a:r>
            <a:r>
              <a:rPr lang="fr-FR" dirty="0"/>
              <a:t> in </a:t>
            </a:r>
            <a:r>
              <a:rPr lang="fr-FR" dirty="0" err="1"/>
              <a:t>is</a:t>
            </a:r>
            <a:r>
              <a:rPr lang="fr-FR" dirty="0"/>
              <a:t> native </a:t>
            </a:r>
            <a:r>
              <a:rPr lang="fr-FR" dirty="0" err="1"/>
              <a:t>Belgium</a:t>
            </a:r>
            <a:r>
              <a:rPr lang="fr-FR" dirty="0"/>
              <a:t>, </a:t>
            </a:r>
            <a:r>
              <a:rPr lang="fr-FR" dirty="0" err="1"/>
              <a:t>especially</a:t>
            </a:r>
            <a:r>
              <a:rPr lang="fr-FR" dirty="0"/>
              <a:t> in Couillet, to </a:t>
            </a:r>
            <a:r>
              <a:rPr lang="fr-FR" dirty="0" err="1"/>
              <a:t>see</a:t>
            </a:r>
            <a:r>
              <a:rPr lang="fr-FR" dirty="0"/>
              <a:t> the </a:t>
            </a:r>
            <a:r>
              <a:rPr lang="fr-FR" dirty="0" err="1"/>
              <a:t>old</a:t>
            </a:r>
            <a:r>
              <a:rPr lang="fr-FR" dirty="0"/>
              <a:t> Saint-Laurent </a:t>
            </a:r>
            <a:r>
              <a:rPr lang="fr-FR" dirty="0" err="1"/>
              <a:t>church</a:t>
            </a:r>
            <a:r>
              <a:rPr lang="fr-FR" dirty="0"/>
              <a:t>, </a:t>
            </a:r>
            <a:r>
              <a:rPr lang="fr-FR" dirty="0" err="1"/>
              <a:t>built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11th </a:t>
            </a:r>
            <a:r>
              <a:rPr lang="fr-FR" dirty="0" err="1"/>
              <a:t>century</a:t>
            </a:r>
            <a:r>
              <a:rPr lang="fr-FR" dirty="0"/>
              <a:t>,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rests</a:t>
            </a:r>
            <a:r>
              <a:rPr lang="fr-FR" dirty="0"/>
              <a:t> on the </a:t>
            </a:r>
            <a:r>
              <a:rPr lang="fr-FR" dirty="0" err="1"/>
              <a:t>remains</a:t>
            </a:r>
            <a:r>
              <a:rPr lang="fr-FR" dirty="0"/>
              <a:t> of a </a:t>
            </a:r>
            <a:r>
              <a:rPr lang="fr-FR" dirty="0" err="1"/>
              <a:t>Carolingian</a:t>
            </a:r>
            <a:r>
              <a:rPr lang="fr-FR" dirty="0"/>
              <a:t> </a:t>
            </a:r>
            <a:r>
              <a:rPr lang="fr-FR" dirty="0" err="1"/>
              <a:t>sanctuary</a:t>
            </a:r>
            <a:r>
              <a:rPr lang="fr-FR" dirty="0"/>
              <a:t>.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02179DC4-BF7A-1841-8A43-E9C59BC6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61" y="1620044"/>
            <a:ext cx="4749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289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8E662C-1966-2E49-B98E-9CA4BDEA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Michaël </a:t>
            </a:r>
            <a:r>
              <a:rPr lang="fr-FR" b="1" dirty="0" err="1"/>
              <a:t>Rochoy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30EFF2-8EB1-4549-907D-D894C1646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1020" cy="4351338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Dr. Michaël </a:t>
            </a:r>
            <a:r>
              <a:rPr lang="fr-FR" dirty="0" err="1"/>
              <a:t>Rochoy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BEPC, </a:t>
            </a:r>
            <a:r>
              <a:rPr lang="fr-FR" dirty="0" err="1"/>
              <a:t>BSc</a:t>
            </a:r>
            <a:r>
              <a:rPr lang="fr-FR" dirty="0"/>
              <a:t>, MD, </a:t>
            </a:r>
            <a:r>
              <a:rPr lang="fr-FR" dirty="0" err="1"/>
              <a:t>MSc</a:t>
            </a:r>
            <a:r>
              <a:rPr lang="fr-FR" dirty="0"/>
              <a:t>, PhD and one of the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finalists</a:t>
            </a:r>
            <a:r>
              <a:rPr lang="fr-FR" dirty="0"/>
              <a:t> of the “Science in flight” </a:t>
            </a:r>
            <a:r>
              <a:rPr lang="fr-FR" dirty="0" err="1"/>
              <a:t>contest</a:t>
            </a:r>
            <a:r>
              <a:rPr lang="fr-FR" dirty="0"/>
              <a:t> in 2003, </a:t>
            </a:r>
            <a:r>
              <a:rPr lang="fr-FR" dirty="0" err="1"/>
              <a:t>with</a:t>
            </a:r>
            <a:r>
              <a:rPr lang="fr-FR" dirty="0"/>
              <a:t> a dissertation on the </a:t>
            </a:r>
            <a:r>
              <a:rPr lang="fr-FR" dirty="0" err="1"/>
              <a:t>load</a:t>
            </a:r>
            <a:r>
              <a:rPr lang="fr-FR" dirty="0"/>
              <a:t> factor, </a:t>
            </a:r>
            <a:r>
              <a:rPr lang="fr-FR" dirty="0" err="1"/>
              <a:t>illustrated</a:t>
            </a:r>
            <a:r>
              <a:rPr lang="fr-FR" dirty="0"/>
              <a:t> by 2 pages of Tintin (Objectif Lune and On a marché sur la Lune). He has </a:t>
            </a:r>
            <a:r>
              <a:rPr lang="fr-FR" dirty="0" err="1"/>
              <a:t>always</a:t>
            </a:r>
            <a:r>
              <a:rPr lang="fr-FR" dirty="0"/>
              <a:t> been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successful</a:t>
            </a:r>
            <a:r>
              <a:rPr lang="fr-FR" dirty="0"/>
              <a:t> on the </a:t>
            </a:r>
            <a:r>
              <a:rPr lang="fr-FR" dirty="0" err="1"/>
              <a:t>trumpet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 </a:t>
            </a:r>
            <a:r>
              <a:rPr lang="fr-FR" dirty="0" err="1"/>
              <a:t>led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to </a:t>
            </a:r>
            <a:r>
              <a:rPr lang="fr-FR" dirty="0" err="1"/>
              <a:t>fight</a:t>
            </a:r>
            <a:r>
              <a:rPr lang="fr-FR" dirty="0"/>
              <a:t> </a:t>
            </a:r>
            <a:r>
              <a:rPr lang="fr-FR" dirty="0" err="1"/>
              <a:t>fiercely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the postillons. He </a:t>
            </a:r>
            <a:r>
              <a:rPr lang="fr-FR" dirty="0" err="1"/>
              <a:t>discovered</a:t>
            </a:r>
            <a:r>
              <a:rPr lang="fr-FR" dirty="0"/>
              <a:t> </a:t>
            </a:r>
            <a:r>
              <a:rPr lang="fr-FR" dirty="0" err="1"/>
              <a:t>gravity</a:t>
            </a:r>
            <a:r>
              <a:rPr lang="fr-FR" dirty="0"/>
              <a:t> </a:t>
            </a: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daughter</a:t>
            </a:r>
            <a:r>
              <a:rPr lang="fr-FR" dirty="0"/>
              <a:t>,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throws</a:t>
            </a:r>
            <a:r>
              <a:rPr lang="fr-FR" dirty="0"/>
              <a:t> </a:t>
            </a:r>
            <a:r>
              <a:rPr lang="fr-FR" dirty="0" err="1"/>
              <a:t>everything</a:t>
            </a:r>
            <a:r>
              <a:rPr lang="fr-FR" dirty="0"/>
              <a:t>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finds</a:t>
            </a:r>
            <a:r>
              <a:rPr lang="fr-FR" dirty="0"/>
              <a:t> on the </a:t>
            </a:r>
            <a:r>
              <a:rPr lang="fr-FR" dirty="0" err="1"/>
              <a:t>ground</a:t>
            </a:r>
            <a:r>
              <a:rPr lang="fr-FR" dirty="0"/>
              <a:t>;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warned</a:t>
            </a:r>
            <a:r>
              <a:rPr lang="fr-FR" dirty="0"/>
              <a:t> Newton by building a </a:t>
            </a:r>
            <a:r>
              <a:rPr lang="fr-FR" dirty="0" err="1"/>
              <a:t>rustic</a:t>
            </a:r>
            <a:r>
              <a:rPr lang="fr-FR" dirty="0"/>
              <a:t> </a:t>
            </a:r>
            <a:r>
              <a:rPr lang="fr-FR" dirty="0" err="1"/>
              <a:t>yet</a:t>
            </a:r>
            <a:r>
              <a:rPr lang="fr-FR" dirty="0"/>
              <a:t> </a:t>
            </a:r>
            <a:r>
              <a:rPr lang="fr-FR" dirty="0" err="1"/>
              <a:t>comfortable</a:t>
            </a:r>
            <a:r>
              <a:rPr lang="fr-FR" dirty="0"/>
              <a:t> time machine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sofa, </a:t>
            </a:r>
            <a:r>
              <a:rPr lang="fr-FR" dirty="0" err="1"/>
              <a:t>washing</a:t>
            </a:r>
            <a:r>
              <a:rPr lang="fr-FR" dirty="0"/>
              <a:t> machine and a </a:t>
            </a:r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pumpkin</a:t>
            </a:r>
            <a:r>
              <a:rPr lang="fr-FR" dirty="0"/>
              <a:t>.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controversial</a:t>
            </a:r>
            <a:r>
              <a:rPr lang="fr-FR" dirty="0"/>
              <a:t> article, </a:t>
            </a:r>
            <a:r>
              <a:rPr lang="fr-FR" dirty="0" err="1"/>
              <a:t>aimed</a:t>
            </a:r>
            <a:r>
              <a:rPr lang="fr-FR" dirty="0"/>
              <a:t> at putting Picsou in the Disney canon, has </a:t>
            </a:r>
            <a:r>
              <a:rPr lang="fr-FR" dirty="0" err="1"/>
              <a:t>earned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a lot of </a:t>
            </a:r>
            <a:r>
              <a:rPr lang="fr-FR" dirty="0" err="1"/>
              <a:t>lawsuits</a:t>
            </a:r>
            <a:r>
              <a:rPr lang="fr-FR" dirty="0"/>
              <a:t>. </a:t>
            </a:r>
            <a:r>
              <a:rPr lang="fr-FR" dirty="0" err="1"/>
              <a:t>Apart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 as a </a:t>
            </a:r>
            <a:r>
              <a:rPr lang="fr-FR" dirty="0" err="1"/>
              <a:t>general</a:t>
            </a:r>
            <a:r>
              <a:rPr lang="fr-FR" dirty="0"/>
              <a:t> </a:t>
            </a:r>
            <a:r>
              <a:rPr lang="fr-FR" dirty="0" err="1"/>
              <a:t>practitioner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independent</a:t>
            </a:r>
            <a:r>
              <a:rPr lang="fr-FR" dirty="0"/>
              <a:t> </a:t>
            </a:r>
            <a:r>
              <a:rPr lang="fr-FR" dirty="0" err="1"/>
              <a:t>seeker</a:t>
            </a:r>
            <a:r>
              <a:rPr lang="fr-FR" dirty="0"/>
              <a:t> of science in Ankh-</a:t>
            </a:r>
            <a:r>
              <a:rPr lang="fr-FR" dirty="0" err="1"/>
              <a:t>Morpork</a:t>
            </a:r>
            <a:r>
              <a:rPr lang="fr-FR" dirty="0"/>
              <a:t> (France),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tries to escape </a:t>
            </a:r>
            <a:r>
              <a:rPr lang="fr-FR" dirty="0" err="1"/>
              <a:t>from</a:t>
            </a:r>
            <a:r>
              <a:rPr lang="fr-FR" dirty="0"/>
              <a:t> the teams of </a:t>
            </a:r>
            <a:r>
              <a:rPr lang="fr-FR" dirty="0" err="1"/>
              <a:t>Moulinsart</a:t>
            </a:r>
            <a:r>
              <a:rPr lang="fr-FR" dirty="0"/>
              <a:t> (the time machine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particularly</a:t>
            </a:r>
            <a:r>
              <a:rPr lang="fr-FR" dirty="0"/>
              <a:t> </a:t>
            </a:r>
            <a:r>
              <a:rPr lang="fr-FR" dirty="0" err="1"/>
              <a:t>useful</a:t>
            </a:r>
            <a:r>
              <a:rPr lang="fr-FR" dirty="0"/>
              <a:t> and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leaves</a:t>
            </a:r>
            <a:r>
              <a:rPr lang="fr-FR" dirty="0"/>
              <a:t> a </a:t>
            </a:r>
            <a:r>
              <a:rPr lang="fr-FR" dirty="0" err="1"/>
              <a:t>delicate</a:t>
            </a:r>
            <a:r>
              <a:rPr lang="fr-FR" dirty="0"/>
              <a:t> </a:t>
            </a:r>
            <a:r>
              <a:rPr lang="fr-FR" dirty="0" err="1"/>
              <a:t>scent</a:t>
            </a:r>
            <a:r>
              <a:rPr lang="fr-FR" dirty="0"/>
              <a:t> of </a:t>
            </a:r>
            <a:r>
              <a:rPr lang="fr-FR" dirty="0" err="1"/>
              <a:t>lye</a:t>
            </a:r>
            <a:r>
              <a:rPr lang="fr-FR" dirty="0"/>
              <a:t> and </a:t>
            </a:r>
            <a:r>
              <a:rPr lang="fr-FR" dirty="0" err="1"/>
              <a:t>pumpkin</a:t>
            </a:r>
            <a:r>
              <a:rPr lang="fr-FR" dirty="0"/>
              <a:t> on the </a:t>
            </a:r>
            <a:r>
              <a:rPr lang="fr-FR" dirty="0" err="1"/>
              <a:t>clothes</a:t>
            </a:r>
            <a:r>
              <a:rPr lang="fr-FR" dirty="0"/>
              <a:t>).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discoveries</a:t>
            </a:r>
            <a:r>
              <a:rPr lang="fr-FR" dirty="0"/>
              <a:t> in the </a:t>
            </a:r>
            <a:r>
              <a:rPr lang="fr-FR" dirty="0" err="1"/>
              <a:t>field</a:t>
            </a:r>
            <a:r>
              <a:rPr lang="fr-FR" dirty="0"/>
              <a:t> of </a:t>
            </a:r>
            <a:r>
              <a:rPr lang="fr-FR" dirty="0" err="1"/>
              <a:t>alopecia</a:t>
            </a:r>
            <a:r>
              <a:rPr lang="fr-FR" dirty="0"/>
              <a:t>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one of the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researchers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discipline; no </a:t>
            </a:r>
            <a:r>
              <a:rPr lang="fr-FR" dirty="0" err="1"/>
              <a:t>serious</a:t>
            </a:r>
            <a:r>
              <a:rPr lang="fr-FR" dirty="0"/>
              <a:t> </a:t>
            </a:r>
            <a:r>
              <a:rPr lang="fr-FR" dirty="0" err="1"/>
              <a:t>scientific</a:t>
            </a:r>
            <a:r>
              <a:rPr lang="fr-FR" dirty="0"/>
              <a:t> journal has </a:t>
            </a:r>
            <a:r>
              <a:rPr lang="fr-FR" dirty="0" err="1"/>
              <a:t>clearly</a:t>
            </a:r>
            <a:r>
              <a:rPr lang="fr-FR" dirty="0"/>
              <a:t> </a:t>
            </a:r>
            <a:r>
              <a:rPr lang="fr-FR" dirty="0" err="1"/>
              <a:t>excluded</a:t>
            </a:r>
            <a:r>
              <a:rPr lang="fr-FR" dirty="0"/>
              <a:t> the </a:t>
            </a:r>
            <a:r>
              <a:rPr lang="fr-FR" dirty="0" err="1"/>
              <a:t>possibility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become</a:t>
            </a:r>
            <a:r>
              <a:rPr lang="fr-FR" dirty="0"/>
              <a:t> a Nobel winner </a:t>
            </a:r>
            <a:r>
              <a:rPr lang="fr-FR" dirty="0" err="1"/>
              <a:t>again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proves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favourite</a:t>
            </a:r>
            <a:r>
              <a:rPr lang="fr-FR" dirty="0"/>
              <a:t> for 2021.</a:t>
            </a:r>
            <a:endParaRPr lang="fr-FR" b="0" dirty="0">
              <a:effectLst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F5FDDFC-1BC1-254D-BB72-E019AB5E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265" y="219075"/>
            <a:ext cx="4711700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350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B0BE9-0D49-F345-BFCD-7FB508F1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Valentin </a:t>
            </a:r>
            <a:r>
              <a:rPr lang="fr-FR" b="1" dirty="0" err="1"/>
              <a:t>Ruggeri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0D0D28-1E8B-EB46-9B72-54DFE589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414" y="1825625"/>
            <a:ext cx="5991386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obtaining</a:t>
            </a:r>
            <a:r>
              <a:rPr lang="fr-FR" dirty="0"/>
              <a:t> French </a:t>
            </a:r>
            <a:r>
              <a:rPr lang="fr-FR" dirty="0" err="1"/>
              <a:t>nationality</a:t>
            </a:r>
            <a:r>
              <a:rPr lang="fr-FR" dirty="0"/>
              <a:t> and a new </a:t>
            </a:r>
            <a:r>
              <a:rPr lang="fr-FR" dirty="0" err="1"/>
              <a:t>identity</a:t>
            </a:r>
            <a:r>
              <a:rPr lang="fr-FR" dirty="0"/>
              <a:t> by </a:t>
            </a:r>
            <a:r>
              <a:rPr lang="fr-FR" dirty="0" err="1"/>
              <a:t>integrating</a:t>
            </a:r>
            <a:r>
              <a:rPr lang="fr-FR" dirty="0"/>
              <a:t> the Légion étrangère, Valentin </a:t>
            </a:r>
            <a:r>
              <a:rPr lang="fr-FR" dirty="0" err="1"/>
              <a:t>Ruggeri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nowaday</a:t>
            </a:r>
            <a:r>
              <a:rPr lang="fr-FR" dirty="0"/>
              <a:t> DO, DSW, LL.D.,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graduate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entitled</a:t>
            </a:r>
            <a:r>
              <a:rPr lang="fr-FR" dirty="0"/>
              <a:t> “</a:t>
            </a:r>
            <a:r>
              <a:rPr lang="fr-FR" dirty="0" err="1"/>
              <a:t>Transgressing</a:t>
            </a:r>
            <a:r>
              <a:rPr lang="fr-FR" dirty="0"/>
              <a:t> the </a:t>
            </a:r>
            <a:r>
              <a:rPr lang="fr-FR" dirty="0" err="1"/>
              <a:t>Boundaries</a:t>
            </a:r>
            <a:r>
              <a:rPr lang="fr-FR" dirty="0"/>
              <a:t>: </a:t>
            </a:r>
            <a:r>
              <a:rPr lang="fr-FR" dirty="0" err="1"/>
              <a:t>Towards</a:t>
            </a:r>
            <a:r>
              <a:rPr lang="fr-FR" dirty="0"/>
              <a:t> a Transformative </a:t>
            </a:r>
            <a:r>
              <a:rPr lang="fr-FR" dirty="0" err="1"/>
              <a:t>Hermeneutics</a:t>
            </a:r>
            <a:r>
              <a:rPr lang="fr-FR" dirty="0"/>
              <a:t> of Quantum </a:t>
            </a:r>
            <a:r>
              <a:rPr lang="fr-FR" dirty="0" err="1"/>
              <a:t>Gravity</a:t>
            </a:r>
            <a:r>
              <a:rPr lang="fr-FR" dirty="0"/>
              <a:t>”. For an </a:t>
            </a:r>
            <a:r>
              <a:rPr lang="fr-FR" dirty="0" err="1"/>
              <a:t>unknown</a:t>
            </a:r>
            <a:r>
              <a:rPr lang="fr-FR" dirty="0"/>
              <a:t> </a:t>
            </a:r>
            <a:r>
              <a:rPr lang="fr-FR" dirty="0" err="1"/>
              <a:t>reason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doesn’t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say</a:t>
            </a:r>
            <a:r>
              <a:rPr lang="fr-FR" dirty="0"/>
              <a:t> </a:t>
            </a:r>
            <a:r>
              <a:rPr lang="fr-FR" dirty="0" err="1"/>
              <a:t>anything</a:t>
            </a:r>
            <a:r>
              <a:rPr lang="fr-FR" dirty="0"/>
              <a:t> about </a:t>
            </a:r>
            <a:r>
              <a:rPr lang="fr-FR" dirty="0" err="1"/>
              <a:t>his</a:t>
            </a:r>
            <a:r>
              <a:rPr lang="fr-FR" dirty="0"/>
              <a:t> life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period</a:t>
            </a:r>
            <a:r>
              <a:rPr lang="fr-FR" dirty="0"/>
              <a:t>. He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honored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medal</a:t>
            </a:r>
            <a:r>
              <a:rPr lang="fr-FR" dirty="0"/>
              <a:t> of the </a:t>
            </a:r>
            <a:r>
              <a:rPr lang="fr-FR" dirty="0" err="1"/>
              <a:t>Order</a:t>
            </a:r>
            <a:r>
              <a:rPr lang="fr-FR" dirty="0"/>
              <a:t> of the </a:t>
            </a:r>
            <a:r>
              <a:rPr lang="fr-FR" dirty="0" err="1"/>
              <a:t>Leek</a:t>
            </a:r>
            <a:r>
              <a:rPr lang="fr-FR" dirty="0"/>
              <a:t> by the </a:t>
            </a:r>
            <a:r>
              <a:rPr lang="fr-FR" dirty="0" err="1"/>
              <a:t>illustrious</a:t>
            </a:r>
            <a:r>
              <a:rPr lang="fr-FR" dirty="0"/>
              <a:t> Pr </a:t>
            </a:r>
            <a:r>
              <a:rPr lang="fr-FR" dirty="0" err="1"/>
              <a:t>Canarticho</a:t>
            </a:r>
            <a:r>
              <a:rPr lang="fr-FR" dirty="0"/>
              <a:t> for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useful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in the </a:t>
            </a:r>
            <a:r>
              <a:rPr lang="fr-FR" dirty="0" err="1"/>
              <a:t>field</a:t>
            </a:r>
            <a:r>
              <a:rPr lang="fr-FR" dirty="0"/>
              <a:t> of </a:t>
            </a:r>
            <a:r>
              <a:rPr lang="fr-FR" dirty="0" err="1"/>
              <a:t>leek</a:t>
            </a:r>
            <a:r>
              <a:rPr lang="fr-FR" dirty="0"/>
              <a:t> </a:t>
            </a:r>
            <a:r>
              <a:rPr lang="fr-FR" dirty="0" err="1"/>
              <a:t>alkaloids</a:t>
            </a:r>
            <a:r>
              <a:rPr lang="fr-FR" dirty="0"/>
              <a:t> and </a:t>
            </a:r>
            <a:r>
              <a:rPr lang="fr-FR" dirty="0" err="1"/>
              <a:t>their</a:t>
            </a:r>
            <a:r>
              <a:rPr lang="fr-FR" dirty="0"/>
              <a:t> use in </a:t>
            </a:r>
            <a:r>
              <a:rPr lang="fr-FR" dirty="0" err="1"/>
              <a:t>veterinary</a:t>
            </a:r>
            <a:r>
              <a:rPr lang="fr-FR" dirty="0"/>
              <a:t> </a:t>
            </a:r>
            <a:r>
              <a:rPr lang="fr-FR" dirty="0" err="1"/>
              <a:t>medicine</a:t>
            </a:r>
            <a:r>
              <a:rPr lang="fr-FR" dirty="0"/>
              <a:t> (in </a:t>
            </a:r>
            <a:r>
              <a:rPr lang="fr-FR" dirty="0" err="1"/>
              <a:t>particular</a:t>
            </a:r>
            <a:r>
              <a:rPr lang="fr-FR" dirty="0"/>
              <a:t> in </a:t>
            </a:r>
            <a:r>
              <a:rPr lang="fr-FR" dirty="0" err="1"/>
              <a:t>ducks</a:t>
            </a:r>
            <a:r>
              <a:rPr lang="fr-FR" dirty="0"/>
              <a:t> and </a:t>
            </a:r>
            <a:r>
              <a:rPr lang="fr-FR" dirty="0" err="1"/>
              <a:t>geese</a:t>
            </a:r>
            <a:r>
              <a:rPr lang="fr-FR" dirty="0"/>
              <a:t> </a:t>
            </a:r>
            <a:r>
              <a:rPr lang="fr-FR" dirty="0" err="1"/>
              <a:t>farms</a:t>
            </a:r>
            <a:r>
              <a:rPr lang="fr-FR" dirty="0"/>
              <a:t> of Nouvelle Aquitaine, France). </a:t>
            </a:r>
            <a:r>
              <a:rPr lang="fr-FR" dirty="0" err="1"/>
              <a:t>During</a:t>
            </a:r>
            <a:r>
              <a:rPr lang="fr-FR" dirty="0"/>
              <a:t> the covid-19 </a:t>
            </a:r>
            <a:r>
              <a:rPr lang="fr-FR" dirty="0" err="1"/>
              <a:t>pandemic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decided</a:t>
            </a:r>
            <a:r>
              <a:rPr lang="fr-FR" dirty="0"/>
              <a:t> to stop all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to </a:t>
            </a:r>
            <a:r>
              <a:rPr lang="fr-FR" dirty="0" err="1"/>
              <a:t>work</a:t>
            </a:r>
            <a:r>
              <a:rPr lang="fr-FR" dirty="0"/>
              <a:t> on a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useful</a:t>
            </a:r>
            <a:r>
              <a:rPr lang="fr-FR" dirty="0"/>
              <a:t> topic: the </a:t>
            </a:r>
            <a:r>
              <a:rPr lang="fr-FR" dirty="0" err="1"/>
              <a:t>role</a:t>
            </a:r>
            <a:r>
              <a:rPr lang="fr-FR" dirty="0"/>
              <a:t> of covid-19 </a:t>
            </a:r>
            <a:r>
              <a:rPr lang="fr-FR" dirty="0" err="1"/>
              <a:t>anosmia</a:t>
            </a:r>
            <a:r>
              <a:rPr lang="fr-FR" dirty="0"/>
              <a:t> and </a:t>
            </a:r>
            <a:r>
              <a:rPr lang="fr-FR" dirty="0" err="1"/>
              <a:t>ageusia</a:t>
            </a:r>
            <a:r>
              <a:rPr lang="fr-FR" dirty="0"/>
              <a:t> in the </a:t>
            </a:r>
            <a:r>
              <a:rPr lang="fr-FR" dirty="0" err="1"/>
              <a:t>decline</a:t>
            </a:r>
            <a:r>
              <a:rPr lang="fr-FR" dirty="0"/>
              <a:t> of tex-mex </a:t>
            </a:r>
            <a:r>
              <a:rPr lang="fr-FR" dirty="0" err="1"/>
              <a:t>food</a:t>
            </a:r>
            <a:r>
              <a:rPr lang="fr-FR" dirty="0"/>
              <a:t> sales in France (and a </a:t>
            </a:r>
            <a:r>
              <a:rPr lang="fr-FR" dirty="0" err="1"/>
              <a:t>little</a:t>
            </a:r>
            <a:r>
              <a:rPr lang="fr-FR" dirty="0"/>
              <a:t> on push-scooter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friends</a:t>
            </a:r>
            <a:r>
              <a:rPr lang="fr-FR" dirty="0"/>
              <a:t> </a:t>
            </a:r>
            <a:r>
              <a:rPr lang="fr-FR" dirty="0" err="1"/>
              <a:t>ask</a:t>
            </a:r>
            <a:r>
              <a:rPr lang="fr-FR" dirty="0"/>
              <a:t> to </a:t>
            </a:r>
            <a:r>
              <a:rPr lang="fr-FR" dirty="0" err="1"/>
              <a:t>him</a:t>
            </a:r>
            <a:r>
              <a:rPr lang="fr-FR" dirty="0"/>
              <a:t>). In addition to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career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heals</a:t>
            </a:r>
            <a:r>
              <a:rPr lang="fr-FR" dirty="0"/>
              <a:t> people as a </a:t>
            </a:r>
            <a:r>
              <a:rPr lang="fr-FR" dirty="0" err="1"/>
              <a:t>physician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: </a:t>
            </a:r>
            <a:r>
              <a:rPr lang="fr-FR" dirty="0" err="1"/>
              <a:t>hœmeopathic</a:t>
            </a:r>
            <a:r>
              <a:rPr lang="fr-FR" dirty="0"/>
              <a:t> </a:t>
            </a:r>
            <a:r>
              <a:rPr lang="fr-FR" dirty="0" err="1"/>
              <a:t>remedes</a:t>
            </a:r>
            <a:r>
              <a:rPr lang="fr-FR" dirty="0"/>
              <a:t>, </a:t>
            </a:r>
            <a:r>
              <a:rPr lang="fr-FR" dirty="0" err="1"/>
              <a:t>vegetable</a:t>
            </a:r>
            <a:r>
              <a:rPr lang="fr-FR" dirty="0"/>
              <a:t> </a:t>
            </a:r>
            <a:r>
              <a:rPr lang="fr-FR" dirty="0" err="1"/>
              <a:t>juice</a:t>
            </a:r>
            <a:r>
              <a:rPr lang="fr-FR" dirty="0"/>
              <a:t> and coffee </a:t>
            </a:r>
            <a:r>
              <a:rPr lang="fr-FR" dirty="0" err="1"/>
              <a:t>enema</a:t>
            </a:r>
            <a:r>
              <a:rPr lang="fr-FR" dirty="0"/>
              <a:t>.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motto</a:t>
            </a:r>
            <a:r>
              <a:rPr lang="fr-FR" dirty="0"/>
              <a:t>: “</a:t>
            </a:r>
            <a:r>
              <a:rPr lang="fr-FR" dirty="0" err="1"/>
              <a:t>Magnitudinis</a:t>
            </a:r>
            <a:r>
              <a:rPr lang="fr-FR" dirty="0"/>
              <a:t> </a:t>
            </a:r>
            <a:r>
              <a:rPr lang="fr-FR" dirty="0" err="1"/>
              <a:t>moli</a:t>
            </a:r>
            <a:r>
              <a:rPr lang="fr-FR" dirty="0"/>
              <a:t> non </a:t>
            </a:r>
            <a:r>
              <a:rPr lang="fr-FR" dirty="0" err="1"/>
              <a:t>facit</a:t>
            </a:r>
            <a:r>
              <a:rPr lang="fr-FR" dirty="0"/>
              <a:t> hominem, et </a:t>
            </a:r>
            <a:r>
              <a:rPr lang="fr-FR" dirty="0" err="1"/>
              <a:t>altitudo</a:t>
            </a:r>
            <a:r>
              <a:rPr lang="fr-FR" dirty="0"/>
              <a:t> </a:t>
            </a:r>
            <a:r>
              <a:rPr lang="fr-FR" dirty="0" err="1"/>
              <a:t>ejus</a:t>
            </a:r>
            <a:r>
              <a:rPr lang="fr-FR" dirty="0"/>
              <a:t>” (</a:t>
            </a:r>
            <a:r>
              <a:rPr lang="fr-FR" dirty="0" err="1"/>
              <a:t>Aristoteles</a:t>
            </a:r>
            <a:r>
              <a:rPr lang="fr-FR" dirty="0"/>
              <a:t> the </a:t>
            </a:r>
            <a:r>
              <a:rPr lang="fr-FR" dirty="0" err="1"/>
              <a:t>third</a:t>
            </a:r>
            <a:r>
              <a:rPr lang="fr-FR" dirty="0"/>
              <a:t>).</a:t>
            </a:r>
            <a:br>
              <a:rPr lang="fr-FR" dirty="0"/>
            </a:br>
            <a:endParaRPr lang="fr-FR" dirty="0"/>
          </a:p>
        </p:txBody>
      </p:sp>
      <p:pic>
        <p:nvPicPr>
          <p:cNvPr id="21506" name="Picture 2" descr="Valentin RUGGERI | Intern | Centre Hospitalier Universitaire de Grenoble,  Grenoble | CHU Grenoble | Service de Médecine Nucléaire">
            <a:extLst>
              <a:ext uri="{FF2B5EF4-FFF2-40B4-BE49-F238E27FC236}">
                <a16:creationId xmlns:a16="http://schemas.microsoft.com/office/drawing/2014/main" id="{272EE4A6-F532-2E42-B60F-CA301456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9" y="1690688"/>
            <a:ext cx="48641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6464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9FE166-1C4A-494E-8D17-89B0279D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Florian </a:t>
            </a:r>
            <a:r>
              <a:rPr lang="fr-FR" b="1" dirty="0" err="1"/>
              <a:t>Cova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80E4B0-7AEF-904C-AE14-BA8FCCC57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48580" cy="48076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dirty="0"/>
              <a:t>Florian </a:t>
            </a:r>
            <a:r>
              <a:rPr lang="fr-FR" dirty="0" err="1"/>
              <a:t>Cova</a:t>
            </a:r>
            <a:r>
              <a:rPr lang="fr-FR" dirty="0"/>
              <a:t> (</a:t>
            </a:r>
            <a:r>
              <a:rPr lang="fr-FR" dirty="0" err="1"/>
              <a:t>PhPhd</a:t>
            </a:r>
            <a:r>
              <a:rPr lang="fr-FR" dirty="0"/>
              <a:t>) </a:t>
            </a:r>
            <a:r>
              <a:rPr lang="fr-FR" dirty="0" err="1"/>
              <a:t>is</a:t>
            </a:r>
            <a:r>
              <a:rPr lang="fr-FR" dirty="0"/>
              <a:t> a French </a:t>
            </a:r>
            <a:r>
              <a:rPr lang="fr-FR" dirty="0" err="1"/>
              <a:t>polymath</a:t>
            </a:r>
            <a:r>
              <a:rPr lang="fr-FR" dirty="0"/>
              <a:t> </a:t>
            </a:r>
            <a:r>
              <a:rPr lang="fr-FR" dirty="0" err="1"/>
              <a:t>whose</a:t>
            </a:r>
            <a:r>
              <a:rPr lang="fr-FR" dirty="0"/>
              <a:t> </a:t>
            </a:r>
            <a:r>
              <a:rPr lang="fr-FR" dirty="0" err="1"/>
              <a:t>proficiency</a:t>
            </a:r>
            <a:r>
              <a:rPr lang="fr-FR" dirty="0"/>
              <a:t> in a </a:t>
            </a:r>
            <a:r>
              <a:rPr lang="fr-FR" dirty="0" err="1"/>
              <a:t>wide</a:t>
            </a:r>
            <a:r>
              <a:rPr lang="fr-FR" dirty="0"/>
              <a:t> </a:t>
            </a:r>
            <a:r>
              <a:rPr lang="fr-FR" dirty="0" err="1"/>
              <a:t>variety</a:t>
            </a:r>
            <a:r>
              <a:rPr lang="fr-FR" dirty="0"/>
              <a:t> of areas (</a:t>
            </a:r>
            <a:r>
              <a:rPr lang="fr-FR" dirty="0" err="1"/>
              <a:t>philosophy</a:t>
            </a:r>
            <a:r>
              <a:rPr lang="fr-FR" dirty="0"/>
              <a:t>, </a:t>
            </a:r>
            <a:r>
              <a:rPr lang="fr-FR" dirty="0" err="1"/>
              <a:t>psychology</a:t>
            </a:r>
            <a:r>
              <a:rPr lang="fr-FR" dirty="0"/>
              <a:t>, </a:t>
            </a:r>
            <a:r>
              <a:rPr lang="fr-FR" dirty="0" err="1"/>
              <a:t>cartomancy</a:t>
            </a:r>
            <a:r>
              <a:rPr lang="fr-FR" dirty="0"/>
              <a:t>, </a:t>
            </a:r>
            <a:r>
              <a:rPr lang="fr-FR" dirty="0" err="1"/>
              <a:t>pushscooteromancy</a:t>
            </a:r>
            <a:r>
              <a:rPr lang="fr-FR" dirty="0"/>
              <a:t>, </a:t>
            </a:r>
            <a:r>
              <a:rPr lang="fr-FR" dirty="0" err="1"/>
              <a:t>Pokemon</a:t>
            </a:r>
            <a:r>
              <a:rPr lang="fr-FR" dirty="0"/>
              <a:t> </a:t>
            </a:r>
            <a:r>
              <a:rPr lang="fr-FR" dirty="0" err="1"/>
              <a:t>tournaments</a:t>
            </a:r>
            <a:r>
              <a:rPr lang="fr-FR" dirty="0"/>
              <a:t> and </a:t>
            </a:r>
            <a:r>
              <a:rPr lang="fr-FR" dirty="0" err="1"/>
              <a:t>bullshitology</a:t>
            </a:r>
            <a:r>
              <a:rPr lang="fr-FR" dirty="0"/>
              <a:t>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well-known</a:t>
            </a:r>
            <a:r>
              <a:rPr lang="fr-FR" dirty="0"/>
              <a:t>.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formation at the </a:t>
            </a:r>
            <a:r>
              <a:rPr lang="fr-FR" dirty="0" err="1"/>
              <a:t>prestigious</a:t>
            </a:r>
            <a:r>
              <a:rPr lang="fr-FR" dirty="0"/>
              <a:t> </a:t>
            </a:r>
            <a:r>
              <a:rPr lang="fr-FR" dirty="0" err="1"/>
              <a:t>Cogmaster</a:t>
            </a:r>
            <a:r>
              <a:rPr lang="fr-FR" dirty="0"/>
              <a:t>,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walked</a:t>
            </a:r>
            <a:r>
              <a:rPr lang="fr-FR" dirty="0"/>
              <a:t> in the </a:t>
            </a:r>
            <a:r>
              <a:rPr lang="fr-FR" dirty="0" err="1"/>
              <a:t>footsteps</a:t>
            </a:r>
            <a:r>
              <a:rPr lang="fr-FR" dirty="0"/>
              <a:t> of </a:t>
            </a:r>
            <a:r>
              <a:rPr lang="fr-FR" dirty="0" err="1"/>
              <a:t>intellectual</a:t>
            </a:r>
            <a:r>
              <a:rPr lang="fr-FR" dirty="0"/>
              <a:t> </a:t>
            </a:r>
            <a:r>
              <a:rPr lang="fr-FR" dirty="0" err="1"/>
              <a:t>giants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Idriss </a:t>
            </a:r>
            <a:r>
              <a:rPr lang="fr-FR" dirty="0" err="1"/>
              <a:t>Aberkane</a:t>
            </a:r>
            <a:r>
              <a:rPr lang="fr-FR" dirty="0"/>
              <a:t> and Joachim Son-Forget,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to </a:t>
            </a:r>
            <a:r>
              <a:rPr lang="fr-FR" dirty="0" err="1"/>
              <a:t>Switzerland</a:t>
            </a:r>
            <a:r>
              <a:rPr lang="fr-FR" dirty="0"/>
              <a:t> to dispense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wisdom</a:t>
            </a:r>
            <a:r>
              <a:rPr lang="fr-FR" dirty="0"/>
              <a:t> to a country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far been </a:t>
            </a:r>
            <a:r>
              <a:rPr lang="fr-FR" dirty="0" err="1"/>
              <a:t>spared</a:t>
            </a:r>
            <a:r>
              <a:rPr lang="fr-FR" dirty="0"/>
              <a:t> the </a:t>
            </a:r>
            <a:r>
              <a:rPr lang="fr-FR" dirty="0" err="1"/>
              <a:t>evils</a:t>
            </a:r>
            <a:r>
              <a:rPr lang="fr-FR" dirty="0"/>
              <a:t> of French “know-</a:t>
            </a:r>
            <a:r>
              <a:rPr lang="fr-FR" dirty="0" err="1"/>
              <a:t>it</a:t>
            </a:r>
            <a:r>
              <a:rPr lang="fr-FR" dirty="0"/>
              <a:t>-all </a:t>
            </a:r>
            <a:r>
              <a:rPr lang="fr-FR" dirty="0" err="1"/>
              <a:t>intellectuals</a:t>
            </a:r>
            <a:r>
              <a:rPr lang="fr-FR" dirty="0"/>
              <a:t>” (local production, </a:t>
            </a:r>
            <a:r>
              <a:rPr lang="fr-FR" dirty="0" err="1"/>
              <a:t>such</a:t>
            </a:r>
            <a:r>
              <a:rPr lang="fr-FR" dirty="0"/>
              <a:t> as J.D. Michel,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irrelevant</a:t>
            </a:r>
            <a:r>
              <a:rPr lang="fr-FR" dirty="0"/>
              <a:t>, as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Swiss</a:t>
            </a:r>
            <a:r>
              <a:rPr lang="fr-FR" dirty="0"/>
              <a:t> </a:t>
            </a:r>
            <a:r>
              <a:rPr lang="fr-FR" dirty="0" err="1"/>
              <a:t>wine</a:t>
            </a:r>
            <a:r>
              <a:rPr lang="fr-FR" dirty="0"/>
              <a:t> for the global </a:t>
            </a:r>
            <a:r>
              <a:rPr lang="fr-FR" dirty="0" err="1"/>
              <a:t>market</a:t>
            </a:r>
            <a:r>
              <a:rPr lang="fr-FR" dirty="0"/>
              <a:t>). There,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founded</a:t>
            </a:r>
            <a:r>
              <a:rPr lang="fr-FR" dirty="0"/>
              <a:t> the Institute for Quick and Dirty Science in the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town</a:t>
            </a:r>
            <a:r>
              <a:rPr lang="fr-FR" dirty="0"/>
              <a:t> of </a:t>
            </a:r>
            <a:r>
              <a:rPr lang="fr-FR" dirty="0" err="1"/>
              <a:t>Neuneuchâtel</a:t>
            </a:r>
            <a:r>
              <a:rPr lang="fr-FR" dirty="0"/>
              <a:t>.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to comment about </a:t>
            </a:r>
            <a:r>
              <a:rPr lang="fr-FR" dirty="0" err="1"/>
              <a:t>anything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knows</a:t>
            </a:r>
            <a:r>
              <a:rPr lang="fr-FR" dirty="0"/>
              <a:t> </a:t>
            </a:r>
            <a:r>
              <a:rPr lang="fr-FR" dirty="0" err="1"/>
              <a:t>nothing</a:t>
            </a:r>
            <a:r>
              <a:rPr lang="fr-FR" dirty="0"/>
              <a:t> about,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</a:t>
            </a:r>
            <a:r>
              <a:rPr lang="fr-FR" dirty="0" err="1"/>
              <a:t>successful</a:t>
            </a:r>
            <a:r>
              <a:rPr lang="fr-FR" dirty="0"/>
              <a:t> books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i="1" dirty="0"/>
              <a:t>Le retour de la revanche du Pangolin</a:t>
            </a:r>
            <a:r>
              <a:rPr lang="fr-FR" dirty="0"/>
              <a:t>, </a:t>
            </a:r>
            <a:r>
              <a:rPr lang="fr-FR" i="1" dirty="0"/>
              <a:t>Covid-19: ce virus qui rend con</a:t>
            </a:r>
            <a:r>
              <a:rPr lang="fr-FR" dirty="0"/>
              <a:t>, </a:t>
            </a:r>
            <a:r>
              <a:rPr lang="fr-FR" i="1" dirty="0"/>
              <a:t>Covid-18: The </a:t>
            </a:r>
            <a:r>
              <a:rPr lang="fr-FR" i="1" dirty="0" err="1"/>
              <a:t>Prequel</a:t>
            </a:r>
            <a:r>
              <a:rPr lang="fr-FR" dirty="0"/>
              <a:t>, and </a:t>
            </a:r>
            <a:r>
              <a:rPr lang="fr-FR" i="1" dirty="0"/>
              <a:t>La science est un grand </a:t>
            </a:r>
            <a:r>
              <a:rPr lang="fr-FR" i="1" dirty="0" err="1"/>
              <a:t>Meuporg</a:t>
            </a:r>
            <a:r>
              <a:rPr lang="fr-FR" dirty="0"/>
              <a:t>.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though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of </a:t>
            </a:r>
            <a:r>
              <a:rPr lang="fr-FR" dirty="0" err="1"/>
              <a:t>his</a:t>
            </a:r>
            <a:r>
              <a:rPr lang="fr-FR" dirty="0"/>
              <a:t> publications are articles in French </a:t>
            </a:r>
            <a:r>
              <a:rPr lang="fr-FR" dirty="0" err="1"/>
              <a:t>journals</a:t>
            </a:r>
            <a:r>
              <a:rPr lang="fr-FR" dirty="0"/>
              <a:t> </a:t>
            </a:r>
            <a:r>
              <a:rPr lang="fr-FR" dirty="0" err="1"/>
              <a:t>edited</a:t>
            </a:r>
            <a:r>
              <a:rPr lang="fr-FR" dirty="0"/>
              <a:t> by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friends</a:t>
            </a:r>
            <a:r>
              <a:rPr lang="fr-FR" dirty="0"/>
              <a:t> or books </a:t>
            </a:r>
            <a:r>
              <a:rPr lang="fr-FR" dirty="0" err="1"/>
              <a:t>accepted</a:t>
            </a:r>
            <a:r>
              <a:rPr lang="fr-FR" dirty="0"/>
              <a:t> by </a:t>
            </a:r>
            <a:r>
              <a:rPr lang="fr-FR" dirty="0" err="1"/>
              <a:t>compliant</a:t>
            </a:r>
            <a:r>
              <a:rPr lang="fr-FR" dirty="0"/>
              <a:t> </a:t>
            </a:r>
            <a:r>
              <a:rPr lang="fr-FR" dirty="0" err="1"/>
              <a:t>publishers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sometimes</a:t>
            </a:r>
            <a:r>
              <a:rPr lang="fr-FR" dirty="0"/>
              <a:t> </a:t>
            </a:r>
            <a:r>
              <a:rPr lang="fr-FR" dirty="0" err="1"/>
              <a:t>finds</a:t>
            </a:r>
            <a:r>
              <a:rPr lang="fr-FR" dirty="0"/>
              <a:t> the time to </a:t>
            </a:r>
            <a:r>
              <a:rPr lang="fr-FR" dirty="0" err="1"/>
              <a:t>publish</a:t>
            </a:r>
            <a:r>
              <a:rPr lang="fr-FR" dirty="0"/>
              <a:t> in obscure international </a:t>
            </a:r>
            <a:r>
              <a:rPr lang="fr-FR" dirty="0" err="1"/>
              <a:t>journals</a:t>
            </a:r>
            <a:r>
              <a:rPr lang="fr-FR" dirty="0"/>
              <a:t>, as an </a:t>
            </a:r>
            <a:r>
              <a:rPr lang="fr-FR" dirty="0" err="1"/>
              <a:t>intellectual</a:t>
            </a:r>
            <a:r>
              <a:rPr lang="fr-FR" dirty="0"/>
              <a:t> caution for the </a:t>
            </a:r>
            <a:r>
              <a:rPr lang="fr-FR" dirty="0" err="1"/>
              <a:t>work</a:t>
            </a:r>
            <a:r>
              <a:rPr lang="fr-FR" dirty="0"/>
              <a:t> of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colleagues</a:t>
            </a:r>
            <a:r>
              <a:rPr lang="fr-FR" dirty="0"/>
              <a:t>. He has a direct </a:t>
            </a:r>
            <a:r>
              <a:rPr lang="fr-FR" dirty="0" err="1"/>
              <a:t>connection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Président de la République, but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life </a:t>
            </a:r>
            <a:r>
              <a:rPr lang="fr-FR" dirty="0" err="1"/>
              <a:t>itself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2EF2FBD4-46BF-D641-8D1B-4054B3E7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0"/>
            <a:ext cx="51308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014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FF01F-BA03-C04A-A4E3-AD3F81F2D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Didier </a:t>
            </a:r>
            <a:r>
              <a:rPr lang="fr-FR" b="1" dirty="0" err="1"/>
              <a:t>Lembrouille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F9C671-5F4E-B54E-87B7-3F5F65D8B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338" y="1825625"/>
            <a:ext cx="6603462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dirty="0"/>
              <a:t>Didier </a:t>
            </a:r>
            <a:r>
              <a:rPr lang="fr-FR" dirty="0" err="1"/>
              <a:t>Lembrouille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 in </a:t>
            </a:r>
            <a:r>
              <a:rPr lang="fr-FR" i="1" dirty="0"/>
              <a:t>Département de Médecine Nucléaire </a:t>
            </a:r>
            <a:r>
              <a:rPr lang="fr-FR" i="1" dirty="0" err="1"/>
              <a:t>Compliante</a:t>
            </a:r>
            <a:r>
              <a:rPr lang="fr-FR" i="1" dirty="0"/>
              <a:t> de la SFR</a:t>
            </a:r>
            <a:r>
              <a:rPr lang="fr-FR" dirty="0"/>
              <a:t> on the Island of Guyane, off the </a:t>
            </a:r>
            <a:r>
              <a:rPr lang="fr-FR" dirty="0" err="1"/>
              <a:t>coast</a:t>
            </a:r>
            <a:r>
              <a:rPr lang="fr-FR" dirty="0"/>
              <a:t> of France, on the </a:t>
            </a:r>
            <a:r>
              <a:rPr lang="fr-FR" dirty="0" err="1"/>
              <a:t>oceanic</a:t>
            </a:r>
            <a:r>
              <a:rPr lang="fr-FR" dirty="0"/>
              <a:t> </a:t>
            </a:r>
            <a:r>
              <a:rPr lang="fr-FR" dirty="0" err="1"/>
              <a:t>seas</a:t>
            </a:r>
            <a:r>
              <a:rPr lang="fr-FR" dirty="0"/>
              <a:t>. He </a:t>
            </a:r>
            <a:r>
              <a:rPr lang="fr-FR" dirty="0" err="1"/>
              <a:t>moved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metropolitan</a:t>
            </a:r>
            <a:r>
              <a:rPr lang="fr-FR" dirty="0"/>
              <a:t> France </a:t>
            </a:r>
            <a:r>
              <a:rPr lang="fr-FR" dirty="0" err="1"/>
              <a:t>because</a:t>
            </a:r>
            <a:r>
              <a:rPr lang="fr-FR" dirty="0"/>
              <a:t> of </a:t>
            </a:r>
            <a:r>
              <a:rPr lang="fr-FR" dirty="0" err="1"/>
              <a:t>his</a:t>
            </a:r>
            <a:r>
              <a:rPr lang="fr-FR" dirty="0"/>
              <a:t> love of local culture (</a:t>
            </a:r>
            <a:r>
              <a:rPr lang="fr-FR" dirty="0" err="1"/>
              <a:t>such</a:t>
            </a:r>
            <a:r>
              <a:rPr lang="fr-FR" dirty="0"/>
              <a:t> as the </a:t>
            </a:r>
            <a:r>
              <a:rPr lang="fr-FR" dirty="0" err="1"/>
              <a:t>kwassa-kwassa</a:t>
            </a:r>
            <a:r>
              <a:rPr lang="fr-FR" dirty="0"/>
              <a:t> </a:t>
            </a:r>
            <a:r>
              <a:rPr lang="fr-FR" dirty="0" err="1"/>
              <a:t>fishing</a:t>
            </a:r>
            <a:r>
              <a:rPr lang="fr-FR" dirty="0"/>
              <a:t> </a:t>
            </a:r>
            <a:r>
              <a:rPr lang="fr-FR" dirty="0" err="1"/>
              <a:t>boats</a:t>
            </a:r>
            <a:r>
              <a:rPr lang="fr-FR" dirty="0"/>
              <a:t>).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beautiful</a:t>
            </a:r>
            <a:r>
              <a:rPr lang="fr-FR" dirty="0"/>
              <a:t> </a:t>
            </a:r>
            <a:r>
              <a:rPr lang="fr-FR" dirty="0" err="1"/>
              <a:t>wife</a:t>
            </a:r>
            <a:r>
              <a:rPr lang="fr-FR" dirty="0"/>
              <a:t> and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engineer's</a:t>
            </a:r>
            <a:r>
              <a:rPr lang="fr-FR" dirty="0"/>
              <a:t> </a:t>
            </a:r>
            <a:r>
              <a:rPr lang="fr-FR" dirty="0" err="1"/>
              <a:t>salary</a:t>
            </a:r>
            <a:r>
              <a:rPr lang="fr-FR" dirty="0"/>
              <a:t> are </a:t>
            </a:r>
            <a:r>
              <a:rPr lang="fr-FR" dirty="0" err="1"/>
              <a:t>only</a:t>
            </a:r>
            <a:r>
              <a:rPr lang="fr-FR" dirty="0"/>
              <a:t> 2 of </a:t>
            </a:r>
            <a:r>
              <a:rPr lang="fr-FR" dirty="0" err="1"/>
              <a:t>his</a:t>
            </a:r>
            <a:r>
              <a:rPr lang="fr-FR" dirty="0"/>
              <a:t> 3 main </a:t>
            </a:r>
            <a:r>
              <a:rPr lang="fr-FR" dirty="0" err="1"/>
              <a:t>assets</a:t>
            </a:r>
            <a:r>
              <a:rPr lang="fr-FR" dirty="0"/>
              <a:t>.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interest</a:t>
            </a:r>
            <a:r>
              <a:rPr lang="fr-FR" dirty="0"/>
              <a:t> in </a:t>
            </a:r>
            <a:r>
              <a:rPr lang="fr-FR" dirty="0" err="1"/>
              <a:t>research</a:t>
            </a:r>
            <a:r>
              <a:rPr lang="fr-FR" dirty="0"/>
              <a:t> dates back to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childhood</a:t>
            </a:r>
            <a:r>
              <a:rPr lang="fr-FR" dirty="0"/>
              <a:t>: at the </a:t>
            </a:r>
            <a:r>
              <a:rPr lang="fr-FR" dirty="0" err="1"/>
              <a:t>age</a:t>
            </a:r>
            <a:r>
              <a:rPr lang="fr-FR" dirty="0"/>
              <a:t> of 5, Didier </a:t>
            </a:r>
            <a:r>
              <a:rPr lang="fr-FR" dirty="0" err="1"/>
              <a:t>started</a:t>
            </a:r>
            <a:r>
              <a:rPr lang="fr-FR" dirty="0"/>
              <a:t> </a:t>
            </a:r>
            <a:r>
              <a:rPr lang="fr-FR" dirty="0" err="1"/>
              <a:t>stuffing</a:t>
            </a:r>
            <a:r>
              <a:rPr lang="fr-FR" dirty="0"/>
              <a:t> </a:t>
            </a:r>
            <a:r>
              <a:rPr lang="fr-FR" dirty="0" err="1"/>
              <a:t>animals</a:t>
            </a:r>
            <a:r>
              <a:rPr lang="fr-FR" dirty="0"/>
              <a:t>;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knowledge</a:t>
            </a:r>
            <a:r>
              <a:rPr lang="fr-FR" dirty="0"/>
              <a:t> in </a:t>
            </a:r>
            <a:r>
              <a:rPr lang="fr-FR" dirty="0" err="1"/>
              <a:t>taxidermy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as </a:t>
            </a:r>
            <a:r>
              <a:rPr lang="fr-FR" dirty="0" err="1"/>
              <a:t>limited</a:t>
            </a:r>
            <a:r>
              <a:rPr lang="fr-FR" dirty="0"/>
              <a:t> as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financial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, the first </a:t>
            </a:r>
            <a:r>
              <a:rPr lang="fr-FR" dirty="0" err="1"/>
              <a:t>attempt</a:t>
            </a:r>
            <a:r>
              <a:rPr lang="fr-FR" dirty="0"/>
              <a:t> on a living cat </a:t>
            </a:r>
            <a:r>
              <a:rPr lang="fr-FR" dirty="0" err="1"/>
              <a:t>with</a:t>
            </a:r>
            <a:r>
              <a:rPr lang="fr-FR" dirty="0"/>
              <a:t> chair </a:t>
            </a:r>
            <a:r>
              <a:rPr lang="fr-FR" dirty="0" err="1"/>
              <a:t>straw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(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wouldn't</a:t>
            </a:r>
            <a:r>
              <a:rPr lang="fr-FR" dirty="0"/>
              <a:t> </a:t>
            </a:r>
            <a:r>
              <a:rPr lang="fr-FR" dirty="0" err="1"/>
              <a:t>say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a </a:t>
            </a:r>
            <a:r>
              <a:rPr lang="fr-FR" dirty="0" err="1"/>
              <a:t>failure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just</a:t>
            </a:r>
            <a:r>
              <a:rPr lang="fr-FR" dirty="0"/>
              <a:t> </a:t>
            </a:r>
            <a:r>
              <a:rPr lang="fr-FR" dirty="0" err="1"/>
              <a:t>say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didn't</a:t>
            </a:r>
            <a:r>
              <a:rPr lang="fr-FR" dirty="0"/>
              <a:t> </a:t>
            </a:r>
            <a:r>
              <a:rPr lang="fr-FR" dirty="0" err="1"/>
              <a:t>succeed</a:t>
            </a:r>
            <a:r>
              <a:rPr lang="fr-FR" dirty="0"/>
              <a:t>). He </a:t>
            </a:r>
            <a:r>
              <a:rPr lang="fr-FR" dirty="0" err="1"/>
              <a:t>discovered</a:t>
            </a:r>
            <a:r>
              <a:rPr lang="fr-FR" dirty="0"/>
              <a:t> the first 18 </a:t>
            </a:r>
            <a:r>
              <a:rPr lang="fr-FR" dirty="0" err="1"/>
              <a:t>COVIDs</a:t>
            </a:r>
            <a:r>
              <a:rPr lang="fr-FR" dirty="0"/>
              <a:t> in the </a:t>
            </a:r>
            <a:r>
              <a:rPr lang="fr-FR" dirty="0" err="1"/>
              <a:t>Onfray</a:t>
            </a:r>
            <a:r>
              <a:rPr lang="fr-FR" dirty="0"/>
              <a:t> </a:t>
            </a:r>
            <a:r>
              <a:rPr lang="fr-FR" dirty="0" err="1"/>
              <a:t>Laboratory</a:t>
            </a:r>
            <a:r>
              <a:rPr lang="fr-FR" dirty="0"/>
              <a:t> (TPMP </a:t>
            </a:r>
            <a:r>
              <a:rPr lang="fr-FR" dirty="0" err="1"/>
              <a:t>University</a:t>
            </a:r>
            <a:r>
              <a:rPr lang="fr-FR" dirty="0"/>
              <a:t>), as </a:t>
            </a:r>
            <a:r>
              <a:rPr lang="fr-FR" dirty="0" err="1"/>
              <a:t>well</a:t>
            </a:r>
            <a:r>
              <a:rPr lang="fr-FR" dirty="0"/>
              <a:t> as 16 of the first 18 Parvovirus type B,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enabled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to </a:t>
            </a:r>
            <a:r>
              <a:rPr lang="fr-FR" dirty="0" err="1"/>
              <a:t>accede</a:t>
            </a:r>
            <a:r>
              <a:rPr lang="fr-FR" dirty="0"/>
              <a:t> to the </a:t>
            </a:r>
            <a:r>
              <a:rPr lang="fr-FR" dirty="0" err="1"/>
              <a:t>coveted</a:t>
            </a:r>
            <a:r>
              <a:rPr lang="fr-FR" dirty="0"/>
              <a:t> position of </a:t>
            </a:r>
            <a:r>
              <a:rPr lang="fr-FR" dirty="0" err="1"/>
              <a:t>deputy</a:t>
            </a:r>
            <a:r>
              <a:rPr lang="fr-FR" dirty="0"/>
              <a:t> </a:t>
            </a:r>
            <a:r>
              <a:rPr lang="fr-FR" dirty="0" err="1"/>
              <a:t>town</a:t>
            </a:r>
            <a:r>
              <a:rPr lang="fr-FR" dirty="0"/>
              <a:t> </a:t>
            </a:r>
            <a:r>
              <a:rPr lang="fr-FR" dirty="0" err="1"/>
              <a:t>councillor</a:t>
            </a:r>
            <a:r>
              <a:rPr lang="fr-FR" dirty="0"/>
              <a:t> in </a:t>
            </a:r>
            <a:r>
              <a:rPr lang="fr-FR" dirty="0" err="1"/>
              <a:t>Vigneulles-lès-Hattonchâtel</a:t>
            </a:r>
            <a:r>
              <a:rPr lang="fr-FR" dirty="0"/>
              <a:t>. </a:t>
            </a:r>
            <a:r>
              <a:rPr lang="fr-FR" dirty="0" err="1"/>
              <a:t>Having</a:t>
            </a:r>
            <a:r>
              <a:rPr lang="fr-FR" dirty="0"/>
              <a:t> </a:t>
            </a:r>
            <a:r>
              <a:rPr lang="fr-FR" dirty="0" err="1"/>
              <a:t>reached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position of </a:t>
            </a:r>
            <a:r>
              <a:rPr lang="fr-FR" dirty="0" err="1"/>
              <a:t>responsibility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quickly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the sofa promotion — a </a:t>
            </a:r>
            <a:r>
              <a:rPr lang="fr-FR" dirty="0" err="1"/>
              <a:t>quite</a:t>
            </a:r>
            <a:r>
              <a:rPr lang="fr-FR" dirty="0"/>
              <a:t> </a:t>
            </a:r>
            <a:r>
              <a:rPr lang="fr-FR" dirty="0" err="1"/>
              <a:t>classic</a:t>
            </a:r>
            <a:r>
              <a:rPr lang="fr-FR" dirty="0"/>
              <a:t> </a:t>
            </a:r>
            <a:r>
              <a:rPr lang="fr-FR" dirty="0" err="1"/>
              <a:t>young</a:t>
            </a:r>
            <a:r>
              <a:rPr lang="fr-FR" dirty="0"/>
              <a:t> man's life in France.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discoveries</a:t>
            </a:r>
            <a:r>
              <a:rPr lang="fr-FR" dirty="0"/>
              <a:t> in the </a:t>
            </a:r>
            <a:r>
              <a:rPr lang="fr-FR" dirty="0" err="1"/>
              <a:t>field</a:t>
            </a:r>
            <a:r>
              <a:rPr lang="fr-FR" dirty="0"/>
              <a:t> of COVID-12 (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old</a:t>
            </a:r>
            <a:r>
              <a:rPr lang="fr-FR" dirty="0"/>
              <a:t> </a:t>
            </a:r>
            <a:r>
              <a:rPr lang="fr-FR" dirty="0" err="1"/>
              <a:t>suppositories</a:t>
            </a:r>
            <a:r>
              <a:rPr lang="fr-FR" dirty="0"/>
              <a:t> on </a:t>
            </a:r>
            <a:r>
              <a:rPr lang="fr-FR" dirty="0" err="1"/>
              <a:t>mice</a:t>
            </a:r>
            <a:r>
              <a:rPr lang="fr-FR" dirty="0"/>
              <a:t>)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one of the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researchers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discipline;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keeps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effective </a:t>
            </a:r>
            <a:r>
              <a:rPr lang="fr-FR" dirty="0" err="1"/>
              <a:t>treatment</a:t>
            </a:r>
            <a:r>
              <a:rPr lang="fr-FR" dirty="0"/>
              <a:t> to </a:t>
            </a:r>
            <a:r>
              <a:rPr lang="fr-FR" dirty="0" err="1"/>
              <a:t>himself</a:t>
            </a:r>
            <a:r>
              <a:rPr lang="fr-FR" dirty="0"/>
              <a:t> to </a:t>
            </a:r>
            <a:r>
              <a:rPr lang="fr-FR" dirty="0" err="1"/>
              <a:t>prevent</a:t>
            </a:r>
            <a:r>
              <a:rPr lang="fr-FR" dirty="0"/>
              <a:t> people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buying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unmarketed</a:t>
            </a:r>
            <a:r>
              <a:rPr lang="fr-FR" dirty="0"/>
              <a:t> and non-</a:t>
            </a:r>
            <a:r>
              <a:rPr lang="fr-FR" dirty="0" err="1"/>
              <a:t>stocked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. </a:t>
            </a:r>
            <a:r>
              <a:rPr lang="fr-FR" dirty="0" err="1"/>
              <a:t>Above</a:t>
            </a:r>
            <a:r>
              <a:rPr lang="fr-FR" dirty="0"/>
              <a:t> all, </a:t>
            </a:r>
            <a:r>
              <a:rPr lang="fr-FR" dirty="0" err="1"/>
              <a:t>he</a:t>
            </a:r>
            <a:r>
              <a:rPr lang="fr-FR" dirty="0"/>
              <a:t> loves </a:t>
            </a:r>
            <a:r>
              <a:rPr lang="fr-FR" dirty="0" err="1"/>
              <a:t>logic</a:t>
            </a:r>
            <a:r>
              <a:rPr lang="fr-FR" dirty="0"/>
              <a:t>.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B41B7652-A839-2648-9315-4C1CACC0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8" y="1825625"/>
            <a:ext cx="44069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9429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931652-7956-B64B-B495-FF509E64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Sylvano</a:t>
            </a:r>
            <a:r>
              <a:rPr lang="fr-FR" b="1" dirty="0"/>
              <a:t> </a:t>
            </a:r>
            <a:r>
              <a:rPr lang="fr-FR" b="1" dirty="0" err="1"/>
              <a:t>Trottinetta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34C9E6-8C26-7C4F-B526-FA117ADA5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325784" cy="516731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dirty="0" err="1"/>
              <a:t>Sylvano</a:t>
            </a:r>
            <a:r>
              <a:rPr lang="fr-FR" dirty="0"/>
              <a:t> </a:t>
            </a:r>
            <a:r>
              <a:rPr lang="fr-FR" dirty="0" err="1"/>
              <a:t>Trottinetta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conspirator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launched</a:t>
            </a:r>
            <a:r>
              <a:rPr lang="fr-FR" dirty="0"/>
              <a:t> a for-profit association </a:t>
            </a:r>
            <a:r>
              <a:rPr lang="fr-FR" dirty="0" err="1"/>
              <a:t>called</a:t>
            </a:r>
            <a:r>
              <a:rPr lang="fr-FR" dirty="0"/>
              <a:t> </a:t>
            </a:r>
            <a:r>
              <a:rPr lang="fr-FR" dirty="0" err="1"/>
              <a:t>WrongSense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blogger</a:t>
            </a:r>
            <a:r>
              <a:rPr lang="fr-FR" dirty="0"/>
              <a:t> at Rance Poire, </a:t>
            </a:r>
            <a:r>
              <a:rPr lang="fr-FR" dirty="0" err="1"/>
              <a:t>Sauron</a:t>
            </a:r>
            <a:r>
              <a:rPr lang="fr-FR" dirty="0"/>
              <a:t>, Voldemort, Max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Addams</a:t>
            </a:r>
            <a:r>
              <a:rPr lang="fr-FR" dirty="0"/>
              <a:t> </a:t>
            </a:r>
            <a:r>
              <a:rPr lang="fr-FR" dirty="0" err="1"/>
              <a:t>Family</a:t>
            </a:r>
            <a:r>
              <a:rPr lang="fr-FR" dirty="0"/>
              <a:t> and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old</a:t>
            </a:r>
            <a:r>
              <a:rPr lang="fr-FR" dirty="0"/>
              <a:t> </a:t>
            </a:r>
            <a:r>
              <a:rPr lang="fr-FR" dirty="0" err="1"/>
              <a:t>friends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a </a:t>
            </a:r>
            <a:r>
              <a:rPr lang="fr-FR" dirty="0" err="1"/>
              <a:t>Member</a:t>
            </a:r>
            <a:r>
              <a:rPr lang="fr-FR" dirty="0"/>
              <a:t> of </a:t>
            </a:r>
            <a:r>
              <a:rPr lang="fr-FR" dirty="0" err="1"/>
              <a:t>Parliament</a:t>
            </a:r>
            <a:r>
              <a:rPr lang="fr-FR" dirty="0"/>
              <a:t> (of the group </a:t>
            </a:r>
            <a:r>
              <a:rPr lang="fr-FR" dirty="0" err="1"/>
              <a:t>Predatory</a:t>
            </a:r>
            <a:r>
              <a:rPr lang="fr-FR" dirty="0"/>
              <a:t> </a:t>
            </a:r>
            <a:r>
              <a:rPr lang="fr-FR" dirty="0" err="1"/>
              <a:t>Review</a:t>
            </a:r>
            <a:r>
              <a:rPr lang="fr-FR" dirty="0"/>
              <a:t>, </a:t>
            </a:r>
            <a:r>
              <a:rPr lang="fr-FR" dirty="0" err="1"/>
              <a:t>Ostracism</a:t>
            </a:r>
            <a:r>
              <a:rPr lang="fr-FR" dirty="0"/>
              <a:t>, </a:t>
            </a:r>
            <a:r>
              <a:rPr lang="fr-FR" dirty="0" err="1"/>
              <a:t>Uselessness</a:t>
            </a:r>
            <a:r>
              <a:rPr lang="fr-FR" dirty="0"/>
              <a:t> and Toasts). He </a:t>
            </a:r>
            <a:r>
              <a:rPr lang="fr-FR" dirty="0" err="1"/>
              <a:t>worked</a:t>
            </a:r>
            <a:r>
              <a:rPr lang="fr-FR" dirty="0"/>
              <a:t> for 2 </a:t>
            </a:r>
            <a:r>
              <a:rPr lang="fr-FR" dirty="0" err="1"/>
              <a:t>weeks</a:t>
            </a:r>
            <a:r>
              <a:rPr lang="fr-FR" dirty="0"/>
              <a:t> in intensive care in 1989 to plug in the coffee machine (the </a:t>
            </a:r>
            <a:r>
              <a:rPr lang="fr-FR" dirty="0" err="1"/>
              <a:t>longest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to </a:t>
            </a:r>
            <a:r>
              <a:rPr lang="fr-FR" dirty="0" err="1"/>
              <a:t>pass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stairs</a:t>
            </a:r>
            <a:r>
              <a:rPr lang="fr-FR" dirty="0"/>
              <a:t>, as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wide</a:t>
            </a:r>
            <a:r>
              <a:rPr lang="fr-FR" dirty="0"/>
              <a:t> for the lift),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to go and </a:t>
            </a:r>
            <a:r>
              <a:rPr lang="fr-FR" dirty="0" err="1"/>
              <a:t>explain</a:t>
            </a:r>
            <a:r>
              <a:rPr lang="fr-FR" dirty="0"/>
              <a:t> the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functioning</a:t>
            </a:r>
            <a:r>
              <a:rPr lang="fr-FR" dirty="0"/>
              <a:t> on all TV sets. He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revealed</a:t>
            </a:r>
            <a:r>
              <a:rPr lang="fr-FR" dirty="0"/>
              <a:t> the </a:t>
            </a:r>
            <a:r>
              <a:rPr lang="fr-FR" dirty="0" err="1"/>
              <a:t>conspiracy</a:t>
            </a:r>
            <a:r>
              <a:rPr lang="fr-FR" dirty="0"/>
              <a:t> of </a:t>
            </a:r>
            <a:r>
              <a:rPr lang="fr-FR" dirty="0" err="1"/>
              <a:t>GPs</a:t>
            </a:r>
            <a:r>
              <a:rPr lang="fr-FR" dirty="0"/>
              <a:t> and </a:t>
            </a:r>
            <a:r>
              <a:rPr lang="fr-FR" dirty="0" err="1"/>
              <a:t>anaesthetist</a:t>
            </a:r>
            <a:r>
              <a:rPr lang="fr-FR" dirty="0"/>
              <a:t>-intensive care </a:t>
            </a:r>
            <a:r>
              <a:rPr lang="fr-FR" dirty="0" err="1"/>
              <a:t>physicians</a:t>
            </a:r>
            <a:r>
              <a:rPr lang="fr-FR" dirty="0"/>
              <a:t> in </a:t>
            </a:r>
            <a:r>
              <a:rPr lang="fr-FR" dirty="0" err="1"/>
              <a:t>covid</a:t>
            </a:r>
            <a:r>
              <a:rPr lang="fr-FR" dirty="0"/>
              <a:t> </a:t>
            </a:r>
            <a:r>
              <a:rPr lang="fr-FR" dirty="0" err="1"/>
              <a:t>pandemy</a:t>
            </a:r>
            <a:r>
              <a:rPr lang="fr-FR" dirty="0"/>
              <a:t>: </a:t>
            </a:r>
            <a:r>
              <a:rPr lang="fr-FR" dirty="0" err="1"/>
              <a:t>hundred</a:t>
            </a:r>
            <a:r>
              <a:rPr lang="fr-FR" dirty="0"/>
              <a:t> of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money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government</a:t>
            </a:r>
            <a:r>
              <a:rPr lang="fr-FR" dirty="0"/>
              <a:t> for </a:t>
            </a:r>
            <a:r>
              <a:rPr lang="fr-FR" dirty="0" err="1"/>
              <a:t>inventing</a:t>
            </a:r>
            <a:r>
              <a:rPr lang="fr-FR" dirty="0"/>
              <a:t> fictive cases of covid-19 and for </a:t>
            </a:r>
            <a:r>
              <a:rPr lang="fr-FR" dirty="0" err="1"/>
              <a:t>intubating</a:t>
            </a:r>
            <a:r>
              <a:rPr lang="fr-FR" dirty="0"/>
              <a:t> false positive RT-PCR patients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symptoms</a:t>
            </a:r>
            <a:r>
              <a:rPr lang="fr-FR" dirty="0"/>
              <a:t>. As a </a:t>
            </a:r>
            <a:r>
              <a:rPr lang="fr-FR" dirty="0" err="1"/>
              <a:t>specialist</a:t>
            </a:r>
            <a:r>
              <a:rPr lang="fr-FR" dirty="0"/>
              <a:t> in </a:t>
            </a:r>
            <a:r>
              <a:rPr lang="fr-FR" dirty="0" err="1"/>
              <a:t>emptiness</a:t>
            </a:r>
            <a:r>
              <a:rPr lang="fr-FR" dirty="0"/>
              <a:t> and </a:t>
            </a:r>
            <a:r>
              <a:rPr lang="fr-FR" dirty="0" err="1"/>
              <a:t>hollow</a:t>
            </a:r>
            <a:r>
              <a:rPr lang="fr-FR" dirty="0"/>
              <a:t> </a:t>
            </a:r>
            <a:r>
              <a:rPr lang="fr-FR" dirty="0" err="1"/>
              <a:t>things</a:t>
            </a:r>
            <a:r>
              <a:rPr lang="fr-FR" dirty="0"/>
              <a:t>, </a:t>
            </a:r>
            <a:r>
              <a:rPr lang="fr-FR" dirty="0" err="1"/>
              <a:t>Trottinetta</a:t>
            </a:r>
            <a:r>
              <a:rPr lang="fr-FR" dirty="0"/>
              <a:t> has </a:t>
            </a:r>
            <a:r>
              <a:rPr lang="fr-FR" dirty="0" err="1"/>
              <a:t>developed</a:t>
            </a:r>
            <a:r>
              <a:rPr lang="fr-FR" dirty="0"/>
              <a:t> a </a:t>
            </a:r>
            <a:r>
              <a:rPr lang="fr-FR" dirty="0" err="1"/>
              <a:t>theory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the </a:t>
            </a:r>
            <a:r>
              <a:rPr lang="fr-FR" dirty="0" err="1"/>
              <a:t>hollow</a:t>
            </a:r>
            <a:r>
              <a:rPr lang="fr-FR" dirty="0"/>
              <a:t> </a:t>
            </a:r>
            <a:r>
              <a:rPr lang="fr-FR" dirty="0" err="1"/>
              <a:t>moon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 satellite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empty</a:t>
            </a:r>
            <a:r>
              <a:rPr lang="fr-FR" dirty="0"/>
              <a:t> </a:t>
            </a:r>
            <a:r>
              <a:rPr lang="fr-FR" dirty="0" err="1"/>
              <a:t>core</a:t>
            </a:r>
            <a:r>
              <a:rPr lang="fr-FR" dirty="0"/>
              <a:t>. He has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/>
              <a:t>accelerated</a:t>
            </a:r>
            <a:r>
              <a:rPr lang="fr-FR" dirty="0"/>
              <a:t> training courses on the all and </a:t>
            </a:r>
            <a:r>
              <a:rPr lang="fr-FR" dirty="0" err="1"/>
              <a:t>nothing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internet 0.2 (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internet 2.0, but in the </a:t>
            </a:r>
            <a:r>
              <a:rPr lang="fr-FR" dirty="0" err="1"/>
              <a:t>prehistory</a:t>
            </a:r>
            <a:r>
              <a:rPr lang="fr-FR" dirty="0"/>
              <a:t>). He </a:t>
            </a:r>
            <a:r>
              <a:rPr lang="fr-FR" dirty="0" err="1"/>
              <a:t>knows</a:t>
            </a:r>
            <a:r>
              <a:rPr lang="fr-FR" dirty="0"/>
              <a:t> about the new world </a:t>
            </a:r>
            <a:r>
              <a:rPr lang="fr-FR" dirty="0" err="1"/>
              <a:t>order</a:t>
            </a:r>
            <a:r>
              <a:rPr lang="fr-FR" dirty="0"/>
              <a:t>, the </a:t>
            </a:r>
            <a:r>
              <a:rPr lang="fr-FR" dirty="0" err="1"/>
              <a:t>reptilians</a:t>
            </a:r>
            <a:r>
              <a:rPr lang="fr-FR" dirty="0"/>
              <a:t> and the nazi </a:t>
            </a:r>
            <a:r>
              <a:rPr lang="fr-FR" dirty="0" err="1"/>
              <a:t>ticks</a:t>
            </a:r>
            <a:r>
              <a:rPr lang="fr-FR" dirty="0"/>
              <a:t>, but </a:t>
            </a:r>
            <a:r>
              <a:rPr lang="fr-FR" dirty="0" err="1"/>
              <a:t>does</a:t>
            </a:r>
            <a:r>
              <a:rPr lang="fr-FR" dirty="0"/>
              <a:t> not </a:t>
            </a:r>
            <a:r>
              <a:rPr lang="fr-FR" dirty="0" err="1"/>
              <a:t>yet</a:t>
            </a:r>
            <a:r>
              <a:rPr lang="fr-FR" dirty="0"/>
              <a:t> know </a:t>
            </a:r>
            <a:r>
              <a:rPr lang="fr-FR" dirty="0" err="1"/>
              <a:t>what</a:t>
            </a:r>
            <a:r>
              <a:rPr lang="fr-FR" dirty="0"/>
              <a:t> place the </a:t>
            </a:r>
            <a:r>
              <a:rPr lang="fr-FR" dirty="0" err="1"/>
              <a:t>Illuminati</a:t>
            </a:r>
            <a:r>
              <a:rPr lang="fr-FR" dirty="0"/>
              <a:t> and the </a:t>
            </a:r>
            <a:r>
              <a:rPr lang="fr-FR" dirty="0" err="1"/>
              <a:t>Freemasons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have in all </a:t>
            </a:r>
            <a:r>
              <a:rPr lang="fr-FR" dirty="0" err="1"/>
              <a:t>this</a:t>
            </a:r>
            <a:r>
              <a:rPr lang="fr-FR" dirty="0"/>
              <a:t> (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one of </a:t>
            </a:r>
            <a:r>
              <a:rPr lang="fr-FR" dirty="0" err="1"/>
              <a:t>his</a:t>
            </a:r>
            <a:r>
              <a:rPr lang="fr-FR" dirty="0"/>
              <a:t> main </a:t>
            </a:r>
            <a:r>
              <a:rPr lang="fr-FR" dirty="0" err="1"/>
              <a:t>lines</a:t>
            </a:r>
            <a:r>
              <a:rPr lang="fr-FR" dirty="0"/>
              <a:t> of </a:t>
            </a:r>
            <a:r>
              <a:rPr lang="fr-FR" dirty="0" err="1"/>
              <a:t>research</a:t>
            </a:r>
            <a:r>
              <a:rPr lang="fr-FR" dirty="0"/>
              <a:t>).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prevent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remotely</a:t>
            </a:r>
            <a:r>
              <a:rPr lang="fr-FR" dirty="0"/>
              <a:t> </a:t>
            </a:r>
            <a:r>
              <a:rPr lang="fr-FR" dirty="0" err="1"/>
              <a:t>controlled</a:t>
            </a:r>
            <a:r>
              <a:rPr lang="fr-FR" dirty="0"/>
              <a:t> by the 5G </a:t>
            </a:r>
            <a:r>
              <a:rPr lang="fr-FR" dirty="0" err="1"/>
              <a:t>contained</a:t>
            </a:r>
            <a:r>
              <a:rPr lang="fr-FR" dirty="0"/>
              <a:t> in the vaccine chip </a:t>
            </a:r>
            <a:r>
              <a:rPr lang="fr-FR" dirty="0" err="1"/>
              <a:t>that</a:t>
            </a:r>
            <a:r>
              <a:rPr lang="fr-FR" dirty="0"/>
              <a:t> Bill Gates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forcibly</a:t>
            </a:r>
            <a:r>
              <a:rPr lang="fr-FR" dirty="0"/>
              <a:t> </a:t>
            </a:r>
            <a:r>
              <a:rPr lang="fr-FR" dirty="0" err="1"/>
              <a:t>inoculate</a:t>
            </a:r>
            <a:r>
              <a:rPr lang="fr-FR" dirty="0"/>
              <a:t> us </a:t>
            </a:r>
            <a:r>
              <a:rPr lang="fr-FR" dirty="0" err="1"/>
              <a:t>with</a:t>
            </a:r>
            <a:r>
              <a:rPr lang="fr-FR" dirty="0"/>
              <a:t> via </a:t>
            </a:r>
            <a:r>
              <a:rPr lang="fr-FR" dirty="0" err="1"/>
              <a:t>chemtrails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has </a:t>
            </a:r>
            <a:r>
              <a:rPr lang="fr-FR" dirty="0" err="1"/>
              <a:t>decided</a:t>
            </a:r>
            <a:r>
              <a:rPr lang="fr-FR" dirty="0"/>
              <a:t> to part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dispensable </a:t>
            </a:r>
            <a:r>
              <a:rPr lang="fr-FR" dirty="0" err="1"/>
              <a:t>appendix</a:t>
            </a:r>
            <a:r>
              <a:rPr lang="fr-FR" dirty="0"/>
              <a:t>. He </a:t>
            </a:r>
            <a:r>
              <a:rPr lang="fr-FR" dirty="0" err="1"/>
              <a:t>divides</a:t>
            </a:r>
            <a:r>
              <a:rPr lang="fr-FR" dirty="0"/>
              <a:t> the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community</a:t>
            </a:r>
            <a:r>
              <a:rPr lang="fr-FR" dirty="0"/>
              <a:t>: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believe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more </a:t>
            </a:r>
            <a:r>
              <a:rPr lang="fr-FR" dirty="0" err="1"/>
              <a:t>evidence</a:t>
            </a:r>
            <a:r>
              <a:rPr lang="fr-FR" dirty="0"/>
              <a:t> of intelligent life on Mars </a:t>
            </a:r>
            <a:r>
              <a:rPr lang="fr-FR" dirty="0" err="1"/>
              <a:t>than</a:t>
            </a:r>
            <a:r>
              <a:rPr lang="fr-FR" dirty="0"/>
              <a:t> in </a:t>
            </a:r>
            <a:r>
              <a:rPr lang="fr-FR" dirty="0" err="1"/>
              <a:t>Sylvano</a:t>
            </a:r>
            <a:r>
              <a:rPr lang="fr-FR" dirty="0"/>
              <a:t>,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others</a:t>
            </a:r>
            <a:r>
              <a:rPr lang="fr-FR" dirty="0"/>
              <a:t> suspect the opposite.</a:t>
            </a:r>
            <a:endParaRPr lang="fr-FR" b="0" dirty="0">
              <a:effectLst/>
            </a:endParaRPr>
          </a:p>
          <a:p>
            <a:pPr marL="0" indent="0">
              <a:buNone/>
            </a:pPr>
            <a:br>
              <a:rPr lang="fr-FR" dirty="0"/>
            </a:br>
            <a:endParaRPr lang="fr-FR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BEE607E0-C113-3843-8B5A-F35B767DB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84" y="1617663"/>
            <a:ext cx="45593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470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52443-06AA-3343-9FC3-39560BC1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Otter</a:t>
            </a:r>
            <a:r>
              <a:rPr lang="fr-FR" b="1" dirty="0"/>
              <a:t> F. </a:t>
            </a:r>
            <a:r>
              <a:rPr lang="fr-FR" b="1" dirty="0" err="1"/>
              <a:t>Hantome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41CF77-30FA-3143-838B-2371D00F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430" y="1554162"/>
            <a:ext cx="6146369" cy="53038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dirty="0"/>
              <a:t>Pr. </a:t>
            </a:r>
            <a:r>
              <a:rPr lang="fr-FR" dirty="0" err="1"/>
              <a:t>Otter</a:t>
            </a:r>
            <a:r>
              <a:rPr lang="fr-FR" dirty="0"/>
              <a:t> F. </a:t>
            </a:r>
            <a:r>
              <a:rPr lang="fr-FR" dirty="0" err="1"/>
              <a:t>Hantome</a:t>
            </a:r>
            <a:r>
              <a:rPr lang="fr-FR" dirty="0"/>
              <a:t>, MD-PhD, PhD, PhD,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vaporous</a:t>
            </a:r>
            <a:r>
              <a:rPr lang="fr-FR" dirty="0"/>
              <a:t> </a:t>
            </a:r>
            <a:r>
              <a:rPr lang="fr-FR" dirty="0" err="1"/>
              <a:t>researcher</a:t>
            </a:r>
            <a:r>
              <a:rPr lang="fr-FR" dirty="0"/>
              <a:t>,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spends</a:t>
            </a:r>
            <a:r>
              <a:rPr lang="fr-FR" dirty="0"/>
              <a:t> a </a:t>
            </a:r>
            <a:r>
              <a:rPr lang="fr-FR" dirty="0" err="1"/>
              <a:t>great</a:t>
            </a:r>
            <a:r>
              <a:rPr lang="fr-FR" dirty="0"/>
              <a:t> part of </a:t>
            </a:r>
            <a:r>
              <a:rPr lang="fr-FR" dirty="0" err="1"/>
              <a:t>his</a:t>
            </a:r>
            <a:r>
              <a:rPr lang="fr-FR" dirty="0"/>
              <a:t> time in </a:t>
            </a:r>
            <a:r>
              <a:rPr lang="fr-FR" dirty="0" err="1"/>
              <a:t>television</a:t>
            </a:r>
            <a:r>
              <a:rPr lang="fr-FR" dirty="0"/>
              <a:t> and radio </a:t>
            </a:r>
            <a:r>
              <a:rPr lang="fr-FR" dirty="0" err="1"/>
              <a:t>explaining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not have time to </a:t>
            </a:r>
            <a:r>
              <a:rPr lang="fr-FR" dirty="0" err="1"/>
              <a:t>respond</a:t>
            </a:r>
            <a:r>
              <a:rPr lang="fr-FR" dirty="0"/>
              <a:t> to the media </a:t>
            </a:r>
            <a:r>
              <a:rPr lang="fr-FR" dirty="0" err="1"/>
              <a:t>because</a:t>
            </a:r>
            <a:r>
              <a:rPr lang="fr-FR" dirty="0"/>
              <a:t> of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. He has </a:t>
            </a:r>
            <a:r>
              <a:rPr lang="fr-FR" dirty="0" err="1"/>
              <a:t>discovered</a:t>
            </a:r>
            <a:r>
              <a:rPr lang="fr-FR" dirty="0"/>
              <a:t> </a:t>
            </a:r>
            <a:r>
              <a:rPr lang="fr-FR" dirty="0" err="1"/>
              <a:t>twelve</a:t>
            </a:r>
            <a:r>
              <a:rPr lang="fr-FR" dirty="0"/>
              <a:t> </a:t>
            </a:r>
            <a:r>
              <a:rPr lang="fr-FR" dirty="0" err="1"/>
              <a:t>treatments</a:t>
            </a:r>
            <a:r>
              <a:rPr lang="fr-FR" dirty="0"/>
              <a:t> 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hydroxychlorozithromycine</a:t>
            </a:r>
            <a:r>
              <a:rPr lang="fr-FR" dirty="0"/>
              <a:t> (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 </a:t>
            </a:r>
            <a:r>
              <a:rPr lang="fr-FR" dirty="0" err="1"/>
              <a:t>except</a:t>
            </a:r>
            <a:r>
              <a:rPr lang="fr-FR" dirty="0"/>
              <a:t> </a:t>
            </a:r>
            <a:r>
              <a:rPr lang="fr-FR" dirty="0" err="1"/>
              <a:t>pediculosis</a:t>
            </a:r>
            <a:r>
              <a:rPr lang="fr-FR" dirty="0"/>
              <a:t>) and </a:t>
            </a:r>
            <a:r>
              <a:rPr lang="fr-FR" dirty="0" err="1"/>
              <a:t>vanilla-strawberry</a:t>
            </a:r>
            <a:r>
              <a:rPr lang="fr-FR" dirty="0"/>
              <a:t> panna cotta (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pediculosis</a:t>
            </a:r>
            <a:r>
              <a:rPr lang="fr-FR" dirty="0"/>
              <a:t>). He </a:t>
            </a:r>
            <a:r>
              <a:rPr lang="fr-FR" dirty="0" err="1"/>
              <a:t>knows</a:t>
            </a:r>
            <a:r>
              <a:rPr lang="fr-FR" dirty="0"/>
              <a:t> how to </a:t>
            </a:r>
            <a:r>
              <a:rPr lang="fr-FR" dirty="0" err="1"/>
              <a:t>find</a:t>
            </a:r>
            <a:r>
              <a:rPr lang="fr-FR" dirty="0"/>
              <a:t> the good </a:t>
            </a:r>
            <a:r>
              <a:rPr lang="fr-FR" dirty="0" err="1"/>
              <a:t>sense</a:t>
            </a:r>
            <a:r>
              <a:rPr lang="fr-FR" dirty="0"/>
              <a:t> of a USB flash drive in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3 trials and </a:t>
            </a:r>
            <a:r>
              <a:rPr lang="fr-FR" dirty="0" err="1"/>
              <a:t>was</a:t>
            </a:r>
            <a:r>
              <a:rPr lang="fr-FR" dirty="0"/>
              <a:t> the </a:t>
            </a:r>
            <a:r>
              <a:rPr lang="fr-FR" dirty="0" err="1"/>
              <a:t>youngest</a:t>
            </a:r>
            <a:r>
              <a:rPr lang="fr-FR" dirty="0"/>
              <a:t> gold </a:t>
            </a:r>
            <a:r>
              <a:rPr lang="fr-FR" dirty="0" err="1"/>
              <a:t>medal</a:t>
            </a:r>
            <a:r>
              <a:rPr lang="fr-FR" dirty="0"/>
              <a:t> winner in the </a:t>
            </a:r>
            <a:r>
              <a:rPr lang="fr-FR" dirty="0" err="1"/>
              <a:t>competition</a:t>
            </a:r>
            <a:r>
              <a:rPr lang="fr-FR" dirty="0"/>
              <a:t> in 1972. He </a:t>
            </a:r>
            <a:r>
              <a:rPr lang="fr-FR" dirty="0" err="1"/>
              <a:t>is</a:t>
            </a:r>
            <a:r>
              <a:rPr lang="fr-FR" dirty="0"/>
              <a:t> chairman of the </a:t>
            </a:r>
            <a:r>
              <a:rPr lang="fr-FR" dirty="0" err="1"/>
              <a:t>ethics</a:t>
            </a:r>
            <a:r>
              <a:rPr lang="fr-FR" dirty="0"/>
              <a:t> </a:t>
            </a:r>
            <a:r>
              <a:rPr lang="fr-FR" dirty="0" err="1"/>
              <a:t>committee</a:t>
            </a:r>
            <a:r>
              <a:rPr lang="fr-FR" dirty="0"/>
              <a:t> of the </a:t>
            </a:r>
            <a:r>
              <a:rPr lang="fr-FR" dirty="0" err="1"/>
              <a:t>University</a:t>
            </a:r>
            <a:r>
              <a:rPr lang="fr-FR" dirty="0"/>
              <a:t> of Melon, </a:t>
            </a:r>
            <a:r>
              <a:rPr lang="fr-FR" dirty="0" err="1"/>
              <a:t>perhaps</a:t>
            </a:r>
            <a:r>
              <a:rPr lang="fr-FR" dirty="0"/>
              <a:t> a </a:t>
            </a:r>
            <a:r>
              <a:rPr lang="fr-FR" dirty="0" err="1"/>
              <a:t>little</a:t>
            </a:r>
            <a:r>
              <a:rPr lang="fr-FR" dirty="0"/>
              <a:t> rough at times, but </a:t>
            </a:r>
            <a:r>
              <a:rPr lang="fr-FR" dirty="0" err="1"/>
              <a:t>knowing</a:t>
            </a:r>
            <a:r>
              <a:rPr lang="fr-FR" dirty="0"/>
              <a:t> how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tolerant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friends</a:t>
            </a:r>
            <a:r>
              <a:rPr lang="fr-FR" dirty="0"/>
              <a:t> — </a:t>
            </a:r>
            <a:r>
              <a:rPr lang="fr-FR" dirty="0" err="1"/>
              <a:t>especially</a:t>
            </a:r>
            <a:r>
              <a:rPr lang="fr-FR" dirty="0"/>
              <a:t>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keep</a:t>
            </a:r>
            <a:r>
              <a:rPr lang="fr-FR" dirty="0"/>
              <a:t> a place for </a:t>
            </a:r>
            <a:r>
              <a:rPr lang="fr-FR" dirty="0" err="1"/>
              <a:t>him</a:t>
            </a:r>
            <a:r>
              <a:rPr lang="fr-FR" dirty="0"/>
              <a:t> in </a:t>
            </a:r>
            <a:r>
              <a:rPr lang="fr-FR" dirty="0" err="1"/>
              <a:t>their</a:t>
            </a:r>
            <a:r>
              <a:rPr lang="fr-FR" dirty="0"/>
              <a:t> articles.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numerous</a:t>
            </a:r>
            <a:r>
              <a:rPr lang="fr-FR" dirty="0"/>
              <a:t> publications in the </a:t>
            </a:r>
            <a:r>
              <a:rPr lang="fr-FR" dirty="0" err="1"/>
              <a:t>parish</a:t>
            </a:r>
            <a:r>
              <a:rPr lang="fr-FR" dirty="0"/>
              <a:t> newsletter of Melon have put </a:t>
            </a:r>
            <a:r>
              <a:rPr lang="fr-FR" dirty="0" err="1"/>
              <a:t>him</a:t>
            </a:r>
            <a:r>
              <a:rPr lang="fr-FR" dirty="0"/>
              <a:t> at the top;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valentonine</a:t>
            </a:r>
            <a:r>
              <a:rPr lang="fr-FR" dirty="0"/>
              <a:t> and 6-méthoxy-harmalan in </a:t>
            </a:r>
            <a:r>
              <a:rPr lang="fr-FR" dirty="0" err="1"/>
              <a:t>elderly</a:t>
            </a:r>
            <a:r>
              <a:rPr lang="fr-FR" dirty="0"/>
              <a:t> patients in an </a:t>
            </a:r>
            <a:r>
              <a:rPr lang="fr-FR" dirty="0" err="1"/>
              <a:t>abbey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great</a:t>
            </a:r>
            <a:r>
              <a:rPr lang="fr-FR" dirty="0"/>
              <a:t> </a:t>
            </a:r>
            <a:r>
              <a:rPr lang="fr-FR" dirty="0" err="1"/>
              <a:t>success</a:t>
            </a:r>
            <a:r>
              <a:rPr lang="fr-FR" dirty="0"/>
              <a:t>. </a:t>
            </a:r>
            <a:r>
              <a:rPr lang="fr-FR" dirty="0" err="1"/>
              <a:t>Together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Paul </a:t>
            </a:r>
            <a:r>
              <a:rPr lang="fr-FR" dirty="0" err="1"/>
              <a:t>Lepoulpe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considered</a:t>
            </a:r>
            <a:r>
              <a:rPr lang="fr-FR" dirty="0"/>
              <a:t> one of the </a:t>
            </a:r>
            <a:r>
              <a:rPr lang="fr-FR" dirty="0" err="1"/>
              <a:t>greatest</a:t>
            </a:r>
            <a:r>
              <a:rPr lang="fr-FR" dirty="0"/>
              <a:t> </a:t>
            </a:r>
            <a:r>
              <a:rPr lang="fr-FR" dirty="0" err="1"/>
              <a:t>prophets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time, if not an oracle: </a:t>
            </a:r>
            <a:r>
              <a:rPr lang="fr-FR" dirty="0" err="1"/>
              <a:t>regarding</a:t>
            </a:r>
            <a:r>
              <a:rPr lang="fr-FR" dirty="0"/>
              <a:t> COVID-19,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wrong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about the </a:t>
            </a:r>
            <a:r>
              <a:rPr lang="fr-FR" dirty="0" err="1"/>
              <a:t>epidemic</a:t>
            </a:r>
            <a:r>
              <a:rPr lang="fr-FR" dirty="0"/>
              <a:t>, the </a:t>
            </a:r>
            <a:r>
              <a:rPr lang="fr-FR" dirty="0" err="1"/>
              <a:t>pandemic</a:t>
            </a:r>
            <a:r>
              <a:rPr lang="fr-FR" dirty="0"/>
              <a:t>, the route of transmission, the </a:t>
            </a:r>
            <a:r>
              <a:rPr lang="fr-FR" dirty="0" err="1"/>
              <a:t>severity</a:t>
            </a:r>
            <a:r>
              <a:rPr lang="fr-FR" dirty="0"/>
              <a:t>, the </a:t>
            </a:r>
            <a:r>
              <a:rPr lang="fr-FR" dirty="0" err="1"/>
              <a:t>dynamics</a:t>
            </a:r>
            <a:r>
              <a:rPr lang="fr-FR" dirty="0"/>
              <a:t>, the first </a:t>
            </a:r>
            <a:r>
              <a:rPr lang="fr-FR" dirty="0" err="1"/>
              <a:t>wave</a:t>
            </a:r>
            <a:r>
              <a:rPr lang="fr-FR" dirty="0"/>
              <a:t>, the second </a:t>
            </a:r>
            <a:r>
              <a:rPr lang="fr-FR" dirty="0" err="1"/>
              <a:t>wave</a:t>
            </a:r>
            <a:r>
              <a:rPr lang="fr-FR" dirty="0"/>
              <a:t> and the </a:t>
            </a:r>
            <a:r>
              <a:rPr lang="fr-FR" dirty="0" err="1"/>
              <a:t>treatment</a:t>
            </a:r>
            <a:r>
              <a:rPr lang="fr-FR" dirty="0"/>
              <a:t>. </a:t>
            </a:r>
            <a:r>
              <a:rPr lang="fr-FR" dirty="0" err="1"/>
              <a:t>Though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few </a:t>
            </a:r>
            <a:r>
              <a:rPr lang="fr-FR" dirty="0" err="1"/>
              <a:t>mistakes</a:t>
            </a:r>
            <a:r>
              <a:rPr lang="fr-FR" dirty="0"/>
              <a:t> (on the part of reality) </a:t>
            </a:r>
            <a:r>
              <a:rPr lang="fr-FR" dirty="0" err="1"/>
              <a:t>led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to </a:t>
            </a:r>
            <a:r>
              <a:rPr lang="fr-FR" dirty="0" err="1"/>
              <a:t>receive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criticisms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ill-intentioned</a:t>
            </a:r>
            <a:r>
              <a:rPr lang="fr-FR" dirty="0"/>
              <a:t>, </a:t>
            </a:r>
            <a:r>
              <a:rPr lang="fr-FR" dirty="0" err="1"/>
              <a:t>jealous</a:t>
            </a:r>
            <a:r>
              <a:rPr lang="fr-FR" dirty="0"/>
              <a:t> people,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not care </a:t>
            </a:r>
            <a:r>
              <a:rPr lang="fr-FR" dirty="0" err="1"/>
              <a:t>because</a:t>
            </a:r>
            <a:r>
              <a:rPr lang="fr-FR" dirty="0"/>
              <a:t>, as a </a:t>
            </a:r>
            <a:r>
              <a:rPr lang="fr-FR" dirty="0" err="1"/>
              <a:t>stoic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cares about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self-</a:t>
            </a:r>
            <a:r>
              <a:rPr lang="fr-FR" dirty="0" err="1"/>
              <a:t>esteem</a:t>
            </a:r>
            <a:r>
              <a:rPr lang="fr-FR" dirty="0"/>
              <a:t>. </a:t>
            </a:r>
            <a:r>
              <a:rPr lang="fr-FR" dirty="0" err="1"/>
              <a:t>Consequently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not care </a:t>
            </a:r>
            <a:r>
              <a:rPr lang="fr-FR" dirty="0" err="1"/>
              <a:t>either</a:t>
            </a:r>
            <a:r>
              <a:rPr lang="fr-FR" dirty="0"/>
              <a:t> about the </a:t>
            </a:r>
            <a:r>
              <a:rPr lang="fr-FR" dirty="0" err="1"/>
              <a:t>fact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stoics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said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 </a:t>
            </a:r>
            <a:r>
              <a:rPr lang="fr-FR" dirty="0" err="1"/>
              <a:t>thing</a:t>
            </a:r>
            <a:r>
              <a:rPr lang="fr-FR" dirty="0"/>
              <a:t>.</a:t>
            </a:r>
            <a:endParaRPr lang="fr-FR" b="0" dirty="0">
              <a:effectLst/>
            </a:endParaRPr>
          </a:p>
          <a:p>
            <a:pPr marL="0" indent="0">
              <a:buNone/>
            </a:pPr>
            <a:br>
              <a:rPr lang="fr-FR" dirty="0"/>
            </a:br>
            <a:endParaRPr lang="fr-FR" dirty="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DFB7EA6F-6D45-1D42-9694-C0416A6C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1" y="1589034"/>
            <a:ext cx="46228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359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E5491-F7D8-8244-BA4C-199AC030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Nemo</a:t>
            </a:r>
            <a:r>
              <a:rPr lang="fr-FR" b="1" dirty="0"/>
              <a:t> Macron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3130E-4669-5E46-9B81-F189C940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1468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 err="1"/>
              <a:t>Nemo</a:t>
            </a:r>
            <a:r>
              <a:rPr lang="fr-FR" dirty="0"/>
              <a:t> Macron </a:t>
            </a:r>
            <a:r>
              <a:rPr lang="fr-FR" dirty="0" err="1"/>
              <a:t>didn't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transmit a </a:t>
            </a:r>
            <a:r>
              <a:rPr lang="fr-FR" dirty="0" err="1"/>
              <a:t>personal</a:t>
            </a:r>
            <a:r>
              <a:rPr lang="fr-FR" dirty="0"/>
              <a:t> photo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shy</a:t>
            </a:r>
            <a:r>
              <a:rPr lang="fr-FR" dirty="0"/>
              <a:t>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sent us a photo of Harold </a:t>
            </a:r>
            <a:r>
              <a:rPr lang="fr-FR" dirty="0" err="1"/>
              <a:t>instead</a:t>
            </a:r>
            <a:r>
              <a:rPr lang="fr-FR" dirty="0"/>
              <a:t>. </a:t>
            </a:r>
            <a:r>
              <a:rPr lang="fr-FR" dirty="0" err="1"/>
              <a:t>Yet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contribution to science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internationally</a:t>
            </a:r>
            <a:r>
              <a:rPr lang="fr-FR" dirty="0"/>
              <a:t> </a:t>
            </a:r>
            <a:r>
              <a:rPr lang="fr-FR" dirty="0" err="1"/>
              <a:t>recognized</a:t>
            </a:r>
            <a:r>
              <a:rPr lang="fr-FR" dirty="0"/>
              <a:t>: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doubt</a:t>
            </a:r>
            <a:r>
              <a:rPr lang="fr-FR" dirty="0"/>
              <a:t> </a:t>
            </a:r>
            <a:r>
              <a:rPr lang="fr-FR" dirty="0" err="1"/>
              <a:t>creeps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to </a:t>
            </a:r>
            <a:r>
              <a:rPr lang="fr-FR" dirty="0" err="1"/>
              <a:t>say</a:t>
            </a:r>
            <a:r>
              <a:rPr lang="fr-FR" dirty="0"/>
              <a:t> “</a:t>
            </a:r>
            <a:r>
              <a:rPr lang="fr-FR" dirty="0" err="1"/>
              <a:t>wouf</a:t>
            </a:r>
            <a:r>
              <a:rPr lang="fr-FR" dirty="0"/>
              <a:t>” and </a:t>
            </a:r>
            <a:r>
              <a:rPr lang="fr-FR" dirty="0" err="1"/>
              <a:t>allow</a:t>
            </a:r>
            <a:r>
              <a:rPr lang="fr-FR" dirty="0"/>
              <a:t> </a:t>
            </a:r>
            <a:r>
              <a:rPr lang="fr-FR" dirty="0" err="1"/>
              <a:t>researchers</a:t>
            </a:r>
            <a:r>
              <a:rPr lang="fr-FR" dirty="0"/>
              <a:t> to </a:t>
            </a:r>
            <a:r>
              <a:rPr lang="fr-FR" dirty="0" err="1"/>
              <a:t>believe</a:t>
            </a:r>
            <a:r>
              <a:rPr lang="fr-FR" dirty="0"/>
              <a:t> in </a:t>
            </a:r>
            <a:r>
              <a:rPr lang="fr-FR" dirty="0" err="1"/>
              <a:t>them</a:t>
            </a:r>
            <a:r>
              <a:rPr lang="fr-FR" dirty="0"/>
              <a:t>;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important, </a:t>
            </a:r>
            <a:r>
              <a:rPr lang="fr-FR" dirty="0" err="1"/>
              <a:t>especially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preparing</a:t>
            </a:r>
            <a:r>
              <a:rPr lang="fr-FR" dirty="0"/>
              <a:t> a </a:t>
            </a:r>
            <a:r>
              <a:rPr lang="fr-FR" dirty="0" err="1"/>
              <a:t>thesis</a:t>
            </a:r>
            <a:r>
              <a:rPr lang="fr-FR" dirty="0"/>
              <a:t>,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are </a:t>
            </a:r>
            <a:r>
              <a:rPr lang="fr-FR" dirty="0" err="1"/>
              <a:t>always</a:t>
            </a:r>
            <a:r>
              <a:rPr lang="fr-FR" dirty="0"/>
              <a:t> moments of </a:t>
            </a:r>
            <a:r>
              <a:rPr lang="fr-FR" dirty="0" err="1"/>
              <a:t>doubt</a:t>
            </a:r>
            <a:r>
              <a:rPr lang="fr-FR" dirty="0"/>
              <a:t>, moments </a:t>
            </a:r>
            <a:r>
              <a:rPr lang="fr-FR" dirty="0" err="1"/>
              <a:t>when</a:t>
            </a:r>
            <a:r>
              <a:rPr lang="fr-FR" dirty="0"/>
              <a:t> the </a:t>
            </a:r>
            <a:r>
              <a:rPr lang="fr-FR" dirty="0" err="1"/>
              <a:t>director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playing</a:t>
            </a:r>
            <a:r>
              <a:rPr lang="fr-FR" dirty="0"/>
              <a:t> </a:t>
            </a:r>
            <a:r>
              <a:rPr lang="fr-FR" dirty="0" err="1"/>
              <a:t>dead</a:t>
            </a:r>
            <a:r>
              <a:rPr lang="fr-FR" dirty="0"/>
              <a:t>, </a:t>
            </a:r>
            <a:r>
              <a:rPr lang="fr-FR" dirty="0" err="1"/>
              <a:t>drowning</a:t>
            </a:r>
            <a:r>
              <a:rPr lang="fr-FR" dirty="0"/>
              <a:t> in </a:t>
            </a:r>
            <a:r>
              <a:rPr lang="fr-FR" dirty="0" err="1"/>
              <a:t>his</a:t>
            </a:r>
            <a:r>
              <a:rPr lang="fr-FR" dirty="0"/>
              <a:t> emails; </a:t>
            </a:r>
            <a:r>
              <a:rPr lang="fr-FR" dirty="0" err="1"/>
              <a:t>there</a:t>
            </a:r>
            <a:r>
              <a:rPr lang="fr-FR" dirty="0"/>
              <a:t> are corrections </a:t>
            </a:r>
            <a:r>
              <a:rPr lang="fr-FR" dirty="0" err="1"/>
              <a:t>that</a:t>
            </a:r>
            <a:r>
              <a:rPr lang="fr-FR" dirty="0"/>
              <a:t> one </a:t>
            </a:r>
            <a:r>
              <a:rPr lang="fr-FR" dirty="0" err="1"/>
              <a:t>would</a:t>
            </a:r>
            <a:r>
              <a:rPr lang="fr-FR" dirty="0"/>
              <a:t> not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make</a:t>
            </a:r>
            <a:r>
              <a:rPr lang="fr-FR" dirty="0"/>
              <a:t>, and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hours</a:t>
            </a:r>
            <a:r>
              <a:rPr lang="fr-FR" dirty="0"/>
              <a:t> of </a:t>
            </a:r>
            <a:r>
              <a:rPr lang="fr-FR" dirty="0" err="1"/>
              <a:t>doubt</a:t>
            </a:r>
            <a:r>
              <a:rPr lang="fr-FR" dirty="0"/>
              <a:t>, </a:t>
            </a:r>
            <a:r>
              <a:rPr lang="fr-FR" dirty="0" err="1"/>
              <a:t>these</a:t>
            </a:r>
            <a:r>
              <a:rPr lang="fr-FR" dirty="0"/>
              <a:t> questions: </a:t>
            </a:r>
            <a:r>
              <a:rPr lang="fr-FR" dirty="0" err="1"/>
              <a:t>what's</a:t>
            </a:r>
            <a:r>
              <a:rPr lang="fr-FR" dirty="0"/>
              <a:t> the point? One "</a:t>
            </a:r>
            <a:r>
              <a:rPr lang="fr-FR" dirty="0" err="1"/>
              <a:t>woof</a:t>
            </a:r>
            <a:r>
              <a:rPr lang="fr-FR" dirty="0"/>
              <a:t>" and all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disappears</a:t>
            </a:r>
            <a:r>
              <a:rPr lang="fr-FR" dirty="0"/>
              <a:t>. He </a:t>
            </a:r>
            <a:r>
              <a:rPr lang="fr-FR" dirty="0" err="1"/>
              <a:t>lives</a:t>
            </a:r>
            <a:r>
              <a:rPr lang="fr-FR" dirty="0"/>
              <a:t> at the Elysée </a:t>
            </a:r>
            <a:r>
              <a:rPr lang="fr-FR" dirty="0" err="1"/>
              <a:t>Palazzo</a:t>
            </a:r>
            <a:r>
              <a:rPr lang="fr-FR" dirty="0"/>
              <a:t>, France,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only</a:t>
            </a:r>
            <a:r>
              <a:rPr lang="fr-FR" dirty="0"/>
              <a:t> but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famous</a:t>
            </a:r>
            <a:r>
              <a:rPr lang="fr-FR" dirty="0"/>
              <a:t> </a:t>
            </a:r>
            <a:r>
              <a:rPr lang="fr-FR" dirty="0" err="1"/>
              <a:t>scientist</a:t>
            </a:r>
            <a:r>
              <a:rPr lang="fr-FR" dirty="0"/>
              <a:t>: not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aerate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kennel</a:t>
            </a:r>
            <a:r>
              <a:rPr lang="fr-FR" dirty="0"/>
              <a:t> for 5 minutes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half</a:t>
            </a:r>
            <a:r>
              <a:rPr lang="fr-FR" dirty="0"/>
              <a:t> </a:t>
            </a:r>
            <a:r>
              <a:rPr lang="fr-FR" dirty="0" err="1"/>
              <a:t>hour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understood</a:t>
            </a:r>
            <a:r>
              <a:rPr lang="fr-FR" dirty="0"/>
              <a:t> the </a:t>
            </a:r>
            <a:r>
              <a:rPr lang="fr-FR" dirty="0" err="1"/>
              <a:t>aerosolization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, but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promote</a:t>
            </a:r>
            <a:r>
              <a:rPr lang="fr-FR" dirty="0"/>
              <a:t> the </a:t>
            </a:r>
            <a:r>
              <a:rPr lang="fr-FR" dirty="0" err="1"/>
              <a:t>mask</a:t>
            </a:r>
            <a:r>
              <a:rPr lang="fr-FR" dirty="0"/>
              <a:t> for </a:t>
            </a:r>
            <a:r>
              <a:rPr lang="fr-FR" dirty="0" err="1"/>
              <a:t>children</a:t>
            </a:r>
            <a:r>
              <a:rPr lang="fr-FR" dirty="0"/>
              <a:t> and </a:t>
            </a:r>
            <a:r>
              <a:rPr lang="fr-FR" dirty="0" err="1"/>
              <a:t>telework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members</a:t>
            </a:r>
            <a:r>
              <a:rPr lang="fr-FR" dirty="0"/>
              <a:t> of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laboratory</a:t>
            </a:r>
            <a:r>
              <a:rPr lang="fr-FR" dirty="0"/>
              <a:t> </a:t>
            </a:r>
            <a:r>
              <a:rPr lang="fr-FR" dirty="0" err="1"/>
              <a:t>continued</a:t>
            </a:r>
            <a:r>
              <a:rPr lang="fr-FR" dirty="0"/>
              <a:t> to </a:t>
            </a:r>
            <a:r>
              <a:rPr lang="fr-FR" dirty="0" err="1"/>
              <a:t>visit</a:t>
            </a:r>
            <a:r>
              <a:rPr lang="fr-FR" dirty="0"/>
              <a:t> </a:t>
            </a:r>
            <a:r>
              <a:rPr lang="fr-FR" dirty="0" err="1"/>
              <a:t>tomato</a:t>
            </a:r>
            <a:r>
              <a:rPr lang="fr-FR" dirty="0"/>
              <a:t> </a:t>
            </a:r>
            <a:r>
              <a:rPr lang="fr-FR" dirty="0" err="1"/>
              <a:t>greenhouses</a:t>
            </a:r>
            <a:r>
              <a:rPr lang="fr-FR" dirty="0"/>
              <a:t>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masks</a:t>
            </a:r>
            <a:r>
              <a:rPr lang="fr-FR" dirty="0"/>
              <a:t>. Of course, </a:t>
            </a:r>
            <a:r>
              <a:rPr lang="fr-FR" dirty="0" err="1"/>
              <a:t>you</a:t>
            </a:r>
            <a:r>
              <a:rPr lang="fr-FR" dirty="0"/>
              <a:t> have to admit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tomatoes</a:t>
            </a:r>
            <a:r>
              <a:rPr lang="fr-FR" dirty="0"/>
              <a:t> are not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favourite</a:t>
            </a:r>
            <a:r>
              <a:rPr lang="fr-FR" dirty="0"/>
              <a:t> </a:t>
            </a:r>
            <a:r>
              <a:rPr lang="fr-FR" dirty="0" err="1"/>
              <a:t>dish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25366E78-E384-C946-97D0-E2558271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31" y="1752008"/>
            <a:ext cx="42799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209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D04797-BD78-6E45-AB22-15A86B11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Manis</a:t>
            </a:r>
            <a:r>
              <a:rPr lang="fr-FR" b="1" dirty="0"/>
              <a:t> </a:t>
            </a:r>
            <a:r>
              <a:rPr lang="fr-FR" b="1" dirty="0" err="1"/>
              <a:t>Javanica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C61CBC-66BC-7C4F-BD1C-93C7C168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878" y="1825625"/>
            <a:ext cx="5665922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dirty="0" err="1"/>
              <a:t>Manis</a:t>
            </a:r>
            <a:r>
              <a:rPr lang="fr-FR" dirty="0"/>
              <a:t> </a:t>
            </a:r>
            <a:r>
              <a:rPr lang="fr-FR" dirty="0" err="1"/>
              <a:t>Javanica</a:t>
            </a:r>
            <a:r>
              <a:rPr lang="fr-FR" dirty="0"/>
              <a:t>, </a:t>
            </a:r>
            <a:r>
              <a:rPr lang="fr-FR" dirty="0" err="1"/>
              <a:t>P.Ang.OL.In</a:t>
            </a:r>
            <a:r>
              <a:rPr lang="fr-FR" dirty="0"/>
              <a:t>., </a:t>
            </a:r>
            <a:r>
              <a:rPr lang="fr-FR" dirty="0" err="1"/>
              <a:t>despite</a:t>
            </a:r>
            <a:r>
              <a:rPr lang="fr-FR" dirty="0"/>
              <a:t> </a:t>
            </a:r>
            <a:r>
              <a:rPr lang="fr-FR" dirty="0" err="1"/>
              <a:t>modest</a:t>
            </a:r>
            <a:r>
              <a:rPr lang="fr-FR" dirty="0"/>
              <a:t> </a:t>
            </a:r>
            <a:r>
              <a:rPr lang="fr-FR" dirty="0" err="1"/>
              <a:t>origins</a:t>
            </a:r>
            <a:r>
              <a:rPr lang="fr-FR" dirty="0"/>
              <a:t>,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person</a:t>
            </a:r>
            <a:r>
              <a:rPr lang="fr-FR" dirty="0"/>
              <a:t> of </a:t>
            </a:r>
            <a:r>
              <a:rPr lang="fr-FR" dirty="0" err="1"/>
              <a:t>great</a:t>
            </a:r>
            <a:r>
              <a:rPr lang="fr-FR" dirty="0"/>
              <a:t> talent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succeeded</a:t>
            </a:r>
            <a:r>
              <a:rPr lang="fr-FR" dirty="0"/>
              <a:t> to </a:t>
            </a:r>
            <a:r>
              <a:rPr lang="fr-FR" dirty="0" err="1"/>
              <a:t>get</a:t>
            </a:r>
            <a:r>
              <a:rPr lang="fr-FR" dirty="0"/>
              <a:t> a </a:t>
            </a:r>
            <a:r>
              <a:rPr lang="fr-FR" dirty="0" err="1"/>
              <a:t>scholarship</a:t>
            </a:r>
            <a:r>
              <a:rPr lang="fr-FR" dirty="0"/>
              <a:t> and </a:t>
            </a: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in Seoul (</a:t>
            </a:r>
            <a:r>
              <a:rPr lang="fr-FR" dirty="0" err="1"/>
              <a:t>North</a:t>
            </a:r>
            <a:r>
              <a:rPr lang="fr-FR" dirty="0"/>
              <a:t> </a:t>
            </a:r>
            <a:r>
              <a:rPr lang="fr-FR" dirty="0" err="1"/>
              <a:t>Korea</a:t>
            </a:r>
            <a:r>
              <a:rPr lang="fr-FR" dirty="0"/>
              <a:t>).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the first of the </a:t>
            </a:r>
            <a:r>
              <a:rPr lang="fr-FR" dirty="0" err="1"/>
              <a:t>family</a:t>
            </a:r>
            <a:r>
              <a:rPr lang="fr-FR" dirty="0"/>
              <a:t> to go to </a:t>
            </a:r>
            <a:r>
              <a:rPr lang="fr-FR" dirty="0" err="1"/>
              <a:t>university</a:t>
            </a:r>
            <a:r>
              <a:rPr lang="fr-FR" dirty="0"/>
              <a:t> for </a:t>
            </a:r>
            <a:r>
              <a:rPr lang="fr-FR" dirty="0" err="1"/>
              <a:t>studying</a:t>
            </a:r>
            <a:r>
              <a:rPr lang="fr-FR" dirty="0"/>
              <a:t> (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uncle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once in an </a:t>
            </a:r>
            <a:r>
              <a:rPr lang="fr-FR" dirty="0" err="1"/>
              <a:t>university</a:t>
            </a:r>
            <a:r>
              <a:rPr lang="fr-FR" dirty="0"/>
              <a:t> but by accident: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searching</a:t>
            </a:r>
            <a:r>
              <a:rPr lang="fr-FR" dirty="0"/>
              <a:t> for a pizzeria).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doctorate</a:t>
            </a:r>
            <a:r>
              <a:rPr lang="fr-FR" dirty="0"/>
              <a:t> in </a:t>
            </a:r>
            <a:r>
              <a:rPr lang="fr-FR" dirty="0" err="1"/>
              <a:t>advanced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 of animal </a:t>
            </a:r>
            <a:r>
              <a:rPr lang="fr-FR" dirty="0" err="1"/>
              <a:t>studies</a:t>
            </a:r>
            <a:r>
              <a:rPr lang="fr-FR" dirty="0"/>
              <a:t>,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decided</a:t>
            </a:r>
            <a:r>
              <a:rPr lang="fr-FR" dirty="0"/>
              <a:t> to </a:t>
            </a:r>
            <a:r>
              <a:rPr lang="fr-FR" dirty="0" err="1"/>
              <a:t>realize</a:t>
            </a:r>
            <a:r>
              <a:rPr lang="fr-FR" dirty="0"/>
              <a:t>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dream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biology</a:t>
            </a:r>
            <a:r>
              <a:rPr lang="fr-FR" dirty="0"/>
              <a:t> not in an office but in the green </a:t>
            </a:r>
            <a:r>
              <a:rPr lang="fr-FR" dirty="0" err="1"/>
              <a:t>underworld</a:t>
            </a:r>
            <a:r>
              <a:rPr lang="fr-FR" dirty="0"/>
              <a:t> of the </a:t>
            </a:r>
            <a:r>
              <a:rPr lang="fr-FR" dirty="0" err="1"/>
              <a:t>Indonesian</a:t>
            </a:r>
            <a:r>
              <a:rPr lang="fr-FR" dirty="0"/>
              <a:t> </a:t>
            </a:r>
            <a:r>
              <a:rPr lang="fr-FR" dirty="0" err="1"/>
              <a:t>wild</a:t>
            </a:r>
            <a:r>
              <a:rPr lang="fr-FR" dirty="0"/>
              <a:t> </a:t>
            </a:r>
            <a:r>
              <a:rPr lang="fr-FR" dirty="0" err="1"/>
              <a:t>forests</a:t>
            </a:r>
            <a:r>
              <a:rPr lang="fr-FR" dirty="0"/>
              <a:t>.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survived</a:t>
            </a:r>
            <a:r>
              <a:rPr lang="fr-FR" dirty="0"/>
              <a:t> malaria and </a:t>
            </a:r>
            <a:r>
              <a:rPr lang="fr-FR" dirty="0" err="1"/>
              <a:t>cannibals</a:t>
            </a:r>
            <a:r>
              <a:rPr lang="fr-FR" dirty="0"/>
              <a:t> for the </a:t>
            </a:r>
            <a:r>
              <a:rPr lang="fr-FR" dirty="0" err="1"/>
              <a:t>glory</a:t>
            </a:r>
            <a:r>
              <a:rPr lang="fr-FR" dirty="0"/>
              <a:t> of science, and </a:t>
            </a:r>
            <a:r>
              <a:rPr lang="fr-FR" dirty="0" err="1"/>
              <a:t>discovered</a:t>
            </a:r>
            <a:r>
              <a:rPr lang="fr-FR" dirty="0"/>
              <a:t> </a:t>
            </a:r>
            <a:r>
              <a:rPr lang="fr-FR" dirty="0" err="1"/>
              <a:t>seven</a:t>
            </a:r>
            <a:r>
              <a:rPr lang="fr-FR" dirty="0"/>
              <a:t> new </a:t>
            </a:r>
            <a:r>
              <a:rPr lang="fr-FR" dirty="0" err="1"/>
              <a:t>species</a:t>
            </a:r>
            <a:r>
              <a:rPr lang="fr-FR" dirty="0"/>
              <a:t> of </a:t>
            </a:r>
            <a:r>
              <a:rPr lang="fr-FR" dirty="0" err="1"/>
              <a:t>Chiroptera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one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eats</a:t>
            </a:r>
            <a:r>
              <a:rPr lang="fr-FR" dirty="0"/>
              <a:t> </a:t>
            </a:r>
            <a:r>
              <a:rPr lang="fr-FR" dirty="0" err="1"/>
              <a:t>blood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biggest</a:t>
            </a:r>
            <a:r>
              <a:rPr lang="fr-FR" dirty="0"/>
              <a:t> </a:t>
            </a:r>
            <a:r>
              <a:rPr lang="fr-FR" dirty="0" err="1"/>
              <a:t>finding</a:t>
            </a:r>
            <a:r>
              <a:rPr lang="fr-FR" dirty="0"/>
              <a:t>.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the </a:t>
            </a:r>
            <a:r>
              <a:rPr lang="fr-FR" dirty="0" err="1"/>
              <a:t>behavior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particular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 for one </a:t>
            </a:r>
            <a:r>
              <a:rPr lang="fr-FR" dirty="0" err="1"/>
              <a:t>entire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 in the jungle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human</a:t>
            </a:r>
            <a:r>
              <a:rPr lang="fr-FR" dirty="0"/>
              <a:t> contact, and </a:t>
            </a: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wrote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excellent </a:t>
            </a:r>
            <a:r>
              <a:rPr lang="fr-FR" dirty="0" err="1"/>
              <a:t>papers</a:t>
            </a:r>
            <a:r>
              <a:rPr lang="fr-FR" dirty="0"/>
              <a:t> in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journals</a:t>
            </a:r>
            <a:r>
              <a:rPr lang="fr-FR" dirty="0"/>
              <a:t> and a book about the </a:t>
            </a:r>
            <a:r>
              <a:rPr lang="fr-FR" dirty="0" err="1"/>
              <a:t>benefits</a:t>
            </a:r>
            <a:r>
              <a:rPr lang="fr-FR" dirty="0"/>
              <a:t> of </a:t>
            </a:r>
            <a:r>
              <a:rPr lang="fr-FR" dirty="0" err="1"/>
              <a:t>loneliness</a:t>
            </a:r>
            <a:r>
              <a:rPr lang="fr-FR" dirty="0"/>
              <a:t> on </a:t>
            </a:r>
            <a:r>
              <a:rPr lang="fr-FR" dirty="0" err="1"/>
              <a:t>agoraphobia</a:t>
            </a:r>
            <a:r>
              <a:rPr lang="fr-FR" dirty="0"/>
              <a:t> and </a:t>
            </a:r>
            <a:r>
              <a:rPr lang="fr-FR" dirty="0" err="1"/>
              <a:t>misanthropia</a:t>
            </a:r>
            <a:r>
              <a:rPr lang="fr-FR" dirty="0"/>
              <a:t>.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not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participate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article, but made by </a:t>
            </a:r>
            <a:r>
              <a:rPr lang="fr-FR" dirty="0" err="1"/>
              <a:t>mistake</a:t>
            </a:r>
            <a:r>
              <a:rPr lang="fr-FR" dirty="0"/>
              <a:t> a comment on </a:t>
            </a:r>
            <a:r>
              <a:rPr lang="fr-FR" dirty="0" err="1"/>
              <a:t>Linkedin</a:t>
            </a:r>
            <a:r>
              <a:rPr lang="fr-FR" dirty="0"/>
              <a:t> and </a:t>
            </a:r>
            <a:r>
              <a:rPr lang="fr-FR" dirty="0" err="1"/>
              <a:t>said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“the last place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good </a:t>
            </a:r>
            <a:r>
              <a:rPr lang="fr-FR" dirty="0" err="1"/>
              <a:t>enough</a:t>
            </a:r>
            <a:r>
              <a:rPr lang="fr-FR" dirty="0"/>
              <a:t> for </a:t>
            </a:r>
            <a:r>
              <a:rPr lang="fr-FR" dirty="0" err="1"/>
              <a:t>him</a:t>
            </a:r>
            <a:r>
              <a:rPr lang="fr-FR" dirty="0"/>
              <a:t>”; the </a:t>
            </a:r>
            <a:r>
              <a:rPr lang="fr-FR" dirty="0" err="1"/>
              <a:t>authors</a:t>
            </a:r>
            <a:r>
              <a:rPr lang="fr-FR" dirty="0"/>
              <a:t> </a:t>
            </a:r>
            <a:r>
              <a:rPr lang="fr-FR" dirty="0" err="1"/>
              <a:t>thought</a:t>
            </a:r>
            <a:r>
              <a:rPr lang="fr-FR" dirty="0"/>
              <a:t>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a man,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receiving</a:t>
            </a:r>
            <a:r>
              <a:rPr lang="fr-FR" dirty="0"/>
              <a:t> the photo for </a:t>
            </a:r>
            <a:r>
              <a:rPr lang="fr-FR" dirty="0" err="1"/>
              <a:t>this</a:t>
            </a:r>
            <a:r>
              <a:rPr lang="fr-FR" dirty="0"/>
              <a:t> book.</a:t>
            </a:r>
            <a:br>
              <a:rPr lang="fr-FR" dirty="0"/>
            </a:br>
            <a:endParaRPr lang="fr-FR" dirty="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EF6EFE1C-BFAB-FA49-87C0-06109301E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6" y="1416844"/>
            <a:ext cx="51689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05AD4-6B1C-8244-80A3-E6106EB8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Un collectif qui n’a rien contre un petit don</a:t>
            </a:r>
          </a:p>
        </p:txBody>
      </p:sp>
      <p:pic>
        <p:nvPicPr>
          <p:cNvPr id="12" name="Espace réservé du contenu 8">
            <a:extLst>
              <a:ext uri="{FF2B5EF4-FFF2-40B4-BE49-F238E27FC236}">
                <a16:creationId xmlns:a16="http://schemas.microsoft.com/office/drawing/2014/main" id="{EC533722-E427-124A-87BC-F79B5BA9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8485"/>
            <a:ext cx="10515600" cy="39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672D52-7CEE-B84A-8724-2AD198A1A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6418756" y="1253331"/>
            <a:ext cx="5801784" cy="4351338"/>
          </a:xfr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5495DB6-2689-7F42-8209-EF888E96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9389"/>
            <a:ext cx="6043047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Je vous remercie</a:t>
            </a:r>
            <a:br>
              <a:rPr lang="fr-FR" dirty="0"/>
            </a:br>
            <a:r>
              <a:rPr lang="fr-FR" dirty="0"/>
              <a:t>pour votre attention</a:t>
            </a:r>
            <a:br>
              <a:rPr lang="fr-FR" dirty="0"/>
            </a:br>
            <a:br>
              <a:rPr lang="fr-FR" dirty="0"/>
            </a:br>
            <a:r>
              <a:rPr lang="fr-FR" dirty="0">
                <a:hlinkClick r:id="rId4"/>
              </a:rPr>
              <a:t>michael.rochoy@gmail.com</a:t>
            </a:r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>
                <a:hlinkClick r:id="rId5"/>
              </a:rPr>
              <a:t>http://www.mimiryudo.com/blog/2020/08/le-meilleur-article-de-tous-les-temps/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05734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2B97B2-D154-2A45-BA80-1729D398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</a:t>
            </a:r>
            <a:br>
              <a:rPr lang="fr-FR" dirty="0"/>
            </a:br>
            <a:r>
              <a:rPr lang="fr-FR" dirty="0"/>
              <a:t>(Delphine, Damien)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8C3C01-31FC-0B44-B640-5CE6ECE56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9573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/>
              <a:t>J'aimerais bien savoir à combien de revues ils ont proposé leur article avant d'être publiés. </a:t>
            </a:r>
            <a:r>
              <a:rPr lang="fr-FR" b="1" dirty="0">
                <a:sym typeface="Wingdings" pitchFamily="2" charset="2"/>
              </a:rPr>
              <a:t> 1</a:t>
            </a:r>
          </a:p>
          <a:p>
            <a:r>
              <a:rPr lang="fr-FR" b="1" dirty="0"/>
              <a:t>S'ils avaient choisi cette revue là en particulier, pourquoi? </a:t>
            </a:r>
            <a:r>
              <a:rPr lang="fr-FR" dirty="0">
                <a:sym typeface="Wingdings" pitchFamily="2" charset="2"/>
              </a:rPr>
              <a:t> Guérin, </a:t>
            </a:r>
            <a:r>
              <a:rPr lang="fr-FR" dirty="0" err="1">
                <a:sym typeface="Wingdings" pitchFamily="2" charset="2"/>
              </a:rPr>
              <a:t>Wonner</a:t>
            </a:r>
            <a:r>
              <a:rPr lang="fr-FR" dirty="0">
                <a:sym typeface="Wingdings" pitchFamily="2" charset="2"/>
              </a:rPr>
              <a:t> </a:t>
            </a:r>
          </a:p>
          <a:p>
            <a:r>
              <a:rPr lang="fr-FR" b="1" dirty="0"/>
              <a:t>S'ils ont dû payer pour publier dans cette revue. </a:t>
            </a:r>
            <a:r>
              <a:rPr lang="fr-FR" b="1" dirty="0">
                <a:sym typeface="Wingdings" pitchFamily="2" charset="2"/>
              </a:rPr>
              <a:t> </a:t>
            </a:r>
            <a:r>
              <a:rPr lang="fr-FR" dirty="0">
                <a:sym typeface="Wingdings" pitchFamily="2" charset="2"/>
              </a:rPr>
              <a:t>77€</a:t>
            </a:r>
          </a:p>
          <a:p>
            <a:r>
              <a:rPr lang="fr-FR" b="1" dirty="0"/>
              <a:t>Quel a été l'impact de cette publication dans le milieu anglophone (vu qu'apparemment ça a été publié en anglais au départ)? </a:t>
            </a:r>
            <a:r>
              <a:rPr lang="fr-FR" b="1" dirty="0">
                <a:sym typeface="Wingdings" pitchFamily="2" charset="2"/>
              </a:rPr>
              <a:t> </a:t>
            </a:r>
            <a:r>
              <a:rPr lang="fr-FR" dirty="0" err="1">
                <a:sym typeface="Wingdings" pitchFamily="2" charset="2"/>
              </a:rPr>
              <a:t>Poilade</a:t>
            </a:r>
            <a:r>
              <a:rPr lang="fr-FR" dirty="0">
                <a:sym typeface="Wingdings" pitchFamily="2" charset="2"/>
              </a:rPr>
              <a:t> internationale.</a:t>
            </a:r>
            <a:r>
              <a:rPr lang="fr-FR" dirty="0"/>
              <a:t> </a:t>
            </a:r>
          </a:p>
          <a:p>
            <a:r>
              <a:rPr lang="fr-FR" b="1" dirty="0"/>
              <a:t>Quel impact dans le milieu de la recherche? Les revues sans </a:t>
            </a:r>
            <a:r>
              <a:rPr lang="fr-FR" b="1" dirty="0" err="1"/>
              <a:t>reviewers</a:t>
            </a:r>
            <a:r>
              <a:rPr lang="fr-FR" b="1" dirty="0"/>
              <a:t> </a:t>
            </a:r>
            <a:r>
              <a:rPr lang="fr-FR" b="1" dirty="0" err="1"/>
              <a:t>ont-elles</a:t>
            </a:r>
            <a:r>
              <a:rPr lang="fr-FR" b="1" dirty="0"/>
              <a:t> moins la cote? </a:t>
            </a:r>
            <a:r>
              <a:rPr lang="fr-FR" b="1" dirty="0">
                <a:sym typeface="Wingdings" pitchFamily="2" charset="2"/>
              </a:rPr>
              <a:t> </a:t>
            </a:r>
            <a:r>
              <a:rPr lang="fr-FR" dirty="0">
                <a:sym typeface="Wingdings" pitchFamily="2" charset="2"/>
              </a:rPr>
              <a:t>j’en doute…</a:t>
            </a:r>
          </a:p>
          <a:p>
            <a:r>
              <a:rPr lang="fr-FR" b="1" dirty="0"/>
              <a:t>Qu'est-ce qui est vrai dans leur article? </a:t>
            </a:r>
            <a:r>
              <a:rPr lang="fr-FR" dirty="0">
                <a:sym typeface="Wingdings" pitchFamily="2" charset="2"/>
              </a:rPr>
              <a:t> le remerciement à Hervé Maisonneuve</a:t>
            </a:r>
          </a:p>
          <a:p>
            <a:r>
              <a:rPr lang="fr-FR" b="1" dirty="0"/>
              <a:t>En fallait-il un minimum pour que l'article soit publié? </a:t>
            </a:r>
            <a:r>
              <a:rPr lang="fr-FR" b="1" dirty="0">
                <a:sym typeface="Wingdings" pitchFamily="2" charset="2"/>
              </a:rPr>
              <a:t> </a:t>
            </a:r>
            <a:r>
              <a:rPr lang="fr-FR" dirty="0">
                <a:sym typeface="Wingdings" pitchFamily="2" charset="2"/>
              </a:rPr>
              <a:t>je ne pense pas ^^</a:t>
            </a:r>
          </a:p>
          <a:p>
            <a:r>
              <a:rPr lang="fr-FR" b="1" dirty="0"/>
              <a:t>Et François (mon mari) me suggère de lui demander comment il vit le harcèlement des pro-Raoult depuis la sortie de leur article. </a:t>
            </a:r>
            <a:r>
              <a:rPr lang="fr-FR" b="1" dirty="0">
                <a:sym typeface="Wingdings" pitchFamily="2" charset="2"/>
              </a:rPr>
              <a:t> </a:t>
            </a:r>
            <a:r>
              <a:rPr lang="fr-FR" dirty="0">
                <a:sym typeface="Wingdings" pitchFamily="2" charset="2"/>
              </a:rPr>
              <a:t>l’humour ça passe bien : quasi 0 harcèlement (RT France et France Soir pas content, JSF en colère pour rien, un appel de Marseillais qui me traite d’imbécile et me met un 0 étoile sur Google :D)</a:t>
            </a:r>
          </a:p>
          <a:p>
            <a:r>
              <a:rPr lang="fr-FR" b="1" dirty="0"/>
              <a:t>Une question peut-être sur la procédure de </a:t>
            </a:r>
            <a:r>
              <a:rPr lang="fr-FR" b="1" dirty="0" err="1"/>
              <a:t>reviewing</a:t>
            </a:r>
            <a:r>
              <a:rPr lang="fr-FR" b="1" dirty="0"/>
              <a:t>. Pourrait-on avoir un aperçu des allers retours avec le journal? </a:t>
            </a:r>
            <a:r>
              <a:rPr lang="fr-FR" dirty="0"/>
              <a:t>Ca rajouterait au cocasse! </a:t>
            </a:r>
            <a:r>
              <a:rPr lang="fr-FR" dirty="0">
                <a:sym typeface="Wingdings" pitchFamily="2" charset="2"/>
              </a:rPr>
              <a:t> fait !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7A28AA-D84B-AC4F-BF06-1F0FFAAD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127" y="1373"/>
            <a:ext cx="6680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59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BBF17-7F84-CC4B-9F9E-70B5C5AA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02257" cy="1325563"/>
          </a:xfrm>
        </p:spPr>
        <p:txBody>
          <a:bodyPr/>
          <a:lstStyle/>
          <a:p>
            <a:pPr algn="ctr"/>
            <a:r>
              <a:rPr lang="fr-FR" dirty="0"/>
              <a:t>(Visiblement, il faut s’inquiéter pour la CARMF)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6FA9DC-ABB3-164C-8419-B7F62B6E2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2" y="1718688"/>
            <a:ext cx="11543262" cy="40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6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0F4EA-B561-0644-824B-A0649517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(A moins qu’ils n’aient pris l’offre star à 60€ HT/an pour 7 médecins ?)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8D7EBB4-091A-4547-A575-499B76EC5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427" y="1825625"/>
            <a:ext cx="3614002" cy="475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87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77324C-E46E-174E-A597-C491E78C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Une étude de grande qualité, avec des médecins totalement impartiaux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3FA286-7501-5F48-91A1-52E7FA3E5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13" y="1574157"/>
            <a:ext cx="5967182" cy="52838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D0E158-0A11-A841-B8A0-31B4CA0DC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772" y="1574157"/>
            <a:ext cx="4051818" cy="50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753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3706</Words>
  <Application>Microsoft Macintosh PowerPoint</Application>
  <PresentationFormat>Grand écran</PresentationFormat>
  <Paragraphs>143</Paragraphs>
  <Slides>61</Slides>
  <Notes>1</Notes>
  <HiddenSlides>4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Thème Office</vt:lpstr>
      <vt:lpstr>Le meilleur article de tous les temps </vt:lpstr>
      <vt:lpstr>« Nous avons le droit d’être intelligents »  (17 février)</vt:lpstr>
      <vt:lpstr>« Nous voulons signer une décharge (et) être des cobayes » (29 mars)</vt:lpstr>
      <vt:lpstr>L’étude rétrospective qui n’est pas du tout un essai clinique sauvage, rien à voir (30 avril)</vt:lpstr>
      <vt:lpstr>« Nous ne pouvons conduire l’étude compassionnelle »</vt:lpstr>
      <vt:lpstr>Un collectif qui n’a rien contre un petit don</vt:lpstr>
      <vt:lpstr>(Visiblement, il faut s’inquiéter pour la CARMF)</vt:lpstr>
      <vt:lpstr>(A moins qu’ils n’aient pris l’offre star à 60€ HT/an pour 7 médecins ?)</vt:lpstr>
      <vt:lpstr>Une étude de grande qualité, avec des médecins totalement impartiaux  </vt:lpstr>
      <vt:lpstr>Présentation PowerPoint</vt:lpstr>
      <vt:lpstr>Une diffusion médiatique soutenue par France Soir, un blog complotiste</vt:lpstr>
      <vt:lpstr>Tout ça retombait, quand soudain… (20 juillet)</vt:lpstr>
      <vt:lpstr>(Tellement rétrospectif qu’un des 2 relecteurs a demandé des précisions sur le comité d’éthique…)</vt:lpstr>
      <vt:lpstr>L’Asian Journal of Medicine and Health Une revue qui fait les soldes…</vt:lpstr>
      <vt:lpstr>… et qui peut résister à ça ?</vt:lpstr>
      <vt:lpstr>Création du groupe… et du Google Docs !</vt:lpstr>
      <vt:lpstr>Une écriture « rapide » du 21 au 24 juillet</vt:lpstr>
      <vt:lpstr>Exemple de la figure 1 et de l’étude 1…</vt:lpstr>
      <vt:lpstr>Soumission de l’article par « Wooden Dick » le vendredi 24 juillet au soir…</vt:lpstr>
      <vt:lpstr>Lundi 27 juillet matin : « merci de traduire les figures » (un travail de pro de Valentin)</vt:lpstr>
      <vt:lpstr>Mardi 28 juillet : à la caisse (85$ ou 77€, juste après une commande de pizzas…)</vt:lpstr>
      <vt:lpstr>Lundi 3 août… « révisions mineures »</vt:lpstr>
      <vt:lpstr>Présentation PowerPoint</vt:lpstr>
      <vt:lpstr>Je me charge des réponses aux reviewers le 3 août dans la journée…</vt:lpstr>
      <vt:lpstr>« In Study 3 Wikipedia is not a reliable source for scientific research » (Reviewer 2)</vt:lpstr>
      <vt:lpstr>« Informations collected from sources like Wikipedia aren’t a reliable source to be mentioned, as it sub-standardizes the qualities of an international manuscript » (Reviewer 3)</vt:lpstr>
      <vt:lpstr>Le 4 août : nous sommes en révisions finales !</vt:lpstr>
      <vt:lpstr>Dans son univers parallèle, le 4 août, Martine Wonner compare l’AJMH et le Lancet…</vt:lpstr>
      <vt:lpstr>Le 6 août : les éditeurs s’en mêlent…</vt:lpstr>
      <vt:lpstr>Le 8 août, le même insiste : il est lui-même Président d’un comité d’éthique (…)</vt:lpstr>
      <vt:lpstr>Le 2ème demande le rejet… nous n’aurons jamais son avis (disponible le 17 août sur le site) (Le 3ème s’en fiche).</vt:lpstr>
      <vt:lpstr>Le mercredi 12 août (J19 – comme l’article de Violaine Guérin), l’article est accepté</vt:lpstr>
      <vt:lpstr>Présentation PowerPoint</vt:lpstr>
      <vt:lpstr>L’article reste en ligne du 15 août 13h30 au 16 août à 18h… avant d’être rétracté en 28h !</vt:lpstr>
      <vt:lpstr>L’article était « protégé » sur ResearchGate… et traduit dès J1 par Robin Allais</vt:lpstr>
      <vt:lpstr>Un soutien (quasi) unanime de tous les chercheurs, des mails, commentaires, tweets… et la presse</vt:lpstr>
      <vt:lpstr>RT France et France Soir nous ont contacté</vt:lpstr>
      <vt:lpstr>Ca a agacé le blog…</vt:lpstr>
      <vt:lpstr>Un député a aussi fondu un fusible pour rien</vt:lpstr>
      <vt:lpstr>Le peer review en ligne le lundi…</vt:lpstr>
      <vt:lpstr>Parce que cet article met la lumière sur les revues prédatrices…</vt:lpstr>
      <vt:lpstr>Présentation PowerPoint</vt:lpstr>
      <vt:lpstr>… Bonus track ! Le reviewing du 17 septembre pour une autre revue de Science Domain Int.</vt:lpstr>
      <vt:lpstr>La même fiche d’évaluation…</vt:lpstr>
      <vt:lpstr>Je dis aux auteurs de fuir…</vt:lpstr>
      <vt:lpstr>… les éditeurs me remercient pour ma « great contribution » et me remettent un certificat affilié à Ankh-Morpork.</vt:lpstr>
      <vt:lpstr>Malgré tout, l’article est publié (j’avais aussi contacté les auteurs sur Facebook)</vt:lpstr>
      <vt:lpstr>Et mon reviewing n’apparaît pas (comme notre éditeur n°2)</vt:lpstr>
      <vt:lpstr>… Ultime bonus : le livre avorté</vt:lpstr>
      <vt:lpstr>C’était l’occasion…</vt:lpstr>
      <vt:lpstr>Willard Oodendijk</vt:lpstr>
      <vt:lpstr>Michaël Rochoy</vt:lpstr>
      <vt:lpstr>Valentin Ruggeri</vt:lpstr>
      <vt:lpstr>Florian Cova</vt:lpstr>
      <vt:lpstr>Didier Lembrouille</vt:lpstr>
      <vt:lpstr>Sylvano Trottinetta</vt:lpstr>
      <vt:lpstr>Otter F. Hantome</vt:lpstr>
      <vt:lpstr>Nemo Macron</vt:lpstr>
      <vt:lpstr>Manis Javanica</vt:lpstr>
      <vt:lpstr>Je vous remercie pour votre attention  michael.rochoy@gmail.com    http://www.mimiryudo.com/blog/2020/08/le-meilleur-article-de-tous-les-temps/ </vt:lpstr>
      <vt:lpstr>Questions (Delphine, Damien)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meilleur article de tous les temps </dc:title>
  <dc:creator>Michaël Rochoy</dc:creator>
  <cp:lastModifiedBy>Michaël Rochoy</cp:lastModifiedBy>
  <cp:revision>25</cp:revision>
  <dcterms:created xsi:type="dcterms:W3CDTF">2020-11-02T21:29:14Z</dcterms:created>
  <dcterms:modified xsi:type="dcterms:W3CDTF">2020-11-03T00:16:11Z</dcterms:modified>
</cp:coreProperties>
</file>