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3"/>
  </p:notesMasterIdLst>
  <p:sldIdLst>
    <p:sldId id="256" r:id="rId2"/>
    <p:sldId id="296" r:id="rId3"/>
    <p:sldId id="354" r:id="rId4"/>
    <p:sldId id="347" r:id="rId5"/>
    <p:sldId id="374" r:id="rId6"/>
    <p:sldId id="355" r:id="rId7"/>
    <p:sldId id="357" r:id="rId8"/>
    <p:sldId id="356" r:id="rId9"/>
    <p:sldId id="377" r:id="rId10"/>
    <p:sldId id="376" r:id="rId11"/>
    <p:sldId id="362" r:id="rId12"/>
    <p:sldId id="358" r:id="rId13"/>
    <p:sldId id="348" r:id="rId14"/>
    <p:sldId id="361" r:id="rId15"/>
    <p:sldId id="272" r:id="rId16"/>
    <p:sldId id="359" r:id="rId17"/>
    <p:sldId id="318" r:id="rId18"/>
    <p:sldId id="270" r:id="rId19"/>
    <p:sldId id="304" r:id="rId20"/>
    <p:sldId id="303" r:id="rId21"/>
    <p:sldId id="342" r:id="rId22"/>
    <p:sldId id="343" r:id="rId23"/>
    <p:sldId id="315" r:id="rId24"/>
    <p:sldId id="316" r:id="rId25"/>
    <p:sldId id="360" r:id="rId26"/>
    <p:sldId id="312" r:id="rId27"/>
    <p:sldId id="274" r:id="rId28"/>
    <p:sldId id="293" r:id="rId29"/>
    <p:sldId id="273" r:id="rId30"/>
    <p:sldId id="279" r:id="rId31"/>
    <p:sldId id="338" r:id="rId32"/>
    <p:sldId id="280" r:id="rId33"/>
    <p:sldId id="339" r:id="rId34"/>
    <p:sldId id="340" r:id="rId35"/>
    <p:sldId id="278" r:id="rId36"/>
    <p:sldId id="292" r:id="rId37"/>
    <p:sldId id="363" r:id="rId38"/>
    <p:sldId id="275" r:id="rId39"/>
    <p:sldId id="330" r:id="rId40"/>
    <p:sldId id="313" r:id="rId41"/>
    <p:sldId id="379" r:id="rId42"/>
    <p:sldId id="324" r:id="rId43"/>
    <p:sldId id="325" r:id="rId44"/>
    <p:sldId id="332" r:id="rId45"/>
    <p:sldId id="267" r:id="rId46"/>
    <p:sldId id="264" r:id="rId47"/>
    <p:sldId id="364" r:id="rId48"/>
    <p:sldId id="370" r:id="rId49"/>
    <p:sldId id="365" r:id="rId50"/>
    <p:sldId id="371" r:id="rId51"/>
    <p:sldId id="369" r:id="rId52"/>
    <p:sldId id="366" r:id="rId53"/>
    <p:sldId id="368" r:id="rId54"/>
    <p:sldId id="302" r:id="rId55"/>
    <p:sldId id="367" r:id="rId56"/>
    <p:sldId id="372" r:id="rId57"/>
    <p:sldId id="297" r:id="rId58"/>
    <p:sldId id="305" r:id="rId59"/>
    <p:sldId id="259" r:id="rId60"/>
    <p:sldId id="301" r:id="rId61"/>
    <p:sldId id="300" r:id="rId62"/>
    <p:sldId id="298" r:id="rId63"/>
    <p:sldId id="319" r:id="rId64"/>
    <p:sldId id="327" r:id="rId65"/>
    <p:sldId id="306" r:id="rId66"/>
    <p:sldId id="337" r:id="rId67"/>
    <p:sldId id="262" r:id="rId68"/>
    <p:sldId id="310" r:id="rId69"/>
    <p:sldId id="320" r:id="rId70"/>
    <p:sldId id="311" r:id="rId71"/>
    <p:sldId id="349" r:id="rId72"/>
    <p:sldId id="321" r:id="rId73"/>
    <p:sldId id="322" r:id="rId74"/>
    <p:sldId id="307" r:id="rId75"/>
    <p:sldId id="323" r:id="rId76"/>
    <p:sldId id="331" r:id="rId77"/>
    <p:sldId id="326" r:id="rId78"/>
    <p:sldId id="350" r:id="rId79"/>
    <p:sldId id="308" r:id="rId80"/>
    <p:sldId id="257" r:id="rId81"/>
    <p:sldId id="258" r:id="rId82"/>
    <p:sldId id="261" r:id="rId83"/>
    <p:sldId id="345" r:id="rId84"/>
    <p:sldId id="346" r:id="rId85"/>
    <p:sldId id="328" r:id="rId86"/>
    <p:sldId id="329" r:id="rId87"/>
    <p:sldId id="351" r:id="rId88"/>
    <p:sldId id="352" r:id="rId89"/>
    <p:sldId id="276" r:id="rId90"/>
    <p:sldId id="277" r:id="rId91"/>
    <p:sldId id="265" r:id="rId92"/>
    <p:sldId id="266" r:id="rId93"/>
    <p:sldId id="283" r:id="rId94"/>
    <p:sldId id="314" r:id="rId95"/>
    <p:sldId id="284" r:id="rId96"/>
    <p:sldId id="285" r:id="rId97"/>
    <p:sldId id="286" r:id="rId98"/>
    <p:sldId id="287" r:id="rId99"/>
    <p:sldId id="288" r:id="rId100"/>
    <p:sldId id="289" r:id="rId101"/>
    <p:sldId id="317" r:id="rId102"/>
    <p:sldId id="335" r:id="rId103"/>
    <p:sldId id="341" r:id="rId104"/>
    <p:sldId id="334" r:id="rId105"/>
    <p:sldId id="333" r:id="rId106"/>
    <p:sldId id="353" r:id="rId107"/>
    <p:sldId id="336" r:id="rId108"/>
    <p:sldId id="378" r:id="rId109"/>
    <p:sldId id="380" r:id="rId110"/>
    <p:sldId id="375" r:id="rId111"/>
    <p:sldId id="268" r:id="rId1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39" autoAdjust="0"/>
    <p:restoredTop sz="81175"/>
  </p:normalViewPr>
  <p:slideViewPr>
    <p:cSldViewPr>
      <p:cViewPr varScale="1">
        <p:scale>
          <a:sx n="92" d="100"/>
          <a:sy n="92" d="100"/>
        </p:scale>
        <p:origin x="180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4DF95-01D0-2748-AC79-E999FAAC2B7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fr-FR" altLang="fr-FR"/>
          </a:p>
        </p:txBody>
      </p:sp>
      <p:sp>
        <p:nvSpPr>
          <p:cNvPr id="3" name="Date Placeholder 2">
            <a:extLst>
              <a:ext uri="{FF2B5EF4-FFF2-40B4-BE49-F238E27FC236}">
                <a16:creationId xmlns:a16="http://schemas.microsoft.com/office/drawing/2014/main" id="{4F3AA5B6-1062-AD4E-98AF-E1A40F8C33E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8DAE1C2-820D-9D47-8D9B-B369B197B76B}" type="datetimeFigureOut">
              <a:rPr lang="fr-FR" altLang="fr-FR"/>
              <a:pPr>
                <a:defRPr/>
              </a:pPr>
              <a:t>01/09/2021</a:t>
            </a:fld>
            <a:endParaRPr lang="fr-FR" altLang="fr-FR"/>
          </a:p>
        </p:txBody>
      </p:sp>
      <p:sp>
        <p:nvSpPr>
          <p:cNvPr id="4" name="Slide Image Placeholder 3">
            <a:extLst>
              <a:ext uri="{FF2B5EF4-FFF2-40B4-BE49-F238E27FC236}">
                <a16:creationId xmlns:a16="http://schemas.microsoft.com/office/drawing/2014/main" id="{BC2392F3-ADF8-0343-8C3F-98934C4D95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a:extLst>
              <a:ext uri="{FF2B5EF4-FFF2-40B4-BE49-F238E27FC236}">
                <a16:creationId xmlns:a16="http://schemas.microsoft.com/office/drawing/2014/main" id="{ADC34D62-C967-6E4E-A8C9-B460F4016A8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a:extLst>
              <a:ext uri="{FF2B5EF4-FFF2-40B4-BE49-F238E27FC236}">
                <a16:creationId xmlns:a16="http://schemas.microsoft.com/office/drawing/2014/main" id="{E72FF8AB-C958-2242-BE82-26EF6782ADD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fr-FR" altLang="fr-FR"/>
          </a:p>
        </p:txBody>
      </p:sp>
      <p:sp>
        <p:nvSpPr>
          <p:cNvPr id="7" name="Slide Number Placeholder 6">
            <a:extLst>
              <a:ext uri="{FF2B5EF4-FFF2-40B4-BE49-F238E27FC236}">
                <a16:creationId xmlns:a16="http://schemas.microsoft.com/office/drawing/2014/main" id="{A29935C1-D31B-3C49-BAAD-09AE42355B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E325038-19D6-1742-8EC6-F857B7EBE89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E325038-19D6-1742-8EC6-F857B7EBE894}" type="slidenum">
              <a:rPr lang="fr-FR" altLang="fr-FR" smtClean="0"/>
              <a:pPr>
                <a:defRPr/>
              </a:pPr>
              <a:t>1</a:t>
            </a:fld>
            <a:endParaRPr lang="fr-FR" altLang="fr-FR"/>
          </a:p>
        </p:txBody>
      </p:sp>
    </p:spTree>
    <p:extLst>
      <p:ext uri="{BB962C8B-B14F-4D97-AF65-F5344CB8AC3E}">
        <p14:creationId xmlns:p14="http://schemas.microsoft.com/office/powerpoint/2010/main" val="254951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a:extLst>
              <a:ext uri="{FF2B5EF4-FFF2-40B4-BE49-F238E27FC236}">
                <a16:creationId xmlns:a16="http://schemas.microsoft.com/office/drawing/2014/main" id="{C2BF3BD5-B153-9142-9F61-2B6CA36CFA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Espace réservé des commentaires 2">
            <a:extLst>
              <a:ext uri="{FF2B5EF4-FFF2-40B4-BE49-F238E27FC236}">
                <a16:creationId xmlns:a16="http://schemas.microsoft.com/office/drawing/2014/main" id="{024002C4-05AF-C64B-B931-F7725D6009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7043" name="Espace réservé du numéro de diapositive 3">
            <a:extLst>
              <a:ext uri="{FF2B5EF4-FFF2-40B4-BE49-F238E27FC236}">
                <a16:creationId xmlns:a16="http://schemas.microsoft.com/office/drawing/2014/main" id="{76D6A18F-B67A-C24E-9C05-46B915E497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D17B7A-1212-4B46-8F70-12E7C473E281}" type="slidenum">
              <a:rPr lang="fr-FR" altLang="fr-FR">
                <a:latin typeface="Calibri" panose="020F0502020204030204" pitchFamily="34" charset="0"/>
              </a:rPr>
              <a:pPr/>
              <a:t>87</a:t>
            </a:fld>
            <a:endParaRPr lang="fr-FR" altLang="fr-F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42BCDF92-344F-8C4A-897E-1338E19DB6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36158723-670A-564F-9884-200D3D865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http://www.conseil-national.medecin.fr/article/titres-universitaires-et-honorifiques-autorises-sur-les-plaques-et-ordonnances-927</a:t>
            </a:r>
          </a:p>
        </p:txBody>
      </p:sp>
      <p:sp>
        <p:nvSpPr>
          <p:cNvPr id="92163" name="Slide Number Placeholder 3">
            <a:extLst>
              <a:ext uri="{FF2B5EF4-FFF2-40B4-BE49-F238E27FC236}">
                <a16:creationId xmlns:a16="http://schemas.microsoft.com/office/drawing/2014/main" id="{6E8A8954-84F4-9045-AD89-30D2938F6D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D0DA16-2C14-C348-A2BF-3DB6BACFA48E}" type="slidenum">
              <a:rPr lang="fr-FR" altLang="fr-FR"/>
              <a:pPr>
                <a:spcBef>
                  <a:spcPct val="0"/>
                </a:spcBef>
              </a:pPr>
              <a:t>91</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77F46ADA-5702-2A44-A541-35833B40E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28D1BBAA-5CE4-8142-99BE-AD1C62BFEB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http://www.conseil-national.medecin.fr/article/titres-universitaires-et-honorifiques-autorises-sur-les-plaques-et-ordonnances-927</a:t>
            </a:r>
          </a:p>
        </p:txBody>
      </p:sp>
      <p:sp>
        <p:nvSpPr>
          <p:cNvPr id="94211" name="Slide Number Placeholder 3">
            <a:extLst>
              <a:ext uri="{FF2B5EF4-FFF2-40B4-BE49-F238E27FC236}">
                <a16:creationId xmlns:a16="http://schemas.microsoft.com/office/drawing/2014/main" id="{84567679-272D-1C44-8D9C-CA8E359431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9432E9-E35A-2A49-8092-84AD6671963F}" type="slidenum">
              <a:rPr lang="fr-FR" altLang="fr-FR"/>
              <a:pPr>
                <a:spcBef>
                  <a:spcPct val="0"/>
                </a:spcBef>
              </a:pPr>
              <a:t>92</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25308CAB-F4EE-444D-BDA9-B342A062E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a:extLst>
              <a:ext uri="{FF2B5EF4-FFF2-40B4-BE49-F238E27FC236}">
                <a16:creationId xmlns:a16="http://schemas.microsoft.com/office/drawing/2014/main" id="{8A4AD3B4-654C-9C46-89EF-91A60AC291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11619" name="Slide Number Placeholder 3">
            <a:extLst>
              <a:ext uri="{FF2B5EF4-FFF2-40B4-BE49-F238E27FC236}">
                <a16:creationId xmlns:a16="http://schemas.microsoft.com/office/drawing/2014/main" id="{702DB354-8D47-1749-93B9-5E8829D662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240C9F-0BB6-EE46-8C45-249254D43A41}" type="slidenum">
              <a:rPr lang="fr-FR" altLang="fr-FR"/>
              <a:pPr>
                <a:spcBef>
                  <a:spcPct val="0"/>
                </a:spcBef>
              </a:pPr>
              <a:t>111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a:extLst>
              <a:ext uri="{FF2B5EF4-FFF2-40B4-BE49-F238E27FC236}">
                <a16:creationId xmlns:a16="http://schemas.microsoft.com/office/drawing/2014/main" id="{EBB6D2C8-71D9-D743-B27B-2E4F7929BE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Espace réservé des notes 2">
            <a:extLst>
              <a:ext uri="{FF2B5EF4-FFF2-40B4-BE49-F238E27FC236}">
                <a16:creationId xmlns:a16="http://schemas.microsoft.com/office/drawing/2014/main" id="{D4115A47-9DC0-CF4B-A8C5-085F8B40BD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7763" name="Espace réservé du numéro de diapositive 3">
            <a:extLst>
              <a:ext uri="{FF2B5EF4-FFF2-40B4-BE49-F238E27FC236}">
                <a16:creationId xmlns:a16="http://schemas.microsoft.com/office/drawing/2014/main" id="{6059BCC7-C3B8-994A-82B6-800E54000E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C2F252-5178-3B42-8E4C-C4B269E48AA1}" type="slidenum">
              <a:rPr lang="fr-FR" altLang="fr-FR">
                <a:latin typeface="Calibri" panose="020F0502020204030204" pitchFamily="34" charset="0"/>
              </a:rPr>
              <a:pPr/>
              <a:t>2</a:t>
            </a:fld>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Espace réservé de l'image des diapositives 1">
            <a:extLst>
              <a:ext uri="{FF2B5EF4-FFF2-40B4-BE49-F238E27FC236}">
                <a16:creationId xmlns:a16="http://schemas.microsoft.com/office/drawing/2014/main" id="{8D1528C4-E5D0-C642-9801-56B5BF8532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Espace réservé des notes 2">
            <a:extLst>
              <a:ext uri="{FF2B5EF4-FFF2-40B4-BE49-F238E27FC236}">
                <a16:creationId xmlns:a16="http://schemas.microsoft.com/office/drawing/2014/main" id="{868B9A16-6748-4C4C-B566-D8B5A67161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6739" name="Espace réservé du numéro de diapositive 3">
            <a:extLst>
              <a:ext uri="{FF2B5EF4-FFF2-40B4-BE49-F238E27FC236}">
                <a16:creationId xmlns:a16="http://schemas.microsoft.com/office/drawing/2014/main" id="{04FF6C1F-F0CA-4343-B00E-38581C69EB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C23647-3911-EC40-9440-194176EC2311}" type="slidenum">
              <a:rPr lang="fr-FR" altLang="fr-FR">
                <a:latin typeface="Calibri" panose="020F0502020204030204" pitchFamily="34" charset="0"/>
              </a:rPr>
              <a:pPr/>
              <a:t>3</a:t>
            </a:fld>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a:extLst>
              <a:ext uri="{FF2B5EF4-FFF2-40B4-BE49-F238E27FC236}">
                <a16:creationId xmlns:a16="http://schemas.microsoft.com/office/drawing/2014/main" id="{92447103-DD36-864C-A902-4038A40D16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Espace réservé des notes 2">
            <a:extLst>
              <a:ext uri="{FF2B5EF4-FFF2-40B4-BE49-F238E27FC236}">
                <a16:creationId xmlns:a16="http://schemas.microsoft.com/office/drawing/2014/main" id="{510666F2-BE21-0946-982D-22D8C63749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19811" name="Espace réservé du numéro de diapositive 3">
            <a:extLst>
              <a:ext uri="{FF2B5EF4-FFF2-40B4-BE49-F238E27FC236}">
                <a16:creationId xmlns:a16="http://schemas.microsoft.com/office/drawing/2014/main" id="{C655404F-532F-3F44-8F6A-0328EA2BF4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0FC4EB-9CD6-7F43-9C9C-1B4D807FEC9D}" type="slidenum">
              <a:rPr lang="fr-FR" altLang="fr-FR">
                <a:latin typeface="Calibri" panose="020F0502020204030204" pitchFamily="34" charset="0"/>
              </a:rPr>
              <a:pPr/>
              <a:t>5</a:t>
            </a:fld>
            <a:endParaRPr lang="fr-FR" altLang="fr-F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Espace réservé de l'image des diapositives 1">
            <a:extLst>
              <a:ext uri="{FF2B5EF4-FFF2-40B4-BE49-F238E27FC236}">
                <a16:creationId xmlns:a16="http://schemas.microsoft.com/office/drawing/2014/main" id="{460A9F10-3C5F-7647-894D-14A36CFB35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Espace réservé des notes 2">
            <a:extLst>
              <a:ext uri="{FF2B5EF4-FFF2-40B4-BE49-F238E27FC236}">
                <a16:creationId xmlns:a16="http://schemas.microsoft.com/office/drawing/2014/main" id="{72A97630-D03B-8247-A13A-E8D4A2CB43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23907" name="Espace réservé du numéro de diapositive 3">
            <a:extLst>
              <a:ext uri="{FF2B5EF4-FFF2-40B4-BE49-F238E27FC236}">
                <a16:creationId xmlns:a16="http://schemas.microsoft.com/office/drawing/2014/main" id="{6D498ED9-D8A7-6447-BE33-5559E380CF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718C72-F42C-7C4B-B148-19F208BCC436}" type="slidenum">
              <a:rPr lang="fr-FR" altLang="fr-FR">
                <a:latin typeface="Calibri" panose="020F0502020204030204" pitchFamily="34" charset="0"/>
              </a:rPr>
              <a:pPr/>
              <a:t>11</a:t>
            </a:fld>
            <a:endParaRPr lang="fr-FR" altLang="fr-FR">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a:extLst>
              <a:ext uri="{FF2B5EF4-FFF2-40B4-BE49-F238E27FC236}">
                <a16:creationId xmlns:a16="http://schemas.microsoft.com/office/drawing/2014/main" id="{F502C42A-F37B-C24F-962A-5F0D87EC38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a:extLst>
              <a:ext uri="{FF2B5EF4-FFF2-40B4-BE49-F238E27FC236}">
                <a16:creationId xmlns:a16="http://schemas.microsoft.com/office/drawing/2014/main" id="{C444664A-6E0A-684F-98FF-6D59CA70DE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1507" name="Espace réservé du numéro de diapositive 3">
            <a:extLst>
              <a:ext uri="{FF2B5EF4-FFF2-40B4-BE49-F238E27FC236}">
                <a16:creationId xmlns:a16="http://schemas.microsoft.com/office/drawing/2014/main" id="{9A5F7A93-8236-E643-8AD6-1D6451354B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CF7F63-8E23-784E-BDB8-2D8566104A7B}" type="slidenum">
              <a:rPr lang="fr-FR" altLang="fr-FR">
                <a:latin typeface="Calibri" panose="020F0502020204030204" pitchFamily="34" charset="0"/>
              </a:rPr>
              <a:pPr/>
              <a:t>15</a:t>
            </a:fld>
            <a:endParaRPr lang="fr-FR" altLang="fr-F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Espace réservé de l'image des diapositives 1">
            <a:extLst>
              <a:ext uri="{FF2B5EF4-FFF2-40B4-BE49-F238E27FC236}">
                <a16:creationId xmlns:a16="http://schemas.microsoft.com/office/drawing/2014/main" id="{94BB6634-6744-D445-AE7F-014EFA600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Espace réservé des notes 2">
            <a:extLst>
              <a:ext uri="{FF2B5EF4-FFF2-40B4-BE49-F238E27FC236}">
                <a16:creationId xmlns:a16="http://schemas.microsoft.com/office/drawing/2014/main" id="{F95A3FF5-F885-174D-8767-DBE3A0356C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28003" name="Espace réservé du numéro de diapositive 3">
            <a:extLst>
              <a:ext uri="{FF2B5EF4-FFF2-40B4-BE49-F238E27FC236}">
                <a16:creationId xmlns:a16="http://schemas.microsoft.com/office/drawing/2014/main" id="{976335C7-8223-4C4A-922B-3634C7D568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A8E051-B5C4-1C4B-91A2-9D01D3339D40}" type="slidenum">
              <a:rPr lang="fr-FR" altLang="fr-FR">
                <a:latin typeface="Calibri" panose="020F0502020204030204" pitchFamily="34" charset="0"/>
              </a:rPr>
              <a:pPr/>
              <a:t>36</a:t>
            </a:fld>
            <a:endParaRPr lang="fr-FR" altLang="fr-FR">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Espace réservé de l'image des diapositives 1">
            <a:extLst>
              <a:ext uri="{FF2B5EF4-FFF2-40B4-BE49-F238E27FC236}">
                <a16:creationId xmlns:a16="http://schemas.microsoft.com/office/drawing/2014/main" id="{0A5E7406-E8D8-884C-998D-A4B1145304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Espace réservé des notes 2">
            <a:extLst>
              <a:ext uri="{FF2B5EF4-FFF2-40B4-BE49-F238E27FC236}">
                <a16:creationId xmlns:a16="http://schemas.microsoft.com/office/drawing/2014/main" id="{1F7F4B37-6116-AC44-B226-679E2725C8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136195" name="Espace réservé du numéro de diapositive 3">
            <a:extLst>
              <a:ext uri="{FF2B5EF4-FFF2-40B4-BE49-F238E27FC236}">
                <a16:creationId xmlns:a16="http://schemas.microsoft.com/office/drawing/2014/main" id="{B7E8953B-82BB-A646-B0A9-9F7D870B23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D769E8-1974-284F-B647-572C0169B957}" type="slidenum">
              <a:rPr lang="fr-FR" altLang="fr-FR">
                <a:latin typeface="Calibri" panose="020F0502020204030204" pitchFamily="34" charset="0"/>
              </a:rPr>
              <a:pPr/>
              <a:t>66</a:t>
            </a:fld>
            <a:endParaRPr lang="fr-FR" altLang="fr-FR">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3FDB77F-2C54-314F-BFCF-198C92DCD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6EFB9FD6-C4C3-914A-8DDF-101C5986FC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0899" name="Slide Number Placeholder 3">
            <a:extLst>
              <a:ext uri="{FF2B5EF4-FFF2-40B4-BE49-F238E27FC236}">
                <a16:creationId xmlns:a16="http://schemas.microsoft.com/office/drawing/2014/main" id="{07CDD610-F235-BE4B-BEC8-23495EFAF7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088631-140B-EF41-B0B8-3F3EF97A6E78}" type="slidenum">
              <a:rPr lang="fr-FR" altLang="fr-FR"/>
              <a:pPr>
                <a:spcBef>
                  <a:spcPct val="0"/>
                </a:spcBef>
              </a:pPr>
              <a:t>82</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EF429CBC-EAEE-0644-8DEE-0D938F7E3AB7}"/>
              </a:ext>
            </a:extLst>
          </p:cNvPr>
          <p:cNvCxnSpPr>
            <a:cxnSpLocks noChangeShapeType="1"/>
          </p:cNvCxnSpPr>
          <p:nvPr/>
        </p:nvCxnSpPr>
        <p:spPr bwMode="auto">
          <a:xfrm>
            <a:off x="1463675" y="3549650"/>
            <a:ext cx="2971800" cy="1588"/>
          </a:xfrm>
          <a:prstGeom prst="line">
            <a:avLst/>
          </a:prstGeom>
          <a:noFill/>
          <a:ln w="9525">
            <a:solidFill>
              <a:srgbClr val="E9E9E8"/>
            </a:solidFill>
            <a:round/>
            <a:headEnd/>
            <a:tailEnd/>
          </a:ln>
          <a:effectLst>
            <a:outerShdw blurRad="63500" algn="tl" rotWithShape="0">
              <a:srgbClr val="000000">
                <a:alpha val="54999"/>
              </a:srgbClr>
            </a:outerShdw>
          </a:effectLst>
        </p:spPr>
      </p:cxnSp>
      <p:cxnSp>
        <p:nvCxnSpPr>
          <p:cNvPr id="5" name="Straight Connector 7">
            <a:extLst>
              <a:ext uri="{FF2B5EF4-FFF2-40B4-BE49-F238E27FC236}">
                <a16:creationId xmlns:a16="http://schemas.microsoft.com/office/drawing/2014/main" id="{94A74007-94D4-B64B-82E5-4666EC4CDE97}"/>
              </a:ext>
            </a:extLst>
          </p:cNvPr>
          <p:cNvCxnSpPr>
            <a:cxnSpLocks noChangeShapeType="1"/>
          </p:cNvCxnSpPr>
          <p:nvPr/>
        </p:nvCxnSpPr>
        <p:spPr bwMode="auto">
          <a:xfrm>
            <a:off x="4708525" y="3549650"/>
            <a:ext cx="2971800" cy="1588"/>
          </a:xfrm>
          <a:prstGeom prst="line">
            <a:avLst/>
          </a:prstGeom>
          <a:noFill/>
          <a:ln w="9525">
            <a:solidFill>
              <a:srgbClr val="E9E9E8"/>
            </a:solidFill>
            <a:round/>
            <a:headEnd/>
            <a:tailEnd/>
          </a:ln>
          <a:effectLst>
            <a:outerShdw blurRad="63500" algn="tl" rotWithShape="0">
              <a:srgbClr val="000000">
                <a:alpha val="54999"/>
              </a:srgbClr>
            </a:outerShdw>
          </a:effectLst>
        </p:spPr>
      </p:cxnSp>
      <p:sp>
        <p:nvSpPr>
          <p:cNvPr id="6" name="Oval 8">
            <a:extLst>
              <a:ext uri="{FF2B5EF4-FFF2-40B4-BE49-F238E27FC236}">
                <a16:creationId xmlns:a16="http://schemas.microsoft.com/office/drawing/2014/main" id="{247A9A78-191C-5A40-BE2A-058B1D64EC1F}"/>
              </a:ext>
            </a:extLst>
          </p:cNvPr>
          <p:cNvSpPr>
            <a:spLocks noChangeArrowheads="1"/>
          </p:cNvSpPr>
          <p:nvPr/>
        </p:nvSpPr>
        <p:spPr bwMode="auto">
          <a:xfrm>
            <a:off x="4540250" y="3525838"/>
            <a:ext cx="46038" cy="46037"/>
          </a:xfrm>
          <a:prstGeom prst="ellipse">
            <a:avLst/>
          </a:prstGeom>
          <a:solidFill>
            <a:schemeClr val="accent2"/>
          </a:solidFill>
          <a:ln w="38100">
            <a:solidFill>
              <a:schemeClr val="accent2"/>
            </a:solidFill>
            <a:round/>
            <a:headEnd/>
            <a:tailEnd/>
          </a:ln>
          <a:effectLst>
            <a:outerShdw blurRad="63500" algn="tl" rotWithShape="0">
              <a:srgbClr val="000000">
                <a:alpha val="5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altLang="fr-FR">
              <a:solidFill>
                <a:srgbClr val="FFFFFF"/>
              </a:solidFill>
              <a:latin typeface="Constantia" panose="02030602050306030303" pitchFamily="18" charset="0"/>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a:extLst>
              <a:ext uri="{FF2B5EF4-FFF2-40B4-BE49-F238E27FC236}">
                <a16:creationId xmlns:a16="http://schemas.microsoft.com/office/drawing/2014/main" id="{E748D757-9DEA-6548-805A-D22F78C509F1}"/>
              </a:ext>
            </a:extLst>
          </p:cNvPr>
          <p:cNvSpPr>
            <a:spLocks noGrp="1"/>
          </p:cNvSpPr>
          <p:nvPr>
            <p:ph type="dt" sz="half" idx="10"/>
          </p:nvPr>
        </p:nvSpPr>
        <p:spPr/>
        <p:txBody>
          <a:bodyPr/>
          <a:lstStyle>
            <a:lvl1pPr>
              <a:defRPr smtClean="0"/>
            </a:lvl1pPr>
          </a:lstStyle>
          <a:p>
            <a:pPr>
              <a:defRPr/>
            </a:pPr>
            <a:fld id="{D182D746-6D3C-174E-9BA3-77B9905AFE24}" type="datetime1">
              <a:rPr lang="fr-FR" altLang="fr-FR"/>
              <a:pPr>
                <a:defRPr/>
              </a:pPr>
              <a:t>01/09/2021</a:t>
            </a:fld>
            <a:endParaRPr lang="en-US" altLang="fr-FR"/>
          </a:p>
        </p:txBody>
      </p:sp>
      <p:sp>
        <p:nvSpPr>
          <p:cNvPr id="8" name="Slide Number Placeholder 15">
            <a:extLst>
              <a:ext uri="{FF2B5EF4-FFF2-40B4-BE49-F238E27FC236}">
                <a16:creationId xmlns:a16="http://schemas.microsoft.com/office/drawing/2014/main" id="{21E06BAA-41A3-F04B-914C-7ED51C23DCB9}"/>
              </a:ext>
            </a:extLst>
          </p:cNvPr>
          <p:cNvSpPr>
            <a:spLocks noGrp="1"/>
          </p:cNvSpPr>
          <p:nvPr>
            <p:ph type="sldNum" sz="quarter" idx="11"/>
          </p:nvPr>
        </p:nvSpPr>
        <p:spPr/>
        <p:txBody>
          <a:bodyPr/>
          <a:lstStyle>
            <a:lvl1pPr>
              <a:defRPr smtClean="0"/>
            </a:lvl1pPr>
          </a:lstStyle>
          <a:p>
            <a:pPr>
              <a:defRPr/>
            </a:pPr>
            <a:fld id="{A25B9D78-DBB2-9E46-9944-D378F3E98A6E}" type="slidenum">
              <a:rPr lang="en-US" altLang="fr-FR"/>
              <a:pPr>
                <a:defRPr/>
              </a:pPr>
              <a:t>‹N°›</a:t>
            </a:fld>
            <a:endParaRPr lang="en-US" altLang="fr-FR"/>
          </a:p>
        </p:txBody>
      </p:sp>
      <p:sp>
        <p:nvSpPr>
          <p:cNvPr id="10" name="Footer Placeholder 16">
            <a:extLst>
              <a:ext uri="{FF2B5EF4-FFF2-40B4-BE49-F238E27FC236}">
                <a16:creationId xmlns:a16="http://schemas.microsoft.com/office/drawing/2014/main" id="{6055FD9B-A02B-6E4F-A00E-D1EE1903F8DE}"/>
              </a:ext>
            </a:extLst>
          </p:cNvPr>
          <p:cNvSpPr>
            <a:spLocks noGrp="1"/>
          </p:cNvSpPr>
          <p:nvPr>
            <p:ph type="ftr" sz="quarter" idx="12"/>
          </p:nvPr>
        </p:nvSpPr>
        <p:spPr/>
        <p:txBody>
          <a:bodyPr/>
          <a:lstStyle>
            <a:lvl1pPr>
              <a:defRPr/>
            </a:lvl1pPr>
          </a:lstStyle>
          <a:p>
            <a:pPr>
              <a:defRPr/>
            </a:pPr>
            <a:r>
              <a:rPr lang="en-US"/>
              <a:t>Version 2.0</a:t>
            </a:r>
          </a:p>
        </p:txBody>
      </p:sp>
    </p:spTree>
    <p:extLst>
      <p:ext uri="{BB962C8B-B14F-4D97-AF65-F5344CB8AC3E}">
        <p14:creationId xmlns:p14="http://schemas.microsoft.com/office/powerpoint/2010/main" val="136981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AF01A91-11AE-DF44-BB34-4E7CAD16539C}"/>
              </a:ext>
            </a:extLst>
          </p:cNvPr>
          <p:cNvSpPr>
            <a:spLocks noGrp="1"/>
          </p:cNvSpPr>
          <p:nvPr>
            <p:ph type="dt" sz="half" idx="10"/>
          </p:nvPr>
        </p:nvSpPr>
        <p:spPr/>
        <p:txBody>
          <a:bodyPr/>
          <a:lstStyle>
            <a:lvl1pPr>
              <a:defRPr/>
            </a:lvl1pPr>
          </a:lstStyle>
          <a:p>
            <a:pPr>
              <a:defRPr/>
            </a:pPr>
            <a:fld id="{664B1549-4117-D44C-8ECD-2C65D34BB773}" type="datetime1">
              <a:rPr lang="fr-FR" altLang="fr-FR"/>
              <a:pPr>
                <a:defRPr/>
              </a:pPr>
              <a:t>01/09/2021</a:t>
            </a:fld>
            <a:endParaRPr lang="en-US" altLang="fr-FR"/>
          </a:p>
        </p:txBody>
      </p:sp>
      <p:sp>
        <p:nvSpPr>
          <p:cNvPr id="5" name="Footer Placeholder 9">
            <a:extLst>
              <a:ext uri="{FF2B5EF4-FFF2-40B4-BE49-F238E27FC236}">
                <a16:creationId xmlns:a16="http://schemas.microsoft.com/office/drawing/2014/main" id="{DDEAF52C-DED5-A147-A0FD-AC2143F977C9}"/>
              </a:ext>
            </a:extLst>
          </p:cNvPr>
          <p:cNvSpPr>
            <a:spLocks noGrp="1"/>
          </p:cNvSpPr>
          <p:nvPr>
            <p:ph type="ftr" sz="quarter" idx="11"/>
          </p:nvPr>
        </p:nvSpPr>
        <p:spPr/>
        <p:txBody>
          <a:bodyPr/>
          <a:lstStyle>
            <a:lvl1pPr>
              <a:defRPr/>
            </a:lvl1pPr>
          </a:lstStyle>
          <a:p>
            <a:pPr>
              <a:defRPr/>
            </a:pPr>
            <a:r>
              <a:rPr lang="en-US"/>
              <a:t>Version 2.0</a:t>
            </a:r>
          </a:p>
        </p:txBody>
      </p:sp>
      <p:sp>
        <p:nvSpPr>
          <p:cNvPr id="6" name="Slide Number Placeholder 21">
            <a:extLst>
              <a:ext uri="{FF2B5EF4-FFF2-40B4-BE49-F238E27FC236}">
                <a16:creationId xmlns:a16="http://schemas.microsoft.com/office/drawing/2014/main" id="{2C7A3963-82C0-4249-8974-8916CB26EF8C}"/>
              </a:ext>
            </a:extLst>
          </p:cNvPr>
          <p:cNvSpPr>
            <a:spLocks noGrp="1"/>
          </p:cNvSpPr>
          <p:nvPr>
            <p:ph type="sldNum" sz="quarter" idx="12"/>
          </p:nvPr>
        </p:nvSpPr>
        <p:spPr/>
        <p:txBody>
          <a:bodyPr/>
          <a:lstStyle>
            <a:lvl1pPr>
              <a:defRPr/>
            </a:lvl1pPr>
          </a:lstStyle>
          <a:p>
            <a:pPr>
              <a:defRPr/>
            </a:pPr>
            <a:fld id="{BD0321DB-5AA1-104F-B08E-9A4FCE600466}" type="slidenum">
              <a:rPr lang="en-US" altLang="fr-FR"/>
              <a:pPr>
                <a:defRPr/>
              </a:pPr>
              <a:t>‹N°›</a:t>
            </a:fld>
            <a:endParaRPr lang="en-US" altLang="fr-FR"/>
          </a:p>
        </p:txBody>
      </p:sp>
    </p:spTree>
    <p:extLst>
      <p:ext uri="{BB962C8B-B14F-4D97-AF65-F5344CB8AC3E}">
        <p14:creationId xmlns:p14="http://schemas.microsoft.com/office/powerpoint/2010/main" val="269427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9FFCC079-F895-B141-A515-A017E09544A1}"/>
              </a:ext>
            </a:extLst>
          </p:cNvPr>
          <p:cNvSpPr>
            <a:spLocks noGrp="1"/>
          </p:cNvSpPr>
          <p:nvPr>
            <p:ph type="dt" sz="half" idx="10"/>
          </p:nvPr>
        </p:nvSpPr>
        <p:spPr/>
        <p:txBody>
          <a:bodyPr/>
          <a:lstStyle>
            <a:lvl1pPr>
              <a:defRPr/>
            </a:lvl1pPr>
          </a:lstStyle>
          <a:p>
            <a:pPr>
              <a:defRPr/>
            </a:pPr>
            <a:fld id="{92FA9297-B82A-7241-9682-3CD336109185}" type="datetime1">
              <a:rPr lang="fr-FR" altLang="fr-FR"/>
              <a:pPr>
                <a:defRPr/>
              </a:pPr>
              <a:t>01/09/2021</a:t>
            </a:fld>
            <a:endParaRPr lang="en-US" altLang="fr-FR"/>
          </a:p>
        </p:txBody>
      </p:sp>
      <p:sp>
        <p:nvSpPr>
          <p:cNvPr id="5" name="Footer Placeholder 9">
            <a:extLst>
              <a:ext uri="{FF2B5EF4-FFF2-40B4-BE49-F238E27FC236}">
                <a16:creationId xmlns:a16="http://schemas.microsoft.com/office/drawing/2014/main" id="{91723613-D978-4444-84AE-7A2F570D7C0C}"/>
              </a:ext>
            </a:extLst>
          </p:cNvPr>
          <p:cNvSpPr>
            <a:spLocks noGrp="1"/>
          </p:cNvSpPr>
          <p:nvPr>
            <p:ph type="ftr" sz="quarter" idx="11"/>
          </p:nvPr>
        </p:nvSpPr>
        <p:spPr/>
        <p:txBody>
          <a:bodyPr/>
          <a:lstStyle>
            <a:lvl1pPr>
              <a:defRPr/>
            </a:lvl1pPr>
          </a:lstStyle>
          <a:p>
            <a:pPr>
              <a:defRPr/>
            </a:pPr>
            <a:r>
              <a:rPr lang="en-US"/>
              <a:t>Version 2.0</a:t>
            </a:r>
          </a:p>
        </p:txBody>
      </p:sp>
      <p:sp>
        <p:nvSpPr>
          <p:cNvPr id="6" name="Slide Number Placeholder 21">
            <a:extLst>
              <a:ext uri="{FF2B5EF4-FFF2-40B4-BE49-F238E27FC236}">
                <a16:creationId xmlns:a16="http://schemas.microsoft.com/office/drawing/2014/main" id="{D7AB9810-3992-9D45-8D15-482D3E850A93}"/>
              </a:ext>
            </a:extLst>
          </p:cNvPr>
          <p:cNvSpPr>
            <a:spLocks noGrp="1"/>
          </p:cNvSpPr>
          <p:nvPr>
            <p:ph type="sldNum" sz="quarter" idx="12"/>
          </p:nvPr>
        </p:nvSpPr>
        <p:spPr/>
        <p:txBody>
          <a:bodyPr/>
          <a:lstStyle>
            <a:lvl1pPr>
              <a:defRPr/>
            </a:lvl1pPr>
          </a:lstStyle>
          <a:p>
            <a:pPr>
              <a:defRPr/>
            </a:pPr>
            <a:fld id="{460C8768-59EF-F249-A50B-C1F23B067CAD}" type="slidenum">
              <a:rPr lang="en-US" altLang="fr-FR"/>
              <a:pPr>
                <a:defRPr/>
              </a:pPr>
              <a:t>‹N°›</a:t>
            </a:fld>
            <a:endParaRPr lang="en-US" altLang="fr-FR"/>
          </a:p>
        </p:txBody>
      </p:sp>
    </p:spTree>
    <p:extLst>
      <p:ext uri="{BB962C8B-B14F-4D97-AF65-F5344CB8AC3E}">
        <p14:creationId xmlns:p14="http://schemas.microsoft.com/office/powerpoint/2010/main" val="58777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a:extLst>
              <a:ext uri="{FF2B5EF4-FFF2-40B4-BE49-F238E27FC236}">
                <a16:creationId xmlns:a16="http://schemas.microsoft.com/office/drawing/2014/main" id="{233ECBAB-34AF-9E46-BD8B-61675051960B}"/>
              </a:ext>
            </a:extLst>
          </p:cNvPr>
          <p:cNvSpPr>
            <a:spLocks noGrp="1"/>
          </p:cNvSpPr>
          <p:nvPr>
            <p:ph type="dt" sz="half" idx="10"/>
          </p:nvPr>
        </p:nvSpPr>
        <p:spPr/>
        <p:txBody>
          <a:bodyPr/>
          <a:lstStyle>
            <a:lvl1pPr>
              <a:defRPr/>
            </a:lvl1pPr>
          </a:lstStyle>
          <a:p>
            <a:pPr>
              <a:defRPr/>
            </a:pPr>
            <a:fld id="{4B2C415A-67FF-B049-8C25-8E8AADF12DDF}" type="datetime1">
              <a:rPr lang="fr-FR" altLang="fr-FR"/>
              <a:pPr>
                <a:defRPr/>
              </a:pPr>
              <a:t>01/09/2021</a:t>
            </a:fld>
            <a:endParaRPr lang="en-US" altLang="fr-FR"/>
          </a:p>
        </p:txBody>
      </p:sp>
      <p:sp>
        <p:nvSpPr>
          <p:cNvPr id="5" name="Footer Placeholder 9">
            <a:extLst>
              <a:ext uri="{FF2B5EF4-FFF2-40B4-BE49-F238E27FC236}">
                <a16:creationId xmlns:a16="http://schemas.microsoft.com/office/drawing/2014/main" id="{2A9FC27A-7C75-9C41-931A-7B334686DB45}"/>
              </a:ext>
            </a:extLst>
          </p:cNvPr>
          <p:cNvSpPr>
            <a:spLocks noGrp="1"/>
          </p:cNvSpPr>
          <p:nvPr>
            <p:ph type="ftr" sz="quarter" idx="11"/>
          </p:nvPr>
        </p:nvSpPr>
        <p:spPr/>
        <p:txBody>
          <a:bodyPr/>
          <a:lstStyle>
            <a:lvl1pPr>
              <a:defRPr/>
            </a:lvl1pPr>
          </a:lstStyle>
          <a:p>
            <a:pPr>
              <a:defRPr/>
            </a:pPr>
            <a:r>
              <a:rPr lang="en-US"/>
              <a:t>Version 2.0</a:t>
            </a:r>
          </a:p>
        </p:txBody>
      </p:sp>
      <p:sp>
        <p:nvSpPr>
          <p:cNvPr id="6" name="Slide Number Placeholder 21">
            <a:extLst>
              <a:ext uri="{FF2B5EF4-FFF2-40B4-BE49-F238E27FC236}">
                <a16:creationId xmlns:a16="http://schemas.microsoft.com/office/drawing/2014/main" id="{85B106EA-DEC4-5C45-B6A5-E2B54ADBE5BD}"/>
              </a:ext>
            </a:extLst>
          </p:cNvPr>
          <p:cNvSpPr>
            <a:spLocks noGrp="1"/>
          </p:cNvSpPr>
          <p:nvPr>
            <p:ph type="sldNum" sz="quarter" idx="12"/>
          </p:nvPr>
        </p:nvSpPr>
        <p:spPr/>
        <p:txBody>
          <a:bodyPr/>
          <a:lstStyle>
            <a:lvl1pPr>
              <a:defRPr/>
            </a:lvl1pPr>
          </a:lstStyle>
          <a:p>
            <a:pPr>
              <a:defRPr/>
            </a:pPr>
            <a:fld id="{58387C01-02C2-544F-B07E-8F8AEC3B6656}" type="slidenum">
              <a:rPr lang="en-US" altLang="fr-FR"/>
              <a:pPr>
                <a:defRPr/>
              </a:pPr>
              <a:t>‹N°›</a:t>
            </a:fld>
            <a:endParaRPr lang="en-US" altLang="fr-FR"/>
          </a:p>
        </p:txBody>
      </p:sp>
    </p:spTree>
    <p:extLst>
      <p:ext uri="{BB962C8B-B14F-4D97-AF65-F5344CB8AC3E}">
        <p14:creationId xmlns:p14="http://schemas.microsoft.com/office/powerpoint/2010/main" val="208288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6C2DFCC5-8A86-2A4D-98A7-523DF2977CF0}"/>
              </a:ext>
            </a:extLst>
          </p:cNvPr>
          <p:cNvCxnSpPr>
            <a:cxnSpLocks noChangeShapeType="1"/>
          </p:cNvCxnSpPr>
          <p:nvPr/>
        </p:nvCxnSpPr>
        <p:spPr bwMode="auto">
          <a:xfrm>
            <a:off x="685800" y="4916488"/>
            <a:ext cx="7924800" cy="4762"/>
          </a:xfrm>
          <a:prstGeom prst="line">
            <a:avLst/>
          </a:prstGeom>
          <a:noFill/>
          <a:ln w="9525">
            <a:solidFill>
              <a:srgbClr val="E9E9E8"/>
            </a:solidFill>
            <a:round/>
            <a:headEnd/>
            <a:tailEnd/>
          </a:ln>
          <a:effectLst>
            <a:outerShdw blurRad="63500" algn="tl" rotWithShape="0">
              <a:srgbClr val="000000">
                <a:alpha val="54999"/>
              </a:srgbClr>
            </a:outerShdw>
          </a:effectLst>
        </p:spPr>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C948AAF5-5E45-7B4F-9326-63F853398388}"/>
              </a:ext>
            </a:extLst>
          </p:cNvPr>
          <p:cNvSpPr>
            <a:spLocks noGrp="1"/>
          </p:cNvSpPr>
          <p:nvPr>
            <p:ph type="dt" sz="half" idx="10"/>
          </p:nvPr>
        </p:nvSpPr>
        <p:spPr/>
        <p:txBody>
          <a:bodyPr/>
          <a:lstStyle>
            <a:lvl1pPr>
              <a:defRPr smtClean="0"/>
            </a:lvl1pPr>
          </a:lstStyle>
          <a:p>
            <a:pPr>
              <a:defRPr/>
            </a:pPr>
            <a:fld id="{2DDB5A62-2991-4F4A-AC11-90C19BE3BA23}" type="datetime1">
              <a:rPr lang="fr-FR" altLang="fr-FR"/>
              <a:pPr>
                <a:defRPr/>
              </a:pPr>
              <a:t>01/09/2021</a:t>
            </a:fld>
            <a:endParaRPr lang="en-US" altLang="fr-FR"/>
          </a:p>
        </p:txBody>
      </p:sp>
      <p:sp>
        <p:nvSpPr>
          <p:cNvPr id="6" name="Footer Placeholder 4">
            <a:extLst>
              <a:ext uri="{FF2B5EF4-FFF2-40B4-BE49-F238E27FC236}">
                <a16:creationId xmlns:a16="http://schemas.microsoft.com/office/drawing/2014/main" id="{86936252-DCA9-374D-AD76-5C469A9E8167}"/>
              </a:ext>
            </a:extLst>
          </p:cNvPr>
          <p:cNvSpPr>
            <a:spLocks noGrp="1"/>
          </p:cNvSpPr>
          <p:nvPr>
            <p:ph type="ftr" sz="quarter" idx="11"/>
          </p:nvPr>
        </p:nvSpPr>
        <p:spPr/>
        <p:txBody>
          <a:bodyPr/>
          <a:lstStyle>
            <a:lvl1pPr>
              <a:defRPr/>
            </a:lvl1pPr>
          </a:lstStyle>
          <a:p>
            <a:pPr>
              <a:defRPr/>
            </a:pPr>
            <a:r>
              <a:rPr lang="en-US"/>
              <a:t>Version 2.0</a:t>
            </a:r>
          </a:p>
        </p:txBody>
      </p:sp>
      <p:sp>
        <p:nvSpPr>
          <p:cNvPr id="7" name="Slide Number Placeholder 5">
            <a:extLst>
              <a:ext uri="{FF2B5EF4-FFF2-40B4-BE49-F238E27FC236}">
                <a16:creationId xmlns:a16="http://schemas.microsoft.com/office/drawing/2014/main" id="{45900C5F-EA07-EB42-B131-A79250769207}"/>
              </a:ext>
            </a:extLst>
          </p:cNvPr>
          <p:cNvSpPr>
            <a:spLocks noGrp="1"/>
          </p:cNvSpPr>
          <p:nvPr>
            <p:ph type="sldNum" sz="quarter" idx="12"/>
          </p:nvPr>
        </p:nvSpPr>
        <p:spPr/>
        <p:txBody>
          <a:bodyPr/>
          <a:lstStyle>
            <a:lvl1pPr>
              <a:defRPr smtClean="0"/>
            </a:lvl1pPr>
          </a:lstStyle>
          <a:p>
            <a:pPr>
              <a:defRPr/>
            </a:pPr>
            <a:fld id="{1D74FC80-F813-D14F-BE5D-D15F5B7EDF96}" type="slidenum">
              <a:rPr lang="en-US" altLang="fr-FR"/>
              <a:pPr>
                <a:defRPr/>
              </a:pPr>
              <a:t>‹N°›</a:t>
            </a:fld>
            <a:endParaRPr lang="en-US" altLang="fr-FR"/>
          </a:p>
        </p:txBody>
      </p:sp>
    </p:spTree>
    <p:extLst>
      <p:ext uri="{BB962C8B-B14F-4D97-AF65-F5344CB8AC3E}">
        <p14:creationId xmlns:p14="http://schemas.microsoft.com/office/powerpoint/2010/main" val="153462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FF035CD1-0DDD-484A-B33F-246BDA177D3B}"/>
              </a:ext>
            </a:extLst>
          </p:cNvPr>
          <p:cNvSpPr>
            <a:spLocks noGrp="1"/>
          </p:cNvSpPr>
          <p:nvPr>
            <p:ph type="dt" sz="half" idx="10"/>
          </p:nvPr>
        </p:nvSpPr>
        <p:spPr/>
        <p:txBody>
          <a:bodyPr/>
          <a:lstStyle>
            <a:lvl1pPr>
              <a:defRPr/>
            </a:lvl1pPr>
          </a:lstStyle>
          <a:p>
            <a:pPr>
              <a:defRPr/>
            </a:pPr>
            <a:fld id="{9C6E0DF9-3F3E-8145-BCA1-6317547967A9}" type="datetime1">
              <a:rPr lang="fr-FR" altLang="fr-FR"/>
              <a:pPr>
                <a:defRPr/>
              </a:pPr>
              <a:t>01/09/2021</a:t>
            </a:fld>
            <a:endParaRPr lang="en-US" altLang="fr-FR"/>
          </a:p>
        </p:txBody>
      </p:sp>
      <p:sp>
        <p:nvSpPr>
          <p:cNvPr id="6" name="Footer Placeholder 9">
            <a:extLst>
              <a:ext uri="{FF2B5EF4-FFF2-40B4-BE49-F238E27FC236}">
                <a16:creationId xmlns:a16="http://schemas.microsoft.com/office/drawing/2014/main" id="{5FBA99AE-5347-3145-9609-EC4009BB688B}"/>
              </a:ext>
            </a:extLst>
          </p:cNvPr>
          <p:cNvSpPr>
            <a:spLocks noGrp="1"/>
          </p:cNvSpPr>
          <p:nvPr>
            <p:ph type="ftr" sz="quarter" idx="11"/>
          </p:nvPr>
        </p:nvSpPr>
        <p:spPr/>
        <p:txBody>
          <a:bodyPr/>
          <a:lstStyle>
            <a:lvl1pPr>
              <a:defRPr/>
            </a:lvl1pPr>
          </a:lstStyle>
          <a:p>
            <a:pPr>
              <a:defRPr/>
            </a:pPr>
            <a:r>
              <a:rPr lang="en-US"/>
              <a:t>Version 2.0</a:t>
            </a:r>
          </a:p>
        </p:txBody>
      </p:sp>
      <p:sp>
        <p:nvSpPr>
          <p:cNvPr id="7" name="Slide Number Placeholder 21">
            <a:extLst>
              <a:ext uri="{FF2B5EF4-FFF2-40B4-BE49-F238E27FC236}">
                <a16:creationId xmlns:a16="http://schemas.microsoft.com/office/drawing/2014/main" id="{C38FE0E3-4841-E04E-8C83-79B1DE328FEB}"/>
              </a:ext>
            </a:extLst>
          </p:cNvPr>
          <p:cNvSpPr>
            <a:spLocks noGrp="1"/>
          </p:cNvSpPr>
          <p:nvPr>
            <p:ph type="sldNum" sz="quarter" idx="12"/>
          </p:nvPr>
        </p:nvSpPr>
        <p:spPr/>
        <p:txBody>
          <a:bodyPr/>
          <a:lstStyle>
            <a:lvl1pPr>
              <a:defRPr/>
            </a:lvl1pPr>
          </a:lstStyle>
          <a:p>
            <a:pPr>
              <a:defRPr/>
            </a:pPr>
            <a:fld id="{D583827A-263D-2E40-8ADC-CE5AA7C46EEF}" type="slidenum">
              <a:rPr lang="en-US" altLang="fr-FR"/>
              <a:pPr>
                <a:defRPr/>
              </a:pPr>
              <a:t>‹N°›</a:t>
            </a:fld>
            <a:endParaRPr lang="en-US" altLang="fr-FR"/>
          </a:p>
        </p:txBody>
      </p:sp>
    </p:spTree>
    <p:extLst>
      <p:ext uri="{BB962C8B-B14F-4D97-AF65-F5344CB8AC3E}">
        <p14:creationId xmlns:p14="http://schemas.microsoft.com/office/powerpoint/2010/main" val="389142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FD3EE2C-9EA7-3A4E-888F-514F817FDD83}"/>
              </a:ext>
            </a:extLst>
          </p:cNvPr>
          <p:cNvCxnSpPr>
            <a:cxnSpLocks noChangeShapeType="1"/>
          </p:cNvCxnSpPr>
          <p:nvPr/>
        </p:nvCxnSpPr>
        <p:spPr bwMode="auto">
          <a:xfrm>
            <a:off x="563563" y="2179638"/>
            <a:ext cx="3748087" cy="1587"/>
          </a:xfrm>
          <a:prstGeom prst="line">
            <a:avLst/>
          </a:prstGeom>
          <a:noFill/>
          <a:ln w="12700">
            <a:solidFill>
              <a:srgbClr val="E9E9E8"/>
            </a:solidFill>
            <a:round/>
            <a:headEnd/>
            <a:tailEnd/>
          </a:ln>
          <a:effectLst>
            <a:outerShdw blurRad="63500" algn="tl" rotWithShape="0">
              <a:srgbClr val="000000">
                <a:alpha val="54999"/>
              </a:srgbClr>
            </a:outerShdw>
          </a:effectLst>
        </p:spPr>
      </p:cxnSp>
      <p:cxnSp>
        <p:nvCxnSpPr>
          <p:cNvPr id="8" name="Straight Connector 7">
            <a:extLst>
              <a:ext uri="{FF2B5EF4-FFF2-40B4-BE49-F238E27FC236}">
                <a16:creationId xmlns:a16="http://schemas.microsoft.com/office/drawing/2014/main" id="{F710B4E7-F39D-EF4A-8FD2-F6D0DCFBA0E1}"/>
              </a:ext>
            </a:extLst>
          </p:cNvPr>
          <p:cNvCxnSpPr>
            <a:cxnSpLocks noChangeShapeType="1"/>
          </p:cNvCxnSpPr>
          <p:nvPr/>
        </p:nvCxnSpPr>
        <p:spPr bwMode="auto">
          <a:xfrm>
            <a:off x="4754563" y="2179638"/>
            <a:ext cx="3749675" cy="1587"/>
          </a:xfrm>
          <a:prstGeom prst="line">
            <a:avLst/>
          </a:prstGeom>
          <a:noFill/>
          <a:ln w="12700">
            <a:solidFill>
              <a:srgbClr val="E9E9E8"/>
            </a:solidFill>
            <a:round/>
            <a:headEnd/>
            <a:tailEnd/>
          </a:ln>
          <a:effectLst>
            <a:outerShdw blurRad="63500" algn="tl" rotWithShape="0">
              <a:srgbClr val="000000">
                <a:alpha val="54999"/>
              </a:srgbClr>
            </a:outerShdw>
          </a:effectLst>
        </p:spPr>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a:extLst>
              <a:ext uri="{FF2B5EF4-FFF2-40B4-BE49-F238E27FC236}">
                <a16:creationId xmlns:a16="http://schemas.microsoft.com/office/drawing/2014/main" id="{C00477DB-641C-364B-8EAF-6E7B93D66774}"/>
              </a:ext>
            </a:extLst>
          </p:cNvPr>
          <p:cNvSpPr>
            <a:spLocks noGrp="1"/>
          </p:cNvSpPr>
          <p:nvPr>
            <p:ph type="sldNum" sz="quarter" idx="10"/>
          </p:nvPr>
        </p:nvSpPr>
        <p:spPr/>
        <p:txBody>
          <a:bodyPr/>
          <a:lstStyle>
            <a:lvl1pPr>
              <a:defRPr smtClean="0"/>
            </a:lvl1pPr>
          </a:lstStyle>
          <a:p>
            <a:pPr>
              <a:defRPr/>
            </a:pPr>
            <a:fld id="{0D144958-1185-C342-A88D-AF0DC8BDB262}" type="slidenum">
              <a:rPr lang="en-US" altLang="fr-FR"/>
              <a:pPr>
                <a:defRPr/>
              </a:pPr>
              <a:t>‹N°›</a:t>
            </a:fld>
            <a:endParaRPr lang="en-US" altLang="fr-FR"/>
          </a:p>
        </p:txBody>
      </p:sp>
      <p:sp>
        <p:nvSpPr>
          <p:cNvPr id="10" name="Footer Placeholder 7">
            <a:extLst>
              <a:ext uri="{FF2B5EF4-FFF2-40B4-BE49-F238E27FC236}">
                <a16:creationId xmlns:a16="http://schemas.microsoft.com/office/drawing/2014/main" id="{983D4F51-819F-3849-BFC2-D8A2908E8DC1}"/>
              </a:ext>
            </a:extLst>
          </p:cNvPr>
          <p:cNvSpPr>
            <a:spLocks noGrp="1"/>
          </p:cNvSpPr>
          <p:nvPr>
            <p:ph type="ftr" sz="quarter" idx="11"/>
          </p:nvPr>
        </p:nvSpPr>
        <p:spPr/>
        <p:txBody>
          <a:bodyPr/>
          <a:lstStyle>
            <a:lvl1pPr>
              <a:defRPr/>
            </a:lvl1pPr>
          </a:lstStyle>
          <a:p>
            <a:pPr>
              <a:defRPr/>
            </a:pPr>
            <a:r>
              <a:rPr lang="en-US"/>
              <a:t>Version 2.0</a:t>
            </a:r>
          </a:p>
        </p:txBody>
      </p:sp>
      <p:sp>
        <p:nvSpPr>
          <p:cNvPr id="11" name="Date Placeholder 6">
            <a:extLst>
              <a:ext uri="{FF2B5EF4-FFF2-40B4-BE49-F238E27FC236}">
                <a16:creationId xmlns:a16="http://schemas.microsoft.com/office/drawing/2014/main" id="{2F684700-FAC4-2D48-A96D-C8181F1B08BF}"/>
              </a:ext>
            </a:extLst>
          </p:cNvPr>
          <p:cNvSpPr>
            <a:spLocks noGrp="1"/>
          </p:cNvSpPr>
          <p:nvPr>
            <p:ph type="dt" sz="half" idx="12"/>
          </p:nvPr>
        </p:nvSpPr>
        <p:spPr/>
        <p:txBody>
          <a:bodyPr/>
          <a:lstStyle>
            <a:lvl1pPr>
              <a:defRPr smtClean="0"/>
            </a:lvl1pPr>
          </a:lstStyle>
          <a:p>
            <a:pPr>
              <a:defRPr/>
            </a:pPr>
            <a:fld id="{8626F5CA-CF6A-3149-9E3C-CB063EBCF69F}" type="datetime1">
              <a:rPr lang="fr-FR" altLang="fr-FR"/>
              <a:pPr>
                <a:defRPr/>
              </a:pPr>
              <a:t>01/09/2021</a:t>
            </a:fld>
            <a:endParaRPr lang="en-US" altLang="fr-FR"/>
          </a:p>
        </p:txBody>
      </p:sp>
    </p:spTree>
    <p:extLst>
      <p:ext uri="{BB962C8B-B14F-4D97-AF65-F5344CB8AC3E}">
        <p14:creationId xmlns:p14="http://schemas.microsoft.com/office/powerpoint/2010/main" val="373968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a:extLst>
              <a:ext uri="{FF2B5EF4-FFF2-40B4-BE49-F238E27FC236}">
                <a16:creationId xmlns:a16="http://schemas.microsoft.com/office/drawing/2014/main" id="{A9E61A2A-1808-BD4B-8A10-EEED69D7D529}"/>
              </a:ext>
            </a:extLst>
          </p:cNvPr>
          <p:cNvSpPr>
            <a:spLocks noGrp="1"/>
          </p:cNvSpPr>
          <p:nvPr>
            <p:ph type="dt" sz="half" idx="10"/>
          </p:nvPr>
        </p:nvSpPr>
        <p:spPr/>
        <p:txBody>
          <a:bodyPr/>
          <a:lstStyle>
            <a:lvl1pPr>
              <a:defRPr/>
            </a:lvl1pPr>
          </a:lstStyle>
          <a:p>
            <a:pPr>
              <a:defRPr/>
            </a:pPr>
            <a:fld id="{5BA0F5FE-0D6C-9041-AB60-34D1B2D0F01C}" type="datetime1">
              <a:rPr lang="fr-FR" altLang="fr-FR"/>
              <a:pPr>
                <a:defRPr/>
              </a:pPr>
              <a:t>01/09/2021</a:t>
            </a:fld>
            <a:endParaRPr lang="en-US" altLang="fr-FR"/>
          </a:p>
        </p:txBody>
      </p:sp>
      <p:sp>
        <p:nvSpPr>
          <p:cNvPr id="4" name="Footer Placeholder 9">
            <a:extLst>
              <a:ext uri="{FF2B5EF4-FFF2-40B4-BE49-F238E27FC236}">
                <a16:creationId xmlns:a16="http://schemas.microsoft.com/office/drawing/2014/main" id="{95C1CB77-8632-9849-81F5-0B80514A4674}"/>
              </a:ext>
            </a:extLst>
          </p:cNvPr>
          <p:cNvSpPr>
            <a:spLocks noGrp="1"/>
          </p:cNvSpPr>
          <p:nvPr>
            <p:ph type="ftr" sz="quarter" idx="11"/>
          </p:nvPr>
        </p:nvSpPr>
        <p:spPr/>
        <p:txBody>
          <a:bodyPr/>
          <a:lstStyle>
            <a:lvl1pPr>
              <a:defRPr/>
            </a:lvl1pPr>
          </a:lstStyle>
          <a:p>
            <a:pPr>
              <a:defRPr/>
            </a:pPr>
            <a:r>
              <a:rPr lang="en-US"/>
              <a:t>Version 2.0</a:t>
            </a:r>
          </a:p>
        </p:txBody>
      </p:sp>
      <p:sp>
        <p:nvSpPr>
          <p:cNvPr id="5" name="Slide Number Placeholder 21">
            <a:extLst>
              <a:ext uri="{FF2B5EF4-FFF2-40B4-BE49-F238E27FC236}">
                <a16:creationId xmlns:a16="http://schemas.microsoft.com/office/drawing/2014/main" id="{159B653A-5D01-B34E-9BD2-3773D4E3BADC}"/>
              </a:ext>
            </a:extLst>
          </p:cNvPr>
          <p:cNvSpPr>
            <a:spLocks noGrp="1"/>
          </p:cNvSpPr>
          <p:nvPr>
            <p:ph type="sldNum" sz="quarter" idx="12"/>
          </p:nvPr>
        </p:nvSpPr>
        <p:spPr/>
        <p:txBody>
          <a:bodyPr/>
          <a:lstStyle>
            <a:lvl1pPr>
              <a:defRPr/>
            </a:lvl1pPr>
          </a:lstStyle>
          <a:p>
            <a:pPr>
              <a:defRPr/>
            </a:pPr>
            <a:fld id="{25483BBA-7337-404E-BEFF-32C70B791890}" type="slidenum">
              <a:rPr lang="en-US" altLang="fr-FR"/>
              <a:pPr>
                <a:defRPr/>
              </a:pPr>
              <a:t>‹N°›</a:t>
            </a:fld>
            <a:endParaRPr lang="en-US" altLang="fr-FR"/>
          </a:p>
        </p:txBody>
      </p:sp>
    </p:spTree>
    <p:extLst>
      <p:ext uri="{BB962C8B-B14F-4D97-AF65-F5344CB8AC3E}">
        <p14:creationId xmlns:p14="http://schemas.microsoft.com/office/powerpoint/2010/main" val="165084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BC8EC1F8-014C-EF40-8734-7363243409A2}"/>
              </a:ext>
            </a:extLst>
          </p:cNvPr>
          <p:cNvSpPr>
            <a:spLocks noGrp="1"/>
          </p:cNvSpPr>
          <p:nvPr>
            <p:ph type="dt" sz="half" idx="10"/>
          </p:nvPr>
        </p:nvSpPr>
        <p:spPr/>
        <p:txBody>
          <a:bodyPr/>
          <a:lstStyle>
            <a:lvl1pPr>
              <a:defRPr/>
            </a:lvl1pPr>
          </a:lstStyle>
          <a:p>
            <a:pPr>
              <a:defRPr/>
            </a:pPr>
            <a:fld id="{BC908BAD-E848-3346-89E3-92997D02EB8E}" type="datetime1">
              <a:rPr lang="fr-FR" altLang="fr-FR"/>
              <a:pPr>
                <a:defRPr/>
              </a:pPr>
              <a:t>01/09/2021</a:t>
            </a:fld>
            <a:endParaRPr lang="en-US" altLang="fr-FR"/>
          </a:p>
        </p:txBody>
      </p:sp>
      <p:sp>
        <p:nvSpPr>
          <p:cNvPr id="3" name="Footer Placeholder 9">
            <a:extLst>
              <a:ext uri="{FF2B5EF4-FFF2-40B4-BE49-F238E27FC236}">
                <a16:creationId xmlns:a16="http://schemas.microsoft.com/office/drawing/2014/main" id="{E8E9023C-8458-324B-BD58-94DC73C8A8B8}"/>
              </a:ext>
            </a:extLst>
          </p:cNvPr>
          <p:cNvSpPr>
            <a:spLocks noGrp="1"/>
          </p:cNvSpPr>
          <p:nvPr>
            <p:ph type="ftr" sz="quarter" idx="11"/>
          </p:nvPr>
        </p:nvSpPr>
        <p:spPr/>
        <p:txBody>
          <a:bodyPr/>
          <a:lstStyle>
            <a:lvl1pPr>
              <a:defRPr/>
            </a:lvl1pPr>
          </a:lstStyle>
          <a:p>
            <a:pPr>
              <a:defRPr/>
            </a:pPr>
            <a:r>
              <a:rPr lang="en-US"/>
              <a:t>Version 2.0</a:t>
            </a:r>
          </a:p>
        </p:txBody>
      </p:sp>
      <p:sp>
        <p:nvSpPr>
          <p:cNvPr id="4" name="Slide Number Placeholder 21">
            <a:extLst>
              <a:ext uri="{FF2B5EF4-FFF2-40B4-BE49-F238E27FC236}">
                <a16:creationId xmlns:a16="http://schemas.microsoft.com/office/drawing/2014/main" id="{66AEE39B-84D1-EF49-A377-CAFF3074A2AD}"/>
              </a:ext>
            </a:extLst>
          </p:cNvPr>
          <p:cNvSpPr>
            <a:spLocks noGrp="1"/>
          </p:cNvSpPr>
          <p:nvPr>
            <p:ph type="sldNum" sz="quarter" idx="12"/>
          </p:nvPr>
        </p:nvSpPr>
        <p:spPr/>
        <p:txBody>
          <a:bodyPr/>
          <a:lstStyle>
            <a:lvl1pPr>
              <a:defRPr/>
            </a:lvl1pPr>
          </a:lstStyle>
          <a:p>
            <a:pPr>
              <a:defRPr/>
            </a:pPr>
            <a:fld id="{2EBC1AAC-C351-3046-8BFB-6FD3C6ACDECB}" type="slidenum">
              <a:rPr lang="en-US" altLang="fr-FR"/>
              <a:pPr>
                <a:defRPr/>
              </a:pPr>
              <a:t>‹N°›</a:t>
            </a:fld>
            <a:endParaRPr lang="en-US" altLang="fr-FR"/>
          </a:p>
        </p:txBody>
      </p:sp>
    </p:spTree>
    <p:extLst>
      <p:ext uri="{BB962C8B-B14F-4D97-AF65-F5344CB8AC3E}">
        <p14:creationId xmlns:p14="http://schemas.microsoft.com/office/powerpoint/2010/main" val="3561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a:extLst>
              <a:ext uri="{FF2B5EF4-FFF2-40B4-BE49-F238E27FC236}">
                <a16:creationId xmlns:a16="http://schemas.microsoft.com/office/drawing/2014/main" id="{F27318CB-0DBC-3541-9A90-39E70398DB68}"/>
              </a:ext>
            </a:extLst>
          </p:cNvPr>
          <p:cNvSpPr>
            <a:spLocks noGrp="1"/>
          </p:cNvSpPr>
          <p:nvPr>
            <p:ph type="dt" sz="half" idx="10"/>
          </p:nvPr>
        </p:nvSpPr>
        <p:spPr/>
        <p:txBody>
          <a:bodyPr/>
          <a:lstStyle>
            <a:lvl1pPr>
              <a:defRPr/>
            </a:lvl1pPr>
          </a:lstStyle>
          <a:p>
            <a:pPr>
              <a:defRPr/>
            </a:pPr>
            <a:fld id="{502D1696-DA07-E14A-BFE3-58924F383237}" type="datetime1">
              <a:rPr lang="fr-FR" altLang="fr-FR"/>
              <a:pPr>
                <a:defRPr/>
              </a:pPr>
              <a:t>01/09/2021</a:t>
            </a:fld>
            <a:endParaRPr lang="en-US" altLang="fr-FR"/>
          </a:p>
        </p:txBody>
      </p:sp>
      <p:sp>
        <p:nvSpPr>
          <p:cNvPr id="6" name="Footer Placeholder 9">
            <a:extLst>
              <a:ext uri="{FF2B5EF4-FFF2-40B4-BE49-F238E27FC236}">
                <a16:creationId xmlns:a16="http://schemas.microsoft.com/office/drawing/2014/main" id="{35BAD41B-9CB4-A94F-92E2-FAA32C35B1B7}"/>
              </a:ext>
            </a:extLst>
          </p:cNvPr>
          <p:cNvSpPr>
            <a:spLocks noGrp="1"/>
          </p:cNvSpPr>
          <p:nvPr>
            <p:ph type="ftr" sz="quarter" idx="11"/>
          </p:nvPr>
        </p:nvSpPr>
        <p:spPr/>
        <p:txBody>
          <a:bodyPr/>
          <a:lstStyle>
            <a:lvl1pPr>
              <a:defRPr/>
            </a:lvl1pPr>
          </a:lstStyle>
          <a:p>
            <a:pPr>
              <a:defRPr/>
            </a:pPr>
            <a:r>
              <a:rPr lang="en-US"/>
              <a:t>Version 2.0</a:t>
            </a:r>
          </a:p>
        </p:txBody>
      </p:sp>
      <p:sp>
        <p:nvSpPr>
          <p:cNvPr id="7" name="Slide Number Placeholder 21">
            <a:extLst>
              <a:ext uri="{FF2B5EF4-FFF2-40B4-BE49-F238E27FC236}">
                <a16:creationId xmlns:a16="http://schemas.microsoft.com/office/drawing/2014/main" id="{7DE58C93-7639-3C4B-A0A4-2FF42BED4610}"/>
              </a:ext>
            </a:extLst>
          </p:cNvPr>
          <p:cNvSpPr>
            <a:spLocks noGrp="1"/>
          </p:cNvSpPr>
          <p:nvPr>
            <p:ph type="sldNum" sz="quarter" idx="12"/>
          </p:nvPr>
        </p:nvSpPr>
        <p:spPr/>
        <p:txBody>
          <a:bodyPr/>
          <a:lstStyle>
            <a:lvl1pPr>
              <a:defRPr/>
            </a:lvl1pPr>
          </a:lstStyle>
          <a:p>
            <a:pPr>
              <a:defRPr/>
            </a:pPr>
            <a:fld id="{71D3B278-BDC4-034A-8671-02A4AC79A01B}" type="slidenum">
              <a:rPr lang="en-US" altLang="fr-FR"/>
              <a:pPr>
                <a:defRPr/>
              </a:pPr>
              <a:t>‹N°›</a:t>
            </a:fld>
            <a:endParaRPr lang="en-US" altLang="fr-FR"/>
          </a:p>
        </p:txBody>
      </p:sp>
    </p:spTree>
    <p:extLst>
      <p:ext uri="{BB962C8B-B14F-4D97-AF65-F5344CB8AC3E}">
        <p14:creationId xmlns:p14="http://schemas.microsoft.com/office/powerpoint/2010/main" val="169810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a:extLst>
              <a:ext uri="{FF2B5EF4-FFF2-40B4-BE49-F238E27FC236}">
                <a16:creationId xmlns:a16="http://schemas.microsoft.com/office/drawing/2014/main" id="{3927C9F6-824D-5B44-BC9E-210FBE018C16}"/>
              </a:ext>
            </a:extLst>
          </p:cNvPr>
          <p:cNvSpPr>
            <a:spLocks noGrp="1"/>
          </p:cNvSpPr>
          <p:nvPr>
            <p:ph type="dt" sz="half" idx="10"/>
          </p:nvPr>
        </p:nvSpPr>
        <p:spPr/>
        <p:txBody>
          <a:bodyPr/>
          <a:lstStyle>
            <a:lvl1pPr>
              <a:defRPr/>
            </a:lvl1pPr>
          </a:lstStyle>
          <a:p>
            <a:pPr>
              <a:defRPr/>
            </a:pPr>
            <a:fld id="{886B67A2-FE62-504B-A395-FDA76A70831A}" type="datetime1">
              <a:rPr lang="fr-FR" altLang="fr-FR"/>
              <a:pPr>
                <a:defRPr/>
              </a:pPr>
              <a:t>01/09/2021</a:t>
            </a:fld>
            <a:endParaRPr lang="en-US" altLang="fr-FR"/>
          </a:p>
        </p:txBody>
      </p:sp>
      <p:sp>
        <p:nvSpPr>
          <p:cNvPr id="6" name="Footer Placeholder 9">
            <a:extLst>
              <a:ext uri="{FF2B5EF4-FFF2-40B4-BE49-F238E27FC236}">
                <a16:creationId xmlns:a16="http://schemas.microsoft.com/office/drawing/2014/main" id="{FF02A19B-08D9-4941-ABC5-FF3A641109A7}"/>
              </a:ext>
            </a:extLst>
          </p:cNvPr>
          <p:cNvSpPr>
            <a:spLocks noGrp="1"/>
          </p:cNvSpPr>
          <p:nvPr>
            <p:ph type="ftr" sz="quarter" idx="11"/>
          </p:nvPr>
        </p:nvSpPr>
        <p:spPr/>
        <p:txBody>
          <a:bodyPr/>
          <a:lstStyle>
            <a:lvl1pPr>
              <a:defRPr/>
            </a:lvl1pPr>
          </a:lstStyle>
          <a:p>
            <a:pPr>
              <a:defRPr/>
            </a:pPr>
            <a:r>
              <a:rPr lang="en-US"/>
              <a:t>Version 2.0</a:t>
            </a:r>
          </a:p>
        </p:txBody>
      </p:sp>
      <p:sp>
        <p:nvSpPr>
          <p:cNvPr id="7" name="Slide Number Placeholder 21">
            <a:extLst>
              <a:ext uri="{FF2B5EF4-FFF2-40B4-BE49-F238E27FC236}">
                <a16:creationId xmlns:a16="http://schemas.microsoft.com/office/drawing/2014/main" id="{E95888EB-23F5-B846-9AC7-E4306D86D558}"/>
              </a:ext>
            </a:extLst>
          </p:cNvPr>
          <p:cNvSpPr>
            <a:spLocks noGrp="1"/>
          </p:cNvSpPr>
          <p:nvPr>
            <p:ph type="sldNum" sz="quarter" idx="12"/>
          </p:nvPr>
        </p:nvSpPr>
        <p:spPr/>
        <p:txBody>
          <a:bodyPr/>
          <a:lstStyle>
            <a:lvl1pPr>
              <a:defRPr/>
            </a:lvl1pPr>
          </a:lstStyle>
          <a:p>
            <a:pPr>
              <a:defRPr/>
            </a:pPr>
            <a:fld id="{3CD85B1F-30FE-D445-9217-637DEF3373BB}" type="slidenum">
              <a:rPr lang="en-US" altLang="fr-FR"/>
              <a:pPr>
                <a:defRPr/>
              </a:pPr>
              <a:t>‹N°›</a:t>
            </a:fld>
            <a:endParaRPr lang="en-US" altLang="fr-FR"/>
          </a:p>
        </p:txBody>
      </p:sp>
    </p:spTree>
    <p:extLst>
      <p:ext uri="{BB962C8B-B14F-4D97-AF65-F5344CB8AC3E}">
        <p14:creationId xmlns:p14="http://schemas.microsoft.com/office/powerpoint/2010/main" val="185413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8">
            <a:extLst>
              <a:ext uri="{FF2B5EF4-FFF2-40B4-BE49-F238E27FC236}">
                <a16:creationId xmlns:a16="http://schemas.microsoft.com/office/drawing/2014/main" id="{598D1F72-B4F7-BE47-BBAE-245A0EC993A6}"/>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24" name="Date Placeholder 23">
            <a:extLst>
              <a:ext uri="{FF2B5EF4-FFF2-40B4-BE49-F238E27FC236}">
                <a16:creationId xmlns:a16="http://schemas.microsoft.com/office/drawing/2014/main" id="{7F330F75-3458-FB46-A362-7CDE5A854BB0}"/>
              </a:ext>
            </a:extLst>
          </p:cNvPr>
          <p:cNvSpPr>
            <a:spLocks noGrp="1"/>
          </p:cNvSpPr>
          <p:nvPr>
            <p:ph type="dt" sz="half" idx="2"/>
          </p:nvPr>
        </p:nvSpPr>
        <p:spPr>
          <a:xfrm>
            <a:off x="5791200" y="6203950"/>
            <a:ext cx="2590800" cy="38417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chemeClr val="tx2"/>
                </a:solidFill>
                <a:latin typeface="Constantia" panose="02030602050306030303" pitchFamily="18" charset="0"/>
              </a:defRPr>
            </a:lvl1pPr>
          </a:lstStyle>
          <a:p>
            <a:pPr>
              <a:defRPr/>
            </a:pPr>
            <a:fld id="{C9007E99-2BF9-4C42-9E79-D6FD190F1A65}" type="datetime1">
              <a:rPr lang="fr-FR" altLang="fr-FR"/>
              <a:pPr>
                <a:defRPr/>
              </a:pPr>
              <a:t>01/09/2021</a:t>
            </a:fld>
            <a:endParaRPr lang="en-US" altLang="fr-FR"/>
          </a:p>
        </p:txBody>
      </p:sp>
      <p:sp>
        <p:nvSpPr>
          <p:cNvPr id="10" name="Footer Placeholder 9">
            <a:extLst>
              <a:ext uri="{FF2B5EF4-FFF2-40B4-BE49-F238E27FC236}">
                <a16:creationId xmlns:a16="http://schemas.microsoft.com/office/drawing/2014/main" id="{7329CE6A-5551-7240-8A59-E2A93937D011}"/>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ea typeface="+mn-ea"/>
                <a:cs typeface="+mn-cs"/>
              </a:defRPr>
            </a:lvl1pPr>
          </a:lstStyle>
          <a:p>
            <a:pPr>
              <a:defRPr/>
            </a:pPr>
            <a:r>
              <a:rPr lang="en-US"/>
              <a:t>Version 2.0</a:t>
            </a:r>
          </a:p>
        </p:txBody>
      </p:sp>
      <p:sp>
        <p:nvSpPr>
          <p:cNvPr id="22" name="Slide Number Placeholder 21">
            <a:extLst>
              <a:ext uri="{FF2B5EF4-FFF2-40B4-BE49-F238E27FC236}">
                <a16:creationId xmlns:a16="http://schemas.microsoft.com/office/drawing/2014/main" id="{F70FB7E6-B2DD-2443-B825-40BD8934DBBF}"/>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smtClean="0">
                <a:solidFill>
                  <a:schemeClr val="tx2"/>
                </a:solidFill>
                <a:latin typeface="Constantia" panose="02030602050306030303" pitchFamily="18" charset="0"/>
              </a:defRPr>
            </a:lvl1pPr>
          </a:lstStyle>
          <a:p>
            <a:pPr>
              <a:defRPr/>
            </a:pPr>
            <a:fld id="{60A1F2EF-E8C0-EC45-B288-10F32181E6BC}" type="slidenum">
              <a:rPr lang="en-US" altLang="fr-FR"/>
              <a:pPr>
                <a:defRPr/>
              </a:pPr>
              <a:t>‹N°›</a:t>
            </a:fld>
            <a:endParaRPr lang="en-US" altLang="fr-FR"/>
          </a:p>
        </p:txBody>
      </p:sp>
      <p:sp>
        <p:nvSpPr>
          <p:cNvPr id="5" name="Title Placeholder 4">
            <a:extLst>
              <a:ext uri="{FF2B5EF4-FFF2-40B4-BE49-F238E27FC236}">
                <a16:creationId xmlns:a16="http://schemas.microsoft.com/office/drawing/2014/main" id="{835DABC0-62B1-2F47-9956-469C9AB9180B}"/>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755" r:id="rId1"/>
    <p:sldLayoutId id="2147483747" r:id="rId2"/>
    <p:sldLayoutId id="2147483756" r:id="rId3"/>
    <p:sldLayoutId id="2147483748" r:id="rId4"/>
    <p:sldLayoutId id="2147483757" r:id="rId5"/>
    <p:sldLayoutId id="2147483749" r:id="rId6"/>
    <p:sldLayoutId id="2147483750" r:id="rId7"/>
    <p:sldLayoutId id="2147483751" r:id="rId8"/>
    <p:sldLayoutId id="2147483752" r:id="rId9"/>
    <p:sldLayoutId id="2147483753" r:id="rId10"/>
    <p:sldLayoutId id="2147483754" r:id="rId11"/>
  </p:sldLayoutIdLst>
  <p:hf hdr="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2"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2"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2"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2"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2"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bofip.impots.gouv.fr/bofip/2370-PGP"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www.mimiryudo.com/blog/2016/03/la-comptabilite-pour-moi-et-les-autres-nuls/"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mimiryudo.com/blog/?p=2261&amp;preview=true"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drees.solidarites-sante.gouv.fr/sites/default/files/2021-03/DD76.pdf"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nseil-national.medecin.fr/documents-types-demarches/documents-types-internes/licence-remplaceme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artosante.atlasante.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s://www.ameli.fr/medecin/exercice-liberal/vie-cabinet/aides-financieres/pratique-zones-sous-dote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ameli.fr/medecin/actualites/contrat-de-debut-dexercice-une-nouveaute-pour-faciliter-linstallation-des-jeunes-medecin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reagjir.fr/jenseigne/le-ptit-guide-du-chef-de-clinique/" TargetMode="External"/><Relationship Id="rId2" Type="http://schemas.openxmlformats.org/officeDocument/2006/relationships/hyperlink" Target="https://www.cemg-lille.fr/devenir-msu/" TargetMode="External"/><Relationship Id="rId1" Type="http://schemas.openxmlformats.org/officeDocument/2006/relationships/slideLayout" Target="../slideLayouts/slideLayout2.xml"/><Relationship Id="rId4" Type="http://schemas.openxmlformats.org/officeDocument/2006/relationships/hyperlink" Target="https://www.conseil-national-des-universites.fr/cnu/#/entite/entiteName/CNU-SANTE/idChild/37/idNode/3105-3140"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fmfpro.org/la-declaration-de-revenus-urssaf-micro-bnc-version-2021.html" TargetMode="External"/><Relationship Id="rId2" Type="http://schemas.openxmlformats.org/officeDocument/2006/relationships/hyperlink" Target="http://www.noragjir.fr/news/102/55/01-06-2014-Comment-remplir-sa-declaration-de-revenus-professionnels-a-l-URSSAF/d,Default" TargetMode="External"/><Relationship Id="rId1" Type="http://schemas.openxmlformats.org/officeDocument/2006/relationships/slideLayout" Target="../slideLayouts/slideLayout2.xml"/><Relationship Id="rId4" Type="http://schemas.openxmlformats.org/officeDocument/2006/relationships/hyperlink" Target="https://www.fmfpro.org/comment-remplir-la-ds-pamc-de-l-urssaf-version-2021.htm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2665&amp;idArticle=LEGIARTI000031928671&amp;dateTexte=&amp;categorieLien=id"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olidarites-sante.gouv.fr/IMG/pdf/Rapport_Druais_Mars_2015.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gouvernement.fr/argumentaire/la-liste-d-opposition-au-demarchage-telephonique-bloctel-est-ouverte-5016"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fafpm.org/" TargetMode="External"/><Relationship Id="rId2" Type="http://schemas.openxmlformats.org/officeDocument/2006/relationships/hyperlink" Target="https://www.mondpc.fr/"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renaud.schleck.free.fr/apicrypt.php?lang=fr" TargetMode="External"/><Relationship Id="rId2" Type="http://schemas.openxmlformats.org/officeDocument/2006/relationships/hyperlink" Target="https://twitter.com/aeris22/status/801028510043279360" TargetMode="External"/><Relationship Id="rId1" Type="http://schemas.openxmlformats.org/officeDocument/2006/relationships/slideLayout" Target="../slideLayouts/slideLayout2.xml"/><Relationship Id="rId5" Type="http://schemas.openxmlformats.org/officeDocument/2006/relationships/hyperlink" Target="https://www.reddit.com/r/netsec/comments/2w26xe/apicrypt_a_system_used_to_encrypt_health_data/" TargetMode="External"/><Relationship Id="rId4" Type="http://schemas.openxmlformats.org/officeDocument/2006/relationships/hyperlink" Target="https://www.reddit.com/r/ReverseEngineering/comments/2vzecq/i_reversed_apicrypt_the_system_used_by_french/"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B92B04-54BF-0542-9FF2-FB8AF989F267}"/>
              </a:ext>
            </a:extLst>
          </p:cNvPr>
          <p:cNvSpPr>
            <a:spLocks noGrp="1"/>
          </p:cNvSpPr>
          <p:nvPr>
            <p:ph type="subTitle" idx="1"/>
          </p:nvPr>
        </p:nvSpPr>
        <p:spPr>
          <a:xfrm>
            <a:off x="1066800" y="3886200"/>
            <a:ext cx="6934200" cy="1752600"/>
          </a:xfrm>
        </p:spPr>
        <p:txBody>
          <a:bodyPr/>
          <a:lstStyle/>
          <a:p>
            <a:pPr eaLnBrk="1" fontAlgn="auto" hangingPunct="1">
              <a:spcAft>
                <a:spcPts val="0"/>
              </a:spcAft>
              <a:buFont typeface="Wingdings 2"/>
              <a:buNone/>
              <a:defRPr/>
            </a:pPr>
            <a:r>
              <a:rPr lang="fr-FR" dirty="0"/>
              <a:t>Michaël </a:t>
            </a:r>
            <a:r>
              <a:rPr lang="fr-FR" dirty="0" err="1"/>
              <a:t>Rochoy</a:t>
            </a:r>
            <a:r>
              <a:rPr lang="fr-FR" dirty="0"/>
              <a:t> (@</a:t>
            </a:r>
            <a:r>
              <a:rPr lang="fr-FR" dirty="0" err="1"/>
              <a:t>mimiryudo</a:t>
            </a:r>
            <a:r>
              <a:rPr lang="fr-FR" dirty="0"/>
              <a:t>) </a:t>
            </a:r>
          </a:p>
          <a:p>
            <a:pPr eaLnBrk="1" fontAlgn="auto" hangingPunct="1">
              <a:spcAft>
                <a:spcPts val="0"/>
              </a:spcAft>
              <a:buFont typeface="Wingdings 2"/>
              <a:buNone/>
              <a:defRPr/>
            </a:pPr>
            <a:endParaRPr lang="fr-FR" dirty="0"/>
          </a:p>
          <a:p>
            <a:pPr eaLnBrk="1" fontAlgn="auto" hangingPunct="1">
              <a:spcAft>
                <a:spcPts val="0"/>
              </a:spcAft>
              <a:buFont typeface="Wingdings 2"/>
              <a:buNone/>
              <a:defRPr/>
            </a:pPr>
            <a:r>
              <a:rPr lang="fr-FR" dirty="0"/>
              <a:t>Version 2.0 (31 août 2021)</a:t>
            </a:r>
          </a:p>
        </p:txBody>
      </p:sp>
      <p:sp>
        <p:nvSpPr>
          <p:cNvPr id="2" name="Title 1">
            <a:extLst>
              <a:ext uri="{FF2B5EF4-FFF2-40B4-BE49-F238E27FC236}">
                <a16:creationId xmlns:a16="http://schemas.microsoft.com/office/drawing/2014/main" id="{9A66DFB0-4BA9-4347-998D-371A0A04BDCA}"/>
              </a:ext>
            </a:extLst>
          </p:cNvPr>
          <p:cNvSpPr>
            <a:spLocks noGrp="1"/>
          </p:cNvSpPr>
          <p:nvPr>
            <p:ph type="ctrTitle"/>
          </p:nvPr>
        </p:nvSpPr>
        <p:spPr/>
        <p:txBody>
          <a:bodyPr/>
          <a:lstStyle/>
          <a:p>
            <a:pPr eaLnBrk="1" fontAlgn="auto" hangingPunct="1">
              <a:spcAft>
                <a:spcPts val="0"/>
              </a:spcAft>
              <a:defRPr/>
            </a:pPr>
            <a:r>
              <a:rPr lang="fr-FR">
                <a:effectLst>
                  <a:outerShdw blurRad="38100" dist="38100" dir="2700000" algn="tl">
                    <a:srgbClr val="000000">
                      <a:alpha val="43137"/>
                    </a:srgbClr>
                  </a:outerShdw>
                </a:effectLst>
              </a:rPr>
              <a:t>Exercer en médecine libérale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E66A5A-E401-A440-85C4-B5981135135A}"/>
              </a:ext>
            </a:extLst>
          </p:cNvPr>
          <p:cNvSpPr>
            <a:spLocks noGrp="1"/>
          </p:cNvSpPr>
          <p:nvPr>
            <p:ph idx="1"/>
          </p:nvPr>
        </p:nvSpPr>
        <p:spPr>
          <a:xfrm>
            <a:off x="457200" y="1524000"/>
            <a:ext cx="8229600" cy="4800600"/>
          </a:xfrm>
        </p:spPr>
        <p:txBody>
          <a:bodyPr>
            <a:normAutofit fontScale="62500" lnSpcReduction="20000"/>
          </a:bodyPr>
          <a:lstStyle/>
          <a:p>
            <a:r>
              <a:rPr lang="fr-FR" b="1" dirty="0"/>
              <a:t>Syndicats</a:t>
            </a:r>
          </a:p>
          <a:p>
            <a:pPr lvl="1"/>
            <a:r>
              <a:rPr lang="fr-FR" dirty="0"/>
              <a:t>Rôle dans la négociation de la convention, représentation et défense de la profession</a:t>
            </a:r>
          </a:p>
          <a:p>
            <a:r>
              <a:rPr lang="fr-FR" b="1" dirty="0"/>
              <a:t>CPAM</a:t>
            </a:r>
          </a:p>
          <a:p>
            <a:pPr lvl="1"/>
            <a:r>
              <a:rPr lang="fr-FR" dirty="0"/>
              <a:t>Commission Paritaire Locale (CPL), rémunération, Délégué d’Assurance Maladie (DAM), demandes ALD/AT/MP/Arrêt de travail/Médecin traitant…</a:t>
            </a:r>
          </a:p>
          <a:p>
            <a:r>
              <a:rPr lang="fr-FR" b="1" dirty="0"/>
              <a:t>URPS</a:t>
            </a:r>
            <a:r>
              <a:rPr lang="fr-FR" dirty="0"/>
              <a:t> </a:t>
            </a:r>
          </a:p>
          <a:p>
            <a:pPr lvl="1"/>
            <a:r>
              <a:rPr lang="fr-FR" dirty="0"/>
              <a:t>Missions = http://</a:t>
            </a:r>
            <a:r>
              <a:rPr lang="fr-FR" dirty="0" err="1"/>
              <a:t>www.urpsml-hdf.fr</a:t>
            </a:r>
            <a:r>
              <a:rPr lang="fr-FR" dirty="0"/>
              <a:t>/statuts-2/ ; </a:t>
            </a:r>
          </a:p>
          <a:p>
            <a:pPr lvl="1"/>
            <a:r>
              <a:rPr lang="fr-FR" dirty="0"/>
              <a:t>Retour d’expérience du rôle de l’URPS (communication, actions, intermédiaire avec ARS) dans COVID</a:t>
            </a:r>
          </a:p>
          <a:p>
            <a:r>
              <a:rPr lang="fr-FR" b="1" dirty="0"/>
              <a:t>Ordre</a:t>
            </a:r>
            <a:r>
              <a:rPr lang="fr-FR" dirty="0"/>
              <a:t> (CDOM, CROM, CNOM) :</a:t>
            </a:r>
          </a:p>
          <a:p>
            <a:pPr lvl="1"/>
            <a:r>
              <a:rPr lang="fr-FR" dirty="0"/>
              <a:t>https://</a:t>
            </a:r>
            <a:r>
              <a:rPr lang="fr-FR" dirty="0" err="1"/>
              <a:t>www.conseil-national.medecin.fr</a:t>
            </a:r>
            <a:r>
              <a:rPr lang="fr-FR" dirty="0"/>
              <a:t>/</a:t>
            </a:r>
            <a:r>
              <a:rPr lang="fr-FR" dirty="0" err="1"/>
              <a:t>lordre-medecins</a:t>
            </a:r>
            <a:r>
              <a:rPr lang="fr-FR" dirty="0"/>
              <a:t>/</a:t>
            </a:r>
            <a:r>
              <a:rPr lang="fr-FR" dirty="0" err="1"/>
              <a:t>linstitution</a:t>
            </a:r>
            <a:r>
              <a:rPr lang="fr-FR" dirty="0"/>
              <a:t>-ordinale/missions</a:t>
            </a:r>
          </a:p>
          <a:p>
            <a:r>
              <a:rPr lang="fr-FR" b="1" dirty="0"/>
              <a:t>ARS</a:t>
            </a:r>
            <a:r>
              <a:rPr lang="fr-FR" dirty="0"/>
              <a:t> </a:t>
            </a:r>
          </a:p>
          <a:p>
            <a:pPr lvl="1"/>
            <a:r>
              <a:rPr lang="fr-FR" dirty="0"/>
              <a:t>Appliquer localement la politique de santé du ministère </a:t>
            </a:r>
          </a:p>
          <a:p>
            <a:pPr lvl="1"/>
            <a:r>
              <a:rPr lang="fr-FR" dirty="0"/>
              <a:t>https://</a:t>
            </a:r>
            <a:r>
              <a:rPr lang="fr-FR" dirty="0" err="1"/>
              <a:t>www.ars.sante.fr</a:t>
            </a:r>
            <a:r>
              <a:rPr lang="fr-FR" dirty="0"/>
              <a:t>/</a:t>
            </a:r>
            <a:r>
              <a:rPr lang="fr-FR" dirty="0" err="1"/>
              <a:t>quest-ce-quune-agence-regionale-de-sante?parent</a:t>
            </a:r>
            <a:r>
              <a:rPr lang="fr-FR" dirty="0"/>
              <a:t>=4619</a:t>
            </a:r>
          </a:p>
          <a:p>
            <a:r>
              <a:rPr lang="fr-FR" b="1" dirty="0"/>
              <a:t>DGS/HAS/ANSM : </a:t>
            </a:r>
          </a:p>
          <a:p>
            <a:pPr lvl="1"/>
            <a:r>
              <a:rPr lang="fr-FR" dirty="0"/>
              <a:t>Diffuser des informations et recommandations ; intégrer des acteurs de soins dans l’établissement de ces recommandations (déclaration d’effets indésirables à ANSM)</a:t>
            </a:r>
          </a:p>
        </p:txBody>
      </p:sp>
      <p:sp>
        <p:nvSpPr>
          <p:cNvPr id="3" name="Titre 2">
            <a:extLst>
              <a:ext uri="{FF2B5EF4-FFF2-40B4-BE49-F238E27FC236}">
                <a16:creationId xmlns:a16="http://schemas.microsoft.com/office/drawing/2014/main" id="{1208AC21-0450-9647-A04A-5C2B28AB6FA1}"/>
              </a:ext>
            </a:extLst>
          </p:cNvPr>
          <p:cNvSpPr>
            <a:spLocks noGrp="1"/>
          </p:cNvSpPr>
          <p:nvPr>
            <p:ph type="title"/>
          </p:nvPr>
        </p:nvSpPr>
        <p:spPr/>
        <p:txBody>
          <a:bodyPr/>
          <a:lstStyle/>
          <a:p>
            <a:r>
              <a:rPr lang="fr-FR" dirty="0"/>
              <a:t>Structures </a:t>
            </a:r>
          </a:p>
        </p:txBody>
      </p:sp>
      <p:sp>
        <p:nvSpPr>
          <p:cNvPr id="4" name="Espace réservé de la date 3">
            <a:extLst>
              <a:ext uri="{FF2B5EF4-FFF2-40B4-BE49-F238E27FC236}">
                <a16:creationId xmlns:a16="http://schemas.microsoft.com/office/drawing/2014/main" id="{A8E3AA9B-7580-9642-A41D-99EDFE52A597}"/>
              </a:ext>
            </a:extLst>
          </p:cNvPr>
          <p:cNvSpPr>
            <a:spLocks noGrp="1"/>
          </p:cNvSpPr>
          <p:nvPr>
            <p:ph type="dt" sz="half" idx="10"/>
          </p:nvPr>
        </p:nvSpPr>
        <p:spPr/>
        <p:txBody>
          <a:bodyPr/>
          <a:lstStyle/>
          <a:p>
            <a:pPr>
              <a:defRPr/>
            </a:pPr>
            <a:fld id="{4B2C415A-67FF-B049-8C25-8E8AADF12DDF}" type="datetime1">
              <a:rPr lang="fr-FR" altLang="fr-FR" smtClean="0"/>
              <a:pPr>
                <a:defRPr/>
              </a:pPr>
              <a:t>01/09/2021</a:t>
            </a:fld>
            <a:endParaRPr lang="en-US" altLang="fr-FR" dirty="0"/>
          </a:p>
        </p:txBody>
      </p:sp>
      <p:sp>
        <p:nvSpPr>
          <p:cNvPr id="5" name="Espace réservé du pied de page 4">
            <a:extLst>
              <a:ext uri="{FF2B5EF4-FFF2-40B4-BE49-F238E27FC236}">
                <a16:creationId xmlns:a16="http://schemas.microsoft.com/office/drawing/2014/main" id="{2EF189A2-2600-F442-8DE7-41C45CD14E69}"/>
              </a:ext>
            </a:extLst>
          </p:cNvPr>
          <p:cNvSpPr>
            <a:spLocks noGrp="1"/>
          </p:cNvSpPr>
          <p:nvPr>
            <p:ph type="ftr" sz="quarter" idx="11"/>
          </p:nvPr>
        </p:nvSpPr>
        <p:spPr/>
        <p:txBody>
          <a:bodyPr/>
          <a:lstStyle/>
          <a:p>
            <a:pPr>
              <a:defRPr/>
            </a:pPr>
            <a:r>
              <a:rPr lang="en-US"/>
              <a:t>Version 2.0</a:t>
            </a:r>
          </a:p>
        </p:txBody>
      </p:sp>
      <p:sp>
        <p:nvSpPr>
          <p:cNvPr id="6" name="Espace réservé du numéro de diapositive 5">
            <a:extLst>
              <a:ext uri="{FF2B5EF4-FFF2-40B4-BE49-F238E27FC236}">
                <a16:creationId xmlns:a16="http://schemas.microsoft.com/office/drawing/2014/main" id="{09946225-449F-3E43-A6F2-ED47D317D8B5}"/>
              </a:ext>
            </a:extLst>
          </p:cNvPr>
          <p:cNvSpPr>
            <a:spLocks noGrp="1"/>
          </p:cNvSpPr>
          <p:nvPr>
            <p:ph type="sldNum" sz="quarter" idx="12"/>
          </p:nvPr>
        </p:nvSpPr>
        <p:spPr/>
        <p:txBody>
          <a:bodyPr/>
          <a:lstStyle/>
          <a:p>
            <a:pPr>
              <a:defRPr/>
            </a:pPr>
            <a:fld id="{58387C01-02C2-544F-B07E-8F8AEC3B6656}" type="slidenum">
              <a:rPr lang="en-US" altLang="fr-FR" smtClean="0"/>
              <a:pPr>
                <a:defRPr/>
              </a:pPr>
              <a:t>10</a:t>
            </a:fld>
            <a:endParaRPr lang="en-US" altLang="fr-FR"/>
          </a:p>
        </p:txBody>
      </p:sp>
    </p:spTree>
    <p:extLst>
      <p:ext uri="{BB962C8B-B14F-4D97-AF65-F5344CB8AC3E}">
        <p14:creationId xmlns:p14="http://schemas.microsoft.com/office/powerpoint/2010/main" val="18443442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946B67-7686-7048-AAA3-7EF54B8FDF4C}"/>
              </a:ext>
            </a:extLst>
          </p:cNvPr>
          <p:cNvSpPr>
            <a:spLocks noGrp="1"/>
          </p:cNvSpPr>
          <p:nvPr>
            <p:ph idx="1"/>
          </p:nvPr>
        </p:nvSpPr>
        <p:spPr>
          <a:xfrm>
            <a:off x="381000" y="1066800"/>
            <a:ext cx="8229600" cy="5334000"/>
          </a:xfrm>
        </p:spPr>
        <p:txBody>
          <a:bodyPr>
            <a:normAutofit fontScale="62500" lnSpcReduction="20000"/>
          </a:bodyPr>
          <a:lstStyle/>
          <a:p>
            <a:pPr marL="274320" indent="-274320" eaLnBrk="1" fontAlgn="auto" hangingPunct="1">
              <a:spcAft>
                <a:spcPts val="0"/>
              </a:spcAft>
              <a:buFont typeface="Wingdings 2"/>
              <a:buChar char=""/>
              <a:defRPr/>
            </a:pPr>
            <a:r>
              <a:rPr lang="fr-FR" dirty="0"/>
              <a:t>Il faut une voiture à votre nom pour pouvoir déclarer les frais kilométriques</a:t>
            </a:r>
          </a:p>
          <a:p>
            <a:pPr marL="274320" indent="-274320" eaLnBrk="1" fontAlgn="auto" hangingPunct="1">
              <a:spcAft>
                <a:spcPts val="0"/>
              </a:spcAft>
              <a:buFont typeface="Wingdings 2"/>
              <a:buChar char=""/>
              <a:defRPr/>
            </a:pPr>
            <a:r>
              <a:rPr lang="fr-FR" dirty="0"/>
              <a:t>Vous pouvez déclarer la voiture : </a:t>
            </a:r>
          </a:p>
          <a:p>
            <a:pPr marL="640080" lvl="1" indent="-274320" eaLnBrk="1" fontAlgn="auto" hangingPunct="1">
              <a:spcAft>
                <a:spcPts val="0"/>
              </a:spcAft>
              <a:buClr>
                <a:schemeClr val="accent2">
                  <a:shade val="75000"/>
                </a:schemeClr>
              </a:buClr>
              <a:buFont typeface="Wingdings 2"/>
              <a:buChar char=""/>
              <a:defRPr/>
            </a:pPr>
            <a:r>
              <a:rPr lang="fr-FR" dirty="0"/>
              <a:t>Dans le patrimoine professionnel : </a:t>
            </a:r>
          </a:p>
          <a:p>
            <a:pPr marL="1005840" lvl="2" eaLnBrk="1" fontAlgn="auto" hangingPunct="1">
              <a:spcAft>
                <a:spcPts val="0"/>
              </a:spcAft>
              <a:buClr>
                <a:schemeClr val="accent2">
                  <a:shade val="50000"/>
                </a:schemeClr>
              </a:buClr>
              <a:buFont typeface="Wingdings 2"/>
              <a:buChar char=""/>
              <a:defRPr/>
            </a:pPr>
            <a:r>
              <a:rPr lang="fr-FR" dirty="0"/>
              <a:t>Vous pouvez la déclarer en frais réel (amortissement linéaire sur 4-5 ans, plafonné à 9900€ ou 18300€ selon la quantité d’émission de CO2) </a:t>
            </a:r>
          </a:p>
          <a:p>
            <a:pPr marL="1005840" lvl="2" eaLnBrk="1" fontAlgn="auto" hangingPunct="1">
              <a:spcAft>
                <a:spcPts val="0"/>
              </a:spcAft>
              <a:buClr>
                <a:schemeClr val="accent2">
                  <a:shade val="50000"/>
                </a:schemeClr>
              </a:buClr>
              <a:buFont typeface="Wingdings 2"/>
              <a:buChar char=""/>
              <a:defRPr/>
            </a:pPr>
            <a:r>
              <a:rPr lang="fr-FR" dirty="0"/>
              <a:t>Vous pouvez déduire l’assurance, les réparations importantes, les frais de carte grise, les frais d’emprunt… OU les frais kilométriques</a:t>
            </a:r>
          </a:p>
          <a:p>
            <a:pPr marL="1005840" lvl="2" eaLnBrk="1" fontAlgn="auto" hangingPunct="1">
              <a:spcAft>
                <a:spcPts val="0"/>
              </a:spcAft>
              <a:buClr>
                <a:schemeClr val="accent2">
                  <a:shade val="50000"/>
                </a:schemeClr>
              </a:buClr>
              <a:buFont typeface="Wingdings 2"/>
              <a:buChar char=""/>
              <a:defRPr/>
            </a:pPr>
            <a:r>
              <a:rPr lang="fr-FR" dirty="0"/>
              <a:t>Lors de la revente, vous allez faire une plus ou moins-value par rapport à la « valeur nette comptable » : celle-ci entrera en recette ou pertes exceptionnelles </a:t>
            </a:r>
            <a:r>
              <a:rPr lang="fr-FR" i="1" dirty="0"/>
              <a:t>(ça dépend si vous êtes soigneux ou pas…) ; </a:t>
            </a:r>
            <a:r>
              <a:rPr lang="fr-FR" dirty="0"/>
              <a:t>si vous avez un « bonus écologique » sur votre véhicule, ce sont des « gains divers »</a:t>
            </a:r>
          </a:p>
          <a:p>
            <a:pPr marL="640080" lvl="1" indent="-274320" eaLnBrk="1" fontAlgn="auto" hangingPunct="1">
              <a:spcAft>
                <a:spcPts val="0"/>
              </a:spcAft>
              <a:buClr>
                <a:schemeClr val="accent2">
                  <a:shade val="75000"/>
                </a:schemeClr>
              </a:buClr>
              <a:buFont typeface="Wingdings 2"/>
              <a:buChar char=""/>
              <a:defRPr/>
            </a:pPr>
            <a:r>
              <a:rPr lang="fr-FR" dirty="0"/>
              <a:t>Dans le patrimoine privé : </a:t>
            </a:r>
          </a:p>
          <a:p>
            <a:pPr marL="1005840" lvl="2" eaLnBrk="1" fontAlgn="auto" hangingPunct="1">
              <a:spcAft>
                <a:spcPts val="0"/>
              </a:spcAft>
              <a:buClr>
                <a:schemeClr val="accent2">
                  <a:shade val="50000"/>
                </a:schemeClr>
              </a:buClr>
              <a:buFont typeface="Wingdings 2"/>
              <a:buChar char=""/>
              <a:defRPr/>
            </a:pPr>
            <a:r>
              <a:rPr lang="fr-FR" dirty="0"/>
              <a:t>Vous ne déduisez que le carburant, la vidange et les pneus… OU les frais kilométriques.</a:t>
            </a:r>
          </a:p>
          <a:p>
            <a:pPr marL="274320" indent="-274320" eaLnBrk="1" fontAlgn="auto" hangingPunct="1">
              <a:spcAft>
                <a:spcPts val="0"/>
              </a:spcAft>
              <a:buFont typeface="Wingdings 2"/>
              <a:buChar char=""/>
              <a:defRPr/>
            </a:pPr>
            <a:r>
              <a:rPr lang="fr-FR" dirty="0"/>
              <a:t>Comme vous avez vu, vous avez le choix entre frais réels OU frais kilométrique : </a:t>
            </a:r>
          </a:p>
          <a:p>
            <a:pPr marL="641033" lvl="1" indent="-274320" eaLnBrk="1" fontAlgn="auto" hangingPunct="1">
              <a:spcAft>
                <a:spcPts val="0"/>
              </a:spcAft>
              <a:buFont typeface="Wingdings 2"/>
              <a:buChar char=""/>
              <a:defRPr/>
            </a:pPr>
            <a:r>
              <a:rPr lang="fr-FR" dirty="0"/>
              <a:t>Ce dernier est à la fois plus simple et souvent plus avantageux (pas de plus-value à la revente).</a:t>
            </a:r>
          </a:p>
          <a:p>
            <a:pPr marL="641033" lvl="1" indent="-274320" eaLnBrk="1" fontAlgn="auto" hangingPunct="1">
              <a:spcAft>
                <a:spcPts val="0"/>
              </a:spcAft>
              <a:buFont typeface="Wingdings 2"/>
              <a:buChar char=""/>
              <a:defRPr/>
            </a:pPr>
            <a:r>
              <a:rPr lang="fr-FR" dirty="0"/>
              <a:t>Si vous optez pour le barème kilométrique, vous ne devez pas déduire d’autres frais de véhicule (carte grise, assurance, entretien, réparations, pneus…) ; </a:t>
            </a:r>
          </a:p>
          <a:p>
            <a:pPr marL="641033" lvl="1" indent="-274320" eaLnBrk="1" fontAlgn="auto" hangingPunct="1">
              <a:spcAft>
                <a:spcPts val="0"/>
              </a:spcAft>
              <a:buFont typeface="Wingdings 2"/>
              <a:buChar char=""/>
              <a:defRPr/>
            </a:pPr>
            <a:r>
              <a:rPr lang="fr-FR" dirty="0"/>
              <a:t>(Vous pouvez déduire les frais de parking et de péages si vous refusez à la réduction de 2 % citée avant, sinon ils sont inclus dedans) </a:t>
            </a:r>
          </a:p>
          <a:p>
            <a:pPr marL="274320" indent="-274320" eaLnBrk="1" fontAlgn="auto" hangingPunct="1">
              <a:spcAft>
                <a:spcPts val="0"/>
              </a:spcAft>
              <a:buFont typeface="Wingdings 2"/>
              <a:buChar char=""/>
              <a:defRPr/>
            </a:pPr>
            <a:r>
              <a:rPr lang="fr-FR" dirty="0"/>
              <a:t>Vous pouvez acquérir le véhicule : </a:t>
            </a:r>
          </a:p>
          <a:p>
            <a:pPr marL="640080" lvl="1" indent="-274320" eaLnBrk="1" fontAlgn="auto" hangingPunct="1">
              <a:spcAft>
                <a:spcPts val="0"/>
              </a:spcAft>
              <a:buClr>
                <a:schemeClr val="accent2">
                  <a:shade val="75000"/>
                </a:schemeClr>
              </a:buClr>
              <a:buFont typeface="Wingdings 2"/>
              <a:buChar char=""/>
              <a:defRPr/>
            </a:pPr>
            <a:r>
              <a:rPr lang="fr-FR" dirty="0"/>
              <a:t>Par vos propres moyens  / par un emprunt </a:t>
            </a:r>
          </a:p>
          <a:p>
            <a:pPr marL="640080" lvl="1" indent="-274320" eaLnBrk="1" fontAlgn="auto" hangingPunct="1">
              <a:spcAft>
                <a:spcPts val="0"/>
              </a:spcAft>
              <a:buClr>
                <a:schemeClr val="accent2">
                  <a:shade val="75000"/>
                </a:schemeClr>
              </a:buClr>
              <a:buFont typeface="Wingdings 2"/>
              <a:buChar char=""/>
              <a:defRPr/>
            </a:pPr>
            <a:r>
              <a:rPr lang="fr-FR" dirty="0"/>
              <a:t>Par crédit-bail (location avec option d’achat, à la fin du contrat de location)</a:t>
            </a:r>
          </a:p>
          <a:p>
            <a:pPr marL="640080" lvl="1" indent="-274320" eaLnBrk="1" fontAlgn="auto" hangingPunct="1">
              <a:spcAft>
                <a:spcPts val="0"/>
              </a:spcAft>
              <a:buClr>
                <a:schemeClr val="accent2">
                  <a:shade val="75000"/>
                </a:schemeClr>
              </a:buClr>
              <a:buFont typeface="Wingdings 2"/>
              <a:buChar char=""/>
              <a:defRPr/>
            </a:pPr>
            <a:r>
              <a:rPr lang="fr-FR" dirty="0"/>
              <a:t>Par location longue durée (location sans option d’achat)</a:t>
            </a:r>
          </a:p>
          <a:p>
            <a:pPr marL="1005205" lvl="2" indent="-274320" eaLnBrk="1" fontAlgn="auto" hangingPunct="1">
              <a:spcAft>
                <a:spcPts val="0"/>
              </a:spcAft>
              <a:buClr>
                <a:schemeClr val="accent2">
                  <a:shade val="75000"/>
                </a:schemeClr>
              </a:buClr>
              <a:buFont typeface="Wingdings 2"/>
              <a:buChar char=""/>
              <a:defRPr/>
            </a:pPr>
            <a:r>
              <a:rPr lang="fr-FR" dirty="0"/>
              <a:t>En location : déduction des loyers et pas du forfait kilométrique</a:t>
            </a:r>
            <a:r>
              <a:rPr lang="is-IS" dirty="0"/>
              <a:t>… </a:t>
            </a:r>
            <a:endParaRPr lang="fr-FR" dirty="0"/>
          </a:p>
          <a:p>
            <a:pPr marL="273367" indent="-274320" eaLnBrk="1" fontAlgn="auto" hangingPunct="1">
              <a:spcAft>
                <a:spcPts val="0"/>
              </a:spcAft>
              <a:buClr>
                <a:schemeClr val="accent2">
                  <a:shade val="75000"/>
                </a:schemeClr>
              </a:buClr>
              <a:buFont typeface="Wingdings 2"/>
              <a:buChar char=""/>
              <a:defRPr/>
            </a:pPr>
            <a:r>
              <a:rPr lang="fr-FR" dirty="0"/>
              <a:t>Vous pouvez aussi acquérir une bicyclette, moto, scooter</a:t>
            </a:r>
            <a:r>
              <a:rPr lang="is-IS" dirty="0"/>
              <a:t>… </a:t>
            </a:r>
            <a:endParaRPr lang="fr-FR" dirty="0"/>
          </a:p>
        </p:txBody>
      </p:sp>
      <p:sp>
        <p:nvSpPr>
          <p:cNvPr id="3" name="Title 2">
            <a:extLst>
              <a:ext uri="{FF2B5EF4-FFF2-40B4-BE49-F238E27FC236}">
                <a16:creationId xmlns:a16="http://schemas.microsoft.com/office/drawing/2014/main" id="{2A6C23CF-EB14-0F4B-BE2E-336F9B446CEA}"/>
              </a:ext>
            </a:extLst>
          </p:cNvPr>
          <p:cNvSpPr>
            <a:spLocks noGrp="1"/>
          </p:cNvSpPr>
          <p:nvPr>
            <p:ph type="title"/>
          </p:nvPr>
        </p:nvSpPr>
        <p:spPr>
          <a:xfrm>
            <a:off x="457200" y="-152400"/>
            <a:ext cx="8229600" cy="1219200"/>
          </a:xfrm>
        </p:spPr>
        <p:txBody>
          <a:bodyPr/>
          <a:lstStyle/>
          <a:p>
            <a:pPr eaLnBrk="1" fontAlgn="auto" hangingPunct="1">
              <a:spcAft>
                <a:spcPts val="0"/>
              </a:spcAft>
              <a:defRPr/>
            </a:pPr>
            <a:r>
              <a:rPr lang="fr-FR"/>
              <a:t>Voiture et fiscalité…</a:t>
            </a:r>
          </a:p>
        </p:txBody>
      </p:sp>
      <p:sp>
        <p:nvSpPr>
          <p:cNvPr id="102403" name="Date Placeholder 3">
            <a:extLst>
              <a:ext uri="{FF2B5EF4-FFF2-40B4-BE49-F238E27FC236}">
                <a16:creationId xmlns:a16="http://schemas.microsoft.com/office/drawing/2014/main" id="{2BC72668-A720-D544-8610-11267B1BC75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ACAD75-EFD7-404E-A95D-523E56F7D998}"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2404" name="Slide Number Placeholder 4">
            <a:extLst>
              <a:ext uri="{FF2B5EF4-FFF2-40B4-BE49-F238E27FC236}">
                <a16:creationId xmlns:a16="http://schemas.microsoft.com/office/drawing/2014/main" id="{6785046B-1AE8-724B-9E8F-5050EEFB96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540C8930-82C4-5A48-BA1F-BEB545C8F592}" type="slidenum">
              <a:rPr lang="en-US" altLang="fr-FR" sz="1600">
                <a:solidFill>
                  <a:schemeClr val="tx2"/>
                </a:solidFill>
              </a:rPr>
              <a:pPr>
                <a:spcBef>
                  <a:spcPct val="0"/>
                </a:spcBef>
                <a:buClrTx/>
                <a:buSzTx/>
                <a:buFontTx/>
                <a:buNone/>
              </a:pPr>
              <a:t>100</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50F37CFE-5E50-1A46-B40D-19F1EFAF1975}"/>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1">
            <a:extLst>
              <a:ext uri="{FF2B5EF4-FFF2-40B4-BE49-F238E27FC236}">
                <a16:creationId xmlns:a16="http://schemas.microsoft.com/office/drawing/2014/main" id="{4C09BA20-940D-C748-AA72-B667D162DB65}"/>
              </a:ext>
            </a:extLst>
          </p:cNvPr>
          <p:cNvSpPr>
            <a:spLocks noGrp="1"/>
          </p:cNvSpPr>
          <p:nvPr>
            <p:ph idx="1"/>
          </p:nvPr>
        </p:nvSpPr>
        <p:spPr>
          <a:xfrm>
            <a:off x="457200" y="1524000"/>
            <a:ext cx="8229600" cy="5181600"/>
          </a:xfrm>
        </p:spPr>
        <p:txBody>
          <a:bodyPr/>
          <a:lstStyle/>
          <a:p>
            <a:pPr eaLnBrk="1" hangingPunct="1"/>
            <a:r>
              <a:rPr lang="fr-FR" altLang="fr-FR"/>
              <a:t>Pour les salariés (internes) : les impôts comptent 10 % de frais dépensés pour votre activité. </a:t>
            </a:r>
          </a:p>
          <a:p>
            <a:pPr lvl="1" eaLnBrk="1" hangingPunct="1"/>
            <a:r>
              <a:rPr lang="fr-FR" altLang="fr-FR"/>
              <a:t>Si c'est le cas ou moins, ne touchez à rien... </a:t>
            </a:r>
          </a:p>
          <a:p>
            <a:pPr lvl="1" eaLnBrk="1" hangingPunct="1"/>
            <a:r>
              <a:rPr lang="fr-FR" altLang="fr-FR"/>
              <a:t>Si vous avez dépensé plus de 10 %) vous pouvez déclarer en frais réels... </a:t>
            </a:r>
          </a:p>
          <a:p>
            <a:pPr eaLnBrk="1" hangingPunct="1">
              <a:buFont typeface="Wingdings 2" pitchFamily="2" charset="2"/>
              <a:buNone/>
            </a:pPr>
            <a:endParaRPr lang="fr-FR" altLang="fr-FR"/>
          </a:p>
          <a:p>
            <a:pPr eaLnBrk="1" hangingPunct="1">
              <a:buFont typeface="Wingdings 2" pitchFamily="2" charset="2"/>
              <a:buNone/>
            </a:pPr>
            <a:r>
              <a:rPr lang="fr-FR" altLang="fr-FR"/>
              <a:t>	Donc, vous faites votre déclaration d'impôts habituelle, et lorsque vos revenus apparaissent, vous pouvez cliquer sur option "frais réels" qui va remplir la case 1AK…</a:t>
            </a:r>
          </a:p>
        </p:txBody>
      </p:sp>
      <p:sp>
        <p:nvSpPr>
          <p:cNvPr id="3" name="Title 2">
            <a:extLst>
              <a:ext uri="{FF2B5EF4-FFF2-40B4-BE49-F238E27FC236}">
                <a16:creationId xmlns:a16="http://schemas.microsoft.com/office/drawing/2014/main" id="{EC529F6F-62FE-3748-91A2-8B3A3F66B3E5}"/>
              </a:ext>
            </a:extLst>
          </p:cNvPr>
          <p:cNvSpPr>
            <a:spLocks noGrp="1"/>
          </p:cNvSpPr>
          <p:nvPr>
            <p:ph type="title"/>
          </p:nvPr>
        </p:nvSpPr>
        <p:spPr/>
        <p:txBody>
          <a:bodyPr/>
          <a:lstStyle/>
          <a:p>
            <a:pPr eaLnBrk="1" fontAlgn="auto" hangingPunct="1">
              <a:spcAft>
                <a:spcPts val="0"/>
              </a:spcAft>
              <a:defRPr/>
            </a:pPr>
            <a:r>
              <a:rPr lang="fr-FR"/>
              <a:t>Frais réels : comment fait-on ? </a:t>
            </a:r>
          </a:p>
        </p:txBody>
      </p:sp>
      <p:sp>
        <p:nvSpPr>
          <p:cNvPr id="103427" name="Date Placeholder 3">
            <a:extLst>
              <a:ext uri="{FF2B5EF4-FFF2-40B4-BE49-F238E27FC236}">
                <a16:creationId xmlns:a16="http://schemas.microsoft.com/office/drawing/2014/main" id="{14B2CE9C-2A73-F742-A941-705B8486D50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949C7A-2ECB-1547-9C4D-3769294C77F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3428" name="Slide Number Placeholder 4">
            <a:extLst>
              <a:ext uri="{FF2B5EF4-FFF2-40B4-BE49-F238E27FC236}">
                <a16:creationId xmlns:a16="http://schemas.microsoft.com/office/drawing/2014/main" id="{2CEF5747-1BBA-494E-A631-AC9AB21B9F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440CD887-3AD1-9F44-9148-6B532439E079}" type="slidenum">
              <a:rPr lang="en-US" altLang="fr-FR" sz="1600">
                <a:solidFill>
                  <a:schemeClr val="tx2"/>
                </a:solidFill>
              </a:rPr>
              <a:pPr>
                <a:spcBef>
                  <a:spcPct val="0"/>
                </a:spcBef>
                <a:buClrTx/>
                <a:buSzTx/>
                <a:buFontTx/>
                <a:buNone/>
              </a:pPr>
              <a:t>101</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9A583B7F-0298-9B46-B013-0784880C1E5E}"/>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2032D7-F01B-8248-B6A0-287E3D2DE1CE}"/>
              </a:ext>
            </a:extLst>
          </p:cNvPr>
          <p:cNvSpPr>
            <a:spLocks noGrp="1"/>
          </p:cNvSpPr>
          <p:nvPr>
            <p:ph idx="1"/>
          </p:nvPr>
        </p:nvSpPr>
        <p:spPr>
          <a:xfrm>
            <a:off x="381000" y="1295400"/>
            <a:ext cx="8229600" cy="5334000"/>
          </a:xfrm>
        </p:spPr>
        <p:txBody>
          <a:bodyPr>
            <a:normAutofit fontScale="70000" lnSpcReduction="20000"/>
          </a:bodyPr>
          <a:lstStyle/>
          <a:p>
            <a:pPr marL="274320" indent="-274320" eaLnBrk="1" fontAlgn="auto" hangingPunct="1">
              <a:spcAft>
                <a:spcPts val="0"/>
              </a:spcAft>
              <a:buFont typeface="Wingdings 2"/>
              <a:buChar char=""/>
              <a:defRPr/>
            </a:pPr>
            <a:r>
              <a:rPr lang="fr-FR" dirty="0"/>
              <a:t>En gros, TOUT ce que vous avez dépensé pour le travail : </a:t>
            </a:r>
          </a:p>
          <a:p>
            <a:pPr marL="640080" lvl="1" indent="-274320" eaLnBrk="1" fontAlgn="auto" hangingPunct="1">
              <a:spcAft>
                <a:spcPts val="0"/>
              </a:spcAft>
              <a:buClr>
                <a:schemeClr val="accent2">
                  <a:shade val="75000"/>
                </a:schemeClr>
              </a:buClr>
              <a:buFont typeface="Wingdings 2"/>
              <a:buChar char=""/>
              <a:defRPr/>
            </a:pPr>
            <a:r>
              <a:rPr lang="fr-FR" dirty="0"/>
              <a:t>Indemnités kilométriques : trajets domicile - hôpital, domicile - cabinet, domicile - congrès, domicile - journée de formation, domicile - faculté... </a:t>
            </a:r>
          </a:p>
          <a:p>
            <a:pPr marL="1005840" lvl="2" eaLnBrk="1" fontAlgn="auto" hangingPunct="1">
              <a:spcAft>
                <a:spcPts val="0"/>
              </a:spcAft>
              <a:buClr>
                <a:schemeClr val="accent2">
                  <a:shade val="50000"/>
                </a:schemeClr>
              </a:buClr>
              <a:buFont typeface="Wingdings 2"/>
              <a:buChar char=""/>
              <a:defRPr/>
            </a:pPr>
            <a:r>
              <a:rPr lang="fr-FR" dirty="0"/>
              <a:t>Vous n’avez pas besoin de garder toute preuve de tout trajet au mètre près : il faut que ça soit cohérent avec votre agenda (de toute façon, vous faites plein de petits trajets pro que vous ne compterez pas et certaines sont intriqués comme aller à la banque déposer des chèques, à la Poste pour un courrier…) </a:t>
            </a:r>
          </a:p>
          <a:p>
            <a:pPr marL="640080" lvl="1" indent="-274320" eaLnBrk="1" fontAlgn="auto" hangingPunct="1">
              <a:spcAft>
                <a:spcPts val="0"/>
              </a:spcAft>
              <a:buClr>
                <a:schemeClr val="accent2">
                  <a:shade val="75000"/>
                </a:schemeClr>
              </a:buClr>
              <a:buFont typeface="Wingdings 2"/>
              <a:buChar char=""/>
              <a:defRPr/>
            </a:pPr>
            <a:r>
              <a:rPr lang="fr-FR" dirty="0"/>
              <a:t>Fournitures et produits </a:t>
            </a:r>
          </a:p>
          <a:p>
            <a:pPr marL="640080" lvl="1" indent="-274320" eaLnBrk="1" fontAlgn="auto" hangingPunct="1">
              <a:spcAft>
                <a:spcPts val="0"/>
              </a:spcAft>
              <a:buClr>
                <a:schemeClr val="accent2">
                  <a:shade val="75000"/>
                </a:schemeClr>
              </a:buClr>
              <a:buFont typeface="Wingdings 2"/>
              <a:buChar char=""/>
              <a:defRPr/>
            </a:pPr>
            <a:r>
              <a:rPr lang="fr-FR" dirty="0"/>
              <a:t>Voyages, séjours et déplacements (trains, taxis, avions... pour le travail !) </a:t>
            </a:r>
          </a:p>
          <a:p>
            <a:pPr marL="640080" lvl="1" indent="-274320" eaLnBrk="1" fontAlgn="auto" hangingPunct="1">
              <a:spcAft>
                <a:spcPts val="0"/>
              </a:spcAft>
              <a:buClr>
                <a:schemeClr val="accent2">
                  <a:shade val="75000"/>
                </a:schemeClr>
              </a:buClr>
              <a:buFont typeface="Wingdings 2"/>
              <a:buChar char=""/>
              <a:defRPr/>
            </a:pPr>
            <a:r>
              <a:rPr lang="fr-FR" dirty="0"/>
              <a:t>Réceptions et congrès (inscriptions)</a:t>
            </a:r>
          </a:p>
          <a:p>
            <a:pPr marL="640080" lvl="1" indent="-274320" eaLnBrk="1" fontAlgn="auto" hangingPunct="1">
              <a:spcAft>
                <a:spcPts val="0"/>
              </a:spcAft>
              <a:buClr>
                <a:schemeClr val="accent2">
                  <a:shade val="75000"/>
                </a:schemeClr>
              </a:buClr>
              <a:buFont typeface="Wingdings 2"/>
              <a:buChar char=""/>
              <a:defRPr/>
            </a:pPr>
            <a:r>
              <a:rPr lang="fr-FR" dirty="0"/>
              <a:t>Fourniture de bureau, PTT, téléphonie, internet </a:t>
            </a:r>
          </a:p>
          <a:p>
            <a:pPr marL="1005840" lvl="2" eaLnBrk="1" fontAlgn="auto" hangingPunct="1">
              <a:spcAft>
                <a:spcPts val="0"/>
              </a:spcAft>
              <a:buClr>
                <a:schemeClr val="accent2">
                  <a:shade val="50000"/>
                </a:schemeClr>
              </a:buClr>
              <a:buFont typeface="Wingdings 2"/>
              <a:buChar char=""/>
              <a:defRPr/>
            </a:pPr>
            <a:r>
              <a:rPr lang="fr-FR" dirty="0"/>
              <a:t>Vous pouvez déclarer par exemple 50 % de votre connexion internet si vous partez du principe que vous en avez besoin pour votre activité d'interne en MG préparant une thèse...</a:t>
            </a:r>
          </a:p>
          <a:p>
            <a:pPr marL="640080" lvl="1" indent="-274320" eaLnBrk="1" fontAlgn="auto" hangingPunct="1">
              <a:spcAft>
                <a:spcPts val="0"/>
              </a:spcAft>
              <a:buClr>
                <a:schemeClr val="accent2">
                  <a:shade val="75000"/>
                </a:schemeClr>
              </a:buClr>
              <a:buFont typeface="Wingdings 2"/>
              <a:buChar char=""/>
              <a:defRPr/>
            </a:pPr>
            <a:r>
              <a:rPr lang="fr-FR" dirty="0"/>
              <a:t>Frais de repas : </a:t>
            </a:r>
          </a:p>
          <a:p>
            <a:pPr marL="1005840" lvl="2" eaLnBrk="1" fontAlgn="auto" hangingPunct="1">
              <a:spcAft>
                <a:spcPts val="0"/>
              </a:spcAft>
              <a:buClr>
                <a:schemeClr val="accent2">
                  <a:shade val="50000"/>
                </a:schemeClr>
              </a:buClr>
              <a:buFont typeface="Wingdings 2"/>
              <a:buChar char=""/>
              <a:defRPr/>
            </a:pPr>
            <a:r>
              <a:rPr lang="fr-FR" dirty="0"/>
              <a:t>Attention, c'est tordu ! Ils considèrent qu'un repas coûte 4,7€ en moyenne, et que le fait de le prendre hors de moyens facilités (chez vous, à la cantine), ça coûte 9,4€ soit le double... du coup, ils vous autorisent à déduire "prix du repas - 4,70€" ou à défaut si vous n'avez pas de facture "9,4 - 4,7 (soit 4,7€)" par repas, dans les conditions ci-dessus. N'exagérez pas ça, quoi que vous entendiez par ailleurs : il s'agit bien de repas pris "à cause de" votre travail et sans aide/cantine. Typiquement quand vous venez à la fac et devez manger le midi, vous pouvez déduire 4,70€... </a:t>
            </a:r>
          </a:p>
          <a:p>
            <a:pPr marL="640080" lvl="1" indent="-274320" eaLnBrk="1" fontAlgn="auto" hangingPunct="1">
              <a:spcAft>
                <a:spcPts val="0"/>
              </a:spcAft>
              <a:buClr>
                <a:schemeClr val="accent2">
                  <a:shade val="75000"/>
                </a:schemeClr>
              </a:buClr>
              <a:buFont typeface="Wingdings 2"/>
              <a:buChar char=""/>
              <a:defRPr/>
            </a:pPr>
            <a:r>
              <a:rPr lang="fr-FR" dirty="0"/>
              <a:t>Frais divers de gestion : vous pourrez y mettre votre impression de thèse, votre pot de thèse... </a:t>
            </a:r>
          </a:p>
        </p:txBody>
      </p:sp>
      <p:sp>
        <p:nvSpPr>
          <p:cNvPr id="3" name="Title 2">
            <a:extLst>
              <a:ext uri="{FF2B5EF4-FFF2-40B4-BE49-F238E27FC236}">
                <a16:creationId xmlns:a16="http://schemas.microsoft.com/office/drawing/2014/main" id="{3112C4CE-2DBC-2C4D-91B4-561F07030867}"/>
              </a:ext>
            </a:extLst>
          </p:cNvPr>
          <p:cNvSpPr>
            <a:spLocks noGrp="1"/>
          </p:cNvSpPr>
          <p:nvPr>
            <p:ph type="title"/>
          </p:nvPr>
        </p:nvSpPr>
        <p:spPr/>
        <p:txBody>
          <a:bodyPr/>
          <a:lstStyle/>
          <a:p>
            <a:pPr eaLnBrk="1" fontAlgn="auto" hangingPunct="1">
              <a:spcAft>
                <a:spcPts val="0"/>
              </a:spcAft>
              <a:defRPr/>
            </a:pPr>
            <a:r>
              <a:rPr lang="fr-FR"/>
              <a:t>Frais réels : qu’est-ce qui compte ? </a:t>
            </a:r>
          </a:p>
        </p:txBody>
      </p:sp>
      <p:sp>
        <p:nvSpPr>
          <p:cNvPr id="104451" name="Date Placeholder 3">
            <a:extLst>
              <a:ext uri="{FF2B5EF4-FFF2-40B4-BE49-F238E27FC236}">
                <a16:creationId xmlns:a16="http://schemas.microsoft.com/office/drawing/2014/main" id="{324171BB-DE47-9F47-A0DA-8C011780413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154735-A5EC-A143-A188-134F07CFF07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4452" name="Slide Number Placeholder 4">
            <a:extLst>
              <a:ext uri="{FF2B5EF4-FFF2-40B4-BE49-F238E27FC236}">
                <a16:creationId xmlns:a16="http://schemas.microsoft.com/office/drawing/2014/main" id="{52DF160F-A51E-8C48-8DFA-CAA76426BF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77EF0D23-4743-A541-A38D-A30E1C98D004}" type="slidenum">
              <a:rPr lang="en-US" altLang="fr-FR" sz="1600">
                <a:solidFill>
                  <a:schemeClr val="tx2"/>
                </a:solidFill>
              </a:rPr>
              <a:pPr>
                <a:spcBef>
                  <a:spcPct val="0"/>
                </a:spcBef>
                <a:buClrTx/>
                <a:buSzTx/>
                <a:buFontTx/>
                <a:buNone/>
              </a:pPr>
              <a:t>102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746AA0AA-F123-F947-ABC5-AD66113E6D0C}"/>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Content Placeholder 1">
            <a:extLst>
              <a:ext uri="{FF2B5EF4-FFF2-40B4-BE49-F238E27FC236}">
                <a16:creationId xmlns:a16="http://schemas.microsoft.com/office/drawing/2014/main" id="{E44F4A08-CE63-B94D-822B-505260104638}"/>
              </a:ext>
            </a:extLst>
          </p:cNvPr>
          <p:cNvSpPr>
            <a:spLocks noGrp="1"/>
          </p:cNvSpPr>
          <p:nvPr>
            <p:ph idx="1"/>
          </p:nvPr>
        </p:nvSpPr>
        <p:spPr>
          <a:xfrm>
            <a:off x="457200" y="1524000"/>
            <a:ext cx="8229600" cy="5334000"/>
          </a:xfrm>
        </p:spPr>
        <p:txBody>
          <a:bodyPr/>
          <a:lstStyle/>
          <a:p>
            <a:pPr eaLnBrk="1" hangingPunct="1"/>
            <a:r>
              <a:rPr lang="fr-FR" altLang="fr-FR"/>
              <a:t>En pratique, pour en savoir plus sur les frais réels, vous pouvez vous référer : </a:t>
            </a:r>
          </a:p>
          <a:p>
            <a:pPr lvl="1" eaLnBrk="1" hangingPunct="1"/>
            <a:r>
              <a:rPr lang="fr-FR" altLang="fr-FR"/>
              <a:t>Au livre que vous donnera (sûrement) votre AGA, lorsque vous y serez inscrit</a:t>
            </a:r>
          </a:p>
          <a:p>
            <a:pPr lvl="1" eaLnBrk="1" hangingPunct="1"/>
            <a:r>
              <a:rPr lang="fr-FR" altLang="fr-FR"/>
              <a:t>Aux magazines HS qui sortent chaque année vers avril-mai (« Votre déclaration d’impôts » : Le Particulier, l’Express, VO-Impôts…)</a:t>
            </a:r>
          </a:p>
          <a:p>
            <a:pPr lvl="1" eaLnBrk="1" hangingPunct="1"/>
            <a:r>
              <a:rPr lang="fr-FR" altLang="fr-FR"/>
              <a:t>Aux très nombreux sites internet qui parlent de frais réels…</a:t>
            </a:r>
          </a:p>
          <a:p>
            <a:pPr lvl="1" eaLnBrk="1" hangingPunct="1"/>
            <a:r>
              <a:rPr lang="fr-FR" altLang="fr-FR"/>
              <a:t>… ou, comme toujours, l’idéal est de revenir à la base officielle :  </a:t>
            </a:r>
            <a:r>
              <a:rPr lang="fr-FR" altLang="fr-FR">
                <a:hlinkClick r:id="rId2"/>
              </a:rPr>
              <a:t>http://bofip.impots.gouv.fr/bofip/2370-PGP</a:t>
            </a:r>
            <a:endParaRPr lang="fr-FR" altLang="fr-FR"/>
          </a:p>
        </p:txBody>
      </p:sp>
      <p:sp>
        <p:nvSpPr>
          <p:cNvPr id="3" name="Title 2">
            <a:extLst>
              <a:ext uri="{FF2B5EF4-FFF2-40B4-BE49-F238E27FC236}">
                <a16:creationId xmlns:a16="http://schemas.microsoft.com/office/drawing/2014/main" id="{E4413DF4-ED84-6F4E-A987-50F8589D3080}"/>
              </a:ext>
            </a:extLst>
          </p:cNvPr>
          <p:cNvSpPr>
            <a:spLocks noGrp="1"/>
          </p:cNvSpPr>
          <p:nvPr>
            <p:ph type="title"/>
          </p:nvPr>
        </p:nvSpPr>
        <p:spPr/>
        <p:txBody>
          <a:bodyPr/>
          <a:lstStyle/>
          <a:p>
            <a:pPr eaLnBrk="1" fontAlgn="auto" hangingPunct="1">
              <a:spcAft>
                <a:spcPts val="0"/>
              </a:spcAft>
              <a:defRPr/>
            </a:pPr>
            <a:r>
              <a:rPr lang="fr-FR"/>
              <a:t>Frais réels : qu’est-ce qui compte ? </a:t>
            </a:r>
          </a:p>
        </p:txBody>
      </p:sp>
      <p:sp>
        <p:nvSpPr>
          <p:cNvPr id="105475" name="Date Placeholder 3">
            <a:extLst>
              <a:ext uri="{FF2B5EF4-FFF2-40B4-BE49-F238E27FC236}">
                <a16:creationId xmlns:a16="http://schemas.microsoft.com/office/drawing/2014/main" id="{0778CCDD-D941-DE42-B064-F3FEEA57239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05C984-BAD4-4A4F-9E64-E1C41D1025B5}"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5476" name="Slide Number Placeholder 4">
            <a:extLst>
              <a:ext uri="{FF2B5EF4-FFF2-40B4-BE49-F238E27FC236}">
                <a16:creationId xmlns:a16="http://schemas.microsoft.com/office/drawing/2014/main" id="{349C306C-8CBD-8044-B88D-7D9CFF225C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10C6961C-D949-2440-81E2-82EAE62E409A}" type="slidenum">
              <a:rPr lang="en-US" altLang="fr-FR" sz="1600">
                <a:solidFill>
                  <a:schemeClr val="tx2"/>
                </a:solidFill>
              </a:rPr>
              <a:pPr>
                <a:spcBef>
                  <a:spcPct val="0"/>
                </a:spcBef>
                <a:buClrTx/>
                <a:buSzTx/>
                <a:buFontTx/>
                <a:buNone/>
              </a:pPr>
              <a:t>103</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4527B670-7AC9-7C44-8B11-0315DDFA05B7}"/>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1">
            <a:extLst>
              <a:ext uri="{FF2B5EF4-FFF2-40B4-BE49-F238E27FC236}">
                <a16:creationId xmlns:a16="http://schemas.microsoft.com/office/drawing/2014/main" id="{F1CCAF92-69DF-7B4D-8443-C7F52079351A}"/>
              </a:ext>
            </a:extLst>
          </p:cNvPr>
          <p:cNvSpPr>
            <a:spLocks noGrp="1"/>
          </p:cNvSpPr>
          <p:nvPr>
            <p:ph idx="1"/>
          </p:nvPr>
        </p:nvSpPr>
        <p:spPr>
          <a:xfrm>
            <a:off x="457200" y="1524000"/>
            <a:ext cx="8229600" cy="5181600"/>
          </a:xfrm>
        </p:spPr>
        <p:txBody>
          <a:bodyPr/>
          <a:lstStyle/>
          <a:p>
            <a:pPr eaLnBrk="1" hangingPunct="1"/>
            <a:r>
              <a:rPr lang="fr-FR" altLang="fr-FR"/>
              <a:t>Pour les libéraux, de toute façon, vous avez au moins 35 % de charges (vous pouvez </a:t>
            </a:r>
            <a:r>
              <a:rPr lang="fr-FR" altLang="fr-FR" i="1"/>
              <a:t>presque </a:t>
            </a:r>
            <a:r>
              <a:rPr lang="fr-FR" altLang="fr-FR"/>
              <a:t>tout déduire pour l’année en cours, je vous rappelle : CARMF, CFE et une grosse partie de l’URSSAF), sans compter les frais de fonctionnement (secrétariat, internet, outils…)</a:t>
            </a:r>
          </a:p>
          <a:p>
            <a:pPr lvl="1" eaLnBrk="1" hangingPunct="1"/>
            <a:r>
              <a:rPr lang="fr-FR" altLang="fr-FR"/>
              <a:t>Pour mémoire, c’est circulaire : vous payer l’URSSAF/CARMF sur votre BNC de l’année précédente (recettes – dépenses, incluant URSSAF/CARMF de l’année encore d’avant !)</a:t>
            </a:r>
          </a:p>
          <a:p>
            <a:pPr eaLnBrk="1" hangingPunct="1"/>
            <a:r>
              <a:rPr lang="fr-FR" altLang="fr-FR"/>
              <a:t>Donc pas le choix : vous explosez le seuil de 10 % et devez (pour votre santé financière) faire une déclaration en frais réels !</a:t>
            </a:r>
          </a:p>
        </p:txBody>
      </p:sp>
      <p:sp>
        <p:nvSpPr>
          <p:cNvPr id="3" name="Title 2">
            <a:extLst>
              <a:ext uri="{FF2B5EF4-FFF2-40B4-BE49-F238E27FC236}">
                <a16:creationId xmlns:a16="http://schemas.microsoft.com/office/drawing/2014/main" id="{AD5BCBB7-CAF6-3549-ACCE-20C0D0603D34}"/>
              </a:ext>
            </a:extLst>
          </p:cNvPr>
          <p:cNvSpPr>
            <a:spLocks noGrp="1"/>
          </p:cNvSpPr>
          <p:nvPr>
            <p:ph type="title"/>
          </p:nvPr>
        </p:nvSpPr>
        <p:spPr/>
        <p:txBody>
          <a:bodyPr/>
          <a:lstStyle/>
          <a:p>
            <a:pPr eaLnBrk="1" fontAlgn="auto" hangingPunct="1">
              <a:spcAft>
                <a:spcPts val="0"/>
              </a:spcAft>
              <a:defRPr/>
            </a:pPr>
            <a:r>
              <a:rPr lang="fr-FR"/>
              <a:t>Frais réels pour les libéraux…</a:t>
            </a:r>
          </a:p>
        </p:txBody>
      </p:sp>
      <p:sp>
        <p:nvSpPr>
          <p:cNvPr id="106499" name="Date Placeholder 3">
            <a:extLst>
              <a:ext uri="{FF2B5EF4-FFF2-40B4-BE49-F238E27FC236}">
                <a16:creationId xmlns:a16="http://schemas.microsoft.com/office/drawing/2014/main" id="{458DDC68-AF44-0A4A-B38D-673B97CB836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B190A-137F-FF4C-8F3C-1923155FCFBA}"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6500" name="Slide Number Placeholder 4">
            <a:extLst>
              <a:ext uri="{FF2B5EF4-FFF2-40B4-BE49-F238E27FC236}">
                <a16:creationId xmlns:a16="http://schemas.microsoft.com/office/drawing/2014/main" id="{D6BB62EB-6963-2341-B497-53593D8FD3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6C841C0D-1E9D-3E47-BA1A-9A2BE24EA310}" type="slidenum">
              <a:rPr lang="en-US" altLang="fr-FR" sz="1600">
                <a:solidFill>
                  <a:schemeClr val="tx2"/>
                </a:solidFill>
              </a:rPr>
              <a:pPr>
                <a:spcBef>
                  <a:spcPct val="0"/>
                </a:spcBef>
                <a:buClrTx/>
                <a:buSzTx/>
                <a:buFontTx/>
                <a:buNone/>
              </a:pPr>
              <a:t>104</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4129A053-1F03-234F-AAD2-91326293A2AB}"/>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FDDB4-268B-C44A-9A43-6EC3F4DC47CF}"/>
              </a:ext>
            </a:extLst>
          </p:cNvPr>
          <p:cNvSpPr>
            <a:spLocks noGrp="1"/>
          </p:cNvSpPr>
          <p:nvPr>
            <p:ph idx="1"/>
          </p:nvPr>
        </p:nvSpPr>
        <p:spPr>
          <a:xfrm>
            <a:off x="457200" y="1524000"/>
            <a:ext cx="8229600" cy="4953000"/>
          </a:xfrm>
        </p:spPr>
        <p:txBody>
          <a:bodyPr>
            <a:normAutofit lnSpcReduction="10000"/>
          </a:bodyPr>
          <a:lstStyle/>
          <a:p>
            <a:pPr marL="274320" indent="-274320" eaLnBrk="1" fontAlgn="auto" hangingPunct="1">
              <a:spcAft>
                <a:spcPts val="0"/>
              </a:spcAft>
              <a:buFont typeface="Wingdings 2"/>
              <a:buChar char=""/>
              <a:defRPr/>
            </a:pPr>
            <a:r>
              <a:rPr lang="fr-FR" b="1" dirty="0"/>
              <a:t>Ca n’est pas obligatoire… </a:t>
            </a:r>
          </a:p>
          <a:p>
            <a:pPr marL="274320" indent="-274320" eaLnBrk="1" fontAlgn="auto" hangingPunct="1">
              <a:spcAft>
                <a:spcPts val="0"/>
              </a:spcAft>
              <a:buFont typeface="Wingdings 2"/>
              <a:buChar char=""/>
              <a:defRPr/>
            </a:pPr>
            <a:r>
              <a:rPr lang="fr-FR" dirty="0"/>
              <a:t>Vous pouvez voir sur cette page un aperçu de ce qu’il faut faire si vous n’en avez pas : </a:t>
            </a:r>
            <a:r>
              <a:rPr lang="fr-FR" dirty="0">
                <a:hlinkClick r:id="rId2"/>
              </a:rPr>
              <a:t>http://www.mimiryudo.com/blog/2016/03/la-comptabilite-pour-moi-et-les-autres-nuls/</a:t>
            </a:r>
            <a:r>
              <a:rPr lang="fr-FR" dirty="0"/>
              <a:t> </a:t>
            </a:r>
          </a:p>
          <a:p>
            <a:pPr marL="274320" indent="-274320" eaLnBrk="1" fontAlgn="auto" hangingPunct="1">
              <a:spcAft>
                <a:spcPts val="0"/>
              </a:spcAft>
              <a:buFont typeface="Wingdings 2"/>
              <a:buChar char=""/>
              <a:defRPr/>
            </a:pPr>
            <a:r>
              <a:rPr lang="fr-FR" dirty="0"/>
              <a:t>Ne pas en avoir permet de « mettre les mains dans le cambouis » et essayer de « comprendre » un peu vos entrées-sorties</a:t>
            </a:r>
          </a:p>
          <a:p>
            <a:pPr marL="274320" indent="-274320" eaLnBrk="1" fontAlgn="auto" hangingPunct="1">
              <a:spcAft>
                <a:spcPts val="0"/>
              </a:spcAft>
              <a:buFont typeface="Wingdings 2"/>
              <a:buChar char=""/>
              <a:defRPr/>
            </a:pPr>
            <a:r>
              <a:rPr lang="fr-FR" dirty="0"/>
              <a:t>En avoir un permet de se libérer un certain nombre d’heures par an. </a:t>
            </a:r>
          </a:p>
          <a:p>
            <a:pPr marL="640080" lvl="2" eaLnBrk="1" fontAlgn="auto" hangingPunct="1">
              <a:spcBef>
                <a:spcPts val="600"/>
              </a:spcBef>
              <a:spcAft>
                <a:spcPts val="0"/>
              </a:spcAft>
              <a:buClr>
                <a:schemeClr val="accent2"/>
              </a:buClr>
              <a:buFont typeface="Wingdings 2"/>
              <a:buChar char=""/>
              <a:defRPr/>
            </a:pPr>
            <a:r>
              <a:rPr lang="fr-FR" dirty="0"/>
              <a:t>Attention, plus vous demandez de travail au comptable, plus vous payez… il y a une différence entre fournir des pochettes déjà triées et un gros sac plein de factures. </a:t>
            </a:r>
          </a:p>
          <a:p>
            <a:pPr marL="274320" indent="-274320" eaLnBrk="1" fontAlgn="auto" hangingPunct="1">
              <a:spcAft>
                <a:spcPts val="0"/>
              </a:spcAft>
              <a:buFont typeface="Wingdings 2"/>
              <a:buChar char=""/>
              <a:defRPr/>
            </a:pPr>
            <a:endParaRPr lang="fr-FR" dirty="0"/>
          </a:p>
        </p:txBody>
      </p:sp>
      <p:sp>
        <p:nvSpPr>
          <p:cNvPr id="3" name="Title 2">
            <a:extLst>
              <a:ext uri="{FF2B5EF4-FFF2-40B4-BE49-F238E27FC236}">
                <a16:creationId xmlns:a16="http://schemas.microsoft.com/office/drawing/2014/main" id="{CF84C039-160C-F14A-97E7-DA75204D7A42}"/>
              </a:ext>
            </a:extLst>
          </p:cNvPr>
          <p:cNvSpPr>
            <a:spLocks noGrp="1"/>
          </p:cNvSpPr>
          <p:nvPr>
            <p:ph type="title"/>
          </p:nvPr>
        </p:nvSpPr>
        <p:spPr/>
        <p:txBody>
          <a:bodyPr/>
          <a:lstStyle/>
          <a:p>
            <a:pPr eaLnBrk="1" fontAlgn="auto" hangingPunct="1">
              <a:spcAft>
                <a:spcPts val="0"/>
              </a:spcAft>
              <a:defRPr/>
            </a:pPr>
            <a:r>
              <a:rPr lang="fr-FR"/>
              <a:t>Faut-il un comptable ? </a:t>
            </a:r>
          </a:p>
        </p:txBody>
      </p:sp>
      <p:sp>
        <p:nvSpPr>
          <p:cNvPr id="107523" name="Date Placeholder 3">
            <a:extLst>
              <a:ext uri="{FF2B5EF4-FFF2-40B4-BE49-F238E27FC236}">
                <a16:creationId xmlns:a16="http://schemas.microsoft.com/office/drawing/2014/main" id="{32DE071F-AEA9-FD40-90C4-AE2F93409EA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5F6AF1-F04C-D549-8C0A-45202C476591}"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7524" name="Slide Number Placeholder 4">
            <a:extLst>
              <a:ext uri="{FF2B5EF4-FFF2-40B4-BE49-F238E27FC236}">
                <a16:creationId xmlns:a16="http://schemas.microsoft.com/office/drawing/2014/main" id="{442621BC-1457-A843-8794-47C9A4986A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2D003F87-F162-FC49-A671-897D25E62420}" type="slidenum">
              <a:rPr lang="en-US" altLang="fr-FR" sz="1600">
                <a:solidFill>
                  <a:schemeClr val="tx2"/>
                </a:solidFill>
              </a:rPr>
              <a:pPr>
                <a:spcBef>
                  <a:spcPct val="0"/>
                </a:spcBef>
                <a:buClrTx/>
                <a:buSzTx/>
                <a:buFontTx/>
                <a:buNone/>
              </a:pPr>
              <a:t>105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89D54625-E241-3249-892B-A4E05C04B8FF}"/>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86E9379-3603-2746-860B-4CABA352BE50}"/>
              </a:ext>
            </a:extLst>
          </p:cNvPr>
          <p:cNvSpPr>
            <a:spLocks noGrp="1"/>
          </p:cNvSpPr>
          <p:nvPr>
            <p:ph idx="1"/>
          </p:nvPr>
        </p:nvSpPr>
        <p:spPr>
          <a:xfrm>
            <a:off x="228600" y="1371600"/>
            <a:ext cx="8791575" cy="5216525"/>
          </a:xfrm>
        </p:spPr>
        <p:txBody>
          <a:bodyPr>
            <a:normAutofit fontScale="77500" lnSpcReduction="20000"/>
          </a:bodyPr>
          <a:lstStyle/>
          <a:p>
            <a:pPr>
              <a:buFont typeface="Wingdings 2" charset="2"/>
              <a:buChar char=""/>
              <a:defRPr/>
            </a:pPr>
            <a:r>
              <a:rPr lang="fr-FR" dirty="0"/>
              <a:t>Vous allez recevoir des gens qui voudront vous vendre leurs « produits » : des assurances vie, retraites, prévoyances etc., avec des « rendements » à 3,3 % ou autre.</a:t>
            </a:r>
          </a:p>
          <a:p>
            <a:pPr>
              <a:buFont typeface="Wingdings 2" charset="2"/>
              <a:buChar char=""/>
              <a:defRPr/>
            </a:pPr>
            <a:r>
              <a:rPr lang="fr-FR" b="1" dirty="0"/>
              <a:t>Ne vous laissez pas berner,</a:t>
            </a:r>
            <a:r>
              <a:rPr lang="fr-FR" dirty="0"/>
              <a:t> faites des recherches avant de signer quoi que ce soit (genre « nom du produit + arnaque » sur Google, ça vous permet souvent bien de pondérer le discours). </a:t>
            </a:r>
            <a:r>
              <a:rPr lang="fr-FR" b="1" dirty="0"/>
              <a:t>Il n’y a aucune urgence à signer.</a:t>
            </a:r>
          </a:p>
          <a:p>
            <a:pPr>
              <a:buFont typeface="Wingdings 2" charset="2"/>
              <a:buChar char=""/>
              <a:defRPr/>
            </a:pPr>
            <a:r>
              <a:rPr lang="fr-FR" dirty="0"/>
              <a:t>La prévoyance est fortement recommandée, mais c’est aussi une « philosophie » de vie (que ferez-vous si vous ne pouvez plus exercer ? Vous faudra-t-il vraiment garder le même train de vie ?)</a:t>
            </a:r>
            <a:endParaRPr lang="fr-FR" b="1" dirty="0"/>
          </a:p>
          <a:p>
            <a:pPr>
              <a:buFont typeface="Wingdings 2" charset="2"/>
              <a:buChar char=""/>
              <a:defRPr/>
            </a:pPr>
            <a:r>
              <a:rPr lang="fr-FR" b="1" dirty="0"/>
              <a:t>Ex. retraite loi Madelin ou PERP</a:t>
            </a:r>
            <a:r>
              <a:rPr lang="fr-FR" dirty="0"/>
              <a:t> : + déductible fiscalement, - rente et non capital (maladie, décès</a:t>
            </a:r>
            <a:r>
              <a:rPr lang="is-IS" dirty="0"/>
              <a:t>…) pouvant fluctuer,</a:t>
            </a:r>
            <a:r>
              <a:rPr lang="fr-FR" dirty="0"/>
              <a:t> argent bloqué jusqu’à la retraite  </a:t>
            </a:r>
          </a:p>
          <a:p>
            <a:pPr>
              <a:buFont typeface="Wingdings 2" charset="2"/>
              <a:buChar char=""/>
              <a:defRPr/>
            </a:pPr>
            <a:r>
              <a:rPr lang="is-IS" dirty="0"/>
              <a:t>… et à mon sens, pour ceux qui veulent se lancer là-dedans, c’est s</a:t>
            </a:r>
            <a:r>
              <a:rPr lang="fr-FR" dirty="0" err="1"/>
              <a:t>ûrement</a:t>
            </a:r>
            <a:r>
              <a:rPr lang="fr-FR" dirty="0"/>
              <a:t> la place des conseillers patrimoniaux et comptables (qui conseillent souvent de « diversifier son patrimoine » avec de l’immobilier, du Madelin, etc. afin de diminuer votre impôt sur le revenu). Se pose aussi la question de savoir s’il est si mal de payer des impôts.</a:t>
            </a:r>
          </a:p>
          <a:p>
            <a:pPr>
              <a:buFont typeface="Wingdings 2" charset="2"/>
              <a:buChar char=""/>
              <a:defRPr/>
            </a:pPr>
            <a:r>
              <a:rPr lang="fr-FR" b="1" dirty="0"/>
              <a:t>Avant tout ça, pensez à « optimiser » vos recettes (bien coder) et « minimiser » vos dépenses (pas besoin d’une box à 100€/mois, etc.) </a:t>
            </a:r>
            <a:endParaRPr lang="fr-FR" dirty="0"/>
          </a:p>
        </p:txBody>
      </p:sp>
      <p:sp>
        <p:nvSpPr>
          <p:cNvPr id="3" name="Titre 2">
            <a:extLst>
              <a:ext uri="{FF2B5EF4-FFF2-40B4-BE49-F238E27FC236}">
                <a16:creationId xmlns:a16="http://schemas.microsoft.com/office/drawing/2014/main" id="{8002C816-89E0-9248-BFB4-172C2FEAC097}"/>
              </a:ext>
            </a:extLst>
          </p:cNvPr>
          <p:cNvSpPr>
            <a:spLocks noGrp="1"/>
          </p:cNvSpPr>
          <p:nvPr>
            <p:ph type="title"/>
          </p:nvPr>
        </p:nvSpPr>
        <p:spPr/>
        <p:txBody>
          <a:bodyPr>
            <a:normAutofit fontScale="90000"/>
          </a:bodyPr>
          <a:lstStyle/>
          <a:p>
            <a:pPr>
              <a:defRPr/>
            </a:pPr>
            <a:r>
              <a:rPr lang="fr-FR"/>
              <a:t>« Optimisation fiscale et produits avec rendements » pour votre « patrimoine »</a:t>
            </a:r>
          </a:p>
        </p:txBody>
      </p:sp>
      <p:sp>
        <p:nvSpPr>
          <p:cNvPr id="108547" name="Espace réservé de la date 3">
            <a:extLst>
              <a:ext uri="{FF2B5EF4-FFF2-40B4-BE49-F238E27FC236}">
                <a16:creationId xmlns:a16="http://schemas.microsoft.com/office/drawing/2014/main" id="{411DAA19-07B7-114C-B34E-260035CA48C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8C0499-8ED4-E04A-9C3D-A031E93C4C7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75D163CC-2F51-154C-8933-5767EEBCD3C0}"/>
              </a:ext>
            </a:extLst>
          </p:cNvPr>
          <p:cNvSpPr>
            <a:spLocks noGrp="1"/>
          </p:cNvSpPr>
          <p:nvPr>
            <p:ph type="ftr" sz="quarter" idx="11"/>
          </p:nvPr>
        </p:nvSpPr>
        <p:spPr/>
        <p:txBody>
          <a:bodyPr/>
          <a:lstStyle/>
          <a:p>
            <a:pPr>
              <a:defRPr/>
            </a:pPr>
            <a:r>
              <a:rPr lang="en-US"/>
              <a:t>Version 2.0</a:t>
            </a:r>
            <a:endParaRPr lang="en-US" dirty="0"/>
          </a:p>
        </p:txBody>
      </p:sp>
      <p:sp>
        <p:nvSpPr>
          <p:cNvPr id="108549" name="Espace réservé du numéro de diapositive 5">
            <a:extLst>
              <a:ext uri="{FF2B5EF4-FFF2-40B4-BE49-F238E27FC236}">
                <a16:creationId xmlns:a16="http://schemas.microsoft.com/office/drawing/2014/main" id="{C685D519-AFE6-024B-AA7E-AB96A94DB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FCA23B-0564-DA45-AF02-7F47B78C0E57}" type="slidenum">
              <a:rPr lang="en-US" altLang="fr-FR">
                <a:solidFill>
                  <a:schemeClr val="tx2"/>
                </a:solidFill>
                <a:latin typeface="Constantia" panose="02030602050306030303" pitchFamily="18" charset="0"/>
              </a:rPr>
              <a:pPr/>
              <a:t>106</a:t>
            </a:fld>
            <a:endParaRPr lang="en-US" altLang="fr-FR">
              <a:solidFill>
                <a:schemeClr val="tx2"/>
              </a:solidFill>
              <a:latin typeface="Constantia" panose="02030602050306030303"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3D6A48-36E5-9843-A55A-DA62C368E8E3}"/>
              </a:ext>
            </a:extLst>
          </p:cNvPr>
          <p:cNvSpPr>
            <a:spLocks noGrp="1"/>
          </p:cNvSpPr>
          <p:nvPr>
            <p:ph idx="1"/>
          </p:nvPr>
        </p:nvSpPr>
        <p:spPr>
          <a:xfrm>
            <a:off x="457200" y="1524000"/>
            <a:ext cx="8229600" cy="4876800"/>
          </a:xfrm>
        </p:spPr>
        <p:txBody>
          <a:bodyPr>
            <a:normAutofit fontScale="92500" lnSpcReduction="20000"/>
          </a:bodyPr>
          <a:lstStyle/>
          <a:p>
            <a:pPr marL="274320" indent="-274320" eaLnBrk="1" fontAlgn="auto" hangingPunct="1">
              <a:spcAft>
                <a:spcPts val="0"/>
              </a:spcAft>
              <a:buFont typeface="Wingdings 2"/>
              <a:buChar char=""/>
              <a:defRPr/>
            </a:pPr>
            <a:r>
              <a:rPr lang="fr-FR" dirty="0"/>
              <a:t>Je pense avoir fait un petit tour d’horizon des questions qu’on peut se poser vers la fin de l’internat, entre l’installation (et ses différents modes d’exercice), les remplacements (avec ou sans thèse), les formalités administratives et les charges</a:t>
            </a:r>
          </a:p>
          <a:p>
            <a:pPr marL="274320" indent="-274320" eaLnBrk="1" fontAlgn="auto" hangingPunct="1">
              <a:spcAft>
                <a:spcPts val="0"/>
              </a:spcAft>
              <a:buFont typeface="Wingdings 2"/>
              <a:buChar char=""/>
              <a:defRPr/>
            </a:pPr>
            <a:r>
              <a:rPr lang="fr-FR" dirty="0"/>
              <a:t>J’espère avoir </a:t>
            </a:r>
            <a:r>
              <a:rPr lang="fr-FR" dirty="0" err="1"/>
              <a:t>dédiabolisé</a:t>
            </a:r>
            <a:r>
              <a:rPr lang="fr-FR" dirty="0"/>
              <a:t> un peu les charges sociales (qui sont quand même à la base de plein de sécurités offertes par notre société, et qu’il ne faut pas prendre comme des taxes punitives…)</a:t>
            </a:r>
          </a:p>
          <a:p>
            <a:pPr marL="274320" indent="-274320" eaLnBrk="1" fontAlgn="auto" hangingPunct="1">
              <a:spcAft>
                <a:spcPts val="0"/>
              </a:spcAft>
              <a:buFont typeface="Wingdings 2"/>
              <a:buChar char=""/>
              <a:defRPr/>
            </a:pPr>
            <a:r>
              <a:rPr lang="fr-FR" dirty="0"/>
              <a:t>S’il vous reste des questions, n’hésitez pas à me le signaler, je compléterai ce document. </a:t>
            </a:r>
          </a:p>
          <a:p>
            <a:pPr marL="274320" indent="-274320" eaLnBrk="1" fontAlgn="auto" hangingPunct="1">
              <a:spcAft>
                <a:spcPts val="0"/>
              </a:spcAft>
              <a:buFont typeface="Wingdings 2"/>
              <a:buChar char=""/>
              <a:defRPr/>
            </a:pPr>
            <a:r>
              <a:rPr lang="fr-FR" dirty="0"/>
              <a:t>Du coup, si vous souhaitez le partager, je vous invite à renvoyer sur le lien suivant :  </a:t>
            </a:r>
            <a:r>
              <a:rPr lang="fr-FR" dirty="0">
                <a:hlinkClick r:id="rId2"/>
              </a:rPr>
              <a:t>http://www.mimiryudo.com/blog/2016/07/</a:t>
            </a:r>
            <a:r>
              <a:rPr lang="fr-FR" b="1" dirty="0">
                <a:hlinkClick r:id="rId2"/>
              </a:rPr>
              <a:t>exercer-en-medecine-liberale</a:t>
            </a:r>
            <a:r>
              <a:rPr lang="fr-FR" dirty="0">
                <a:hlinkClick r:id="rId2"/>
              </a:rPr>
              <a:t>/</a:t>
            </a:r>
            <a:r>
              <a:rPr lang="fr-FR" dirty="0"/>
              <a:t> ‎</a:t>
            </a:r>
          </a:p>
        </p:txBody>
      </p:sp>
      <p:sp>
        <p:nvSpPr>
          <p:cNvPr id="3" name="Title 2">
            <a:extLst>
              <a:ext uri="{FF2B5EF4-FFF2-40B4-BE49-F238E27FC236}">
                <a16:creationId xmlns:a16="http://schemas.microsoft.com/office/drawing/2014/main" id="{A77DB209-6E5A-ED43-8C84-44E904F30C5B}"/>
              </a:ext>
            </a:extLst>
          </p:cNvPr>
          <p:cNvSpPr>
            <a:spLocks noGrp="1"/>
          </p:cNvSpPr>
          <p:nvPr>
            <p:ph type="title"/>
          </p:nvPr>
        </p:nvSpPr>
        <p:spPr/>
        <p:txBody>
          <a:bodyPr/>
          <a:lstStyle/>
          <a:p>
            <a:pPr eaLnBrk="1" fontAlgn="auto" hangingPunct="1">
              <a:spcAft>
                <a:spcPts val="0"/>
              </a:spcAft>
              <a:defRPr/>
            </a:pPr>
            <a:r>
              <a:rPr lang="fr-FR"/>
              <a:t>Voilà…</a:t>
            </a:r>
          </a:p>
        </p:txBody>
      </p:sp>
      <p:sp>
        <p:nvSpPr>
          <p:cNvPr id="109571" name="Date Placeholder 3">
            <a:extLst>
              <a:ext uri="{FF2B5EF4-FFF2-40B4-BE49-F238E27FC236}">
                <a16:creationId xmlns:a16="http://schemas.microsoft.com/office/drawing/2014/main" id="{9D1354AB-217E-AD42-9498-12691281F25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AF8D45-BE16-3E42-9C04-8294AB88576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9572" name="Slide Number Placeholder 4">
            <a:extLst>
              <a:ext uri="{FF2B5EF4-FFF2-40B4-BE49-F238E27FC236}">
                <a16:creationId xmlns:a16="http://schemas.microsoft.com/office/drawing/2014/main" id="{6A46A7A6-65DF-114B-B557-18A3A78AD9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A4C31397-B607-7747-8C9C-B943F2D90DC9}" type="slidenum">
              <a:rPr lang="en-US" altLang="fr-FR" sz="1600">
                <a:solidFill>
                  <a:schemeClr val="tx2"/>
                </a:solidFill>
              </a:rPr>
              <a:pPr>
                <a:spcBef>
                  <a:spcPct val="0"/>
                </a:spcBef>
                <a:buClrTx/>
                <a:buSzTx/>
                <a:buFontTx/>
                <a:buNone/>
              </a:pPr>
              <a:t>107</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946FC9D7-BBFC-2144-9424-FB5FF1CC8338}"/>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DC71B4-F667-BE48-945C-316F5E1D57CA}"/>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fr-FR" i="1" dirty="0"/>
          </a:p>
        </p:txBody>
      </p:sp>
      <p:sp>
        <p:nvSpPr>
          <p:cNvPr id="3" name="Title 2">
            <a:extLst>
              <a:ext uri="{FF2B5EF4-FFF2-40B4-BE49-F238E27FC236}">
                <a16:creationId xmlns:a16="http://schemas.microsoft.com/office/drawing/2014/main" id="{83CFEF51-2D96-BA4A-9D73-497968731DB0}"/>
              </a:ext>
            </a:extLst>
          </p:cNvPr>
          <p:cNvSpPr>
            <a:spLocks noGrp="1"/>
          </p:cNvSpPr>
          <p:nvPr>
            <p:ph type="ctrTitle"/>
          </p:nvPr>
        </p:nvSpPr>
        <p:spPr/>
        <p:txBody>
          <a:bodyPr/>
          <a:lstStyle/>
          <a:p>
            <a:pPr eaLnBrk="1" fontAlgn="auto" hangingPunct="1">
              <a:spcAft>
                <a:spcPts val="0"/>
              </a:spcAft>
              <a:defRPr/>
            </a:pPr>
            <a:r>
              <a:rPr lang="fr-FR" dirty="0"/>
              <a:t>Perspectives d’avenir</a:t>
            </a:r>
          </a:p>
        </p:txBody>
      </p:sp>
    </p:spTree>
    <p:extLst>
      <p:ext uri="{BB962C8B-B14F-4D97-AF65-F5344CB8AC3E}">
        <p14:creationId xmlns:p14="http://schemas.microsoft.com/office/powerpoint/2010/main" val="27901569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F865E0DB-146D-B340-9689-CEE138A806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0471" y="1524000"/>
            <a:ext cx="4303058" cy="4572000"/>
          </a:xfrm>
        </p:spPr>
      </p:pic>
      <p:sp>
        <p:nvSpPr>
          <p:cNvPr id="3" name="Titre 2">
            <a:extLst>
              <a:ext uri="{FF2B5EF4-FFF2-40B4-BE49-F238E27FC236}">
                <a16:creationId xmlns:a16="http://schemas.microsoft.com/office/drawing/2014/main" id="{FD1F3B6F-5A2F-F742-9228-51DC09087415}"/>
              </a:ext>
            </a:extLst>
          </p:cNvPr>
          <p:cNvSpPr>
            <a:spLocks noGrp="1"/>
          </p:cNvSpPr>
          <p:nvPr>
            <p:ph type="title"/>
          </p:nvPr>
        </p:nvSpPr>
        <p:spPr/>
        <p:txBody>
          <a:bodyPr>
            <a:normAutofit/>
          </a:bodyPr>
          <a:lstStyle/>
          <a:p>
            <a:r>
              <a:rPr lang="fr-FR" dirty="0"/>
              <a:t>Que faire avant 2030 ? </a:t>
            </a:r>
          </a:p>
        </p:txBody>
      </p:sp>
      <p:sp>
        <p:nvSpPr>
          <p:cNvPr id="4" name="Espace réservé de la date 3">
            <a:extLst>
              <a:ext uri="{FF2B5EF4-FFF2-40B4-BE49-F238E27FC236}">
                <a16:creationId xmlns:a16="http://schemas.microsoft.com/office/drawing/2014/main" id="{D93DD1D7-FBF7-9843-AE88-0374239D425E}"/>
              </a:ext>
            </a:extLst>
          </p:cNvPr>
          <p:cNvSpPr>
            <a:spLocks noGrp="1"/>
          </p:cNvSpPr>
          <p:nvPr>
            <p:ph type="dt" sz="half" idx="10"/>
          </p:nvPr>
        </p:nvSpPr>
        <p:spPr/>
        <p:txBody>
          <a:bodyPr/>
          <a:lstStyle/>
          <a:p>
            <a:pPr>
              <a:defRPr/>
            </a:pPr>
            <a:fld id="{4B2C415A-67FF-B049-8C25-8E8AADF12DDF}" type="datetime1">
              <a:rPr lang="fr-FR" altLang="fr-FR" smtClean="0"/>
              <a:pPr>
                <a:defRPr/>
              </a:pPr>
              <a:t>01/09/2021</a:t>
            </a:fld>
            <a:endParaRPr lang="en-US" altLang="fr-FR"/>
          </a:p>
        </p:txBody>
      </p:sp>
      <p:sp>
        <p:nvSpPr>
          <p:cNvPr id="5" name="Espace réservé du pied de page 4">
            <a:extLst>
              <a:ext uri="{FF2B5EF4-FFF2-40B4-BE49-F238E27FC236}">
                <a16:creationId xmlns:a16="http://schemas.microsoft.com/office/drawing/2014/main" id="{8E99521E-CCF6-8641-84BE-590C47D52F8A}"/>
              </a:ext>
            </a:extLst>
          </p:cNvPr>
          <p:cNvSpPr>
            <a:spLocks noGrp="1"/>
          </p:cNvSpPr>
          <p:nvPr>
            <p:ph type="ftr" sz="quarter" idx="11"/>
          </p:nvPr>
        </p:nvSpPr>
        <p:spPr/>
        <p:txBody>
          <a:bodyPr/>
          <a:lstStyle/>
          <a:p>
            <a:pPr>
              <a:defRPr/>
            </a:pPr>
            <a:r>
              <a:rPr lang="en-US"/>
              <a:t>Version 2.0</a:t>
            </a:r>
          </a:p>
        </p:txBody>
      </p:sp>
      <p:sp>
        <p:nvSpPr>
          <p:cNvPr id="6" name="Espace réservé du numéro de diapositive 5">
            <a:extLst>
              <a:ext uri="{FF2B5EF4-FFF2-40B4-BE49-F238E27FC236}">
                <a16:creationId xmlns:a16="http://schemas.microsoft.com/office/drawing/2014/main" id="{E7E42C61-EA09-014B-A940-13D83570B137}"/>
              </a:ext>
            </a:extLst>
          </p:cNvPr>
          <p:cNvSpPr>
            <a:spLocks noGrp="1"/>
          </p:cNvSpPr>
          <p:nvPr>
            <p:ph type="sldNum" sz="quarter" idx="12"/>
          </p:nvPr>
        </p:nvSpPr>
        <p:spPr/>
        <p:txBody>
          <a:bodyPr/>
          <a:lstStyle/>
          <a:p>
            <a:pPr>
              <a:defRPr/>
            </a:pPr>
            <a:fld id="{58387C01-02C2-544F-B07E-8F8AEC3B6656}" type="slidenum">
              <a:rPr lang="en-US" altLang="fr-FR" smtClean="0"/>
              <a:pPr>
                <a:defRPr/>
              </a:pPr>
              <a:t>109</a:t>
            </a:fld>
            <a:endParaRPr lang="en-US" altLang="fr-FR"/>
          </a:p>
        </p:txBody>
      </p:sp>
    </p:spTree>
    <p:extLst>
      <p:ext uri="{BB962C8B-B14F-4D97-AF65-F5344CB8AC3E}">
        <p14:creationId xmlns:p14="http://schemas.microsoft.com/office/powerpoint/2010/main" val="108733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0A70E-EADD-894F-9537-51E7435C70C8}"/>
              </a:ext>
            </a:extLst>
          </p:cNvPr>
          <p:cNvSpPr>
            <a:spLocks noGrp="1"/>
          </p:cNvSpPr>
          <p:nvPr>
            <p:ph type="ctrTitle"/>
          </p:nvPr>
        </p:nvSpPr>
        <p:spPr/>
        <p:txBody>
          <a:bodyPr/>
          <a:lstStyle/>
          <a:p>
            <a:pPr eaLnBrk="1" fontAlgn="auto" hangingPunct="1">
              <a:spcAft>
                <a:spcPts val="0"/>
              </a:spcAft>
              <a:defRPr/>
            </a:pPr>
            <a:r>
              <a:rPr lang="fr-FR"/>
              <a:t>Exercice de la MG </a:t>
            </a:r>
            <a:br>
              <a:rPr lang="fr-FR"/>
            </a:br>
            <a:r>
              <a:rPr lang="fr-FR"/>
              <a:t>et rémunération</a:t>
            </a:r>
          </a:p>
        </p:txBody>
      </p:sp>
      <p:sp>
        <p:nvSpPr>
          <p:cNvPr id="4" name="Sous-titre 3">
            <a:extLst>
              <a:ext uri="{FF2B5EF4-FFF2-40B4-BE49-F238E27FC236}">
                <a16:creationId xmlns:a16="http://schemas.microsoft.com/office/drawing/2014/main" id="{57DA96F0-4CA8-3E4B-A0DF-EB3AB15B6440}"/>
              </a:ext>
            </a:extLst>
          </p:cNvPr>
          <p:cNvSpPr>
            <a:spLocks noGrp="1"/>
          </p:cNvSpPr>
          <p:nvPr>
            <p:ph type="subTitle" idx="1"/>
          </p:nvPr>
        </p:nvSpPr>
        <p:spPr>
          <a:xfrm>
            <a:off x="457200" y="3700463"/>
            <a:ext cx="8305800" cy="1143000"/>
          </a:xfrm>
        </p:spPr>
        <p:txBody>
          <a:bodyPr/>
          <a:lstStyle/>
          <a:p>
            <a:pPr>
              <a:defRPr/>
            </a:pPr>
            <a:r>
              <a:rPr lang="fr-FR" dirty="0"/>
              <a:t>Cette fois, c’est un exercice. </a:t>
            </a:r>
          </a:p>
          <a:p>
            <a:pPr>
              <a:defRPr/>
            </a:pPr>
            <a:r>
              <a:rPr lang="fr-FR" dirty="0"/>
              <a:t>Mais toujours pas de géométrie.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Espace réservé du contenu 1">
            <a:extLst>
              <a:ext uri="{FF2B5EF4-FFF2-40B4-BE49-F238E27FC236}">
                <a16:creationId xmlns:a16="http://schemas.microsoft.com/office/drawing/2014/main" id="{DE0B48A7-F862-7A49-9421-E6F929CFD244}"/>
              </a:ext>
            </a:extLst>
          </p:cNvPr>
          <p:cNvSpPr>
            <a:spLocks noGrp="1"/>
          </p:cNvSpPr>
          <p:nvPr>
            <p:ph idx="1"/>
          </p:nvPr>
        </p:nvSpPr>
        <p:spPr/>
        <p:txBody>
          <a:bodyPr>
            <a:normAutofit fontScale="92500" lnSpcReduction="20000"/>
          </a:bodyPr>
          <a:lstStyle/>
          <a:p>
            <a:r>
              <a:rPr lang="fr-FR" altLang="fr-FR" dirty="0"/>
              <a:t>Assistant médico-administratif</a:t>
            </a:r>
          </a:p>
          <a:p>
            <a:r>
              <a:rPr lang="fr-FR" altLang="fr-FR" dirty="0"/>
              <a:t>Infirmiers de pratique avancée</a:t>
            </a:r>
          </a:p>
          <a:p>
            <a:r>
              <a:rPr lang="fr-FR" altLang="fr-FR" dirty="0"/>
              <a:t>Délégation de tâches (coordination avec autres professionnels de santé : IDE, pharma, kiné…)</a:t>
            </a:r>
          </a:p>
          <a:p>
            <a:r>
              <a:rPr lang="fr-FR" altLang="fr-FR" dirty="0"/>
              <a:t>Télémédecine / </a:t>
            </a:r>
            <a:r>
              <a:rPr lang="fr-FR" altLang="fr-FR" dirty="0" err="1"/>
              <a:t>téléexpertise</a:t>
            </a:r>
            <a:endParaRPr lang="fr-FR" altLang="fr-FR" dirty="0"/>
          </a:p>
          <a:p>
            <a:r>
              <a:rPr lang="fr-FR" altLang="fr-FR" dirty="0"/>
              <a:t>CPTS (communautés professionnelles territoriales de santé) </a:t>
            </a:r>
            <a:r>
              <a:rPr lang="fr-FR" altLang="fr-FR" dirty="0">
                <a:sym typeface="Wingdings" pitchFamily="2" charset="2"/>
              </a:rPr>
              <a:t> financement avec Accord Conventionnel Interprofessionnel (ACI)</a:t>
            </a:r>
            <a:endParaRPr lang="fr-FR" altLang="fr-FR" dirty="0"/>
          </a:p>
          <a:p>
            <a:r>
              <a:rPr lang="fr-FR" altLang="fr-FR" dirty="0"/>
              <a:t>PTA (plateforme territoriale d’appui)</a:t>
            </a:r>
          </a:p>
          <a:p>
            <a:r>
              <a:rPr lang="fr-FR" altLang="fr-FR" dirty="0"/>
              <a:t>Paiement à l’acte / paiement à la performance (efficience)</a:t>
            </a:r>
          </a:p>
          <a:p>
            <a:r>
              <a:rPr lang="fr-FR" altLang="fr-FR" dirty="0"/>
              <a:t>… et amélioration de la démographie </a:t>
            </a:r>
            <a:r>
              <a:rPr lang="fr-FR" altLang="fr-FR"/>
              <a:t>médicale après 2030 ! </a:t>
            </a:r>
            <a:r>
              <a:rPr lang="fr-FR" altLang="fr-FR" dirty="0"/>
              <a:t>(</a:t>
            </a:r>
            <a:r>
              <a:rPr lang="fr-FR" altLang="fr-FR" dirty="0">
                <a:hlinkClick r:id="rId2"/>
              </a:rPr>
              <a:t>https://drees.solidarites-sante.gouv.fr/sites/default/files/2021-03/DD76.pdf</a:t>
            </a:r>
            <a:r>
              <a:rPr lang="fr-FR" altLang="fr-FR" dirty="0"/>
              <a:t>) </a:t>
            </a:r>
          </a:p>
        </p:txBody>
      </p:sp>
      <p:sp>
        <p:nvSpPr>
          <p:cNvPr id="3" name="Titre 2">
            <a:extLst>
              <a:ext uri="{FF2B5EF4-FFF2-40B4-BE49-F238E27FC236}">
                <a16:creationId xmlns:a16="http://schemas.microsoft.com/office/drawing/2014/main" id="{571B5DFD-3E24-2448-A2A0-583A3A8DC44D}"/>
              </a:ext>
            </a:extLst>
          </p:cNvPr>
          <p:cNvSpPr>
            <a:spLocks noGrp="1"/>
          </p:cNvSpPr>
          <p:nvPr>
            <p:ph type="title"/>
          </p:nvPr>
        </p:nvSpPr>
        <p:spPr/>
        <p:txBody>
          <a:bodyPr/>
          <a:lstStyle/>
          <a:p>
            <a:pPr>
              <a:defRPr/>
            </a:pPr>
            <a:r>
              <a:rPr lang="fr-FR"/>
              <a:t>Perspectives d’avenir…</a:t>
            </a:r>
          </a:p>
        </p:txBody>
      </p:sp>
      <p:sp>
        <p:nvSpPr>
          <p:cNvPr id="137219" name="Espace réservé de la date 3">
            <a:extLst>
              <a:ext uri="{FF2B5EF4-FFF2-40B4-BE49-F238E27FC236}">
                <a16:creationId xmlns:a16="http://schemas.microsoft.com/office/drawing/2014/main" id="{91EA2E8F-52B4-4044-8668-479CDAE105E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710F6E-09C3-5F40-81CE-B4E3FCA4CF4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8E8EEB92-6241-5E48-9B78-F15BE4D6F6FD}"/>
              </a:ext>
            </a:extLst>
          </p:cNvPr>
          <p:cNvSpPr>
            <a:spLocks noGrp="1"/>
          </p:cNvSpPr>
          <p:nvPr>
            <p:ph type="ftr" sz="quarter" idx="11"/>
          </p:nvPr>
        </p:nvSpPr>
        <p:spPr/>
        <p:txBody>
          <a:bodyPr/>
          <a:lstStyle/>
          <a:p>
            <a:pPr>
              <a:defRPr/>
            </a:pPr>
            <a:r>
              <a:rPr lang="en-US"/>
              <a:t>Version 2.0</a:t>
            </a:r>
          </a:p>
        </p:txBody>
      </p:sp>
      <p:sp>
        <p:nvSpPr>
          <p:cNvPr id="137221" name="Espace réservé du numéro de diapositive 5">
            <a:extLst>
              <a:ext uri="{FF2B5EF4-FFF2-40B4-BE49-F238E27FC236}">
                <a16:creationId xmlns:a16="http://schemas.microsoft.com/office/drawing/2014/main" id="{F4813703-490C-6248-A0EC-A473BB7BAD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914000-E283-F44B-AAEC-D4B5ECDFF14D}" type="slidenum">
              <a:rPr lang="en-US" altLang="fr-FR">
                <a:solidFill>
                  <a:schemeClr val="tx2"/>
                </a:solidFill>
                <a:latin typeface="Constantia" panose="02030602050306030303" pitchFamily="18" charset="0"/>
              </a:rPr>
              <a:pPr/>
              <a:t>110</a:t>
            </a:fld>
            <a:endParaRPr lang="en-US" altLang="fr-FR">
              <a:solidFill>
                <a:schemeClr val="tx2"/>
              </a:solidFill>
              <a:latin typeface="Constantia" panose="02030602050306030303"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2">
            <a:extLst>
              <a:ext uri="{FF2B5EF4-FFF2-40B4-BE49-F238E27FC236}">
                <a16:creationId xmlns:a16="http://schemas.microsoft.com/office/drawing/2014/main" id="{6F750294-4775-1A43-B6C5-63CB472BC40E}"/>
              </a:ext>
            </a:extLst>
          </p:cNvPr>
          <p:cNvSpPr>
            <a:spLocks noGrp="1"/>
          </p:cNvSpPr>
          <p:nvPr>
            <p:ph idx="1"/>
          </p:nvPr>
        </p:nvSpPr>
        <p:spPr>
          <a:xfrm>
            <a:off x="457200" y="2819400"/>
            <a:ext cx="8229600" cy="3276600"/>
          </a:xfrm>
        </p:spPr>
        <p:txBody>
          <a:bodyPr/>
          <a:lstStyle/>
          <a:p>
            <a:pPr eaLnBrk="1" hangingPunct="1">
              <a:buFont typeface="Wingdings 2" pitchFamily="2" charset="2"/>
              <a:buNone/>
            </a:pPr>
            <a:endParaRPr lang="fr-FR" altLang="fr-FR" i="1"/>
          </a:p>
          <a:p>
            <a:pPr eaLnBrk="1" hangingPunct="1">
              <a:buFont typeface="Wingdings 2" pitchFamily="2" charset="2"/>
              <a:buNone/>
            </a:pPr>
            <a:endParaRPr lang="fr-FR" altLang="fr-FR"/>
          </a:p>
          <a:p>
            <a:pPr eaLnBrk="1" hangingPunct="1"/>
            <a:endParaRPr lang="fr-FR" altLang="fr-FR"/>
          </a:p>
        </p:txBody>
      </p:sp>
      <p:pic>
        <p:nvPicPr>
          <p:cNvPr id="110594" name="Picture 2" descr="https://licensebuttons.net/l/by-nc-sa/3.0/88x31.png">
            <a:extLst>
              <a:ext uri="{FF2B5EF4-FFF2-40B4-BE49-F238E27FC236}">
                <a16:creationId xmlns:a16="http://schemas.microsoft.com/office/drawing/2014/main" id="{B71CBED5-D7E0-9840-9D59-60A86577A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971800"/>
            <a:ext cx="1676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5">
            <a:extLst>
              <a:ext uri="{FF2B5EF4-FFF2-40B4-BE49-F238E27FC236}">
                <a16:creationId xmlns:a16="http://schemas.microsoft.com/office/drawing/2014/main" id="{B5B60929-939A-4B41-88B7-9D04B0ED0E23}"/>
              </a:ext>
            </a:extLst>
          </p:cNvPr>
          <p:cNvSpPr>
            <a:spLocks noChangeArrowheads="1"/>
          </p:cNvSpPr>
          <p:nvPr/>
        </p:nvSpPr>
        <p:spPr bwMode="auto">
          <a:xfrm>
            <a:off x="1600200" y="22860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fr-FR" altLang="fr-FR" sz="1800">
                <a:hlinkClick r:id="rId4"/>
              </a:rPr>
              <a:t>https://creativecommons.org/licenses/by-nc-sa/4.0/</a:t>
            </a:r>
            <a:r>
              <a:rPr lang="fr-FR" altLang="fr-FR" sz="1800"/>
              <a:t> </a:t>
            </a:r>
          </a:p>
        </p:txBody>
      </p:sp>
      <p:sp>
        <p:nvSpPr>
          <p:cNvPr id="110596" name="Date Placeholder 5">
            <a:extLst>
              <a:ext uri="{FF2B5EF4-FFF2-40B4-BE49-F238E27FC236}">
                <a16:creationId xmlns:a16="http://schemas.microsoft.com/office/drawing/2014/main" id="{C3162CD4-D509-1F46-83A6-1670D57A4D6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6DBC1A-BD38-C64A-9D66-2DCA066BCF80}"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10597" name="Slide Number Placeholder 6">
            <a:extLst>
              <a:ext uri="{FF2B5EF4-FFF2-40B4-BE49-F238E27FC236}">
                <a16:creationId xmlns:a16="http://schemas.microsoft.com/office/drawing/2014/main" id="{21C85600-A7CA-894F-BB1B-2EBCA5F00E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BD99162A-11AB-6842-8363-DBBFF169CCE1}" type="slidenum">
              <a:rPr lang="en-US" altLang="fr-FR" sz="1600">
                <a:solidFill>
                  <a:schemeClr val="tx2"/>
                </a:solidFill>
              </a:rPr>
              <a:pPr>
                <a:spcBef>
                  <a:spcPct val="0"/>
                </a:spcBef>
                <a:buClrTx/>
                <a:buSzTx/>
                <a:buFontTx/>
                <a:buNone/>
              </a:pPr>
              <a:t>111</a:t>
            </a:fld>
            <a:endParaRPr lang="en-US" altLang="fr-FR" sz="1600">
              <a:solidFill>
                <a:schemeClr val="tx2"/>
              </a:solidFill>
            </a:endParaRPr>
          </a:p>
        </p:txBody>
      </p:sp>
      <p:sp>
        <p:nvSpPr>
          <p:cNvPr id="8" name="Footer Placeholder 7">
            <a:extLst>
              <a:ext uri="{FF2B5EF4-FFF2-40B4-BE49-F238E27FC236}">
                <a16:creationId xmlns:a16="http://schemas.microsoft.com/office/drawing/2014/main" id="{4935EAF6-72A4-5D41-8B13-FA987CF5EE7B}"/>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u contenu 1">
            <a:extLst>
              <a:ext uri="{FF2B5EF4-FFF2-40B4-BE49-F238E27FC236}">
                <a16:creationId xmlns:a16="http://schemas.microsoft.com/office/drawing/2014/main" id="{0312F44A-EF50-B745-A360-DA22CC381896}"/>
              </a:ext>
            </a:extLst>
          </p:cNvPr>
          <p:cNvSpPr>
            <a:spLocks noGrp="1"/>
          </p:cNvSpPr>
          <p:nvPr>
            <p:ph idx="1"/>
          </p:nvPr>
        </p:nvSpPr>
        <p:spPr/>
        <p:txBody>
          <a:bodyPr/>
          <a:lstStyle/>
          <a:p>
            <a:r>
              <a:rPr lang="fr-FR" altLang="fr-FR"/>
              <a:t>Remplacement</a:t>
            </a:r>
          </a:p>
          <a:p>
            <a:r>
              <a:rPr lang="fr-FR" altLang="fr-FR"/>
              <a:t>Installation, collaboration, assistanat</a:t>
            </a:r>
          </a:p>
          <a:p>
            <a:r>
              <a:rPr lang="fr-FR" altLang="fr-FR"/>
              <a:t>Individuel, groupe, centre de santé, MSP</a:t>
            </a:r>
          </a:p>
          <a:p>
            <a:r>
              <a:rPr lang="fr-FR" altLang="fr-FR"/>
              <a:t>Libéral, salariat, mixte</a:t>
            </a:r>
          </a:p>
          <a:p>
            <a:r>
              <a:rPr lang="fr-FR" altLang="fr-FR"/>
              <a:t>Démographie médicale (c@rtosanté)</a:t>
            </a:r>
          </a:p>
          <a:p>
            <a:r>
              <a:rPr lang="fr-FR" altLang="fr-FR"/>
              <a:t>PTMG (praticien territorial) / CESP (contrat d’engagement de service public)</a:t>
            </a:r>
          </a:p>
          <a:p>
            <a:r>
              <a:rPr lang="fr-FR" altLang="fr-FR"/>
              <a:t>FUMG (formation universitaire) : CCU/AUMG/MCU/PU… et les MSU/chargés d’enseignement</a:t>
            </a:r>
          </a:p>
        </p:txBody>
      </p:sp>
      <p:sp>
        <p:nvSpPr>
          <p:cNvPr id="3" name="Titre 2">
            <a:extLst>
              <a:ext uri="{FF2B5EF4-FFF2-40B4-BE49-F238E27FC236}">
                <a16:creationId xmlns:a16="http://schemas.microsoft.com/office/drawing/2014/main" id="{9459DD90-7CB4-ED49-9468-1DBAEFDC50C3}"/>
              </a:ext>
            </a:extLst>
          </p:cNvPr>
          <p:cNvSpPr>
            <a:spLocks noGrp="1"/>
          </p:cNvSpPr>
          <p:nvPr>
            <p:ph type="title"/>
          </p:nvPr>
        </p:nvSpPr>
        <p:spPr/>
        <p:txBody>
          <a:bodyPr>
            <a:normAutofit fontScale="90000"/>
          </a:bodyPr>
          <a:lstStyle/>
          <a:p>
            <a:pPr>
              <a:defRPr/>
            </a:pPr>
            <a:r>
              <a:rPr lang="fr-FR" b="1"/>
              <a:t>Modes d’exercice et de rémunération</a:t>
            </a:r>
          </a:p>
        </p:txBody>
      </p:sp>
      <p:sp>
        <p:nvSpPr>
          <p:cNvPr id="124931" name="Espace réservé de la date 3">
            <a:extLst>
              <a:ext uri="{FF2B5EF4-FFF2-40B4-BE49-F238E27FC236}">
                <a16:creationId xmlns:a16="http://schemas.microsoft.com/office/drawing/2014/main" id="{29A46636-C1EC-FA47-AC40-E594D5BEE35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D23C76-DD7E-F041-BFC5-34A7BF293D0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1A1B8FE8-D358-A544-A8F9-CDC5C0EE52B7}"/>
              </a:ext>
            </a:extLst>
          </p:cNvPr>
          <p:cNvSpPr>
            <a:spLocks noGrp="1"/>
          </p:cNvSpPr>
          <p:nvPr>
            <p:ph type="ftr" sz="quarter" idx="11"/>
          </p:nvPr>
        </p:nvSpPr>
        <p:spPr/>
        <p:txBody>
          <a:bodyPr/>
          <a:lstStyle/>
          <a:p>
            <a:pPr>
              <a:defRPr/>
            </a:pPr>
            <a:r>
              <a:rPr lang="en-US"/>
              <a:t>Version 2.0</a:t>
            </a:r>
          </a:p>
        </p:txBody>
      </p:sp>
      <p:sp>
        <p:nvSpPr>
          <p:cNvPr id="124933" name="Espace réservé du numéro de diapositive 5">
            <a:extLst>
              <a:ext uri="{FF2B5EF4-FFF2-40B4-BE49-F238E27FC236}">
                <a16:creationId xmlns:a16="http://schemas.microsoft.com/office/drawing/2014/main" id="{6CA18B5B-7FCB-9746-89B9-38B06F5C9E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62E9CC-5C45-E44D-B2E2-03A8F8DDFAAF}" type="slidenum">
              <a:rPr lang="en-US" altLang="fr-FR">
                <a:solidFill>
                  <a:schemeClr val="tx2"/>
                </a:solidFill>
                <a:latin typeface="Constantia" panose="02030602050306030303" pitchFamily="18" charset="0"/>
              </a:rPr>
              <a:pPr/>
              <a:t>12</a:t>
            </a:fld>
            <a:endParaRPr lang="en-US" altLang="fr-FR">
              <a:solidFill>
                <a:schemeClr val="tx2"/>
              </a:solidFill>
              <a:latin typeface="Constantia" panose="0203060205030603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Espace réservé du contenu 1">
            <a:extLst>
              <a:ext uri="{FF2B5EF4-FFF2-40B4-BE49-F238E27FC236}">
                <a16:creationId xmlns:a16="http://schemas.microsoft.com/office/drawing/2014/main" id="{869A6202-E7CE-A446-B319-7FDB3B3D6E21}"/>
              </a:ext>
            </a:extLst>
          </p:cNvPr>
          <p:cNvSpPr>
            <a:spLocks noGrp="1"/>
          </p:cNvSpPr>
          <p:nvPr>
            <p:ph idx="1"/>
          </p:nvPr>
        </p:nvSpPr>
        <p:spPr/>
        <p:txBody>
          <a:bodyPr/>
          <a:lstStyle/>
          <a:p>
            <a:r>
              <a:rPr lang="fr-FR" altLang="fr-FR"/>
              <a:t>Comprendre à peu près les finances d’un médecin : ce qui entre, ce qui sort, ce qui reste</a:t>
            </a:r>
          </a:p>
          <a:p>
            <a:endParaRPr lang="fr-FR" altLang="fr-FR"/>
          </a:p>
          <a:p>
            <a:r>
              <a:rPr lang="fr-FR" altLang="fr-FR"/>
              <a:t>Avoir un guide de ce qu’il faut payer et quand </a:t>
            </a:r>
          </a:p>
          <a:p>
            <a:endParaRPr lang="fr-FR" altLang="fr-FR"/>
          </a:p>
          <a:p>
            <a:r>
              <a:rPr lang="fr-FR" altLang="fr-FR"/>
              <a:t>Aborder la fiscalité : recettes, dépenses </a:t>
            </a:r>
            <a:r>
              <a:rPr lang="fr-FR" altLang="fr-FR">
                <a:sym typeface="Wingdings" pitchFamily="2" charset="2"/>
              </a:rPr>
              <a:t> bénéfice  fiscalité</a:t>
            </a:r>
            <a:endParaRPr lang="fr-FR" altLang="fr-FR"/>
          </a:p>
        </p:txBody>
      </p:sp>
      <p:sp>
        <p:nvSpPr>
          <p:cNvPr id="3" name="Titre 2">
            <a:extLst>
              <a:ext uri="{FF2B5EF4-FFF2-40B4-BE49-F238E27FC236}">
                <a16:creationId xmlns:a16="http://schemas.microsoft.com/office/drawing/2014/main" id="{129923D0-FAF7-6C42-83F6-6F92E6DD38C2}"/>
              </a:ext>
            </a:extLst>
          </p:cNvPr>
          <p:cNvSpPr>
            <a:spLocks noGrp="1"/>
          </p:cNvSpPr>
          <p:nvPr>
            <p:ph type="title"/>
          </p:nvPr>
        </p:nvSpPr>
        <p:spPr/>
        <p:txBody>
          <a:bodyPr/>
          <a:lstStyle/>
          <a:p>
            <a:pPr>
              <a:defRPr/>
            </a:pPr>
            <a:r>
              <a:rPr lang="fr-FR"/>
              <a:t>Notre objectif</a:t>
            </a:r>
            <a:r>
              <a:rPr lang="is-IS"/>
              <a:t>…</a:t>
            </a:r>
            <a:endParaRPr lang="fr-FR"/>
          </a:p>
        </p:txBody>
      </p:sp>
      <p:sp>
        <p:nvSpPr>
          <p:cNvPr id="18435" name="Espace réservé de la date 3">
            <a:extLst>
              <a:ext uri="{FF2B5EF4-FFF2-40B4-BE49-F238E27FC236}">
                <a16:creationId xmlns:a16="http://schemas.microsoft.com/office/drawing/2014/main" id="{83621643-5C63-4B49-935F-41531B18D7A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78B0D5-907A-8D49-9145-603EF3A8C2EB}"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1878C001-9257-2644-88B3-6D59DBB14573}"/>
              </a:ext>
            </a:extLst>
          </p:cNvPr>
          <p:cNvSpPr>
            <a:spLocks noGrp="1"/>
          </p:cNvSpPr>
          <p:nvPr>
            <p:ph type="ftr" sz="quarter" idx="11"/>
          </p:nvPr>
        </p:nvSpPr>
        <p:spPr/>
        <p:txBody>
          <a:bodyPr/>
          <a:lstStyle/>
          <a:p>
            <a:pPr>
              <a:defRPr/>
            </a:pPr>
            <a:r>
              <a:rPr lang="en-US"/>
              <a:t>Version 2.0</a:t>
            </a:r>
          </a:p>
        </p:txBody>
      </p:sp>
      <p:sp>
        <p:nvSpPr>
          <p:cNvPr id="18437" name="Espace réservé du numéro de diapositive 5">
            <a:extLst>
              <a:ext uri="{FF2B5EF4-FFF2-40B4-BE49-F238E27FC236}">
                <a16:creationId xmlns:a16="http://schemas.microsoft.com/office/drawing/2014/main" id="{24E32131-A699-FA4C-A457-72C421DCAC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B0A0DC-FE6D-CC42-A337-DC756540EE1C}" type="slidenum">
              <a:rPr lang="en-US" altLang="fr-FR">
                <a:solidFill>
                  <a:schemeClr val="tx2"/>
                </a:solidFill>
                <a:latin typeface="Constantia" panose="02030602050306030303" pitchFamily="18" charset="0"/>
              </a:rPr>
              <a:pPr/>
              <a:t>13</a:t>
            </a:fld>
            <a:endParaRPr lang="en-US" altLang="fr-FR">
              <a:solidFill>
                <a:schemeClr val="tx2"/>
              </a:solidFill>
              <a:latin typeface="Constantia" panose="02030602050306030303"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10218C4-C374-BB41-B0CD-F8479C580555}"/>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fr-FR" i="1" dirty="0"/>
              <a:t>Les cimetières sont remplis de gens irremplaçables</a:t>
            </a:r>
          </a:p>
        </p:txBody>
      </p:sp>
      <p:sp>
        <p:nvSpPr>
          <p:cNvPr id="3" name="Title 2">
            <a:extLst>
              <a:ext uri="{FF2B5EF4-FFF2-40B4-BE49-F238E27FC236}">
                <a16:creationId xmlns:a16="http://schemas.microsoft.com/office/drawing/2014/main" id="{5A0DB7EF-A27F-B24C-A82F-B9F0335DE553}"/>
              </a:ext>
            </a:extLst>
          </p:cNvPr>
          <p:cNvSpPr>
            <a:spLocks noGrp="1"/>
          </p:cNvSpPr>
          <p:nvPr>
            <p:ph type="ctrTitle"/>
          </p:nvPr>
        </p:nvSpPr>
        <p:spPr/>
        <p:txBody>
          <a:bodyPr/>
          <a:lstStyle/>
          <a:p>
            <a:pPr eaLnBrk="1" fontAlgn="auto" hangingPunct="1">
              <a:spcAft>
                <a:spcPts val="0"/>
              </a:spcAft>
              <a:defRPr/>
            </a:pPr>
            <a:r>
              <a:rPr lang="fr-FR"/>
              <a:t>Remplacer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90D4EC-1B2A-924E-9AA7-AC712832B2D1}"/>
              </a:ext>
            </a:extLst>
          </p:cNvPr>
          <p:cNvSpPr>
            <a:spLocks noGrp="1"/>
          </p:cNvSpPr>
          <p:nvPr>
            <p:ph idx="1"/>
          </p:nvPr>
        </p:nvSpPr>
        <p:spPr>
          <a:xfrm>
            <a:off x="457200" y="1524000"/>
            <a:ext cx="8229600" cy="4953000"/>
          </a:xfrm>
        </p:spPr>
        <p:txBody>
          <a:bodyPr>
            <a:normAutofit fontScale="77500" lnSpcReduction="20000"/>
          </a:bodyPr>
          <a:lstStyle/>
          <a:p>
            <a:pPr marL="274320" indent="-274320" eaLnBrk="1" fontAlgn="auto" hangingPunct="1">
              <a:spcAft>
                <a:spcPts val="0"/>
              </a:spcAft>
              <a:buFont typeface="Wingdings 2"/>
              <a:buChar char=""/>
              <a:defRPr/>
            </a:pPr>
            <a:r>
              <a:rPr lang="fr-FR" dirty="0"/>
              <a:t>Avoir validé le 2</a:t>
            </a:r>
            <a:r>
              <a:rPr lang="fr-FR" baseline="30000" dirty="0"/>
              <a:t>ème</a:t>
            </a:r>
            <a:r>
              <a:rPr lang="fr-FR" dirty="0"/>
              <a:t> cycle + 3 semestres dont un stage chez le praticien (attestation fournie par la faculté) </a:t>
            </a:r>
          </a:p>
          <a:p>
            <a:pPr marL="274320" indent="-274320" eaLnBrk="1" fontAlgn="auto" hangingPunct="1">
              <a:spcAft>
                <a:spcPts val="0"/>
              </a:spcAft>
              <a:buFont typeface="Wingdings 2"/>
              <a:buChar char=""/>
              <a:defRPr/>
            </a:pPr>
            <a:r>
              <a:rPr lang="fr-FR" dirty="0"/>
              <a:t>Certificat de scolarité</a:t>
            </a:r>
          </a:p>
          <a:p>
            <a:pPr marL="274320" indent="-274320" eaLnBrk="1" fontAlgn="auto" hangingPunct="1">
              <a:spcAft>
                <a:spcPts val="0"/>
              </a:spcAft>
              <a:buFont typeface="Wingdings 2"/>
              <a:buChar char=""/>
              <a:defRPr/>
            </a:pPr>
            <a:r>
              <a:rPr lang="fr-FR" dirty="0"/>
              <a:t>R.A.B. (Rituel administratif de base) : pièce d’identité, photos…</a:t>
            </a:r>
          </a:p>
          <a:p>
            <a:pPr marL="274320" indent="-274320" algn="ctr" eaLnBrk="1" fontAlgn="auto" hangingPunct="1">
              <a:spcAft>
                <a:spcPts val="0"/>
              </a:spcAft>
              <a:buFont typeface="Wingdings 2"/>
              <a:buNone/>
              <a:defRPr/>
            </a:pPr>
            <a:r>
              <a:rPr lang="fr-FR" dirty="0">
                <a:hlinkClick r:id="rId3"/>
              </a:rPr>
              <a:t>https://www.conseil-national.medecin.fr/documents-types-demarches/documents-types-internes/licence-remplacement</a:t>
            </a:r>
            <a:endParaRPr lang="fr-FR" dirty="0"/>
          </a:p>
          <a:p>
            <a:pPr marL="274320" indent="-274320" algn="ctr"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r>
              <a:rPr lang="fr-FR" b="1" dirty="0"/>
              <a:t>Licence de remplacement auprès du CDOM du Nord </a:t>
            </a:r>
            <a:r>
              <a:rPr lang="fr-FR" dirty="0"/>
              <a:t>(lieu de faculté – quelque soit le lieu de remplacement)</a:t>
            </a:r>
          </a:p>
          <a:p>
            <a:pPr marL="640080" lvl="1" indent="-274320" eaLnBrk="1" fontAlgn="auto" hangingPunct="1">
              <a:spcAft>
                <a:spcPts val="0"/>
              </a:spcAft>
              <a:buClr>
                <a:schemeClr val="accent2">
                  <a:shade val="75000"/>
                </a:schemeClr>
              </a:buClr>
              <a:buFont typeface="Wingdings 2"/>
              <a:buChar char=""/>
              <a:defRPr/>
            </a:pPr>
            <a:r>
              <a:rPr lang="fr-FR" dirty="0"/>
              <a:t>Valable jusqu’à </a:t>
            </a:r>
            <a:r>
              <a:rPr lang="fr-FR" b="1" dirty="0"/>
              <a:t>6</a:t>
            </a:r>
            <a:r>
              <a:rPr lang="fr-FR" dirty="0"/>
              <a:t> ans après le jour d’entrée en DES… </a:t>
            </a:r>
          </a:p>
          <a:p>
            <a:pPr marL="640080" lvl="1" indent="-274320" eaLnBrk="1" fontAlgn="auto" hangingPunct="1">
              <a:spcAft>
                <a:spcPts val="0"/>
              </a:spcAft>
              <a:buClr>
                <a:schemeClr val="accent2">
                  <a:shade val="75000"/>
                </a:schemeClr>
              </a:buClr>
              <a:buFont typeface="Wingdings 2"/>
              <a:buChar char=""/>
              <a:defRPr/>
            </a:pPr>
            <a:r>
              <a:rPr lang="fr-FR" dirty="0"/>
              <a:t>A refaire tous les 30 novembre </a:t>
            </a:r>
          </a:p>
          <a:p>
            <a:pPr marL="274320"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2"/>
              <a:buChar char=""/>
              <a:defRPr/>
            </a:pPr>
            <a:r>
              <a:rPr lang="fr-FR" dirty="0"/>
              <a:t>Note : la thèse peut être passée jusqu’à 3 ans après la fin du DES (jusqu’à la promo 2017 au moins). Si vous vous décalez d’un semestre (grossesse, congés sans solde…), vous pouvez donc être sans thèse et sans licence de remplacement… Ne traînez pas pour votre thèse ! </a:t>
            </a:r>
          </a:p>
        </p:txBody>
      </p:sp>
      <p:sp>
        <p:nvSpPr>
          <p:cNvPr id="3" name="Title 2">
            <a:extLst>
              <a:ext uri="{FF2B5EF4-FFF2-40B4-BE49-F238E27FC236}">
                <a16:creationId xmlns:a16="http://schemas.microsoft.com/office/drawing/2014/main" id="{FB57C850-BA13-5D47-B04A-A538C88AB08A}"/>
              </a:ext>
            </a:extLst>
          </p:cNvPr>
          <p:cNvSpPr>
            <a:spLocks noGrp="1"/>
          </p:cNvSpPr>
          <p:nvPr>
            <p:ph type="title"/>
          </p:nvPr>
        </p:nvSpPr>
        <p:spPr/>
        <p:txBody>
          <a:bodyPr>
            <a:normAutofit fontScale="90000"/>
          </a:bodyPr>
          <a:lstStyle/>
          <a:p>
            <a:pPr eaLnBrk="1" fontAlgn="auto" hangingPunct="1">
              <a:spcAft>
                <a:spcPts val="0"/>
              </a:spcAft>
              <a:defRPr/>
            </a:pPr>
            <a:r>
              <a:rPr lang="fr-FR"/>
              <a:t>Comment obtenir la licence de remplacement (non </a:t>
            </a:r>
            <a:r>
              <a:rPr lang="fr-FR" err="1"/>
              <a:t>thésé</a:t>
            </a:r>
            <a:r>
              <a:rPr lang="fr-FR"/>
              <a:t>) ?</a:t>
            </a:r>
          </a:p>
        </p:txBody>
      </p:sp>
      <p:sp>
        <p:nvSpPr>
          <p:cNvPr id="20483" name="Date Placeholder 3">
            <a:extLst>
              <a:ext uri="{FF2B5EF4-FFF2-40B4-BE49-F238E27FC236}">
                <a16:creationId xmlns:a16="http://schemas.microsoft.com/office/drawing/2014/main" id="{F9A682DD-87AF-E749-9B7A-276811B3ED6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251452-F5ED-CA46-8A54-A19A06E63108}"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0484" name="Slide Number Placeholder 4">
            <a:extLst>
              <a:ext uri="{FF2B5EF4-FFF2-40B4-BE49-F238E27FC236}">
                <a16:creationId xmlns:a16="http://schemas.microsoft.com/office/drawing/2014/main" id="{94892706-A9BD-9347-80CD-27B3DF7D38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9749F366-BB56-9942-9CAD-F1653E64F771}" type="slidenum">
              <a:rPr lang="en-US" altLang="fr-FR" sz="1600">
                <a:solidFill>
                  <a:schemeClr val="tx2"/>
                </a:solidFill>
              </a:rPr>
              <a:pPr>
                <a:spcBef>
                  <a:spcPct val="0"/>
                </a:spcBef>
                <a:buClrTx/>
                <a:buSzTx/>
                <a:buFontTx/>
                <a:buNone/>
              </a:pPr>
              <a:t>15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8CFD95AE-9053-594D-AA5F-1FA1D5614C37}"/>
              </a:ext>
            </a:extLst>
          </p:cNvPr>
          <p:cNvSpPr>
            <a:spLocks noGrp="1"/>
          </p:cNvSpPr>
          <p:nvPr>
            <p:ph type="ftr" sz="quarter" idx="11"/>
          </p:nvPr>
        </p:nvSpPr>
        <p:spPr/>
        <p:txBody>
          <a:bodyPr/>
          <a:lstStyle/>
          <a:p>
            <a:pPr>
              <a:defRPr/>
            </a:pPr>
            <a:r>
              <a:rPr lang="en-US"/>
              <a:t>Version 2.0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C0373DA-4728-8D47-B7AB-4E0911CB6BDC}"/>
              </a:ext>
            </a:extLst>
          </p:cNvPr>
          <p:cNvSpPr>
            <a:spLocks noGrp="1"/>
          </p:cNvSpPr>
          <p:nvPr>
            <p:ph idx="1"/>
          </p:nvPr>
        </p:nvSpPr>
        <p:spPr/>
        <p:txBody>
          <a:bodyPr/>
          <a:lstStyle/>
          <a:p>
            <a:pPr>
              <a:defRPr/>
            </a:pPr>
            <a:r>
              <a:rPr lang="fr-FR" dirty="0"/>
              <a:t>Exercice illégal de la médecine : 2 ans d’emprisonnement et 30 000€ d’amende (art. L4161-5 du Code de la santé publique).</a:t>
            </a:r>
          </a:p>
          <a:p>
            <a:pPr>
              <a:defRPr/>
            </a:pPr>
            <a:r>
              <a:rPr lang="fr-FR" dirty="0"/>
              <a:t>La CPAM peut refuser le remboursement des actes effectués</a:t>
            </a:r>
          </a:p>
          <a:p>
            <a:pPr>
              <a:defRPr/>
            </a:pPr>
            <a:r>
              <a:rPr lang="fr-FR" dirty="0"/>
              <a:t>L’assurance responsabilité civile peut refuser de prendre en charge les dommages éventuels. </a:t>
            </a:r>
          </a:p>
          <a:p>
            <a:pPr>
              <a:defRPr/>
            </a:pPr>
            <a:endParaRPr lang="fr-FR" dirty="0"/>
          </a:p>
          <a:p>
            <a:pPr marL="0" indent="0">
              <a:buFont typeface="Wingdings 2" pitchFamily="2" charset="2"/>
              <a:buNone/>
              <a:defRPr/>
            </a:pPr>
            <a:r>
              <a:rPr lang="fr-FR" dirty="0"/>
              <a:t>Donc : non.</a:t>
            </a:r>
          </a:p>
        </p:txBody>
      </p:sp>
      <p:sp>
        <p:nvSpPr>
          <p:cNvPr id="3" name="Titre 2">
            <a:extLst>
              <a:ext uri="{FF2B5EF4-FFF2-40B4-BE49-F238E27FC236}">
                <a16:creationId xmlns:a16="http://schemas.microsoft.com/office/drawing/2014/main" id="{85D0CC61-AD43-7B43-B39B-85B9AD552D31}"/>
              </a:ext>
            </a:extLst>
          </p:cNvPr>
          <p:cNvSpPr>
            <a:spLocks noGrp="1"/>
          </p:cNvSpPr>
          <p:nvPr>
            <p:ph type="title"/>
          </p:nvPr>
        </p:nvSpPr>
        <p:spPr/>
        <p:txBody>
          <a:bodyPr/>
          <a:lstStyle/>
          <a:p>
            <a:pPr>
              <a:defRPr/>
            </a:pPr>
            <a:r>
              <a:rPr lang="fr-FR"/>
              <a:t>Peut-on remplacer sans licence ? </a:t>
            </a:r>
          </a:p>
        </p:txBody>
      </p:sp>
      <p:sp>
        <p:nvSpPr>
          <p:cNvPr id="125955" name="Espace réservé de la date 3">
            <a:extLst>
              <a:ext uri="{FF2B5EF4-FFF2-40B4-BE49-F238E27FC236}">
                <a16:creationId xmlns:a16="http://schemas.microsoft.com/office/drawing/2014/main" id="{30ABF758-A696-7C44-894D-227088BC686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332397-D750-DB4B-83CE-ECB4494BBC2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93BA9444-D10E-9E49-88DB-6730BFA6A1D2}"/>
              </a:ext>
            </a:extLst>
          </p:cNvPr>
          <p:cNvSpPr>
            <a:spLocks noGrp="1"/>
          </p:cNvSpPr>
          <p:nvPr>
            <p:ph type="ftr" sz="quarter" idx="11"/>
          </p:nvPr>
        </p:nvSpPr>
        <p:spPr/>
        <p:txBody>
          <a:bodyPr/>
          <a:lstStyle/>
          <a:p>
            <a:pPr>
              <a:defRPr/>
            </a:pPr>
            <a:r>
              <a:rPr lang="en-US"/>
              <a:t>Version 2.0</a:t>
            </a:r>
          </a:p>
        </p:txBody>
      </p:sp>
      <p:sp>
        <p:nvSpPr>
          <p:cNvPr id="125957" name="Espace réservé du numéro de diapositive 5">
            <a:extLst>
              <a:ext uri="{FF2B5EF4-FFF2-40B4-BE49-F238E27FC236}">
                <a16:creationId xmlns:a16="http://schemas.microsoft.com/office/drawing/2014/main" id="{CEBC2870-5127-954C-9916-CB79EB5342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C143A6-4FD5-9141-AADA-18458331DF0B}" type="slidenum">
              <a:rPr lang="en-US" altLang="fr-FR">
                <a:solidFill>
                  <a:schemeClr val="tx2"/>
                </a:solidFill>
                <a:latin typeface="Constantia" panose="02030602050306030303" pitchFamily="18" charset="0"/>
              </a:rPr>
              <a:pPr/>
              <a:t>16</a:t>
            </a:fld>
            <a:endParaRPr lang="en-US" altLang="fr-FR">
              <a:solidFill>
                <a:schemeClr val="tx2"/>
              </a:solidFill>
              <a:latin typeface="Constantia" panose="0203060205030603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2F8E9B-6F32-2647-95BC-74BE045C10D9}"/>
              </a:ext>
            </a:extLst>
          </p:cNvPr>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fr-FR" dirty="0"/>
              <a:t>La thèse (+ DES) vous permet de vous inscrire au Tableau du CDOM </a:t>
            </a:r>
            <a:r>
              <a:rPr lang="fr-FR" b="1" dirty="0"/>
              <a:t>de votre lieu d’habitation</a:t>
            </a:r>
          </a:p>
          <a:p>
            <a:pPr marL="273367" indent="-274320" eaLnBrk="1" fontAlgn="auto" hangingPunct="1">
              <a:spcAft>
                <a:spcPts val="0"/>
              </a:spcAft>
              <a:buClr>
                <a:schemeClr val="accent2">
                  <a:shade val="75000"/>
                </a:schemeClr>
              </a:buClr>
              <a:buFont typeface="Wingdings 2"/>
              <a:buChar char=""/>
              <a:defRPr/>
            </a:pPr>
            <a:r>
              <a:rPr lang="fr-FR" b="1" dirty="0"/>
              <a:t>Ex. </a:t>
            </a:r>
            <a:r>
              <a:rPr lang="fr-FR" dirty="0"/>
              <a:t>J’habite </a:t>
            </a:r>
            <a:r>
              <a:rPr lang="fr-FR" dirty="0" err="1"/>
              <a:t>Boulogne-sur-mer</a:t>
            </a:r>
            <a:r>
              <a:rPr lang="fr-FR" dirty="0"/>
              <a:t> (62), la faculté est à Lille (59) :</a:t>
            </a:r>
          </a:p>
          <a:p>
            <a:pPr marL="640080" lvl="1" indent="-274320" eaLnBrk="1" fontAlgn="auto" hangingPunct="1">
              <a:spcAft>
                <a:spcPts val="0"/>
              </a:spcAft>
              <a:buClr>
                <a:schemeClr val="accent2">
                  <a:shade val="75000"/>
                </a:schemeClr>
              </a:buClr>
              <a:buFont typeface="Wingdings 2"/>
              <a:buChar char=""/>
              <a:defRPr/>
            </a:pPr>
            <a:r>
              <a:rPr lang="fr-FR" dirty="0">
                <a:solidFill>
                  <a:srgbClr val="00B0F0"/>
                </a:solidFill>
              </a:rPr>
              <a:t>Je n’ai ni thèse ni DES mais 3 semestres validés</a:t>
            </a:r>
            <a:r>
              <a:rPr lang="fr-FR" dirty="0"/>
              <a:t> : inscription au CDOM 59 (licence de remplacement) </a:t>
            </a:r>
          </a:p>
          <a:p>
            <a:pPr marL="640080" lvl="1" indent="-274320" eaLnBrk="1" fontAlgn="auto" hangingPunct="1">
              <a:spcAft>
                <a:spcPts val="0"/>
              </a:spcAft>
              <a:buClr>
                <a:schemeClr val="accent2">
                  <a:shade val="75000"/>
                </a:schemeClr>
              </a:buClr>
              <a:buFont typeface="Wingdings 2"/>
              <a:buChar char=""/>
              <a:defRPr/>
            </a:pPr>
            <a:r>
              <a:rPr lang="fr-FR" dirty="0">
                <a:solidFill>
                  <a:srgbClr val="00B0F0"/>
                </a:solidFill>
              </a:rPr>
              <a:t>Je suis </a:t>
            </a:r>
            <a:r>
              <a:rPr lang="fr-FR" dirty="0" err="1">
                <a:solidFill>
                  <a:srgbClr val="00B0F0"/>
                </a:solidFill>
              </a:rPr>
              <a:t>thésé</a:t>
            </a:r>
            <a:r>
              <a:rPr lang="fr-FR" dirty="0">
                <a:solidFill>
                  <a:srgbClr val="00B0F0"/>
                </a:solidFill>
              </a:rPr>
              <a:t> sans DES / J’ai un DES sans thèse</a:t>
            </a:r>
            <a:r>
              <a:rPr lang="fr-FR" dirty="0"/>
              <a:t> : inscription au CDOM 59 (licence de remplacement)</a:t>
            </a:r>
          </a:p>
          <a:p>
            <a:pPr marL="640080" lvl="1" indent="-274320" eaLnBrk="1" fontAlgn="auto" hangingPunct="1">
              <a:spcAft>
                <a:spcPts val="0"/>
              </a:spcAft>
              <a:buClr>
                <a:schemeClr val="accent2">
                  <a:shade val="75000"/>
                </a:schemeClr>
              </a:buClr>
              <a:buFont typeface="Wingdings 2"/>
              <a:buChar char=""/>
              <a:defRPr/>
            </a:pPr>
            <a:r>
              <a:rPr lang="fr-FR" dirty="0">
                <a:solidFill>
                  <a:srgbClr val="00B0F0"/>
                </a:solidFill>
              </a:rPr>
              <a:t>Je suis </a:t>
            </a:r>
            <a:r>
              <a:rPr lang="fr-FR" dirty="0" err="1">
                <a:solidFill>
                  <a:srgbClr val="00B0F0"/>
                </a:solidFill>
              </a:rPr>
              <a:t>thésé</a:t>
            </a:r>
            <a:r>
              <a:rPr lang="fr-FR" dirty="0">
                <a:solidFill>
                  <a:srgbClr val="00B0F0"/>
                </a:solidFill>
              </a:rPr>
              <a:t> ET j’ai le DES</a:t>
            </a:r>
            <a:r>
              <a:rPr lang="fr-FR" dirty="0"/>
              <a:t> : inscription au </a:t>
            </a:r>
            <a:r>
              <a:rPr lang="fr-FR" b="1" dirty="0"/>
              <a:t>Tableau</a:t>
            </a:r>
            <a:r>
              <a:rPr lang="fr-FR" dirty="0"/>
              <a:t> du CDOM 62 (ce n’est plus une licence de remplacement mais une inscription, avec la cotisation qui va avec. Et vous pouvez remplacer, comme vous pouvez vous installer, collaborer, vous associer…)</a:t>
            </a:r>
          </a:p>
          <a:p>
            <a:pPr marL="274320" indent="-274320" eaLnBrk="1" fontAlgn="auto" hangingPunct="1">
              <a:spcAft>
                <a:spcPts val="0"/>
              </a:spcAft>
              <a:buFont typeface="Wingdings 2" pitchFamily="18" charset="2"/>
              <a:buNone/>
              <a:defRPr/>
            </a:pPr>
            <a:endParaRPr lang="fr-FR" dirty="0"/>
          </a:p>
        </p:txBody>
      </p:sp>
      <p:sp>
        <p:nvSpPr>
          <p:cNvPr id="3" name="Title 2">
            <a:extLst>
              <a:ext uri="{FF2B5EF4-FFF2-40B4-BE49-F238E27FC236}">
                <a16:creationId xmlns:a16="http://schemas.microsoft.com/office/drawing/2014/main" id="{38618C08-FDEE-614C-B203-4B2893DD46E8}"/>
              </a:ext>
            </a:extLst>
          </p:cNvPr>
          <p:cNvSpPr>
            <a:spLocks noGrp="1"/>
          </p:cNvSpPr>
          <p:nvPr>
            <p:ph type="title"/>
          </p:nvPr>
        </p:nvSpPr>
        <p:spPr/>
        <p:txBody>
          <a:bodyPr>
            <a:normAutofit fontScale="90000"/>
          </a:bodyPr>
          <a:lstStyle/>
          <a:p>
            <a:pPr eaLnBrk="1" fontAlgn="auto" hangingPunct="1">
              <a:spcAft>
                <a:spcPts val="0"/>
              </a:spcAft>
              <a:defRPr/>
            </a:pPr>
            <a:r>
              <a:rPr lang="fr-FR"/>
              <a:t>Comment remplacer lorsqu’on est </a:t>
            </a:r>
            <a:r>
              <a:rPr lang="fr-FR" err="1"/>
              <a:t>thésé</a:t>
            </a:r>
            <a:r>
              <a:rPr lang="fr-FR"/>
              <a:t> ? </a:t>
            </a:r>
          </a:p>
        </p:txBody>
      </p:sp>
      <p:sp>
        <p:nvSpPr>
          <p:cNvPr id="22531" name="Date Placeholder 3">
            <a:extLst>
              <a:ext uri="{FF2B5EF4-FFF2-40B4-BE49-F238E27FC236}">
                <a16:creationId xmlns:a16="http://schemas.microsoft.com/office/drawing/2014/main" id="{B9B96849-C29E-014F-9E8F-BDDFEB39C3B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BFE3C4-BED0-F04D-A2A3-08F2B8D98F4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2532" name="Slide Number Placeholder 4">
            <a:extLst>
              <a:ext uri="{FF2B5EF4-FFF2-40B4-BE49-F238E27FC236}">
                <a16:creationId xmlns:a16="http://schemas.microsoft.com/office/drawing/2014/main" id="{7715FA87-4CB1-7445-8828-BD033476DE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5CC87FEC-D2F8-EE4B-9315-376E8E3398CA}" type="slidenum">
              <a:rPr lang="en-US" altLang="fr-FR" sz="1600">
                <a:solidFill>
                  <a:schemeClr val="tx2"/>
                </a:solidFill>
              </a:rPr>
              <a:pPr>
                <a:spcBef>
                  <a:spcPct val="0"/>
                </a:spcBef>
                <a:buClrTx/>
                <a:buSzTx/>
                <a:buFontTx/>
                <a:buNone/>
              </a:pPr>
              <a:t>17</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FC186E06-551C-CA41-B6E1-4DEF01013EFB}"/>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F2FE46-08BD-534F-B185-50A3A959A830}"/>
              </a:ext>
            </a:extLst>
          </p:cNvPr>
          <p:cNvSpPr>
            <a:spLocks noGrp="1"/>
          </p:cNvSpPr>
          <p:nvPr>
            <p:ph idx="1"/>
          </p:nvPr>
        </p:nvSpPr>
        <p:spPr>
          <a:xfrm>
            <a:off x="457200" y="1524000"/>
            <a:ext cx="8229600" cy="5029200"/>
          </a:xfrm>
        </p:spPr>
        <p:txBody>
          <a:bodyPr>
            <a:normAutofit/>
          </a:bodyPr>
          <a:lstStyle/>
          <a:p>
            <a:pPr marL="274320" indent="-274320" eaLnBrk="1" fontAlgn="auto" hangingPunct="1">
              <a:spcAft>
                <a:spcPts val="0"/>
              </a:spcAft>
              <a:buFont typeface="Wingdings 2"/>
              <a:buChar char=""/>
              <a:defRPr/>
            </a:pPr>
            <a:r>
              <a:rPr lang="fr-FR" dirty="0"/>
              <a:t>Démarchage (bouche-à-oreille, téléphone, courrier, maisons de garde, </a:t>
            </a:r>
            <a:r>
              <a:rPr lang="fr-FR" dirty="0" err="1"/>
              <a:t>Twitter</a:t>
            </a:r>
            <a:r>
              <a:rPr lang="fr-FR" dirty="0"/>
              <a:t>…)</a:t>
            </a:r>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r>
              <a:rPr lang="fr-FR" dirty="0"/>
              <a:t>Liste auprès du CDOM </a:t>
            </a:r>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r>
              <a:rPr lang="fr-FR" dirty="0"/>
              <a:t>Media-Sante, </a:t>
            </a:r>
            <a:r>
              <a:rPr lang="fr-FR" dirty="0" err="1"/>
              <a:t>Trocundoc</a:t>
            </a:r>
            <a:r>
              <a:rPr lang="fr-FR" dirty="0"/>
              <a:t>, Annonces-</a:t>
            </a:r>
            <a:r>
              <a:rPr lang="fr-FR" dirty="0" err="1"/>
              <a:t>medicales</a:t>
            </a:r>
            <a:r>
              <a:rPr lang="fr-FR" dirty="0"/>
              <a:t>, doc112, </a:t>
            </a:r>
            <a:r>
              <a:rPr lang="fr-FR" dirty="0" err="1"/>
              <a:t>remplacant.org</a:t>
            </a:r>
            <a:r>
              <a:rPr lang="fr-FR" dirty="0"/>
              <a:t>, </a:t>
            </a:r>
            <a:r>
              <a:rPr lang="fr-FR" dirty="0" err="1"/>
              <a:t>Doctolib</a:t>
            </a:r>
            <a:r>
              <a:rPr lang="fr-FR" dirty="0"/>
              <a:t>, </a:t>
            </a:r>
            <a:r>
              <a:rPr lang="fr-FR" dirty="0" err="1"/>
              <a:t>RemplaNor</a:t>
            </a:r>
            <a:r>
              <a:rPr lang="fr-FR" dirty="0"/>
              <a:t>…</a:t>
            </a:r>
          </a:p>
          <a:p>
            <a:pPr marL="0" indent="0" eaLnBrk="1" fontAlgn="auto" hangingPunct="1">
              <a:spcAft>
                <a:spcPts val="0"/>
              </a:spcAft>
              <a:buFont typeface="Wingdings 2" pitchFamily="2" charset="2"/>
              <a:buNone/>
              <a:defRPr/>
            </a:pPr>
            <a:endParaRPr lang="fr-FR" dirty="0"/>
          </a:p>
          <a:p>
            <a:pPr marL="274320" indent="-274320" eaLnBrk="1" fontAlgn="auto" hangingPunct="1">
              <a:spcAft>
                <a:spcPts val="0"/>
              </a:spcAft>
              <a:buFont typeface="Wingdings 2"/>
              <a:buChar char=""/>
              <a:defRPr/>
            </a:pPr>
            <a:r>
              <a:rPr lang="fr-FR" dirty="0"/>
              <a:t>Syndicats : </a:t>
            </a:r>
            <a:r>
              <a:rPr lang="fr-FR" dirty="0" err="1"/>
              <a:t>ReAGJIR</a:t>
            </a:r>
            <a:r>
              <a:rPr lang="fr-FR" dirty="0"/>
              <a:t>, SNJMG…</a:t>
            </a:r>
          </a:p>
        </p:txBody>
      </p:sp>
      <p:sp>
        <p:nvSpPr>
          <p:cNvPr id="3" name="Title 2">
            <a:extLst>
              <a:ext uri="{FF2B5EF4-FFF2-40B4-BE49-F238E27FC236}">
                <a16:creationId xmlns:a16="http://schemas.microsoft.com/office/drawing/2014/main" id="{32B433E3-33C4-2645-BE12-D82F62D6F462}"/>
              </a:ext>
            </a:extLst>
          </p:cNvPr>
          <p:cNvSpPr>
            <a:spLocks noGrp="1"/>
          </p:cNvSpPr>
          <p:nvPr>
            <p:ph type="title"/>
          </p:nvPr>
        </p:nvSpPr>
        <p:spPr/>
        <p:txBody>
          <a:bodyPr>
            <a:normAutofit fontScale="90000"/>
          </a:bodyPr>
          <a:lstStyle/>
          <a:p>
            <a:pPr eaLnBrk="1" fontAlgn="auto" hangingPunct="1">
              <a:spcAft>
                <a:spcPts val="0"/>
              </a:spcAft>
              <a:defRPr/>
            </a:pPr>
            <a:r>
              <a:rPr lang="fr-FR"/>
              <a:t>Où trouver des offres de remplacement ? </a:t>
            </a:r>
          </a:p>
        </p:txBody>
      </p:sp>
      <p:sp>
        <p:nvSpPr>
          <p:cNvPr id="23555" name="Date Placeholder 3">
            <a:extLst>
              <a:ext uri="{FF2B5EF4-FFF2-40B4-BE49-F238E27FC236}">
                <a16:creationId xmlns:a16="http://schemas.microsoft.com/office/drawing/2014/main" id="{4BDEC24B-DFB1-624C-99B5-282BAD0A9A8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6BC9C1-C2A7-814E-B4B7-22014C172FE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3556" name="Slide Number Placeholder 4">
            <a:extLst>
              <a:ext uri="{FF2B5EF4-FFF2-40B4-BE49-F238E27FC236}">
                <a16:creationId xmlns:a16="http://schemas.microsoft.com/office/drawing/2014/main" id="{E1274E67-7FB9-3C4F-973D-1AD650A014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0B894219-8FFC-A143-963D-641A02E5E216}" type="slidenum">
              <a:rPr lang="en-US" altLang="fr-FR" sz="1600">
                <a:solidFill>
                  <a:schemeClr val="tx2"/>
                </a:solidFill>
              </a:rPr>
              <a:pPr>
                <a:spcBef>
                  <a:spcPct val="0"/>
                </a:spcBef>
                <a:buClrTx/>
                <a:buSzTx/>
                <a:buFontTx/>
                <a:buNone/>
              </a:pPr>
              <a:t>18</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A61EAEEC-AD0E-1143-AE85-402D70703F4F}"/>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C160B-57D4-1548-8173-AF9B60CD3F01}"/>
              </a:ext>
            </a:extLst>
          </p:cNvPr>
          <p:cNvSpPr>
            <a:spLocks noGrp="1"/>
          </p:cNvSpPr>
          <p:nvPr>
            <p:ph idx="1"/>
          </p:nvPr>
        </p:nvSpPr>
        <p:spPr>
          <a:xfrm>
            <a:off x="457200" y="1524000"/>
            <a:ext cx="8229600" cy="5029200"/>
          </a:xfrm>
        </p:spPr>
        <p:txBody>
          <a:bodyPr>
            <a:normAutofit fontScale="92500" lnSpcReduction="10000"/>
          </a:bodyPr>
          <a:lstStyle/>
          <a:p>
            <a:pPr marL="274320" indent="-274320" eaLnBrk="1" fontAlgn="auto" hangingPunct="1">
              <a:spcAft>
                <a:spcPts val="0"/>
              </a:spcAft>
              <a:buFont typeface="Wingdings 2"/>
              <a:buChar char=""/>
              <a:defRPr/>
            </a:pPr>
            <a:r>
              <a:rPr lang="fr-FR" b="1" dirty="0"/>
              <a:t>Assurance responsabilité civile (MACSF, La Médicale…)</a:t>
            </a:r>
          </a:p>
          <a:p>
            <a:pPr marL="640080" lvl="1" indent="-274320" eaLnBrk="1" fontAlgn="auto" hangingPunct="1">
              <a:spcAft>
                <a:spcPts val="0"/>
              </a:spcAft>
              <a:buClr>
                <a:schemeClr val="accent2">
                  <a:shade val="75000"/>
                </a:schemeClr>
              </a:buClr>
              <a:buFont typeface="Wingdings 2"/>
              <a:buChar char=""/>
              <a:defRPr/>
            </a:pPr>
            <a:r>
              <a:rPr lang="fr-FR" dirty="0"/>
              <a:t>A priori, vous servira aussi pour l’assurance habitation (cabinet)… </a:t>
            </a:r>
          </a:p>
          <a:p>
            <a:pPr marL="274320" indent="-274320" eaLnBrk="1" fontAlgn="auto" hangingPunct="1">
              <a:spcAft>
                <a:spcPts val="0"/>
              </a:spcAft>
              <a:buFont typeface="Wingdings 2"/>
              <a:buNone/>
              <a:defRPr/>
            </a:pPr>
            <a:endParaRPr lang="fr-FR" b="1" dirty="0"/>
          </a:p>
          <a:p>
            <a:pPr marL="274320" indent="-274320" eaLnBrk="1" fontAlgn="auto" hangingPunct="1">
              <a:spcAft>
                <a:spcPts val="0"/>
              </a:spcAft>
              <a:buFont typeface="Wingdings 2"/>
              <a:buChar char=""/>
              <a:defRPr/>
            </a:pPr>
            <a:r>
              <a:rPr lang="fr-FR" b="1" dirty="0"/>
              <a:t>Assurance pour la voiture </a:t>
            </a:r>
            <a:r>
              <a:rPr lang="fr-FR" dirty="0"/>
              <a:t>(déplacements pro)</a:t>
            </a:r>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r>
              <a:rPr lang="fr-FR" b="1" dirty="0"/>
              <a:t>Ouvrir un compte bancaire séparé </a:t>
            </a:r>
          </a:p>
          <a:p>
            <a:pPr marL="640080" lvl="1" indent="-274320" eaLnBrk="1" fontAlgn="auto" hangingPunct="1">
              <a:spcAft>
                <a:spcPts val="0"/>
              </a:spcAft>
              <a:buClr>
                <a:schemeClr val="accent2">
                  <a:shade val="75000"/>
                </a:schemeClr>
              </a:buClr>
              <a:buFont typeface="Wingdings 2"/>
              <a:buChar char=""/>
              <a:defRPr/>
            </a:pPr>
            <a:r>
              <a:rPr lang="fr-FR" dirty="0"/>
              <a:t>Intérêt d’un compte professionnel : avoir un « conseiller professionnel » (?), crédit-bail, terminal de paiement électronique…</a:t>
            </a:r>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r>
              <a:rPr lang="fr-FR" b="1" dirty="0"/>
              <a:t>Acheter le matériel nécessaire</a:t>
            </a:r>
            <a:r>
              <a:rPr lang="fr-FR" dirty="0"/>
              <a:t> (tensiomètre, otoscope…)</a:t>
            </a:r>
          </a:p>
        </p:txBody>
      </p:sp>
      <p:sp>
        <p:nvSpPr>
          <p:cNvPr id="3" name="Title 2">
            <a:extLst>
              <a:ext uri="{FF2B5EF4-FFF2-40B4-BE49-F238E27FC236}">
                <a16:creationId xmlns:a16="http://schemas.microsoft.com/office/drawing/2014/main" id="{7ED75E2D-97B8-C84D-A212-0EB6AC45EAD2}"/>
              </a:ext>
            </a:extLst>
          </p:cNvPr>
          <p:cNvSpPr>
            <a:spLocks noGrp="1"/>
          </p:cNvSpPr>
          <p:nvPr>
            <p:ph type="title"/>
          </p:nvPr>
        </p:nvSpPr>
        <p:spPr/>
        <p:txBody>
          <a:bodyPr>
            <a:normAutofit fontScale="90000"/>
          </a:bodyPr>
          <a:lstStyle/>
          <a:p>
            <a:pPr eaLnBrk="1" fontAlgn="auto" hangingPunct="1">
              <a:spcAft>
                <a:spcPts val="0"/>
              </a:spcAft>
              <a:defRPr/>
            </a:pPr>
            <a:r>
              <a:rPr lang="fr-FR"/>
              <a:t>Que faire avant les premiers remplacements ?</a:t>
            </a:r>
          </a:p>
        </p:txBody>
      </p:sp>
      <p:sp>
        <p:nvSpPr>
          <p:cNvPr id="24579" name="Date Placeholder 3">
            <a:extLst>
              <a:ext uri="{FF2B5EF4-FFF2-40B4-BE49-F238E27FC236}">
                <a16:creationId xmlns:a16="http://schemas.microsoft.com/office/drawing/2014/main" id="{B5AEF0A4-D484-3C45-A919-FEEAB3A9E26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D5AD44-5A12-D046-94F5-839DB82AD0D5}"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4580" name="Slide Number Placeholder 4">
            <a:extLst>
              <a:ext uri="{FF2B5EF4-FFF2-40B4-BE49-F238E27FC236}">
                <a16:creationId xmlns:a16="http://schemas.microsoft.com/office/drawing/2014/main" id="{42B10BDE-EAA4-794D-814C-17FD28AC10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AB7C26C0-3292-CE47-9835-A09A6FF17C92}" type="slidenum">
              <a:rPr lang="en-US" altLang="fr-FR" sz="1600">
                <a:solidFill>
                  <a:schemeClr val="tx2"/>
                </a:solidFill>
              </a:rPr>
              <a:pPr>
                <a:spcBef>
                  <a:spcPct val="0"/>
                </a:spcBef>
                <a:buClrTx/>
                <a:buSzTx/>
                <a:buFontTx/>
                <a:buNone/>
              </a:pPr>
              <a:t>19</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48A892B7-7E82-7744-86BB-FE4690C63FBA}"/>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001A10D-F89B-9742-99D1-0BF16DB87C85}"/>
              </a:ext>
            </a:extLst>
          </p:cNvPr>
          <p:cNvSpPr>
            <a:spLocks noGrp="1"/>
          </p:cNvSpPr>
          <p:nvPr>
            <p:ph type="subTitle" idx="1"/>
          </p:nvPr>
        </p:nvSpPr>
        <p:spPr>
          <a:xfrm>
            <a:off x="457200" y="3700463"/>
            <a:ext cx="8305800" cy="795337"/>
          </a:xfrm>
        </p:spPr>
        <p:txBody>
          <a:bodyPr/>
          <a:lstStyle/>
          <a:p>
            <a:pPr eaLnBrk="1" fontAlgn="auto" hangingPunct="1">
              <a:spcAft>
                <a:spcPts val="0"/>
              </a:spcAft>
              <a:buFont typeface="Wingdings 2"/>
              <a:buNone/>
              <a:defRPr/>
            </a:pPr>
            <a:r>
              <a:rPr lang="fr-FR" i="1" dirty="0"/>
              <a:t>En réfléchissant à tous les aspects liés à l’exercice professionnel</a:t>
            </a:r>
          </a:p>
        </p:txBody>
      </p:sp>
      <p:sp>
        <p:nvSpPr>
          <p:cNvPr id="3" name="Title 2">
            <a:extLst>
              <a:ext uri="{FF2B5EF4-FFF2-40B4-BE49-F238E27FC236}">
                <a16:creationId xmlns:a16="http://schemas.microsoft.com/office/drawing/2014/main" id="{C8556A87-5A15-6341-8506-3452E7B84203}"/>
              </a:ext>
            </a:extLst>
          </p:cNvPr>
          <p:cNvSpPr>
            <a:spLocks noGrp="1"/>
          </p:cNvSpPr>
          <p:nvPr>
            <p:ph type="ctrTitle"/>
          </p:nvPr>
        </p:nvSpPr>
        <p:spPr/>
        <p:txBody>
          <a:bodyPr/>
          <a:lstStyle/>
          <a:p>
            <a:pPr eaLnBrk="1" fontAlgn="auto" hangingPunct="1">
              <a:spcAft>
                <a:spcPts val="0"/>
              </a:spcAft>
              <a:defRPr/>
            </a:pPr>
            <a:r>
              <a:rPr lang="fr-FR" dirty="0"/>
              <a:t>Première réflexion</a:t>
            </a:r>
            <a:br>
              <a:rPr lang="fr-FR" dirty="0"/>
            </a:br>
            <a:r>
              <a:rPr lang="fr-FR" dirty="0"/>
              <a:t>Concevoir votre exercice idéal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4D5E21-B630-D44E-A05F-38E72D30526E}"/>
              </a:ext>
            </a:extLst>
          </p:cNvPr>
          <p:cNvSpPr>
            <a:spLocks noGrp="1"/>
          </p:cNvSpPr>
          <p:nvPr>
            <p:ph idx="1"/>
          </p:nvPr>
        </p:nvSpPr>
        <p:spPr>
          <a:xfrm>
            <a:off x="457200" y="1524000"/>
            <a:ext cx="8229600" cy="5029200"/>
          </a:xfrm>
        </p:spPr>
        <p:txBody>
          <a:bodyPr>
            <a:normAutofit fontScale="92500" lnSpcReduction="20000"/>
          </a:bodyPr>
          <a:lstStyle/>
          <a:p>
            <a:pPr marL="274320" indent="-274320" eaLnBrk="1" fontAlgn="auto" hangingPunct="1">
              <a:spcAft>
                <a:spcPts val="0"/>
              </a:spcAft>
              <a:buFont typeface="Wingdings 2"/>
              <a:buChar char=""/>
              <a:defRPr/>
            </a:pPr>
            <a:r>
              <a:rPr lang="fr-FR" b="1" dirty="0"/>
              <a:t>Des contrats-types sont disponibles sur le site du CNOM</a:t>
            </a:r>
          </a:p>
          <a:p>
            <a:pPr marL="640080" lvl="1" indent="-274320" eaLnBrk="1" fontAlgn="auto" hangingPunct="1">
              <a:spcAft>
                <a:spcPts val="0"/>
              </a:spcAft>
              <a:buClr>
                <a:schemeClr val="accent2">
                  <a:shade val="75000"/>
                </a:schemeClr>
              </a:buClr>
              <a:buFont typeface="Wingdings 2"/>
              <a:buChar char=""/>
              <a:defRPr/>
            </a:pPr>
            <a:r>
              <a:rPr lang="fr-FR" dirty="0"/>
              <a:t>Une simple ordonnance signée à l’arrache n’est pas un contrat </a:t>
            </a:r>
          </a:p>
          <a:p>
            <a:pPr marL="1005840" lvl="2" eaLnBrk="1" fontAlgn="auto" hangingPunct="1">
              <a:spcAft>
                <a:spcPts val="0"/>
              </a:spcAft>
              <a:buClr>
                <a:schemeClr val="accent2">
                  <a:shade val="50000"/>
                </a:schemeClr>
              </a:buClr>
              <a:buFont typeface="Wingdings 2"/>
              <a:buChar char=""/>
              <a:defRPr/>
            </a:pPr>
            <a:r>
              <a:rPr lang="fr-FR" dirty="0"/>
              <a:t>Ah bon ? </a:t>
            </a:r>
          </a:p>
          <a:p>
            <a:pPr marL="1280160" lvl="3" eaLnBrk="1" fontAlgn="auto" hangingPunct="1">
              <a:spcAft>
                <a:spcPts val="0"/>
              </a:spcAft>
              <a:buClr>
                <a:schemeClr val="accent2">
                  <a:shade val="75000"/>
                </a:schemeClr>
              </a:buClr>
              <a:buFont typeface="Wingdings 2" pitchFamily="18" charset="2"/>
              <a:buChar char=""/>
              <a:defRPr/>
            </a:pPr>
            <a:r>
              <a:rPr lang="fr-FR" dirty="0"/>
              <a:t>Non </a:t>
            </a:r>
            <a:r>
              <a:rPr lang="fr-FR" dirty="0" err="1"/>
              <a:t>non</a:t>
            </a:r>
            <a:r>
              <a:rPr lang="fr-FR" dirty="0"/>
              <a:t>… c’est une ordonnance signée à l’arrache. Surprise. </a:t>
            </a:r>
          </a:p>
          <a:p>
            <a:pPr marL="640080" lvl="1" indent="-274320" eaLnBrk="1" fontAlgn="auto" hangingPunct="1">
              <a:spcAft>
                <a:spcPts val="0"/>
              </a:spcAft>
              <a:buClr>
                <a:schemeClr val="accent2">
                  <a:shade val="75000"/>
                </a:schemeClr>
              </a:buClr>
              <a:buFont typeface="Wingdings 2"/>
              <a:buChar char=""/>
              <a:defRPr/>
            </a:pPr>
            <a:r>
              <a:rPr lang="fr-FR" dirty="0"/>
              <a:t>Vous pouvez préciser que vous renoncez à la clause de non-installation dans votre contrat (il ne suffit pas d’enlever la mention) – cf. plus loin… </a:t>
            </a:r>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r>
              <a:rPr lang="fr-FR" b="1" dirty="0"/>
              <a:t>Vous « remplacez » un médecin : </a:t>
            </a:r>
          </a:p>
          <a:p>
            <a:pPr marL="640080" lvl="1" indent="-274320" eaLnBrk="1" fontAlgn="auto" hangingPunct="1">
              <a:spcAft>
                <a:spcPts val="0"/>
              </a:spcAft>
              <a:buClr>
                <a:schemeClr val="accent2">
                  <a:shade val="75000"/>
                </a:schemeClr>
              </a:buClr>
              <a:buFont typeface="Wingdings 2"/>
              <a:buChar char=""/>
              <a:defRPr/>
            </a:pPr>
            <a:r>
              <a:rPr lang="fr-FR" dirty="0"/>
              <a:t>Vous utilisez ses feuilles de soins, ses ordonnances… </a:t>
            </a:r>
          </a:p>
          <a:p>
            <a:pPr marL="640080" lvl="1" indent="-274320" eaLnBrk="1" fontAlgn="auto" hangingPunct="1">
              <a:spcAft>
                <a:spcPts val="0"/>
              </a:spcAft>
              <a:buClr>
                <a:schemeClr val="accent2">
                  <a:shade val="75000"/>
                </a:schemeClr>
              </a:buClr>
              <a:buFont typeface="Wingdings 2"/>
              <a:buChar char=""/>
              <a:defRPr/>
            </a:pPr>
            <a:r>
              <a:rPr lang="fr-FR" dirty="0"/>
              <a:t>Vous faites sa comptabilité…</a:t>
            </a:r>
          </a:p>
          <a:p>
            <a:pPr marL="640080" lvl="1" indent="-274320" eaLnBrk="1" fontAlgn="auto" hangingPunct="1">
              <a:spcAft>
                <a:spcPts val="0"/>
              </a:spcAft>
              <a:buClr>
                <a:schemeClr val="accent2">
                  <a:shade val="75000"/>
                </a:schemeClr>
              </a:buClr>
              <a:buFont typeface="Wingdings 2"/>
              <a:buChar char=""/>
              <a:defRPr/>
            </a:pPr>
            <a:r>
              <a:rPr lang="fr-FR" dirty="0"/>
              <a:t>Il vous « rétrocède » 70 à 100 % des recettes (le « nombre de C » minimal peut au mieux être un accord oral, mais pas écrit… sinon, vous êtes salarié…)</a:t>
            </a:r>
          </a:p>
          <a:p>
            <a:pPr marL="640080" lvl="1" indent="-274320" eaLnBrk="1" fontAlgn="auto" hangingPunct="1">
              <a:spcAft>
                <a:spcPts val="0"/>
              </a:spcAft>
              <a:buClr>
                <a:schemeClr val="accent2">
                  <a:shade val="75000"/>
                </a:schemeClr>
              </a:buClr>
              <a:buFont typeface="Wingdings 2"/>
              <a:buChar char=""/>
              <a:defRPr/>
            </a:pPr>
            <a:endParaRPr lang="fr-FR" dirty="0"/>
          </a:p>
        </p:txBody>
      </p:sp>
      <p:sp>
        <p:nvSpPr>
          <p:cNvPr id="3" name="Title 2">
            <a:extLst>
              <a:ext uri="{FF2B5EF4-FFF2-40B4-BE49-F238E27FC236}">
                <a16:creationId xmlns:a16="http://schemas.microsoft.com/office/drawing/2014/main" id="{6E38DBC1-C440-A34E-9EF5-7CA10AD1E2FB}"/>
              </a:ext>
            </a:extLst>
          </p:cNvPr>
          <p:cNvSpPr>
            <a:spLocks noGrp="1"/>
          </p:cNvSpPr>
          <p:nvPr>
            <p:ph type="title"/>
          </p:nvPr>
        </p:nvSpPr>
        <p:spPr/>
        <p:txBody>
          <a:bodyPr>
            <a:normAutofit fontScale="90000"/>
          </a:bodyPr>
          <a:lstStyle/>
          <a:p>
            <a:pPr eaLnBrk="1" fontAlgn="auto" hangingPunct="1">
              <a:spcAft>
                <a:spcPts val="0"/>
              </a:spcAft>
              <a:defRPr/>
            </a:pPr>
            <a:r>
              <a:rPr lang="fr-FR"/>
              <a:t>Comment rédiger un contrat de remplacement ? </a:t>
            </a:r>
          </a:p>
        </p:txBody>
      </p:sp>
      <p:sp>
        <p:nvSpPr>
          <p:cNvPr id="25603" name="Date Placeholder 3">
            <a:extLst>
              <a:ext uri="{FF2B5EF4-FFF2-40B4-BE49-F238E27FC236}">
                <a16:creationId xmlns:a16="http://schemas.microsoft.com/office/drawing/2014/main" id="{F35663DC-BEC4-1447-84A3-688E56209E09}"/>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B9CE8-E975-AC4F-99FF-D3816A205118}"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5604" name="Slide Number Placeholder 4">
            <a:extLst>
              <a:ext uri="{FF2B5EF4-FFF2-40B4-BE49-F238E27FC236}">
                <a16:creationId xmlns:a16="http://schemas.microsoft.com/office/drawing/2014/main" id="{46909B1E-9902-B749-AF5C-23D8309616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1EFE3D74-F244-6748-B9C0-57873AE32762}" type="slidenum">
              <a:rPr lang="en-US" altLang="fr-FR" sz="1600">
                <a:solidFill>
                  <a:schemeClr val="tx2"/>
                </a:solidFill>
              </a:rPr>
              <a:pPr>
                <a:spcBef>
                  <a:spcPct val="0"/>
                </a:spcBef>
                <a:buClrTx/>
                <a:buSzTx/>
                <a:buFontTx/>
                <a:buNone/>
              </a:pPr>
              <a:t>20</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C2A4E6AE-73CB-D64A-BA26-A64AB72F8018}"/>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a:extLst>
              <a:ext uri="{FF2B5EF4-FFF2-40B4-BE49-F238E27FC236}">
                <a16:creationId xmlns:a16="http://schemas.microsoft.com/office/drawing/2014/main" id="{93515B9E-DD4E-9A48-B252-DB093D701837}"/>
              </a:ext>
            </a:extLst>
          </p:cNvPr>
          <p:cNvSpPr>
            <a:spLocks noGrp="1"/>
          </p:cNvSpPr>
          <p:nvPr>
            <p:ph idx="1"/>
          </p:nvPr>
        </p:nvSpPr>
        <p:spPr>
          <a:xfrm>
            <a:off x="457200" y="1524000"/>
            <a:ext cx="8229600" cy="5029200"/>
          </a:xfrm>
        </p:spPr>
        <p:txBody>
          <a:bodyPr/>
          <a:lstStyle/>
          <a:p>
            <a:pPr eaLnBrk="1" hangingPunct="1"/>
            <a:r>
              <a:rPr lang="fr-FR" altLang="fr-FR"/>
              <a:t>Vous allez gagner de l’argent en tant qu’auto-entrepreneur (libéral). </a:t>
            </a:r>
          </a:p>
          <a:p>
            <a:pPr lvl="1" eaLnBrk="1" hangingPunct="1"/>
            <a:r>
              <a:rPr lang="fr-FR" altLang="fr-FR"/>
              <a:t>Vous avez donc des charges sociales (… pour profiter des services de la société française, c’est NORMAL – vous en payez aussi quand vous êtes salarié, et votre employeur aussi). </a:t>
            </a:r>
          </a:p>
          <a:p>
            <a:pPr lvl="1" eaLnBrk="1" hangingPunct="1"/>
            <a:r>
              <a:rPr lang="fr-FR" altLang="fr-FR"/>
              <a:t>Ca c’est l’URSSAF. </a:t>
            </a:r>
          </a:p>
          <a:p>
            <a:pPr eaLnBrk="1" hangingPunct="1"/>
            <a:r>
              <a:rPr lang="fr-FR" altLang="fr-FR"/>
              <a:t>Votre entreprise est installée quelque part, vous devez payer un « impôt local »</a:t>
            </a:r>
          </a:p>
          <a:p>
            <a:pPr lvl="1" eaLnBrk="1" hangingPunct="1"/>
            <a:r>
              <a:rPr lang="fr-FR" altLang="fr-FR"/>
              <a:t>Ca c’est la CFE, calculée sur votre habitation (là où est identifiée votre « entreprise » de vous remplaçant)</a:t>
            </a:r>
          </a:p>
          <a:p>
            <a:pPr eaLnBrk="1" hangingPunct="1"/>
            <a:r>
              <a:rPr lang="fr-FR" altLang="fr-FR"/>
              <a:t>Et c’est tout !</a:t>
            </a:r>
          </a:p>
          <a:p>
            <a:pPr eaLnBrk="1" hangingPunct="1">
              <a:buFont typeface="Wingdings 2" pitchFamily="2" charset="2"/>
              <a:buNone/>
            </a:pPr>
            <a:endParaRPr lang="fr-FR" altLang="fr-FR"/>
          </a:p>
          <a:p>
            <a:pPr eaLnBrk="1" hangingPunct="1"/>
            <a:endParaRPr lang="fr-FR" altLang="fr-FR"/>
          </a:p>
          <a:p>
            <a:pPr eaLnBrk="1" hangingPunct="1">
              <a:buFont typeface="Wingdings 2" pitchFamily="2" charset="2"/>
              <a:buNone/>
            </a:pPr>
            <a:endParaRPr lang="fr-FR" altLang="fr-FR"/>
          </a:p>
        </p:txBody>
      </p:sp>
      <p:sp>
        <p:nvSpPr>
          <p:cNvPr id="3" name="Title 2">
            <a:extLst>
              <a:ext uri="{FF2B5EF4-FFF2-40B4-BE49-F238E27FC236}">
                <a16:creationId xmlns:a16="http://schemas.microsoft.com/office/drawing/2014/main" id="{BE661E72-8B44-734D-B6BB-9A308DFFA051}"/>
              </a:ext>
            </a:extLst>
          </p:cNvPr>
          <p:cNvSpPr>
            <a:spLocks noGrp="1"/>
          </p:cNvSpPr>
          <p:nvPr>
            <p:ph type="title"/>
          </p:nvPr>
        </p:nvSpPr>
        <p:spPr/>
        <p:txBody>
          <a:bodyPr/>
          <a:lstStyle/>
          <a:p>
            <a:pPr eaLnBrk="1" fontAlgn="auto" hangingPunct="1">
              <a:spcAft>
                <a:spcPts val="0"/>
              </a:spcAft>
              <a:defRPr/>
            </a:pPr>
            <a:r>
              <a:rPr lang="fr-FR"/>
              <a:t>Que paie t-on quand on remplace ?</a:t>
            </a:r>
          </a:p>
        </p:txBody>
      </p:sp>
      <p:sp>
        <p:nvSpPr>
          <p:cNvPr id="26627" name="Date Placeholder 3">
            <a:extLst>
              <a:ext uri="{FF2B5EF4-FFF2-40B4-BE49-F238E27FC236}">
                <a16:creationId xmlns:a16="http://schemas.microsoft.com/office/drawing/2014/main" id="{F891CB4B-3D72-C240-A004-F1B3634E9DD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5C89F1-11F7-CB49-AD4A-2719AB55E374}"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6628" name="Slide Number Placeholder 4">
            <a:extLst>
              <a:ext uri="{FF2B5EF4-FFF2-40B4-BE49-F238E27FC236}">
                <a16:creationId xmlns:a16="http://schemas.microsoft.com/office/drawing/2014/main" id="{585A2065-41D3-A24C-84B4-417CB87885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6589C3F3-D24B-774B-B6B9-725B0E89353D}" type="slidenum">
              <a:rPr lang="en-US" altLang="fr-FR" sz="1600">
                <a:solidFill>
                  <a:schemeClr val="tx2"/>
                </a:solidFill>
              </a:rPr>
              <a:pPr>
                <a:spcBef>
                  <a:spcPct val="0"/>
                </a:spcBef>
                <a:buClrTx/>
                <a:buSzTx/>
                <a:buFontTx/>
                <a:buNone/>
              </a:pPr>
              <a:t>21</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32AD364D-AD1D-5F4E-A422-19690EF3D1C7}"/>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a:extLst>
              <a:ext uri="{FF2B5EF4-FFF2-40B4-BE49-F238E27FC236}">
                <a16:creationId xmlns:a16="http://schemas.microsoft.com/office/drawing/2014/main" id="{272F4E7E-3BE1-8D43-B5FA-812C9A7B43EC}"/>
              </a:ext>
            </a:extLst>
          </p:cNvPr>
          <p:cNvSpPr>
            <a:spLocks noGrp="1"/>
          </p:cNvSpPr>
          <p:nvPr>
            <p:ph idx="1"/>
          </p:nvPr>
        </p:nvSpPr>
        <p:spPr>
          <a:xfrm>
            <a:off x="457200" y="1524000"/>
            <a:ext cx="8229600" cy="5029200"/>
          </a:xfrm>
        </p:spPr>
        <p:txBody>
          <a:bodyPr/>
          <a:lstStyle/>
          <a:p>
            <a:pPr eaLnBrk="1" hangingPunct="1"/>
            <a:r>
              <a:rPr lang="fr-FR" altLang="fr-FR"/>
              <a:t>Si vous n’êtes pas encore inscrit au tableau de l’Ordre (pas encore thésé)</a:t>
            </a:r>
          </a:p>
          <a:p>
            <a:pPr lvl="1" eaLnBrk="1" hangingPunct="1"/>
            <a:r>
              <a:rPr lang="fr-FR" altLang="fr-FR"/>
              <a:t>Vous ne payez pas votre « redevance » annuelle à l’Ordre</a:t>
            </a:r>
          </a:p>
          <a:p>
            <a:pPr lvl="1" eaLnBrk="1" hangingPunct="1"/>
            <a:r>
              <a:rPr lang="fr-FR" altLang="fr-FR"/>
              <a:t>Vous ne payez pas votre cotisation à la CARMF (retraite) si revenus &lt; 12 500€</a:t>
            </a:r>
          </a:p>
          <a:p>
            <a:pPr eaLnBrk="1" hangingPunct="1"/>
            <a:r>
              <a:rPr lang="fr-FR" altLang="fr-FR"/>
              <a:t>(Si vous êtes remplaçant mais thésé et inscrit au tableau, vous les payerez bien sûr…)</a:t>
            </a:r>
          </a:p>
          <a:p>
            <a:pPr eaLnBrk="1" hangingPunct="1"/>
            <a:r>
              <a:rPr lang="fr-FR" altLang="fr-FR"/>
              <a:t>… et il y a les </a:t>
            </a:r>
            <a:r>
              <a:rPr lang="fr-FR" altLang="fr-FR" u="sng"/>
              <a:t>arnaques</a:t>
            </a:r>
            <a:r>
              <a:rPr lang="fr-FR" altLang="fr-FR"/>
              <a:t> bien sûr, à ne pas payer, comme le classique « Registre Des Professionnels » : </a:t>
            </a:r>
          </a:p>
          <a:p>
            <a:pPr lvl="1" eaLnBrk="1" hangingPunct="1"/>
            <a:r>
              <a:rPr lang="fr-FR" altLang="fr-FR"/>
              <a:t>http://harnaqueautoentrepreneur.blogspot.fr/2016/05/registre-des-professionnels-arnaque.html</a:t>
            </a:r>
          </a:p>
          <a:p>
            <a:pPr eaLnBrk="1" hangingPunct="1"/>
            <a:endParaRPr lang="fr-FR" altLang="fr-FR"/>
          </a:p>
        </p:txBody>
      </p:sp>
      <p:sp>
        <p:nvSpPr>
          <p:cNvPr id="3" name="Title 2">
            <a:extLst>
              <a:ext uri="{FF2B5EF4-FFF2-40B4-BE49-F238E27FC236}">
                <a16:creationId xmlns:a16="http://schemas.microsoft.com/office/drawing/2014/main" id="{9CAD3FC6-0430-064D-A96A-52B08F128E72}"/>
              </a:ext>
            </a:extLst>
          </p:cNvPr>
          <p:cNvSpPr>
            <a:spLocks noGrp="1"/>
          </p:cNvSpPr>
          <p:nvPr>
            <p:ph type="title"/>
          </p:nvPr>
        </p:nvSpPr>
        <p:spPr/>
        <p:txBody>
          <a:bodyPr/>
          <a:lstStyle/>
          <a:p>
            <a:pPr eaLnBrk="1" fontAlgn="auto" hangingPunct="1">
              <a:spcAft>
                <a:spcPts val="0"/>
              </a:spcAft>
              <a:defRPr/>
            </a:pPr>
            <a:r>
              <a:rPr lang="fr-FR"/>
              <a:t>Que NE paie t-on PAS ? </a:t>
            </a:r>
          </a:p>
        </p:txBody>
      </p:sp>
      <p:sp>
        <p:nvSpPr>
          <p:cNvPr id="27651" name="Date Placeholder 3">
            <a:extLst>
              <a:ext uri="{FF2B5EF4-FFF2-40B4-BE49-F238E27FC236}">
                <a16:creationId xmlns:a16="http://schemas.microsoft.com/office/drawing/2014/main" id="{A602C234-AC09-AA4D-9AF4-08FC4586CC1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571425-D6FE-BF4F-85ED-B27B664D8C5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7652" name="Slide Number Placeholder 4">
            <a:extLst>
              <a:ext uri="{FF2B5EF4-FFF2-40B4-BE49-F238E27FC236}">
                <a16:creationId xmlns:a16="http://schemas.microsoft.com/office/drawing/2014/main" id="{97EDA442-BB4F-964A-A621-6137081226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CAB7A582-5FD6-5848-9E26-63510D787D33}" type="slidenum">
              <a:rPr lang="en-US" altLang="fr-FR" sz="1600">
                <a:solidFill>
                  <a:schemeClr val="tx2"/>
                </a:solidFill>
              </a:rPr>
              <a:pPr>
                <a:spcBef>
                  <a:spcPct val="0"/>
                </a:spcBef>
                <a:buClrTx/>
                <a:buSzTx/>
                <a:buFontTx/>
                <a:buNone/>
              </a:pPr>
              <a:t>22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C6B9B351-505E-0D43-93FD-5DB2B873229B}"/>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CAB86-826B-E74E-B2DE-F16B07B9AD15}"/>
              </a:ext>
            </a:extLst>
          </p:cNvPr>
          <p:cNvSpPr>
            <a:spLocks noGrp="1"/>
          </p:cNvSpPr>
          <p:nvPr>
            <p:ph type="title"/>
          </p:nvPr>
        </p:nvSpPr>
        <p:spPr/>
        <p:txBody>
          <a:bodyPr/>
          <a:lstStyle/>
          <a:p>
            <a:pPr eaLnBrk="1" fontAlgn="auto" hangingPunct="1">
              <a:spcAft>
                <a:spcPts val="0"/>
              </a:spcAft>
              <a:defRPr/>
            </a:pPr>
            <a:r>
              <a:rPr lang="fr-FR"/>
              <a:t>Faut-il remplacer ou s’installer ? </a:t>
            </a:r>
          </a:p>
        </p:txBody>
      </p:sp>
      <p:graphicFrame>
        <p:nvGraphicFramePr>
          <p:cNvPr id="4" name="Content Placeholder 3">
            <a:extLst>
              <a:ext uri="{FF2B5EF4-FFF2-40B4-BE49-F238E27FC236}">
                <a16:creationId xmlns:a16="http://schemas.microsoft.com/office/drawing/2014/main" id="{39359DAA-A0E5-A945-9DCE-2666FF84333E}"/>
              </a:ext>
            </a:extLst>
          </p:cNvPr>
          <p:cNvGraphicFramePr>
            <a:graphicFrameLocks noGrp="1"/>
          </p:cNvGraphicFramePr>
          <p:nvPr>
            <p:ph idx="1"/>
          </p:nvPr>
        </p:nvGraphicFramePr>
        <p:xfrm>
          <a:off x="457200" y="2514600"/>
          <a:ext cx="8229600" cy="111442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REMPLACER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S’INSTALLER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Avantages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rowSpan="2" gridSpan="2">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 vous de jouer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rowSpan="2" hMerge="1">
                  <a:txBody>
                    <a:bodyPr/>
                    <a:lstStyle/>
                    <a:p>
                      <a:endParaRPr lang="fr-FR"/>
                    </a:p>
                  </a:txBody>
                  <a:tcPr/>
                </a:tc>
                <a:extLst>
                  <a:ext uri="{0D108BD9-81ED-4DB2-BD59-A6C34878D82A}">
                    <a16:rowId xmlns:a16="http://schemas.microsoft.com/office/drawing/2014/main" val="10001"/>
                  </a:ext>
                </a:extLst>
              </a:tr>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Inconvénients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2"/>
                  </a:ext>
                </a:extLst>
              </a:tr>
            </a:tbl>
          </a:graphicData>
        </a:graphic>
      </p:graphicFrame>
      <p:sp>
        <p:nvSpPr>
          <p:cNvPr id="28689" name="Rectangle 4">
            <a:extLst>
              <a:ext uri="{FF2B5EF4-FFF2-40B4-BE49-F238E27FC236}">
                <a16:creationId xmlns:a16="http://schemas.microsoft.com/office/drawing/2014/main" id="{78039AFE-B9A1-5E4E-AF4D-E29C5FC6B601}"/>
              </a:ext>
            </a:extLst>
          </p:cNvPr>
          <p:cNvSpPr>
            <a:spLocks noChangeArrowheads="1"/>
          </p:cNvSpPr>
          <p:nvPr/>
        </p:nvSpPr>
        <p:spPr bwMode="auto">
          <a:xfrm>
            <a:off x="5715000" y="5715000"/>
            <a:ext cx="278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a:t>Quel diaporama ludique ! </a:t>
            </a:r>
          </a:p>
        </p:txBody>
      </p:sp>
      <p:sp>
        <p:nvSpPr>
          <p:cNvPr id="28690" name="Date Placeholder 4">
            <a:extLst>
              <a:ext uri="{FF2B5EF4-FFF2-40B4-BE49-F238E27FC236}">
                <a16:creationId xmlns:a16="http://schemas.microsoft.com/office/drawing/2014/main" id="{369AD3A8-8572-7D4A-B758-3B1464170F4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790041-EC3E-E146-888E-9B267905103B}"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8691" name="Slide Number Placeholder 5">
            <a:extLst>
              <a:ext uri="{FF2B5EF4-FFF2-40B4-BE49-F238E27FC236}">
                <a16:creationId xmlns:a16="http://schemas.microsoft.com/office/drawing/2014/main" id="{E9DA6349-DE7B-5A4B-AB6F-D562EE2B58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010EC310-5BF3-3949-AF15-431DCBE62CF9}" type="slidenum">
              <a:rPr lang="en-US" altLang="fr-FR" sz="1600">
                <a:solidFill>
                  <a:schemeClr val="tx2"/>
                </a:solidFill>
              </a:rPr>
              <a:pPr>
                <a:spcBef>
                  <a:spcPct val="0"/>
                </a:spcBef>
                <a:buClrTx/>
                <a:buSzTx/>
                <a:buFontTx/>
                <a:buNone/>
              </a:pPr>
              <a:t>23</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095DAAE8-A223-004C-9224-4E9F36981998}"/>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3A3D7-C391-0841-A181-180D9C76D0B9}"/>
              </a:ext>
            </a:extLst>
          </p:cNvPr>
          <p:cNvSpPr>
            <a:spLocks noGrp="1"/>
          </p:cNvSpPr>
          <p:nvPr>
            <p:ph type="title"/>
          </p:nvPr>
        </p:nvSpPr>
        <p:spPr/>
        <p:txBody>
          <a:bodyPr/>
          <a:lstStyle/>
          <a:p>
            <a:pPr eaLnBrk="1" fontAlgn="auto" hangingPunct="1">
              <a:spcAft>
                <a:spcPts val="0"/>
              </a:spcAft>
              <a:defRPr/>
            </a:pPr>
            <a:r>
              <a:rPr lang="fr-FR"/>
              <a:t>Remplacer ou s’installer ? </a:t>
            </a:r>
          </a:p>
        </p:txBody>
      </p:sp>
      <p:graphicFrame>
        <p:nvGraphicFramePr>
          <p:cNvPr id="4" name="Content Placeholder 3">
            <a:extLst>
              <a:ext uri="{FF2B5EF4-FFF2-40B4-BE49-F238E27FC236}">
                <a16:creationId xmlns:a16="http://schemas.microsoft.com/office/drawing/2014/main" id="{C6D60561-68FD-8740-8D7A-EE36E3BCC0FE}"/>
              </a:ext>
            </a:extLst>
          </p:cNvPr>
          <p:cNvGraphicFramePr>
            <a:graphicFrameLocks noGrp="1"/>
          </p:cNvGraphicFramePr>
          <p:nvPr>
            <p:ph idx="1"/>
          </p:nvPr>
        </p:nvGraphicFramePr>
        <p:xfrm>
          <a:off x="457200" y="1828800"/>
          <a:ext cx="8229600" cy="430371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1502">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REMPLACER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S’INSTALLER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32211">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000000"/>
                          </a:solidFill>
                          <a:effectLst/>
                          <a:latin typeface="Constantia" panose="02030602050306030303" pitchFamily="18" charset="0"/>
                          <a:cs typeface="Arial" panose="020B0604020202020204" pitchFamily="34" charset="0"/>
                        </a:rPr>
                        <a:t>Avantages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1" u="none" strike="noStrike" cap="none" normalizeH="0" baseline="0">
                          <a:ln>
                            <a:noFill/>
                          </a:ln>
                          <a:solidFill>
                            <a:srgbClr val="000000"/>
                          </a:solidFill>
                          <a:effectLst/>
                          <a:latin typeface="Constantia" panose="02030602050306030303" pitchFamily="18" charset="0"/>
                          <a:cs typeface="Arial" panose="020B0604020202020204" pitchFamily="34" charset="0"/>
                        </a:rPr>
                        <a:t>(Disclaimer : ceci est l’issue d’une réflexion relativement personnelle, ne reflète en rien la vérité absolue, ne tient pas compte de vos choix de vie et de votre passion pour le macramé).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Liberté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Voyager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Préparer l’installation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Moins de charges sociales ?</a:t>
                      </a:r>
                      <a:r>
                        <a:rPr kumimoji="0" lang="fr-FR" altLang="fr-FR" sz="1800" b="0" i="1" u="none" strike="noStrike" cap="none" normalizeH="0" baseline="0" dirty="0">
                          <a:ln>
                            <a:noFill/>
                          </a:ln>
                          <a:solidFill>
                            <a:srgbClr val="000000"/>
                          </a:solidFill>
                          <a:effectLst/>
                          <a:latin typeface="Constantia" panose="02030602050306030303" pitchFamily="18" charset="0"/>
                          <a:cs typeface="Arial" panose="020B0604020202020204" pitchFamily="34" charset="0"/>
                        </a:rPr>
                        <a:t> (Non : vous avez les MÊMES cotisations — URSSAF, CARMF…)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1"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1" u="none" strike="noStrike" cap="none" normalizeH="0" baseline="0" dirty="0">
                          <a:ln>
                            <a:noFill/>
                          </a:ln>
                          <a:solidFill>
                            <a:srgbClr val="000000"/>
                          </a:solidFill>
                          <a:effectLst/>
                          <a:latin typeface="Constantia" panose="02030602050306030303" pitchFamily="18" charset="0"/>
                          <a:cs typeface="Arial" panose="020B0604020202020204" pitchFamily="34" charset="0"/>
                        </a:rPr>
                        <a:t>Mais par contre, </a:t>
                      </a: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moins de dépenses ! (secrétariat, petit matériel…)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Stabilité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Suivi de patients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Choix de cabinet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Plus de recettes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(pas de rétrocession, ROSP, forfait ALD, majoration personne âgée, participation à l’OGDPC…)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Moins de liberté (ou remplaçant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1"/>
                  </a:ext>
                </a:extLst>
              </a:tr>
            </a:tbl>
          </a:graphicData>
        </a:graphic>
      </p:graphicFrame>
      <p:sp>
        <p:nvSpPr>
          <p:cNvPr id="29712" name="Date Placeholder 4">
            <a:extLst>
              <a:ext uri="{FF2B5EF4-FFF2-40B4-BE49-F238E27FC236}">
                <a16:creationId xmlns:a16="http://schemas.microsoft.com/office/drawing/2014/main" id="{DDFFE1BB-3EAF-B848-A5A2-6410F87754C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1DF097-BBBE-0A49-B6C1-F6EC7949551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29713" name="Slide Number Placeholder 5">
            <a:extLst>
              <a:ext uri="{FF2B5EF4-FFF2-40B4-BE49-F238E27FC236}">
                <a16:creationId xmlns:a16="http://schemas.microsoft.com/office/drawing/2014/main" id="{94AED02F-9C25-2D4E-9236-200E5B553D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E344F20F-420A-0040-905F-91EA05EF362E}" type="slidenum">
              <a:rPr lang="en-US" altLang="fr-FR" sz="1600">
                <a:solidFill>
                  <a:schemeClr val="tx2"/>
                </a:solidFill>
              </a:rPr>
              <a:pPr>
                <a:spcBef>
                  <a:spcPct val="0"/>
                </a:spcBef>
                <a:buClrTx/>
                <a:buSzTx/>
                <a:buFontTx/>
                <a:buNone/>
              </a:pPr>
              <a:t>24</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90D4C57E-48D8-944F-BDEA-1AA6C0E48F64}"/>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Espace réservé du contenu 1">
            <a:extLst>
              <a:ext uri="{FF2B5EF4-FFF2-40B4-BE49-F238E27FC236}">
                <a16:creationId xmlns:a16="http://schemas.microsoft.com/office/drawing/2014/main" id="{16786A1E-448A-934F-B4DE-E567C5C96382}"/>
              </a:ext>
            </a:extLst>
          </p:cNvPr>
          <p:cNvSpPr>
            <a:spLocks noGrp="1"/>
          </p:cNvSpPr>
          <p:nvPr>
            <p:ph idx="1"/>
          </p:nvPr>
        </p:nvSpPr>
        <p:spPr/>
        <p:txBody>
          <a:bodyPr/>
          <a:lstStyle/>
          <a:p>
            <a:r>
              <a:rPr lang="fr-FR" altLang="fr-FR"/>
              <a:t>Installation, collaboration, assistanat</a:t>
            </a:r>
          </a:p>
          <a:p>
            <a:r>
              <a:rPr lang="fr-FR" altLang="fr-FR"/>
              <a:t>Individuel, groupe, centre de santé, MSP</a:t>
            </a:r>
          </a:p>
          <a:p>
            <a:r>
              <a:rPr lang="fr-FR" altLang="fr-FR"/>
              <a:t>Libéral, salariat, mixte</a:t>
            </a:r>
          </a:p>
          <a:p>
            <a:r>
              <a:rPr lang="fr-FR" altLang="fr-FR"/>
              <a:t>En désert ou non (démographie médicale/c@rtosanté)</a:t>
            </a:r>
          </a:p>
          <a:p>
            <a:r>
              <a:rPr lang="fr-FR" altLang="fr-FR"/>
              <a:t>PTMG (praticien territorial) / CESP (contrat d’engagement de service public)</a:t>
            </a:r>
          </a:p>
          <a:p>
            <a:r>
              <a:rPr lang="fr-FR" altLang="fr-FR"/>
              <a:t>FUMG (formation universitaire) : CCU/AUMG/MCU/PU… et les MSU/chargés d’enseignement</a:t>
            </a:r>
          </a:p>
        </p:txBody>
      </p:sp>
      <p:sp>
        <p:nvSpPr>
          <p:cNvPr id="3" name="Titre 2">
            <a:extLst>
              <a:ext uri="{FF2B5EF4-FFF2-40B4-BE49-F238E27FC236}">
                <a16:creationId xmlns:a16="http://schemas.microsoft.com/office/drawing/2014/main" id="{8570AB5B-15C8-3347-9BC1-D561DDFFED9A}"/>
              </a:ext>
            </a:extLst>
          </p:cNvPr>
          <p:cNvSpPr>
            <a:spLocks noGrp="1"/>
          </p:cNvSpPr>
          <p:nvPr>
            <p:ph type="title"/>
          </p:nvPr>
        </p:nvSpPr>
        <p:spPr/>
        <p:txBody>
          <a:bodyPr/>
          <a:lstStyle/>
          <a:p>
            <a:pPr>
              <a:defRPr/>
            </a:pPr>
            <a:r>
              <a:rPr lang="fr-FR"/>
              <a:t>Comment peut-on s’installer ? </a:t>
            </a:r>
          </a:p>
        </p:txBody>
      </p:sp>
      <p:sp>
        <p:nvSpPr>
          <p:cNvPr id="126979" name="Espace réservé de la date 3">
            <a:extLst>
              <a:ext uri="{FF2B5EF4-FFF2-40B4-BE49-F238E27FC236}">
                <a16:creationId xmlns:a16="http://schemas.microsoft.com/office/drawing/2014/main" id="{C4411B43-C194-B841-ABAF-E8280844DBB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6EAAE7-E8F9-D548-BE98-ACCCCEB22B4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A5AB7B68-58A9-7043-89A1-18D819C70784}"/>
              </a:ext>
            </a:extLst>
          </p:cNvPr>
          <p:cNvSpPr>
            <a:spLocks noGrp="1"/>
          </p:cNvSpPr>
          <p:nvPr>
            <p:ph type="ftr" sz="quarter" idx="11"/>
          </p:nvPr>
        </p:nvSpPr>
        <p:spPr/>
        <p:txBody>
          <a:bodyPr/>
          <a:lstStyle/>
          <a:p>
            <a:pPr>
              <a:defRPr/>
            </a:pPr>
            <a:r>
              <a:rPr lang="en-US"/>
              <a:t>Version 2.0</a:t>
            </a:r>
          </a:p>
        </p:txBody>
      </p:sp>
      <p:sp>
        <p:nvSpPr>
          <p:cNvPr id="126981" name="Espace réservé du numéro de diapositive 5">
            <a:extLst>
              <a:ext uri="{FF2B5EF4-FFF2-40B4-BE49-F238E27FC236}">
                <a16:creationId xmlns:a16="http://schemas.microsoft.com/office/drawing/2014/main" id="{C71C2065-4A1C-934E-A8D9-2B7505EEAF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7F6FD1-7EF0-B341-829B-8ECD0D8E78C8}" type="slidenum">
              <a:rPr lang="en-US" altLang="fr-FR">
                <a:solidFill>
                  <a:schemeClr val="tx2"/>
                </a:solidFill>
                <a:latin typeface="Constantia" panose="02030602050306030303" pitchFamily="18" charset="0"/>
              </a:rPr>
              <a:pPr/>
              <a:t>25</a:t>
            </a:fld>
            <a:endParaRPr lang="en-US" altLang="fr-FR">
              <a:solidFill>
                <a:schemeClr val="tx2"/>
              </a:solidFill>
              <a:latin typeface="Constantia" panose="02030602050306030303"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58BB384-B01C-E443-AB2A-322D4BCC10AB}"/>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fr-FR" i="1" dirty="0"/>
          </a:p>
        </p:txBody>
      </p:sp>
      <p:sp>
        <p:nvSpPr>
          <p:cNvPr id="3" name="Title 2">
            <a:extLst>
              <a:ext uri="{FF2B5EF4-FFF2-40B4-BE49-F238E27FC236}">
                <a16:creationId xmlns:a16="http://schemas.microsoft.com/office/drawing/2014/main" id="{57F51FAF-DED9-F04A-A1CA-C48815C138E8}"/>
              </a:ext>
            </a:extLst>
          </p:cNvPr>
          <p:cNvSpPr>
            <a:spLocks noGrp="1"/>
          </p:cNvSpPr>
          <p:nvPr>
            <p:ph type="ctrTitle"/>
          </p:nvPr>
        </p:nvSpPr>
        <p:spPr/>
        <p:txBody>
          <a:bodyPr/>
          <a:lstStyle/>
          <a:p>
            <a:pPr eaLnBrk="1" fontAlgn="auto" hangingPunct="1">
              <a:spcAft>
                <a:spcPts val="0"/>
              </a:spcAft>
              <a:defRPr/>
            </a:pPr>
            <a:r>
              <a:rPr lang="fr-FR"/>
              <a:t>S’installer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861AC8F-E950-454F-9ECD-5FC9E583E3F0}"/>
              </a:ext>
            </a:extLst>
          </p:cNvPr>
          <p:cNvGraphicFramePr>
            <a:graphicFrameLocks noGrp="1"/>
          </p:cNvGraphicFramePr>
          <p:nvPr>
            <p:ph idx="1"/>
          </p:nvPr>
        </p:nvGraphicFramePr>
        <p:xfrm>
          <a:off x="457200" y="2514600"/>
          <a:ext cx="8229600" cy="111442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REPRISE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CREATION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Avantages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rowSpan="2" gridSpan="2">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 vous de jouer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rowSpan="2" hMerge="1">
                  <a:txBody>
                    <a:bodyPr/>
                    <a:lstStyle/>
                    <a:p>
                      <a:endParaRPr lang="fr-FR"/>
                    </a:p>
                  </a:txBody>
                  <a:tcPr/>
                </a:tc>
                <a:extLst>
                  <a:ext uri="{0D108BD9-81ED-4DB2-BD59-A6C34878D82A}">
                    <a16:rowId xmlns:a16="http://schemas.microsoft.com/office/drawing/2014/main" val="10001"/>
                  </a:ext>
                </a:extLst>
              </a:tr>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Inconvénients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9D9D5EFF-9081-9944-8AA2-89F34DB6FE99}"/>
              </a:ext>
            </a:extLst>
          </p:cNvPr>
          <p:cNvSpPr>
            <a:spLocks noGrp="1"/>
          </p:cNvSpPr>
          <p:nvPr>
            <p:ph type="title"/>
          </p:nvPr>
        </p:nvSpPr>
        <p:spPr/>
        <p:txBody>
          <a:bodyPr/>
          <a:lstStyle/>
          <a:p>
            <a:pPr algn="just" eaLnBrk="1" fontAlgn="auto" hangingPunct="1">
              <a:spcAft>
                <a:spcPts val="0"/>
              </a:spcAft>
              <a:defRPr/>
            </a:pPr>
            <a:r>
              <a:rPr lang="fr-FR"/>
              <a:t>Reprendre ou créer ? </a:t>
            </a:r>
          </a:p>
        </p:txBody>
      </p:sp>
      <p:sp>
        <p:nvSpPr>
          <p:cNvPr id="31761" name="Date Placeholder 4">
            <a:extLst>
              <a:ext uri="{FF2B5EF4-FFF2-40B4-BE49-F238E27FC236}">
                <a16:creationId xmlns:a16="http://schemas.microsoft.com/office/drawing/2014/main" id="{750B3221-4EB4-3B4A-865A-35DE6B2B65D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063422-5B1A-5843-8921-D9703A27648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1762" name="Slide Number Placeholder 5">
            <a:extLst>
              <a:ext uri="{FF2B5EF4-FFF2-40B4-BE49-F238E27FC236}">
                <a16:creationId xmlns:a16="http://schemas.microsoft.com/office/drawing/2014/main" id="{C41B6D1E-B975-5546-9276-B2359B31BB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96FE2FE2-684C-304C-8901-5E08CD577DBB}" type="slidenum">
              <a:rPr lang="en-US" altLang="fr-FR" sz="1600">
                <a:solidFill>
                  <a:schemeClr val="tx2"/>
                </a:solidFill>
              </a:rPr>
              <a:pPr>
                <a:spcBef>
                  <a:spcPct val="0"/>
                </a:spcBef>
                <a:buClrTx/>
                <a:buSzTx/>
                <a:buFontTx/>
                <a:buNone/>
              </a:pPr>
              <a:t>27</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12D413AD-CF21-8F4F-A2A7-D346F1596D3A}"/>
              </a:ext>
            </a:extLst>
          </p:cNvPr>
          <p:cNvSpPr>
            <a:spLocks noGrp="1"/>
          </p:cNvSpPr>
          <p:nvPr>
            <p:ph type="ftr" sz="quarter" idx="11"/>
          </p:nvPr>
        </p:nvSpPr>
        <p:spPr/>
        <p:txBody>
          <a:bodyPr/>
          <a:lstStyle/>
          <a:p>
            <a:pPr>
              <a:defRPr/>
            </a:pPr>
            <a:r>
              <a:rPr lang="en-US"/>
              <a:t>Version 2.0</a:t>
            </a:r>
          </a:p>
        </p:txBody>
      </p:sp>
      <p:sp>
        <p:nvSpPr>
          <p:cNvPr id="8" name="TextBox 7">
            <a:extLst>
              <a:ext uri="{FF2B5EF4-FFF2-40B4-BE49-F238E27FC236}">
                <a16:creationId xmlns:a16="http://schemas.microsoft.com/office/drawing/2014/main" id="{E8F3E025-402F-3D4F-8650-BE22D050E059}"/>
              </a:ext>
            </a:extLst>
          </p:cNvPr>
          <p:cNvSpPr txBox="1"/>
          <p:nvPr/>
        </p:nvSpPr>
        <p:spPr>
          <a:xfrm>
            <a:off x="6172200" y="5715000"/>
            <a:ext cx="2438400" cy="461963"/>
          </a:xfrm>
          <a:prstGeom prst="rect">
            <a:avLst/>
          </a:prstGeom>
          <a:noFill/>
        </p:spPr>
        <p:txBody>
          <a:bodyPr>
            <a:spAutoFit/>
          </a:bodyPr>
          <a:lstStyle/>
          <a:p>
            <a:pPr eaLnBrk="1" hangingPunct="1">
              <a:defRPr/>
            </a:pPr>
            <a:r>
              <a:rPr lang="fr-FR" sz="1200" dirty="0">
                <a:latin typeface="+mj-lt"/>
                <a:cs typeface="Arial" charset="0"/>
              </a:rPr>
              <a:t>Ca n’est plus ludique, c’est carrément festif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3263A3-F029-4741-85D2-C95B679A1C4D}"/>
              </a:ext>
            </a:extLst>
          </p:cNvPr>
          <p:cNvGraphicFramePr>
            <a:graphicFrameLocks noGrp="1"/>
          </p:cNvGraphicFramePr>
          <p:nvPr>
            <p:ph idx="1"/>
          </p:nvPr>
        </p:nvGraphicFramePr>
        <p:xfrm>
          <a:off x="457200" y="1603375"/>
          <a:ext cx="8229600" cy="4578350"/>
        </p:xfrm>
        <a:graphic>
          <a:graphicData uri="http://schemas.openxmlformats.org/drawingml/2006/table">
            <a:tbl>
              <a:tblPr/>
              <a:tblGrid>
                <a:gridCol w="1295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1527">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REPRISE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CREATION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06823">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1" u="none" strike="noStrike" cap="none" normalizeH="0" baseline="0">
                          <a:ln>
                            <a:noFill/>
                          </a:ln>
                          <a:solidFill>
                            <a:srgbClr val="000000"/>
                          </a:solidFill>
                          <a:effectLst/>
                          <a:latin typeface="Constantia" panose="02030602050306030303" pitchFamily="18" charset="0"/>
                          <a:cs typeface="Arial" panose="020B0604020202020204" pitchFamily="34" charset="0"/>
                        </a:rPr>
                        <a:t>(même disclaimer que plus haut)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Patients « quantité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Locaux « prêts à l’emploi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Gains immédiats importants,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peu de place à l’aléatoire (attention : comparez recettes et BNC lors d’une reprise…)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sym typeface="Wingdings" pitchFamily="2" charset="2"/>
                        </a:rPr>
                        <a:t> </a:t>
                      </a: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Moins risqué</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Pas de droit de présentation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Patients « qualité » </a:t>
                      </a:r>
                      <a:r>
                        <a:rPr kumimoji="0" lang="fr-FR" altLang="fr-FR" sz="1800" b="0" i="1" u="none" strike="noStrike" cap="none" normalizeH="0" baseline="0" dirty="0">
                          <a:ln>
                            <a:noFill/>
                          </a:ln>
                          <a:solidFill>
                            <a:srgbClr val="000000"/>
                          </a:solidFill>
                          <a:effectLst/>
                          <a:latin typeface="Constantia" panose="02030602050306030303" pitchFamily="18" charset="0"/>
                          <a:cs typeface="Arial" panose="020B0604020202020204" pitchFamily="34" charset="0"/>
                        </a:rPr>
                        <a:t>(plus de temps au début pour poser « vos » bases)</a:t>
                      </a: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Organisation adaptée et plus évolutive (moins de risques relationnels avec collègues, secrétariat…)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Locaux « design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Rodage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sym typeface="Wingdings"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sym typeface="Wingdings" pitchFamily="2" charset="2"/>
                        </a:rPr>
                        <a:t> </a:t>
                      </a: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Plus souple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Moins cher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1"/>
                  </a:ext>
                </a:extLst>
              </a:tr>
            </a:tbl>
          </a:graphicData>
        </a:graphic>
      </p:graphicFrame>
      <p:sp>
        <p:nvSpPr>
          <p:cNvPr id="3" name="Title 2">
            <a:extLst>
              <a:ext uri="{FF2B5EF4-FFF2-40B4-BE49-F238E27FC236}">
                <a16:creationId xmlns:a16="http://schemas.microsoft.com/office/drawing/2014/main" id="{1824E6C1-3405-3E46-8495-F11B3C486F49}"/>
              </a:ext>
            </a:extLst>
          </p:cNvPr>
          <p:cNvSpPr>
            <a:spLocks noGrp="1"/>
          </p:cNvSpPr>
          <p:nvPr>
            <p:ph type="title"/>
          </p:nvPr>
        </p:nvSpPr>
        <p:spPr/>
        <p:txBody>
          <a:bodyPr/>
          <a:lstStyle/>
          <a:p>
            <a:pPr eaLnBrk="1" fontAlgn="auto" hangingPunct="1">
              <a:spcAft>
                <a:spcPts val="0"/>
              </a:spcAft>
              <a:defRPr/>
            </a:pPr>
            <a:r>
              <a:rPr lang="fr-FR"/>
              <a:t>Reprendre ou créer ? </a:t>
            </a:r>
          </a:p>
        </p:txBody>
      </p:sp>
      <p:sp>
        <p:nvSpPr>
          <p:cNvPr id="32784" name="Date Placeholder 4">
            <a:extLst>
              <a:ext uri="{FF2B5EF4-FFF2-40B4-BE49-F238E27FC236}">
                <a16:creationId xmlns:a16="http://schemas.microsoft.com/office/drawing/2014/main" id="{07B6333F-7B33-AE45-955C-F726B6BBBB2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CD84C4-22F2-1844-AFE6-EEEF63D4F91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2785" name="Slide Number Placeholder 5">
            <a:extLst>
              <a:ext uri="{FF2B5EF4-FFF2-40B4-BE49-F238E27FC236}">
                <a16:creationId xmlns:a16="http://schemas.microsoft.com/office/drawing/2014/main" id="{C998FCCB-7ABA-6E43-89B7-6445E537BF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2B8D28BE-DE9B-2E41-B587-D38C685D7EC4}" type="slidenum">
              <a:rPr lang="en-US" altLang="fr-FR" sz="1600">
                <a:solidFill>
                  <a:schemeClr val="tx2"/>
                </a:solidFill>
              </a:rPr>
              <a:pPr>
                <a:spcBef>
                  <a:spcPct val="0"/>
                </a:spcBef>
                <a:buClrTx/>
                <a:buSzTx/>
                <a:buFontTx/>
                <a:buNone/>
              </a:pPr>
              <a:t>28</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C046EF13-F8AF-A54D-86A0-485F8606F395}"/>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a:extLst>
              <a:ext uri="{FF2B5EF4-FFF2-40B4-BE49-F238E27FC236}">
                <a16:creationId xmlns:a16="http://schemas.microsoft.com/office/drawing/2014/main" id="{CCF079C5-41B1-2043-B033-38F5AD854AD0}"/>
              </a:ext>
            </a:extLst>
          </p:cNvPr>
          <p:cNvSpPr>
            <a:spLocks noGrp="1"/>
          </p:cNvSpPr>
          <p:nvPr>
            <p:ph idx="1"/>
          </p:nvPr>
        </p:nvSpPr>
        <p:spPr/>
        <p:txBody>
          <a:bodyPr/>
          <a:lstStyle/>
          <a:p>
            <a:pPr eaLnBrk="1" hangingPunct="1"/>
            <a:r>
              <a:rPr lang="fr-FR" altLang="fr-FR"/>
              <a:t>Postes salariés &gt; http://www.lerecruteurmedical.fr </a:t>
            </a:r>
          </a:p>
          <a:p>
            <a:pPr eaLnBrk="1" hangingPunct="1">
              <a:buFont typeface="Wingdings 2" pitchFamily="2" charset="2"/>
              <a:buNone/>
            </a:pPr>
            <a:endParaRPr lang="fr-FR" altLang="fr-FR"/>
          </a:p>
          <a:p>
            <a:pPr eaLnBrk="1" hangingPunct="1"/>
            <a:r>
              <a:rPr lang="fr-FR" altLang="fr-FR"/>
              <a:t>Postes libéraux</a:t>
            </a:r>
          </a:p>
          <a:p>
            <a:pPr lvl="1" eaLnBrk="1" hangingPunct="1"/>
            <a:r>
              <a:rPr lang="fr-FR" altLang="fr-FR"/>
              <a:t>internet</a:t>
            </a:r>
          </a:p>
          <a:p>
            <a:pPr lvl="1" eaLnBrk="1" hangingPunct="1"/>
            <a:r>
              <a:rPr lang="fr-FR" altLang="fr-FR"/>
              <a:t>panneaux d’affichage facultaires</a:t>
            </a:r>
          </a:p>
          <a:p>
            <a:pPr lvl="1" eaLnBrk="1" hangingPunct="1"/>
            <a:r>
              <a:rPr lang="fr-FR" altLang="fr-FR"/>
              <a:t>CPAM</a:t>
            </a:r>
          </a:p>
        </p:txBody>
      </p:sp>
      <p:sp>
        <p:nvSpPr>
          <p:cNvPr id="3" name="Title 2">
            <a:extLst>
              <a:ext uri="{FF2B5EF4-FFF2-40B4-BE49-F238E27FC236}">
                <a16:creationId xmlns:a16="http://schemas.microsoft.com/office/drawing/2014/main" id="{F1E0084C-50E1-8548-8AAC-EF06808E0E7B}"/>
              </a:ext>
            </a:extLst>
          </p:cNvPr>
          <p:cNvSpPr>
            <a:spLocks noGrp="1"/>
          </p:cNvSpPr>
          <p:nvPr>
            <p:ph type="title"/>
          </p:nvPr>
        </p:nvSpPr>
        <p:spPr/>
        <p:txBody>
          <a:bodyPr>
            <a:normAutofit fontScale="90000"/>
          </a:bodyPr>
          <a:lstStyle/>
          <a:p>
            <a:pPr eaLnBrk="1" fontAlgn="auto" hangingPunct="1">
              <a:spcAft>
                <a:spcPts val="0"/>
              </a:spcAft>
              <a:defRPr/>
            </a:pPr>
            <a:r>
              <a:rPr lang="fr-FR"/>
              <a:t>Où trouver des reprises de </a:t>
            </a:r>
            <a:r>
              <a:rPr lang="fr-FR" err="1"/>
              <a:t>patientèle</a:t>
            </a:r>
            <a:r>
              <a:rPr lang="fr-FR"/>
              <a:t> ? </a:t>
            </a:r>
          </a:p>
        </p:txBody>
      </p:sp>
      <p:sp>
        <p:nvSpPr>
          <p:cNvPr id="33795" name="Date Placeholder 3">
            <a:extLst>
              <a:ext uri="{FF2B5EF4-FFF2-40B4-BE49-F238E27FC236}">
                <a16:creationId xmlns:a16="http://schemas.microsoft.com/office/drawing/2014/main" id="{CA380B4B-359D-CA4F-B17F-DA5D94D0613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B09E34-DB34-6C45-BC6B-B8401CA616F8}"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3796" name="Slide Number Placeholder 4">
            <a:extLst>
              <a:ext uri="{FF2B5EF4-FFF2-40B4-BE49-F238E27FC236}">
                <a16:creationId xmlns:a16="http://schemas.microsoft.com/office/drawing/2014/main" id="{0B32C17D-3D9C-CC49-BC1A-4225F397D1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6E20D3C7-FE16-FE47-976A-D5AC366BB738}" type="slidenum">
              <a:rPr lang="en-US" altLang="fr-FR" sz="1600">
                <a:solidFill>
                  <a:schemeClr val="tx2"/>
                </a:solidFill>
              </a:rPr>
              <a:pPr>
                <a:spcBef>
                  <a:spcPct val="0"/>
                </a:spcBef>
                <a:buClrTx/>
                <a:buSzTx/>
                <a:buFontTx/>
                <a:buNone/>
              </a:pPr>
              <a:t>29</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674EA39A-2C44-3649-AF11-27BFD5D0B4E2}"/>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E6C72E7-088B-0F4E-A020-DF97991DA6DD}"/>
              </a:ext>
            </a:extLst>
          </p:cNvPr>
          <p:cNvSpPr>
            <a:spLocks noGrp="1"/>
          </p:cNvSpPr>
          <p:nvPr>
            <p:ph idx="1"/>
          </p:nvPr>
        </p:nvSpPr>
        <p:spPr/>
        <p:txBody>
          <a:bodyPr>
            <a:normAutofit fontScale="92500"/>
          </a:bodyPr>
          <a:lstStyle/>
          <a:p>
            <a:pPr>
              <a:defRPr/>
            </a:pPr>
            <a:r>
              <a:rPr lang="fr-FR" dirty="0"/>
              <a:t>Définir la place du MG dans le système de soins</a:t>
            </a:r>
          </a:p>
          <a:p>
            <a:pPr>
              <a:defRPr/>
            </a:pPr>
            <a:r>
              <a:rPr lang="fr-FR" dirty="0"/>
              <a:t>Définir les différents modes d’exercice et modes de rémunération en MG </a:t>
            </a:r>
          </a:p>
          <a:p>
            <a:pPr>
              <a:defRPr/>
            </a:pPr>
            <a:r>
              <a:rPr lang="fr-FR" dirty="0"/>
              <a:t>Identifier les structures institutionnelles et leurs rôles</a:t>
            </a:r>
          </a:p>
          <a:p>
            <a:pPr lvl="1">
              <a:defRPr/>
            </a:pPr>
            <a:r>
              <a:rPr lang="fr-FR" dirty="0"/>
              <a:t>(Identifier des organisations existantes en lien avec l’exercice de la MG)</a:t>
            </a:r>
          </a:p>
          <a:p>
            <a:pPr>
              <a:defRPr/>
            </a:pPr>
            <a:r>
              <a:rPr lang="fr-FR" dirty="0"/>
              <a:t>Préciser les principes de l’organisation du cabinet médical</a:t>
            </a:r>
          </a:p>
          <a:p>
            <a:pPr>
              <a:defRPr/>
            </a:pPr>
            <a:r>
              <a:rPr lang="fr-FR" dirty="0"/>
              <a:t>Préciser les notions de base de gestion de l’entreprise médicale</a:t>
            </a:r>
          </a:p>
          <a:p>
            <a:pPr>
              <a:defRPr/>
            </a:pPr>
            <a:r>
              <a:rPr lang="fr-FR" dirty="0"/>
              <a:t>Identifier les perspectives d’avenir pour le métier de MG </a:t>
            </a:r>
          </a:p>
        </p:txBody>
      </p:sp>
      <p:sp>
        <p:nvSpPr>
          <p:cNvPr id="3" name="Titre 2">
            <a:extLst>
              <a:ext uri="{FF2B5EF4-FFF2-40B4-BE49-F238E27FC236}">
                <a16:creationId xmlns:a16="http://schemas.microsoft.com/office/drawing/2014/main" id="{B836B4DC-8DBE-AF43-B46F-D1E6ED1DD76D}"/>
              </a:ext>
            </a:extLst>
          </p:cNvPr>
          <p:cNvSpPr>
            <a:spLocks noGrp="1"/>
          </p:cNvSpPr>
          <p:nvPr>
            <p:ph type="title"/>
          </p:nvPr>
        </p:nvSpPr>
        <p:spPr/>
        <p:txBody>
          <a:bodyPr/>
          <a:lstStyle/>
          <a:p>
            <a:pPr>
              <a:defRPr/>
            </a:pPr>
            <a:r>
              <a:rPr lang="fr-FR" dirty="0"/>
              <a:t>Objectifs de la présentation</a:t>
            </a:r>
          </a:p>
        </p:txBody>
      </p:sp>
      <p:sp>
        <p:nvSpPr>
          <p:cNvPr id="115715" name="Espace réservé de la date 3">
            <a:extLst>
              <a:ext uri="{FF2B5EF4-FFF2-40B4-BE49-F238E27FC236}">
                <a16:creationId xmlns:a16="http://schemas.microsoft.com/office/drawing/2014/main" id="{440D0A7A-0403-1048-946B-4969AE62FA3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A898DC-3180-FB41-AB7F-02BBA6BAD8C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ADD63194-6F20-B34C-BA71-E79F881C250F}"/>
              </a:ext>
            </a:extLst>
          </p:cNvPr>
          <p:cNvSpPr>
            <a:spLocks noGrp="1"/>
          </p:cNvSpPr>
          <p:nvPr>
            <p:ph type="ftr" sz="quarter" idx="11"/>
          </p:nvPr>
        </p:nvSpPr>
        <p:spPr/>
        <p:txBody>
          <a:bodyPr/>
          <a:lstStyle/>
          <a:p>
            <a:pPr>
              <a:defRPr/>
            </a:pPr>
            <a:r>
              <a:rPr lang="en-US" dirty="0"/>
              <a:t>Version 2.0</a:t>
            </a:r>
          </a:p>
        </p:txBody>
      </p:sp>
      <p:sp>
        <p:nvSpPr>
          <p:cNvPr id="115717" name="Espace réservé du numéro de diapositive 5">
            <a:extLst>
              <a:ext uri="{FF2B5EF4-FFF2-40B4-BE49-F238E27FC236}">
                <a16:creationId xmlns:a16="http://schemas.microsoft.com/office/drawing/2014/main" id="{12F6EC3A-4859-9945-88D0-24415DDE045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B97DB3-A263-2448-9C6B-EA509E3E45A9}" type="slidenum">
              <a:rPr lang="en-US" altLang="fr-FR">
                <a:solidFill>
                  <a:schemeClr val="tx2"/>
                </a:solidFill>
                <a:latin typeface="Constantia" panose="02030602050306030303" pitchFamily="18" charset="0"/>
              </a:rPr>
              <a:pPr/>
              <a:t>3</a:t>
            </a:fld>
            <a:endParaRPr lang="en-US" altLang="fr-FR">
              <a:solidFill>
                <a:schemeClr val="tx2"/>
              </a:solidFill>
              <a:latin typeface="Constantia" panose="020306020503060303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D6145F-5CF1-DA48-92AE-7E4672B11EDF}"/>
              </a:ext>
            </a:extLst>
          </p:cNvPr>
          <p:cNvSpPr>
            <a:spLocks noGrp="1"/>
          </p:cNvSpPr>
          <p:nvPr>
            <p:ph idx="1"/>
          </p:nvPr>
        </p:nvSpPr>
        <p:spPr>
          <a:xfrm>
            <a:off x="457200" y="1524000"/>
            <a:ext cx="8229600" cy="4679950"/>
          </a:xfrm>
        </p:spPr>
        <p:txBody>
          <a:bodyPr>
            <a:normAutofit fontScale="85000" lnSpcReduction="20000"/>
          </a:bodyPr>
          <a:lstStyle/>
          <a:p>
            <a:pPr marL="274320" indent="-274320" eaLnBrk="1" fontAlgn="auto" hangingPunct="1">
              <a:spcAft>
                <a:spcPts val="0"/>
              </a:spcAft>
              <a:buFont typeface="Wingdings 2"/>
              <a:buChar char=""/>
              <a:defRPr/>
            </a:pPr>
            <a:r>
              <a:rPr lang="fr-FR" dirty="0"/>
              <a:t>Liberté d’installation : </a:t>
            </a:r>
            <a:r>
              <a:rPr lang="fr-FR" b="1" dirty="0"/>
              <a:t>OUI.</a:t>
            </a:r>
          </a:p>
          <a:p>
            <a:pPr marL="274320" indent="-274320" eaLnBrk="1" fontAlgn="auto" hangingPunct="1">
              <a:spcAft>
                <a:spcPts val="0"/>
              </a:spcAft>
              <a:buFont typeface="Wingdings 2"/>
              <a:buChar char=""/>
              <a:defRPr/>
            </a:pPr>
            <a:r>
              <a:rPr lang="fr-FR" b="1" dirty="0"/>
              <a:t>… MAIS : </a:t>
            </a:r>
          </a:p>
          <a:p>
            <a:pPr marL="640080" lvl="1" indent="-274320" eaLnBrk="1" fontAlgn="auto" hangingPunct="1">
              <a:spcAft>
                <a:spcPts val="0"/>
              </a:spcAft>
              <a:buClr>
                <a:schemeClr val="accent2">
                  <a:shade val="75000"/>
                </a:schemeClr>
              </a:buClr>
              <a:buFont typeface="Wingdings 2"/>
              <a:buChar char=""/>
              <a:defRPr/>
            </a:pPr>
            <a:r>
              <a:rPr lang="fr-FR" b="1" dirty="0"/>
              <a:t>Clause de non-réinstallation</a:t>
            </a:r>
            <a:r>
              <a:rPr lang="fr-FR" dirty="0"/>
              <a:t> (si précédent contrat)</a:t>
            </a:r>
          </a:p>
          <a:p>
            <a:pPr marL="640080" lvl="1" indent="-274320" eaLnBrk="1" fontAlgn="auto" hangingPunct="1">
              <a:spcAft>
                <a:spcPts val="0"/>
              </a:spcAft>
              <a:buClr>
                <a:schemeClr val="accent2">
                  <a:shade val="75000"/>
                </a:schemeClr>
              </a:buClr>
              <a:buFont typeface="Wingdings 2"/>
              <a:buChar char=""/>
              <a:defRPr/>
            </a:pPr>
            <a:r>
              <a:rPr lang="fr-FR" b="1" dirty="0"/>
              <a:t>Obligation de non-concurrence</a:t>
            </a:r>
            <a:r>
              <a:rPr lang="fr-FR" dirty="0"/>
              <a:t>  de 2 ans (si remplacement &gt; 3 mois, continu ou non)</a:t>
            </a:r>
          </a:p>
          <a:p>
            <a:pPr marL="1005840" lvl="2" eaLnBrk="1" fontAlgn="auto" hangingPunct="1">
              <a:spcAft>
                <a:spcPts val="0"/>
              </a:spcAft>
              <a:buClr>
                <a:schemeClr val="accent2">
                  <a:shade val="50000"/>
                </a:schemeClr>
              </a:buClr>
              <a:buFont typeface="Wingdings 2"/>
              <a:buChar char=""/>
              <a:defRPr/>
            </a:pPr>
            <a:r>
              <a:rPr lang="fr-FR" dirty="0"/>
              <a:t>Pour la lever </a:t>
            </a:r>
            <a:r>
              <a:rPr lang="fr-FR" i="1" dirty="0"/>
              <a:t>a priori</a:t>
            </a:r>
            <a:r>
              <a:rPr lang="fr-FR" dirty="0"/>
              <a:t> : « Les deux parties renoncent à la clause de non-installation prévue dans l’article 86 du code de déontologie »</a:t>
            </a:r>
          </a:p>
          <a:p>
            <a:pPr marL="1005840" lvl="2" eaLnBrk="1" fontAlgn="auto" hangingPunct="1">
              <a:spcAft>
                <a:spcPts val="0"/>
              </a:spcAft>
              <a:buClr>
                <a:schemeClr val="accent2">
                  <a:shade val="50000"/>
                </a:schemeClr>
              </a:buClr>
              <a:buFont typeface="Wingdings 2"/>
              <a:buChar char=""/>
              <a:defRPr/>
            </a:pPr>
            <a:r>
              <a:rPr lang="fr-FR" dirty="0"/>
              <a:t>Peut être levée </a:t>
            </a:r>
            <a:r>
              <a:rPr lang="fr-FR" i="1" dirty="0"/>
              <a:t>a posteriori</a:t>
            </a:r>
            <a:r>
              <a:rPr lang="fr-FR" dirty="0"/>
              <a:t> avec l’accord du remplacé et du CDOM</a:t>
            </a:r>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r>
              <a:rPr lang="fr-FR" dirty="0"/>
              <a:t>Idéalement, prendre contact avec la CPAM : </a:t>
            </a:r>
          </a:p>
          <a:p>
            <a:pPr marL="640080" lvl="1" indent="-274320" eaLnBrk="1" fontAlgn="auto" hangingPunct="1">
              <a:spcAft>
                <a:spcPts val="0"/>
              </a:spcAft>
              <a:buClr>
                <a:schemeClr val="accent2">
                  <a:shade val="75000"/>
                </a:schemeClr>
              </a:buClr>
              <a:buFont typeface="Wingdings 2"/>
              <a:buChar char=""/>
              <a:defRPr/>
            </a:pPr>
            <a:r>
              <a:rPr lang="fr-FR" dirty="0"/>
              <a:t>Cartes de densité médicale (</a:t>
            </a:r>
            <a:r>
              <a:rPr lang="fr-FR" dirty="0" err="1"/>
              <a:t>CartoSanté</a:t>
            </a:r>
            <a:r>
              <a:rPr lang="fr-FR" dirty="0"/>
              <a:t>, PAPS.ARS</a:t>
            </a:r>
            <a:r>
              <a:rPr lang="is-IS" dirty="0"/>
              <a:t>…)</a:t>
            </a:r>
            <a:endParaRPr lang="fr-FR" dirty="0"/>
          </a:p>
          <a:p>
            <a:pPr marL="640080" lvl="1" indent="-274320" eaLnBrk="1" fontAlgn="auto" hangingPunct="1">
              <a:spcAft>
                <a:spcPts val="0"/>
              </a:spcAft>
              <a:buClr>
                <a:schemeClr val="accent2">
                  <a:shade val="75000"/>
                </a:schemeClr>
              </a:buClr>
              <a:buFont typeface="Wingdings 2"/>
              <a:buChar char=""/>
              <a:defRPr/>
            </a:pPr>
            <a:r>
              <a:rPr lang="fr-FR" dirty="0"/>
              <a:t>Aides possibles dans certaines zones (ZFU, zone de revitalisation urbaine…), jusqu’à 50 000€ </a:t>
            </a:r>
          </a:p>
          <a:p>
            <a:pPr marL="640080" lvl="1" indent="-274320" eaLnBrk="1" fontAlgn="auto" hangingPunct="1">
              <a:spcAft>
                <a:spcPts val="0"/>
              </a:spcAft>
              <a:buClr>
                <a:schemeClr val="accent2">
                  <a:shade val="75000"/>
                </a:schemeClr>
              </a:buClr>
              <a:buFont typeface="Wingdings 2"/>
              <a:buChar char=""/>
              <a:defRPr/>
            </a:pPr>
            <a:r>
              <a:rPr lang="fr-FR" dirty="0"/>
              <a:t>Et convenir du RDV si important décrit plus haut (se conventionner, avoir le n° ADELI…)</a:t>
            </a:r>
          </a:p>
        </p:txBody>
      </p:sp>
      <p:sp>
        <p:nvSpPr>
          <p:cNvPr id="3" name="Title 2">
            <a:extLst>
              <a:ext uri="{FF2B5EF4-FFF2-40B4-BE49-F238E27FC236}">
                <a16:creationId xmlns:a16="http://schemas.microsoft.com/office/drawing/2014/main" id="{E30E55FD-C649-914C-81DD-B4EE9618FCF3}"/>
              </a:ext>
            </a:extLst>
          </p:cNvPr>
          <p:cNvSpPr>
            <a:spLocks noGrp="1"/>
          </p:cNvSpPr>
          <p:nvPr>
            <p:ph type="title"/>
          </p:nvPr>
        </p:nvSpPr>
        <p:spPr/>
        <p:txBody>
          <a:bodyPr/>
          <a:lstStyle/>
          <a:p>
            <a:pPr eaLnBrk="1" fontAlgn="auto" hangingPunct="1">
              <a:spcAft>
                <a:spcPts val="0"/>
              </a:spcAft>
              <a:defRPr/>
            </a:pPr>
            <a:r>
              <a:rPr lang="fr-FR"/>
              <a:t>Peut-on s’installer n’importe où ? </a:t>
            </a:r>
          </a:p>
        </p:txBody>
      </p:sp>
      <p:sp>
        <p:nvSpPr>
          <p:cNvPr id="34819" name="Date Placeholder 3">
            <a:extLst>
              <a:ext uri="{FF2B5EF4-FFF2-40B4-BE49-F238E27FC236}">
                <a16:creationId xmlns:a16="http://schemas.microsoft.com/office/drawing/2014/main" id="{42A966F9-F53C-A745-ACC9-6C94086B410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9B575D-C044-3248-BC4C-141F187ADC94}"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4820" name="Slide Number Placeholder 4">
            <a:extLst>
              <a:ext uri="{FF2B5EF4-FFF2-40B4-BE49-F238E27FC236}">
                <a16:creationId xmlns:a16="http://schemas.microsoft.com/office/drawing/2014/main" id="{B6CF06E8-4976-4246-A0D8-52BF09E2A5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A0C65008-A875-894A-B628-5F823C10386A}" type="slidenum">
              <a:rPr lang="en-US" altLang="fr-FR" sz="1600">
                <a:solidFill>
                  <a:schemeClr val="tx2"/>
                </a:solidFill>
              </a:rPr>
              <a:pPr>
                <a:spcBef>
                  <a:spcPct val="0"/>
                </a:spcBef>
                <a:buClrTx/>
                <a:buSzTx/>
                <a:buFontTx/>
                <a:buNone/>
              </a:pPr>
              <a:t>30</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29D24B66-16B4-DC42-A9A6-1D4867E496EB}"/>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a:extLst>
              <a:ext uri="{FF2B5EF4-FFF2-40B4-BE49-F238E27FC236}">
                <a16:creationId xmlns:a16="http://schemas.microsoft.com/office/drawing/2014/main" id="{78309C24-6A34-3F40-8BA2-32D6AD0FD676}"/>
              </a:ext>
            </a:extLst>
          </p:cNvPr>
          <p:cNvSpPr>
            <a:spLocks noGrp="1"/>
          </p:cNvSpPr>
          <p:nvPr>
            <p:ph idx="1"/>
          </p:nvPr>
        </p:nvSpPr>
        <p:spPr/>
        <p:txBody>
          <a:bodyPr/>
          <a:lstStyle/>
          <a:p>
            <a:pPr algn="ctr" eaLnBrk="1" hangingPunct="1">
              <a:buFont typeface="Wingdings 2" pitchFamily="2" charset="2"/>
              <a:buNone/>
            </a:pPr>
            <a:endParaRPr lang="fr-FR" altLang="fr-FR" b="1"/>
          </a:p>
          <a:p>
            <a:pPr algn="ctr" eaLnBrk="1" hangingPunct="1">
              <a:buFont typeface="Wingdings 2" pitchFamily="2" charset="2"/>
              <a:buNone/>
            </a:pPr>
            <a:endParaRPr lang="fr-FR" altLang="fr-FR" b="1"/>
          </a:p>
          <a:p>
            <a:pPr algn="ctr" eaLnBrk="1" hangingPunct="1">
              <a:buFont typeface="Wingdings 2" pitchFamily="2" charset="2"/>
              <a:buNone/>
            </a:pPr>
            <a:endParaRPr lang="fr-FR" altLang="fr-FR" b="1"/>
          </a:p>
          <a:p>
            <a:pPr algn="ctr" eaLnBrk="1" hangingPunct="1">
              <a:buFont typeface="Wingdings 2" pitchFamily="2" charset="2"/>
              <a:buNone/>
            </a:pPr>
            <a:endParaRPr lang="fr-FR" altLang="fr-FR" b="1"/>
          </a:p>
          <a:p>
            <a:pPr algn="ctr" eaLnBrk="1" hangingPunct="1">
              <a:buFont typeface="Wingdings 2" pitchFamily="2" charset="2"/>
              <a:buNone/>
            </a:pPr>
            <a:r>
              <a:rPr lang="fr-FR" altLang="fr-FR" b="1"/>
              <a:t>NON.</a:t>
            </a:r>
          </a:p>
        </p:txBody>
      </p:sp>
      <p:sp>
        <p:nvSpPr>
          <p:cNvPr id="3" name="Title 2">
            <a:extLst>
              <a:ext uri="{FF2B5EF4-FFF2-40B4-BE49-F238E27FC236}">
                <a16:creationId xmlns:a16="http://schemas.microsoft.com/office/drawing/2014/main" id="{66A6E434-76D8-B041-B417-2C5E93755ED0}"/>
              </a:ext>
            </a:extLst>
          </p:cNvPr>
          <p:cNvSpPr>
            <a:spLocks noGrp="1"/>
          </p:cNvSpPr>
          <p:nvPr>
            <p:ph type="title"/>
          </p:nvPr>
        </p:nvSpPr>
        <p:spPr/>
        <p:txBody>
          <a:bodyPr>
            <a:normAutofit fontScale="90000"/>
          </a:bodyPr>
          <a:lstStyle/>
          <a:p>
            <a:pPr eaLnBrk="1" fontAlgn="auto" hangingPunct="1">
              <a:spcAft>
                <a:spcPts val="0"/>
              </a:spcAft>
              <a:defRPr/>
            </a:pPr>
            <a:r>
              <a:rPr lang="fr-FR"/>
              <a:t>Peut-on s’installer avec n’importe qui ? </a:t>
            </a:r>
          </a:p>
        </p:txBody>
      </p:sp>
      <p:sp>
        <p:nvSpPr>
          <p:cNvPr id="35843" name="Date Placeholder 3">
            <a:extLst>
              <a:ext uri="{FF2B5EF4-FFF2-40B4-BE49-F238E27FC236}">
                <a16:creationId xmlns:a16="http://schemas.microsoft.com/office/drawing/2014/main" id="{793CA0D6-55A4-9D47-A0CF-4AA536A148E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4FA4B4-E240-C14D-A2E5-858E54CE6A2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5844" name="Slide Number Placeholder 4">
            <a:extLst>
              <a:ext uri="{FF2B5EF4-FFF2-40B4-BE49-F238E27FC236}">
                <a16:creationId xmlns:a16="http://schemas.microsoft.com/office/drawing/2014/main" id="{97BA72F8-EB95-6849-A250-3F28062FEF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15691BA5-5E0D-464A-A8A6-0C8B9D3C9852}" type="slidenum">
              <a:rPr lang="en-US" altLang="fr-FR" sz="1600">
                <a:solidFill>
                  <a:schemeClr val="tx2"/>
                </a:solidFill>
              </a:rPr>
              <a:pPr>
                <a:spcBef>
                  <a:spcPct val="0"/>
                </a:spcBef>
                <a:buClrTx/>
                <a:buSzTx/>
                <a:buFontTx/>
                <a:buNone/>
              </a:pPr>
              <a:t>31</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5F7D1B69-6091-674C-B8BC-8400C331D0B1}"/>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a:extLst>
              <a:ext uri="{FF2B5EF4-FFF2-40B4-BE49-F238E27FC236}">
                <a16:creationId xmlns:a16="http://schemas.microsoft.com/office/drawing/2014/main" id="{B573F697-FF5B-3942-94A1-36120834D29A}"/>
              </a:ext>
            </a:extLst>
          </p:cNvPr>
          <p:cNvSpPr>
            <a:spLocks noGrp="1"/>
          </p:cNvSpPr>
          <p:nvPr>
            <p:ph idx="1"/>
          </p:nvPr>
        </p:nvSpPr>
        <p:spPr/>
        <p:txBody>
          <a:bodyPr/>
          <a:lstStyle/>
          <a:p>
            <a:pPr algn="ctr" eaLnBrk="1" hangingPunct="1">
              <a:buFont typeface="Wingdings 2" pitchFamily="2" charset="2"/>
              <a:buNone/>
            </a:pPr>
            <a:endParaRPr lang="fr-FR" altLang="fr-FR" b="1"/>
          </a:p>
          <a:p>
            <a:pPr algn="ctr" eaLnBrk="1" hangingPunct="1">
              <a:buFont typeface="Wingdings 2" pitchFamily="2" charset="2"/>
              <a:buNone/>
            </a:pPr>
            <a:endParaRPr lang="fr-FR" altLang="fr-FR" b="1"/>
          </a:p>
          <a:p>
            <a:pPr algn="ctr" eaLnBrk="1" hangingPunct="1">
              <a:buFont typeface="Wingdings 2" pitchFamily="2" charset="2"/>
              <a:buNone/>
            </a:pPr>
            <a:endParaRPr lang="fr-FR" altLang="fr-FR" b="1"/>
          </a:p>
          <a:p>
            <a:pPr algn="ctr" eaLnBrk="1" hangingPunct="1">
              <a:buFont typeface="Wingdings 2" pitchFamily="2" charset="2"/>
              <a:buNone/>
            </a:pPr>
            <a:endParaRPr lang="fr-FR" altLang="fr-FR" b="1"/>
          </a:p>
          <a:p>
            <a:pPr algn="ctr" eaLnBrk="1" hangingPunct="1">
              <a:buFont typeface="Wingdings 2" pitchFamily="2" charset="2"/>
              <a:buNone/>
            </a:pPr>
            <a:r>
              <a:rPr lang="fr-FR" altLang="fr-FR" b="1"/>
              <a:t>Pardon.</a:t>
            </a:r>
          </a:p>
        </p:txBody>
      </p:sp>
      <p:sp>
        <p:nvSpPr>
          <p:cNvPr id="3" name="Title 2">
            <a:extLst>
              <a:ext uri="{FF2B5EF4-FFF2-40B4-BE49-F238E27FC236}">
                <a16:creationId xmlns:a16="http://schemas.microsoft.com/office/drawing/2014/main" id="{D8456BEE-03FA-C247-B406-4CA3EF144929}"/>
              </a:ext>
            </a:extLst>
          </p:cNvPr>
          <p:cNvSpPr>
            <a:spLocks noGrp="1"/>
          </p:cNvSpPr>
          <p:nvPr>
            <p:ph type="title"/>
          </p:nvPr>
        </p:nvSpPr>
        <p:spPr/>
        <p:txBody>
          <a:bodyPr>
            <a:normAutofit fontScale="90000"/>
          </a:bodyPr>
          <a:lstStyle/>
          <a:p>
            <a:pPr eaLnBrk="1" fontAlgn="auto" hangingPunct="1">
              <a:spcAft>
                <a:spcPts val="0"/>
              </a:spcAft>
              <a:defRPr/>
            </a:pPr>
            <a:r>
              <a:rPr lang="fr-FR"/>
              <a:t>Peut-on s’installer avec n’importe qui ? </a:t>
            </a:r>
          </a:p>
        </p:txBody>
      </p:sp>
      <p:sp>
        <p:nvSpPr>
          <p:cNvPr id="36867" name="Date Placeholder 3">
            <a:extLst>
              <a:ext uri="{FF2B5EF4-FFF2-40B4-BE49-F238E27FC236}">
                <a16:creationId xmlns:a16="http://schemas.microsoft.com/office/drawing/2014/main" id="{B63C66D5-C2BC-A945-817C-E342B99C841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D502E4-790E-BE4D-8A41-F3D403EAFCC1}"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6868" name="Slide Number Placeholder 4">
            <a:extLst>
              <a:ext uri="{FF2B5EF4-FFF2-40B4-BE49-F238E27FC236}">
                <a16:creationId xmlns:a16="http://schemas.microsoft.com/office/drawing/2014/main" id="{0C1F6A22-FFB7-B14C-A1C7-BB8EFC173C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0F746508-1230-B246-8E1B-F433EBE4AFAA}" type="slidenum">
              <a:rPr lang="en-US" altLang="fr-FR" sz="1600">
                <a:solidFill>
                  <a:schemeClr val="tx2"/>
                </a:solidFill>
              </a:rPr>
              <a:pPr>
                <a:spcBef>
                  <a:spcPct val="0"/>
                </a:spcBef>
                <a:buClrTx/>
                <a:buSzTx/>
                <a:buFontTx/>
                <a:buNone/>
              </a:pPr>
              <a:t>32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803AE19D-3C6B-6F46-9833-8B17CB56C67D}"/>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a:extLst>
              <a:ext uri="{FF2B5EF4-FFF2-40B4-BE49-F238E27FC236}">
                <a16:creationId xmlns:a16="http://schemas.microsoft.com/office/drawing/2014/main" id="{6A43BA98-B534-104F-97F2-CE310D886F1C}"/>
              </a:ext>
            </a:extLst>
          </p:cNvPr>
          <p:cNvSpPr>
            <a:spLocks noGrp="1"/>
          </p:cNvSpPr>
          <p:nvPr>
            <p:ph idx="1"/>
          </p:nvPr>
        </p:nvSpPr>
        <p:spPr/>
        <p:txBody>
          <a:bodyPr/>
          <a:lstStyle/>
          <a:p>
            <a:pPr algn="ctr" eaLnBrk="1" hangingPunct="1">
              <a:buFont typeface="Wingdings 2" pitchFamily="2" charset="2"/>
              <a:buNone/>
            </a:pPr>
            <a:r>
              <a:rPr lang="fr-FR" altLang="fr-FR" sz="25000" b="1"/>
              <a:t>NON </a:t>
            </a:r>
          </a:p>
        </p:txBody>
      </p:sp>
      <p:sp>
        <p:nvSpPr>
          <p:cNvPr id="3" name="Title 2">
            <a:extLst>
              <a:ext uri="{FF2B5EF4-FFF2-40B4-BE49-F238E27FC236}">
                <a16:creationId xmlns:a16="http://schemas.microsoft.com/office/drawing/2014/main" id="{0043ADBD-50A3-CE4C-864F-7243D3112834}"/>
              </a:ext>
            </a:extLst>
          </p:cNvPr>
          <p:cNvSpPr>
            <a:spLocks noGrp="1"/>
          </p:cNvSpPr>
          <p:nvPr>
            <p:ph type="title"/>
          </p:nvPr>
        </p:nvSpPr>
        <p:spPr/>
        <p:txBody>
          <a:bodyPr>
            <a:normAutofit fontScale="90000"/>
          </a:bodyPr>
          <a:lstStyle/>
          <a:p>
            <a:pPr eaLnBrk="1" fontAlgn="auto" hangingPunct="1">
              <a:spcAft>
                <a:spcPts val="0"/>
              </a:spcAft>
              <a:defRPr/>
            </a:pPr>
            <a:r>
              <a:rPr lang="fr-FR"/>
              <a:t>Peut-on s’installer avec n’importe qui ? </a:t>
            </a:r>
          </a:p>
        </p:txBody>
      </p:sp>
      <p:sp>
        <p:nvSpPr>
          <p:cNvPr id="37891" name="Date Placeholder 3">
            <a:extLst>
              <a:ext uri="{FF2B5EF4-FFF2-40B4-BE49-F238E27FC236}">
                <a16:creationId xmlns:a16="http://schemas.microsoft.com/office/drawing/2014/main" id="{A7B7F272-A1DA-7849-99D5-7734509ED6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644415-4971-3E40-AAEC-734DCC3B99D9}"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7892" name="Slide Number Placeholder 4">
            <a:extLst>
              <a:ext uri="{FF2B5EF4-FFF2-40B4-BE49-F238E27FC236}">
                <a16:creationId xmlns:a16="http://schemas.microsoft.com/office/drawing/2014/main" id="{F7B590DE-5962-8A42-847A-C58E9CB028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3B03DC5B-ADD4-1947-8FAC-9C8E81C82E1F}" type="slidenum">
              <a:rPr lang="en-US" altLang="fr-FR" sz="1600">
                <a:solidFill>
                  <a:schemeClr val="tx2"/>
                </a:solidFill>
              </a:rPr>
              <a:pPr>
                <a:spcBef>
                  <a:spcPct val="0"/>
                </a:spcBef>
                <a:buClrTx/>
                <a:buSzTx/>
                <a:buFontTx/>
                <a:buNone/>
              </a:pPr>
              <a:t>33</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6782209D-EC3E-8946-9825-51BB07FEFFA5}"/>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a:extLst>
              <a:ext uri="{FF2B5EF4-FFF2-40B4-BE49-F238E27FC236}">
                <a16:creationId xmlns:a16="http://schemas.microsoft.com/office/drawing/2014/main" id="{2AC86E54-BEDC-F543-AE83-CE8A57464CAA}"/>
              </a:ext>
            </a:extLst>
          </p:cNvPr>
          <p:cNvSpPr>
            <a:spLocks noGrp="1"/>
          </p:cNvSpPr>
          <p:nvPr>
            <p:ph idx="1"/>
          </p:nvPr>
        </p:nvSpPr>
        <p:spPr>
          <a:xfrm>
            <a:off x="381000" y="228600"/>
            <a:ext cx="8229600" cy="5953125"/>
          </a:xfrm>
        </p:spPr>
        <p:txBody>
          <a:bodyPr>
            <a:normAutofit fontScale="92500" lnSpcReduction="10000"/>
          </a:bodyPr>
          <a:lstStyle/>
          <a:p>
            <a:pPr algn="just" eaLnBrk="1" hangingPunct="1">
              <a:defRPr/>
            </a:pPr>
            <a:r>
              <a:rPr lang="fr-FR" altLang="fr-FR" sz="1600" dirty="0"/>
              <a:t>Vos horaires : </a:t>
            </a:r>
          </a:p>
          <a:p>
            <a:pPr lvl="1" algn="just" eaLnBrk="1" hangingPunct="1">
              <a:defRPr/>
            </a:pPr>
            <a:r>
              <a:rPr lang="fr-FR" altLang="fr-FR" sz="1700" dirty="0"/>
              <a:t>Si vos confrères font 7h-20h tous les jours et que vous voulez faire 9h-16h, il faut être sûr que ça soit clairement accepté. En général, non (ou sur du court terme). </a:t>
            </a:r>
          </a:p>
          <a:p>
            <a:pPr lvl="1" algn="just" eaLnBrk="1" hangingPunct="1">
              <a:defRPr/>
            </a:pPr>
            <a:r>
              <a:rPr lang="fr-FR" altLang="fr-FR" sz="1700" dirty="0"/>
              <a:t>L’inverse est vrai. </a:t>
            </a:r>
          </a:p>
          <a:p>
            <a:pPr algn="just" eaLnBrk="1" hangingPunct="1">
              <a:defRPr/>
            </a:pPr>
            <a:r>
              <a:rPr lang="fr-FR" altLang="fr-FR" sz="1600" dirty="0"/>
              <a:t>Vos vacances : </a:t>
            </a:r>
          </a:p>
          <a:p>
            <a:pPr lvl="1" algn="just" eaLnBrk="1" hangingPunct="1">
              <a:defRPr/>
            </a:pPr>
            <a:r>
              <a:rPr lang="fr-FR" altLang="fr-FR" sz="1700" dirty="0"/>
              <a:t>Même principe… Combien chacun prend de vacances par an ? Est-ce compatible avec ce que </a:t>
            </a:r>
            <a:r>
              <a:rPr lang="fr-FR" altLang="fr-FR" sz="1700" u="sng" dirty="0"/>
              <a:t>vous</a:t>
            </a:r>
            <a:r>
              <a:rPr lang="fr-FR" altLang="fr-FR" sz="1700" dirty="0"/>
              <a:t> voulez ? (on rappelle le principe du libéral : vous êtes libre). </a:t>
            </a:r>
          </a:p>
          <a:p>
            <a:pPr algn="just" eaLnBrk="1" hangingPunct="1">
              <a:defRPr/>
            </a:pPr>
            <a:r>
              <a:rPr lang="fr-FR" altLang="fr-FR" sz="1600" dirty="0"/>
              <a:t>Vos créneaux : </a:t>
            </a:r>
          </a:p>
          <a:p>
            <a:pPr lvl="1" algn="just" eaLnBrk="1" hangingPunct="1">
              <a:defRPr/>
            </a:pPr>
            <a:r>
              <a:rPr lang="fr-FR" altLang="fr-FR" sz="1700" dirty="0"/>
              <a:t>Si vos confrères voient des patients toutes les 10 minutes et que vous prenez 20 minutes par patient, il faut être sûr que ça soit aussi accepté.</a:t>
            </a:r>
          </a:p>
          <a:p>
            <a:pPr algn="just" eaLnBrk="1" hangingPunct="1">
              <a:defRPr/>
            </a:pPr>
            <a:r>
              <a:rPr lang="fr-FR" altLang="fr-FR" sz="1600" dirty="0"/>
              <a:t>Votre pratique médicale : </a:t>
            </a:r>
          </a:p>
          <a:p>
            <a:pPr lvl="1" algn="just" eaLnBrk="1" hangingPunct="1">
              <a:defRPr/>
            </a:pPr>
            <a:r>
              <a:rPr lang="fr-FR" altLang="fr-FR" sz="1700" dirty="0"/>
              <a:t>Si vous avez conscience des risques d’</a:t>
            </a:r>
            <a:r>
              <a:rPr lang="fr-FR" altLang="fr-FR" sz="1700" dirty="0" err="1"/>
              <a:t>antibiorésistance</a:t>
            </a:r>
            <a:r>
              <a:rPr lang="fr-FR" altLang="fr-FR" sz="1700" dirty="0"/>
              <a:t> au </a:t>
            </a:r>
            <a:fld id="{3A0280FD-CFB3-A94C-A4D6-50C55EB53682}" type="datetime4">
              <a:rPr lang="fr-FR" altLang="fr-FR" sz="1700" smtClean="0"/>
              <a:pPr lvl="1" algn="just" eaLnBrk="1" hangingPunct="1">
                <a:defRPr/>
              </a:pPr>
              <a:t>1er septembre 2021</a:t>
            </a:fld>
            <a:r>
              <a:rPr lang="fr-FR" altLang="fr-FR" sz="1700" dirty="0"/>
              <a:t>, et que vos confrères balancent de l’</a:t>
            </a:r>
            <a:r>
              <a:rPr lang="fr-FR" altLang="fr-FR" sz="1700" dirty="0" err="1"/>
              <a:t>amox-ac</a:t>
            </a:r>
            <a:r>
              <a:rPr lang="fr-FR" altLang="fr-FR" sz="1700" dirty="0"/>
              <a:t>. clavulanique sur la moindre bronchite ou rhinopharyngite, 1/ ça va vous agacer, 2/ ça va compliquer l’information des patients sur l’absence d’intérêt des antibiotiques…</a:t>
            </a:r>
          </a:p>
          <a:p>
            <a:pPr algn="just" eaLnBrk="1" hangingPunct="1">
              <a:defRPr/>
            </a:pPr>
            <a:r>
              <a:rPr lang="fr-FR" altLang="fr-FR" sz="1600" dirty="0"/>
              <a:t>Votre « chiffre d’affaires » : </a:t>
            </a:r>
          </a:p>
          <a:p>
            <a:pPr lvl="1" algn="just" eaLnBrk="1" hangingPunct="1">
              <a:defRPr/>
            </a:pPr>
            <a:r>
              <a:rPr lang="fr-FR" altLang="fr-FR" sz="1700" dirty="0"/>
              <a:t>Il dépend des entrées, donc du nombre de patients donc de vos horaires…</a:t>
            </a:r>
          </a:p>
          <a:p>
            <a:pPr lvl="1" algn="just" eaLnBrk="1" hangingPunct="1">
              <a:defRPr/>
            </a:pPr>
            <a:r>
              <a:rPr lang="fr-FR" altLang="fr-FR" sz="1700" dirty="0"/>
              <a:t>Il dépend aussi des sorties : charges personnelles (sociales, frais kilométriques, matériel…) et charges collectives. Voici des situations désavantageuses : </a:t>
            </a:r>
          </a:p>
          <a:p>
            <a:pPr lvl="2" algn="just" eaLnBrk="1" hangingPunct="1">
              <a:defRPr/>
            </a:pPr>
            <a:r>
              <a:rPr lang="fr-FR" altLang="fr-FR" sz="1600" dirty="0"/>
              <a:t>Trop grosse structure avec installations chères partagées (dentistes…) </a:t>
            </a:r>
          </a:p>
          <a:p>
            <a:pPr lvl="2" algn="just" eaLnBrk="1" hangingPunct="1">
              <a:defRPr/>
            </a:pPr>
            <a:r>
              <a:rPr lang="fr-FR" altLang="fr-FR" sz="1600" dirty="0"/>
              <a:t>Trop d’employés pour votre activité (secrétaires, femmes de ménage… c’est bien de créer de l’emploi, mais ça ne doit pas vous obliger à avoir une activité démentielle…)</a:t>
            </a:r>
          </a:p>
          <a:p>
            <a:pPr lvl="2" algn="just" eaLnBrk="1" hangingPunct="1">
              <a:defRPr/>
            </a:pPr>
            <a:r>
              <a:rPr lang="fr-FR" altLang="fr-FR" sz="1600" dirty="0"/>
              <a:t>Les associés de la SCI (qui possèdent les murs) fixent un loyer trop élevé…</a:t>
            </a:r>
          </a:p>
          <a:p>
            <a:pPr lvl="2" algn="just" eaLnBrk="1" hangingPunct="1">
              <a:defRPr/>
            </a:pPr>
            <a:r>
              <a:rPr lang="fr-FR" altLang="fr-FR" sz="1600" dirty="0"/>
              <a:t>Etc.</a:t>
            </a:r>
          </a:p>
        </p:txBody>
      </p:sp>
      <p:sp>
        <p:nvSpPr>
          <p:cNvPr id="38914" name="Date Placeholder 3">
            <a:extLst>
              <a:ext uri="{FF2B5EF4-FFF2-40B4-BE49-F238E27FC236}">
                <a16:creationId xmlns:a16="http://schemas.microsoft.com/office/drawing/2014/main" id="{FDEAF784-7E34-7E41-BFA9-D3F9CC15741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C5FFD8-1EB0-E54A-A6E5-D46EDD1F1E9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8915" name="Slide Number Placeholder 4">
            <a:extLst>
              <a:ext uri="{FF2B5EF4-FFF2-40B4-BE49-F238E27FC236}">
                <a16:creationId xmlns:a16="http://schemas.microsoft.com/office/drawing/2014/main" id="{CACBA675-BE2E-124D-B86C-8FEC58535D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976A4124-9EF8-364D-9005-3426B488D724}" type="slidenum">
              <a:rPr lang="en-US" altLang="fr-FR" sz="1600">
                <a:solidFill>
                  <a:schemeClr val="tx2"/>
                </a:solidFill>
              </a:rPr>
              <a:pPr>
                <a:spcBef>
                  <a:spcPct val="0"/>
                </a:spcBef>
                <a:buClrTx/>
                <a:buSzTx/>
                <a:buFontTx/>
                <a:buNone/>
              </a:pPr>
              <a:t>34</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F8A66894-A48E-BE45-ADB5-4518093E7964}"/>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C662E-9CC8-5D40-B91F-23F05A3B0D42}"/>
              </a:ext>
            </a:extLst>
          </p:cNvPr>
          <p:cNvSpPr>
            <a:spLocks noGrp="1"/>
          </p:cNvSpPr>
          <p:nvPr>
            <p:ph idx="1"/>
          </p:nvPr>
        </p:nvSpPr>
        <p:spPr>
          <a:xfrm>
            <a:off x="457200" y="1524000"/>
            <a:ext cx="8229600" cy="4679950"/>
          </a:xfrm>
          <a:ln>
            <a:miter lim="800000"/>
            <a:headEnd/>
            <a:tailEnd/>
          </a:ln>
        </p:spPr>
        <p:txBody>
          <a:bodyPr>
            <a:normAutofit fontScale="77500" lnSpcReduction="20000"/>
          </a:bodyPr>
          <a:lstStyle/>
          <a:p>
            <a:pPr marL="274320" indent="-274320" eaLnBrk="1" fontAlgn="auto" hangingPunct="1">
              <a:spcAft>
                <a:spcPts val="0"/>
              </a:spcAft>
              <a:buFont typeface="Wingdings 2"/>
              <a:buChar char=""/>
              <a:defRPr/>
            </a:pPr>
            <a:r>
              <a:rPr lang="fr-FR" dirty="0"/>
              <a:t>Établissement recevant du public niveau 5 : obligations à respecter depuis septembre 2015 (handicap</a:t>
            </a:r>
            <a:r>
              <a:rPr lang="fr-FR" b="1" u="sng" dirty="0"/>
              <a:t>s</a:t>
            </a:r>
            <a:r>
              <a:rPr lang="fr-FR" dirty="0"/>
              <a:t>)</a:t>
            </a:r>
          </a:p>
          <a:p>
            <a:pPr marL="640080" lvl="1" indent="-274320" eaLnBrk="1" fontAlgn="auto" hangingPunct="1">
              <a:spcAft>
                <a:spcPts val="0"/>
              </a:spcAft>
              <a:buClr>
                <a:schemeClr val="accent2">
                  <a:shade val="75000"/>
                </a:schemeClr>
              </a:buClr>
              <a:buFont typeface="Wingdings 2"/>
              <a:buChar char=""/>
              <a:defRPr/>
            </a:pPr>
            <a:r>
              <a:rPr lang="fr-FR" dirty="0"/>
              <a:t>Ne rachetez pas n’importe où (… ou préparez-vous à faire des travaux !) </a:t>
            </a:r>
          </a:p>
          <a:p>
            <a:pPr marL="640080" lvl="1" indent="-274320" eaLnBrk="1" fontAlgn="auto" hangingPunct="1">
              <a:spcAft>
                <a:spcPts val="0"/>
              </a:spcAft>
              <a:buClr>
                <a:schemeClr val="accent2">
                  <a:shade val="75000"/>
                </a:schemeClr>
              </a:buClr>
              <a:buFont typeface="Wingdings 2"/>
              <a:buChar char=""/>
              <a:defRPr/>
            </a:pPr>
            <a:r>
              <a:rPr lang="fr-FR" dirty="0"/>
              <a:t>Vous pouvez ne pas avoir de WC publics ; vous ne pouvez pas avoir des WC publics non accessibles… </a:t>
            </a:r>
          </a:p>
          <a:p>
            <a:pPr marL="1005840" lvl="2" eaLnBrk="1" fontAlgn="auto" hangingPunct="1">
              <a:spcAft>
                <a:spcPts val="0"/>
              </a:spcAft>
              <a:buClr>
                <a:schemeClr val="accent2">
                  <a:shade val="50000"/>
                </a:schemeClr>
              </a:buClr>
              <a:buFont typeface="Wingdings 2"/>
              <a:buChar char=""/>
              <a:defRPr/>
            </a:pPr>
            <a:r>
              <a:rPr lang="fr-FR" dirty="0"/>
              <a:t>Bonjour, c’est la Logique. Vous êtes sûr de ce que vous racontez ? </a:t>
            </a:r>
          </a:p>
          <a:p>
            <a:pPr marL="1280160" lvl="3" eaLnBrk="1" fontAlgn="auto" hangingPunct="1">
              <a:spcAft>
                <a:spcPts val="0"/>
              </a:spcAft>
              <a:buClr>
                <a:schemeClr val="accent2">
                  <a:shade val="75000"/>
                </a:schemeClr>
              </a:buClr>
              <a:buFont typeface="Wingdings 2" pitchFamily="18" charset="2"/>
              <a:buChar char=""/>
              <a:defRPr/>
            </a:pPr>
            <a:r>
              <a:rPr lang="fr-FR" dirty="0"/>
              <a:t>Oui, oui.</a:t>
            </a:r>
          </a:p>
          <a:p>
            <a:pPr marL="1554480" lvl="4" eaLnBrk="1" fontAlgn="auto" hangingPunct="1">
              <a:spcBef>
                <a:spcPts val="340"/>
              </a:spcBef>
              <a:spcAft>
                <a:spcPts val="0"/>
              </a:spcAft>
              <a:buClr>
                <a:schemeClr val="accent2">
                  <a:shade val="75000"/>
                </a:schemeClr>
              </a:buClr>
              <a:buFont typeface="Wingdings 2" pitchFamily="18" charset="2"/>
              <a:buChar char=""/>
              <a:defRPr/>
            </a:pPr>
            <a:r>
              <a:rPr lang="fr-FR" dirty="0"/>
              <a:t>Ah. Donc voici ma lettre de démission. </a:t>
            </a:r>
          </a:p>
          <a:p>
            <a:pPr lvl="5">
              <a:defRPr/>
            </a:pPr>
            <a:r>
              <a:rPr lang="fr-FR" dirty="0"/>
              <a:t>C’est gentil, mais il la faut en 3 exemplaires. </a:t>
            </a:r>
          </a:p>
          <a:p>
            <a:pPr lvl="6">
              <a:defRPr/>
            </a:pPr>
            <a:r>
              <a:rPr lang="fr-FR" dirty="0"/>
              <a:t>Ah…</a:t>
            </a:r>
          </a:p>
          <a:p>
            <a:pPr marL="1005840" lvl="2" eaLnBrk="1" fontAlgn="auto" hangingPunct="1">
              <a:spcAft>
                <a:spcPts val="0"/>
              </a:spcAft>
              <a:buClr>
                <a:schemeClr val="accent2">
                  <a:shade val="50000"/>
                </a:schemeClr>
              </a:buClr>
              <a:buFont typeface="Wingdings 2"/>
              <a:buChar char=""/>
              <a:defRPr/>
            </a:pPr>
            <a:r>
              <a:rPr lang="fr-FR" dirty="0"/>
              <a:t>Normes WC (hauteur, rampe, lavabo, place pour ½ tour…) </a:t>
            </a:r>
          </a:p>
          <a:p>
            <a:pPr marL="640080" lvl="1" indent="-274320" eaLnBrk="1" fontAlgn="auto" hangingPunct="1">
              <a:spcAft>
                <a:spcPts val="0"/>
              </a:spcAft>
              <a:buClr>
                <a:schemeClr val="accent2">
                  <a:shade val="75000"/>
                </a:schemeClr>
              </a:buClr>
              <a:buFont typeface="Wingdings 2"/>
              <a:buChar char=""/>
              <a:defRPr/>
            </a:pPr>
            <a:r>
              <a:rPr lang="fr-FR" dirty="0"/>
              <a:t>Pas de marche : privilégier les pentes (5 % max, sinon avec paliers…) </a:t>
            </a:r>
          </a:p>
          <a:p>
            <a:pPr marL="1005840" lvl="2" eaLnBrk="1" fontAlgn="auto" hangingPunct="1">
              <a:spcAft>
                <a:spcPts val="0"/>
              </a:spcAft>
              <a:buClr>
                <a:schemeClr val="accent2">
                  <a:shade val="50000"/>
                </a:schemeClr>
              </a:buClr>
              <a:buFont typeface="Wingdings 2"/>
              <a:buChar char=""/>
              <a:defRPr/>
            </a:pPr>
            <a:r>
              <a:rPr lang="fr-FR" dirty="0"/>
              <a:t>Ou une rampe – amovible possible (depuis décembre 2015)</a:t>
            </a:r>
          </a:p>
          <a:p>
            <a:pPr marL="640080" lvl="1" indent="-274320" eaLnBrk="1" fontAlgn="auto" hangingPunct="1">
              <a:spcAft>
                <a:spcPts val="0"/>
              </a:spcAft>
              <a:buClr>
                <a:schemeClr val="accent2">
                  <a:shade val="75000"/>
                </a:schemeClr>
              </a:buClr>
              <a:buFont typeface="Wingdings 2"/>
              <a:buChar char=""/>
              <a:defRPr/>
            </a:pPr>
            <a:r>
              <a:rPr lang="fr-FR" dirty="0"/>
              <a:t>Couleurs avec contraste (handicap visuel) </a:t>
            </a:r>
          </a:p>
          <a:p>
            <a:pPr marL="273367" indent="-274320" eaLnBrk="1" fontAlgn="auto" hangingPunct="1">
              <a:spcAft>
                <a:spcPts val="0"/>
              </a:spcAft>
              <a:buClr>
                <a:schemeClr val="accent2">
                  <a:shade val="75000"/>
                </a:schemeClr>
              </a:buClr>
              <a:buFont typeface="Wingdings 2"/>
              <a:buChar char=""/>
              <a:defRPr/>
            </a:pPr>
            <a:r>
              <a:rPr lang="fr-FR" dirty="0"/>
              <a:t>Tri des déchets</a:t>
            </a:r>
          </a:p>
          <a:p>
            <a:pPr marL="273367" indent="-274320" eaLnBrk="1" fontAlgn="auto" hangingPunct="1">
              <a:spcAft>
                <a:spcPts val="0"/>
              </a:spcAft>
              <a:buClr>
                <a:schemeClr val="accent2">
                  <a:shade val="75000"/>
                </a:schemeClr>
              </a:buClr>
              <a:buFont typeface="Wingdings 2"/>
              <a:buChar char=""/>
              <a:defRPr/>
            </a:pPr>
            <a:r>
              <a:rPr lang="fr-FR" dirty="0"/>
              <a:t>Affichage des tarifs</a:t>
            </a:r>
          </a:p>
          <a:p>
            <a:pPr marL="273367" indent="-274320" eaLnBrk="1" fontAlgn="auto" hangingPunct="1">
              <a:spcAft>
                <a:spcPts val="0"/>
              </a:spcAft>
              <a:buClr>
                <a:schemeClr val="accent2">
                  <a:shade val="75000"/>
                </a:schemeClr>
              </a:buClr>
              <a:buFont typeface="Wingdings 2"/>
              <a:buChar char=""/>
              <a:defRPr/>
            </a:pPr>
            <a:r>
              <a:rPr lang="fr-FR" dirty="0"/>
              <a:t>RGPD / CNIL – SACEM si musique en salle d’attente… </a:t>
            </a:r>
          </a:p>
        </p:txBody>
      </p:sp>
      <p:sp>
        <p:nvSpPr>
          <p:cNvPr id="3" name="Title 2">
            <a:extLst>
              <a:ext uri="{FF2B5EF4-FFF2-40B4-BE49-F238E27FC236}">
                <a16:creationId xmlns:a16="http://schemas.microsoft.com/office/drawing/2014/main" id="{951D7C07-957D-9344-889A-BEAD66804711}"/>
              </a:ext>
            </a:extLst>
          </p:cNvPr>
          <p:cNvSpPr>
            <a:spLocks noGrp="1"/>
          </p:cNvSpPr>
          <p:nvPr>
            <p:ph type="title"/>
          </p:nvPr>
        </p:nvSpPr>
        <p:spPr/>
        <p:txBody>
          <a:bodyPr/>
          <a:lstStyle/>
          <a:p>
            <a:pPr eaLnBrk="1" fontAlgn="auto" hangingPunct="1">
              <a:spcAft>
                <a:spcPts val="0"/>
              </a:spcAft>
              <a:defRPr/>
            </a:pPr>
            <a:r>
              <a:rPr lang="fr-FR"/>
              <a:t>Normes au cabinet</a:t>
            </a:r>
          </a:p>
        </p:txBody>
      </p:sp>
      <p:sp>
        <p:nvSpPr>
          <p:cNvPr id="39939" name="Date Placeholder 3">
            <a:extLst>
              <a:ext uri="{FF2B5EF4-FFF2-40B4-BE49-F238E27FC236}">
                <a16:creationId xmlns:a16="http://schemas.microsoft.com/office/drawing/2014/main" id="{FDCCBBC3-AAEE-DC47-B84C-8F2655C6D69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EB44BC-5BB0-6F43-8102-C6A4D6E226C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39940" name="Slide Number Placeholder 4">
            <a:extLst>
              <a:ext uri="{FF2B5EF4-FFF2-40B4-BE49-F238E27FC236}">
                <a16:creationId xmlns:a16="http://schemas.microsoft.com/office/drawing/2014/main" id="{520D62C1-B7A7-8B46-9E6A-FA3E39A690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CCD95305-9DB1-4649-8B63-E07FCF90A3BA}" type="slidenum">
              <a:rPr lang="en-US" altLang="fr-FR" sz="1600">
                <a:solidFill>
                  <a:schemeClr val="tx2"/>
                </a:solidFill>
              </a:rPr>
              <a:pPr>
                <a:spcBef>
                  <a:spcPct val="0"/>
                </a:spcBef>
                <a:buClrTx/>
                <a:buSzTx/>
                <a:buFontTx/>
                <a:buNone/>
              </a:pPr>
              <a:t>35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AED9FD9F-7DDB-6746-9C83-9B31E1FF92CC}"/>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a:extLst>
              <a:ext uri="{FF2B5EF4-FFF2-40B4-BE49-F238E27FC236}">
                <a16:creationId xmlns:a16="http://schemas.microsoft.com/office/drawing/2014/main" id="{58C011BA-F49C-2843-9AF7-C9CF438EB33F}"/>
              </a:ext>
            </a:extLst>
          </p:cNvPr>
          <p:cNvSpPr>
            <a:spLocks noGrp="1"/>
          </p:cNvSpPr>
          <p:nvPr>
            <p:ph idx="1"/>
          </p:nvPr>
        </p:nvSpPr>
        <p:spPr/>
        <p:txBody>
          <a:bodyPr/>
          <a:lstStyle/>
          <a:p>
            <a:pPr eaLnBrk="1" hangingPunct="1"/>
            <a:endParaRPr lang="fr-FR" altLang="fr-FR" sz="2800"/>
          </a:p>
          <a:p>
            <a:pPr eaLnBrk="1" hangingPunct="1"/>
            <a:endParaRPr lang="fr-FR" altLang="fr-FR" sz="2800"/>
          </a:p>
          <a:p>
            <a:pPr eaLnBrk="1" hangingPunct="1"/>
            <a:r>
              <a:rPr lang="fr-FR" altLang="fr-FR" sz="2800"/>
              <a:t>Professionnel de santé </a:t>
            </a:r>
            <a:r>
              <a:rPr lang="fr-FR" altLang="fr-FR" sz="1400"/>
              <a:t>(compétent)</a:t>
            </a:r>
            <a:endParaRPr lang="fr-FR" altLang="fr-FR" sz="2800"/>
          </a:p>
          <a:p>
            <a:pPr eaLnBrk="1" hangingPunct="1"/>
            <a:r>
              <a:rPr lang="fr-FR" altLang="fr-FR" sz="2800" b="1"/>
              <a:t>Chef d’entreprise</a:t>
            </a:r>
            <a:endParaRPr lang="fr-FR" altLang="fr-FR" sz="2800"/>
          </a:p>
          <a:p>
            <a:pPr eaLnBrk="1" hangingPunct="1"/>
            <a:r>
              <a:rPr lang="fr-FR" altLang="fr-FR" sz="2800" b="1"/>
              <a:t>Propriétaire ou locataire</a:t>
            </a:r>
            <a:endParaRPr lang="fr-FR" altLang="fr-FR" sz="2800"/>
          </a:p>
          <a:p>
            <a:pPr eaLnBrk="1" hangingPunct="1">
              <a:buFont typeface="Wingdings 2" pitchFamily="2" charset="2"/>
              <a:buNone/>
            </a:pPr>
            <a:r>
              <a:rPr lang="fr-FR" altLang="fr-FR" sz="2800"/>
              <a:t>… que vous soyez installé ou remplaçant !</a:t>
            </a:r>
          </a:p>
          <a:p>
            <a:pPr eaLnBrk="1" hangingPunct="1">
              <a:buFont typeface="Wingdings 2" pitchFamily="2" charset="2"/>
              <a:buNone/>
            </a:pPr>
            <a:endParaRPr lang="fr-FR" altLang="fr-FR" sz="2800"/>
          </a:p>
        </p:txBody>
      </p:sp>
      <p:sp>
        <p:nvSpPr>
          <p:cNvPr id="3" name="Title 2">
            <a:extLst>
              <a:ext uri="{FF2B5EF4-FFF2-40B4-BE49-F238E27FC236}">
                <a16:creationId xmlns:a16="http://schemas.microsoft.com/office/drawing/2014/main" id="{07692EE1-D63D-DC41-9F25-C13E9D60C12A}"/>
              </a:ext>
            </a:extLst>
          </p:cNvPr>
          <p:cNvSpPr>
            <a:spLocks noGrp="1"/>
          </p:cNvSpPr>
          <p:nvPr>
            <p:ph type="title"/>
          </p:nvPr>
        </p:nvSpPr>
        <p:spPr/>
        <p:txBody>
          <a:bodyPr/>
          <a:lstStyle/>
          <a:p>
            <a:pPr eaLnBrk="1" fontAlgn="auto" hangingPunct="1">
              <a:spcAft>
                <a:spcPts val="0"/>
              </a:spcAft>
              <a:defRPr/>
            </a:pPr>
            <a:r>
              <a:rPr lang="fr-FR"/>
              <a:t>Etre libéral, c’est devenir…</a:t>
            </a:r>
          </a:p>
        </p:txBody>
      </p:sp>
      <p:sp>
        <p:nvSpPr>
          <p:cNvPr id="40963" name="Date Placeholder 3">
            <a:extLst>
              <a:ext uri="{FF2B5EF4-FFF2-40B4-BE49-F238E27FC236}">
                <a16:creationId xmlns:a16="http://schemas.microsoft.com/office/drawing/2014/main" id="{309BD2D3-1BCA-0743-933B-D7A2D1F2D2C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F55F45-0479-C74C-AF58-50A5662C5D7B}"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0964" name="Slide Number Placeholder 4">
            <a:extLst>
              <a:ext uri="{FF2B5EF4-FFF2-40B4-BE49-F238E27FC236}">
                <a16:creationId xmlns:a16="http://schemas.microsoft.com/office/drawing/2014/main" id="{F8BC6F7E-53C0-E84A-93C3-1D058D6F10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8E11DBA3-C361-4648-8711-F37987C75D92}" type="slidenum">
              <a:rPr lang="en-US" altLang="fr-FR" sz="1600">
                <a:solidFill>
                  <a:schemeClr val="tx2"/>
                </a:solidFill>
              </a:rPr>
              <a:pPr>
                <a:spcBef>
                  <a:spcPct val="0"/>
                </a:spcBef>
                <a:buClrTx/>
                <a:buSzTx/>
                <a:buFontTx/>
                <a:buNone/>
              </a:pPr>
              <a:t>36</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10946D99-CF0E-EA49-B1FA-3FD277C92A4B}"/>
              </a:ext>
            </a:extLst>
          </p:cNvPr>
          <p:cNvSpPr>
            <a:spLocks noGrp="1"/>
          </p:cNvSpPr>
          <p:nvPr>
            <p:ph type="ftr" sz="quarter" idx="11"/>
          </p:nvPr>
        </p:nvSpPr>
        <p:spPr/>
        <p:txBody>
          <a:bodyPr/>
          <a:lstStyle/>
          <a:p>
            <a:pPr>
              <a:defRPr/>
            </a:pPr>
            <a:r>
              <a:rPr lang="en-US"/>
              <a:t>Version 2.0</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A6E3968-D306-7346-B4BB-9BDB8B385DD0}"/>
              </a:ext>
            </a:extLst>
          </p:cNvPr>
          <p:cNvSpPr>
            <a:spLocks noGrp="1"/>
          </p:cNvSpPr>
          <p:nvPr>
            <p:ph idx="1"/>
          </p:nvPr>
        </p:nvSpPr>
        <p:spPr>
          <a:xfrm>
            <a:off x="457200" y="1524000"/>
            <a:ext cx="8229600" cy="5181600"/>
          </a:xfrm>
        </p:spPr>
        <p:txBody>
          <a:bodyPr/>
          <a:lstStyle/>
          <a:p>
            <a:pPr eaLnBrk="1" hangingPunct="1">
              <a:buFont typeface="Wingdings 2" pitchFamily="2" charset="2"/>
              <a:buNone/>
              <a:defRPr/>
            </a:pPr>
            <a:r>
              <a:rPr lang="fr-FR" altLang="fr-FR" sz="2400" dirty="0"/>
              <a:t>Etre salarié, c’est être professionnel de santé </a:t>
            </a:r>
          </a:p>
          <a:p>
            <a:pPr eaLnBrk="1" hangingPunct="1">
              <a:buFont typeface="Wingdings 2" pitchFamily="2" charset="2"/>
              <a:buNone/>
              <a:defRPr/>
            </a:pPr>
            <a:r>
              <a:rPr lang="fr-FR" altLang="fr-FR" sz="2400" dirty="0"/>
              <a:t>(compétent)… et c’est tout ! </a:t>
            </a:r>
          </a:p>
          <a:p>
            <a:pPr eaLnBrk="1" hangingPunct="1">
              <a:buFont typeface="Wingdings 2" pitchFamily="2" charset="2"/>
              <a:buNone/>
              <a:defRPr/>
            </a:pPr>
            <a:endParaRPr lang="fr-FR" altLang="fr-FR" sz="2400" dirty="0"/>
          </a:p>
          <a:p>
            <a:pPr eaLnBrk="1" hangingPunct="1">
              <a:buFont typeface="Wingdings 2" pitchFamily="2" charset="2"/>
              <a:buNone/>
              <a:defRPr/>
            </a:pPr>
            <a:r>
              <a:rPr lang="fr-FR" altLang="fr-FR" sz="2400" dirty="0"/>
              <a:t>Vous êtes salarié : </a:t>
            </a:r>
          </a:p>
          <a:p>
            <a:pPr eaLnBrk="1" hangingPunct="1">
              <a:buFontTx/>
              <a:buChar char="-"/>
              <a:defRPr/>
            </a:pPr>
            <a:r>
              <a:rPr lang="fr-FR" altLang="fr-FR" sz="2400" dirty="0"/>
              <a:t>Par le département, une mairie, etc.</a:t>
            </a:r>
          </a:p>
          <a:p>
            <a:pPr eaLnBrk="1" hangingPunct="1">
              <a:buFontTx/>
              <a:buChar char="-"/>
              <a:defRPr/>
            </a:pPr>
            <a:r>
              <a:rPr lang="fr-FR" altLang="fr-FR" sz="2400" dirty="0"/>
              <a:t>Par une société privée (mutuelle)</a:t>
            </a:r>
          </a:p>
          <a:p>
            <a:pPr eaLnBrk="1" hangingPunct="1">
              <a:buFontTx/>
              <a:buChar char="-"/>
              <a:defRPr/>
            </a:pPr>
            <a:r>
              <a:rPr lang="fr-FR" altLang="fr-FR" sz="2400" dirty="0"/>
              <a:t>Par un médecin employeur (collaboration)</a:t>
            </a:r>
          </a:p>
          <a:p>
            <a:pPr marL="0" indent="0" eaLnBrk="1" hangingPunct="1">
              <a:buFont typeface="Wingdings 2" pitchFamily="2" charset="2"/>
              <a:buNone/>
              <a:defRPr/>
            </a:pPr>
            <a:endParaRPr lang="fr-FR" altLang="fr-FR" sz="2400" dirty="0"/>
          </a:p>
          <a:p>
            <a:pPr marL="0" indent="0" eaLnBrk="1" hangingPunct="1">
              <a:buFont typeface="Wingdings 2" pitchFamily="2" charset="2"/>
              <a:buNone/>
              <a:defRPr/>
            </a:pPr>
            <a:r>
              <a:rPr lang="fr-FR" altLang="fr-FR" sz="2400" dirty="0"/>
              <a:t>Rémunération à l’acte (avec % de rétrocession) ou à l’heure</a:t>
            </a:r>
          </a:p>
          <a:p>
            <a:pPr marL="0" indent="0" eaLnBrk="1" hangingPunct="1">
              <a:buFont typeface="Wingdings 2" pitchFamily="2" charset="2"/>
              <a:buNone/>
              <a:defRPr/>
            </a:pPr>
            <a:r>
              <a:rPr lang="fr-FR" altLang="fr-FR" sz="2400" dirty="0"/>
              <a:t>Avantages : congés payés, arrêt de travail, tickets restaurants, horaires fixes (?),</a:t>
            </a:r>
            <a:r>
              <a:rPr lang="fr-FR" altLang="fr-FR" sz="2400" b="1" dirty="0"/>
              <a:t> pas de gestion de chef d’entreprise…</a:t>
            </a:r>
          </a:p>
          <a:p>
            <a:pPr marL="0" indent="0">
              <a:buFont typeface="Wingdings 2" pitchFamily="2" charset="2"/>
              <a:buNone/>
              <a:defRPr/>
            </a:pPr>
            <a:endParaRPr lang="fr-FR" dirty="0"/>
          </a:p>
        </p:txBody>
      </p:sp>
      <p:sp>
        <p:nvSpPr>
          <p:cNvPr id="3" name="Titre 2">
            <a:extLst>
              <a:ext uri="{FF2B5EF4-FFF2-40B4-BE49-F238E27FC236}">
                <a16:creationId xmlns:a16="http://schemas.microsoft.com/office/drawing/2014/main" id="{06CB58C9-1B2E-4C44-A75F-3FB6C5A0B84C}"/>
              </a:ext>
            </a:extLst>
          </p:cNvPr>
          <p:cNvSpPr>
            <a:spLocks noGrp="1"/>
          </p:cNvSpPr>
          <p:nvPr>
            <p:ph type="title"/>
          </p:nvPr>
        </p:nvSpPr>
        <p:spPr/>
        <p:txBody>
          <a:bodyPr/>
          <a:lstStyle/>
          <a:p>
            <a:pPr>
              <a:defRPr/>
            </a:pPr>
            <a:r>
              <a:rPr lang="fr-FR"/>
              <a:t>Etre salarié, c’est…</a:t>
            </a:r>
          </a:p>
        </p:txBody>
      </p:sp>
      <p:sp>
        <p:nvSpPr>
          <p:cNvPr id="41987" name="Espace réservé de la date 3">
            <a:extLst>
              <a:ext uri="{FF2B5EF4-FFF2-40B4-BE49-F238E27FC236}">
                <a16:creationId xmlns:a16="http://schemas.microsoft.com/office/drawing/2014/main" id="{0D8F5D54-E7FC-134E-8B63-8BB56B6F3EE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7AF7AD-FCC6-2F43-B662-C9C7C44874DB}"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F30AB5EE-E12F-4643-BB59-C85180E031A5}"/>
              </a:ext>
            </a:extLst>
          </p:cNvPr>
          <p:cNvSpPr>
            <a:spLocks noGrp="1"/>
          </p:cNvSpPr>
          <p:nvPr>
            <p:ph type="ftr" sz="quarter" idx="11"/>
          </p:nvPr>
        </p:nvSpPr>
        <p:spPr/>
        <p:txBody>
          <a:bodyPr/>
          <a:lstStyle/>
          <a:p>
            <a:pPr>
              <a:defRPr/>
            </a:pPr>
            <a:r>
              <a:rPr lang="en-US"/>
              <a:t>Version 2.0</a:t>
            </a:r>
          </a:p>
        </p:txBody>
      </p:sp>
      <p:sp>
        <p:nvSpPr>
          <p:cNvPr id="41989" name="Espace réservé du numéro de diapositive 5">
            <a:extLst>
              <a:ext uri="{FF2B5EF4-FFF2-40B4-BE49-F238E27FC236}">
                <a16:creationId xmlns:a16="http://schemas.microsoft.com/office/drawing/2014/main" id="{54C6BA11-742A-6343-8D8F-84E9DBF0E6B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C27613-3FCC-AE4E-94DD-0744FE6AF5FB}" type="slidenum">
              <a:rPr lang="en-US" altLang="fr-FR">
                <a:solidFill>
                  <a:schemeClr val="tx2"/>
                </a:solidFill>
                <a:latin typeface="Constantia" panose="02030602050306030303" pitchFamily="18" charset="0"/>
              </a:rPr>
              <a:pPr/>
              <a:t>37</a:t>
            </a:fld>
            <a:endParaRPr lang="en-US" altLang="fr-FR">
              <a:solidFill>
                <a:schemeClr val="tx2"/>
              </a:solidFill>
              <a:latin typeface="Constantia" panose="02030602050306030303" pitchFamily="18" charset="0"/>
            </a:endParaRPr>
          </a:p>
        </p:txBody>
      </p:sp>
      <p:pic>
        <p:nvPicPr>
          <p:cNvPr id="41990" name="Picture 2">
            <a:extLst>
              <a:ext uri="{FF2B5EF4-FFF2-40B4-BE49-F238E27FC236}">
                <a16:creationId xmlns:a16="http://schemas.microsoft.com/office/drawing/2014/main" id="{CA37BCF9-8C49-AA45-A215-9F9BF443C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363" y="381000"/>
            <a:ext cx="243522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785A9-83B4-064D-8E5E-072348D85637}"/>
              </a:ext>
            </a:extLst>
          </p:cNvPr>
          <p:cNvSpPr>
            <a:spLocks noGrp="1"/>
          </p:cNvSpPr>
          <p:nvPr>
            <p:ph type="title"/>
          </p:nvPr>
        </p:nvSpPr>
        <p:spPr/>
        <p:txBody>
          <a:bodyPr/>
          <a:lstStyle/>
          <a:p>
            <a:pPr eaLnBrk="1" fontAlgn="auto" hangingPunct="1">
              <a:spcAft>
                <a:spcPts val="0"/>
              </a:spcAft>
              <a:defRPr/>
            </a:pPr>
            <a:r>
              <a:rPr lang="fr-FR"/>
              <a:t>Cabinet de groupe vs exercice solo</a:t>
            </a:r>
          </a:p>
        </p:txBody>
      </p:sp>
      <p:graphicFrame>
        <p:nvGraphicFramePr>
          <p:cNvPr id="4" name="Content Placeholder 3">
            <a:extLst>
              <a:ext uri="{FF2B5EF4-FFF2-40B4-BE49-F238E27FC236}">
                <a16:creationId xmlns:a16="http://schemas.microsoft.com/office/drawing/2014/main" id="{16285ED0-9439-4D45-91BD-8E3CF25B2E8B}"/>
              </a:ext>
            </a:extLst>
          </p:cNvPr>
          <p:cNvGraphicFramePr>
            <a:graphicFrameLocks noGrp="1"/>
          </p:cNvGraphicFramePr>
          <p:nvPr>
            <p:ph idx="1"/>
          </p:nvPr>
        </p:nvGraphicFramePr>
        <p:xfrm>
          <a:off x="457200" y="2895600"/>
          <a:ext cx="8229600" cy="1114425"/>
        </p:xfrm>
        <a:graphic>
          <a:graphicData uri="http://schemas.openxmlformats.org/drawingml/2006/table">
            <a:tbl>
              <a:tblPr/>
              <a:tblGrid>
                <a:gridCol w="1828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GROUPE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SOLO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Avantages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rowSpan="2" gridSpan="2">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 vous de jouer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rowSpan="2" hMerge="1">
                  <a:txBody>
                    <a:bodyPr/>
                    <a:lstStyle/>
                    <a:p>
                      <a:endParaRPr lang="fr-FR"/>
                    </a:p>
                  </a:txBody>
                  <a:tcPr/>
                </a:tc>
                <a:extLst>
                  <a:ext uri="{0D108BD9-81ED-4DB2-BD59-A6C34878D82A}">
                    <a16:rowId xmlns:a16="http://schemas.microsoft.com/office/drawing/2014/main" val="10001"/>
                  </a:ext>
                </a:extLst>
              </a:tr>
              <a:tr h="37147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Inconvénients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2"/>
                  </a:ext>
                </a:extLst>
              </a:tr>
            </a:tbl>
          </a:graphicData>
        </a:graphic>
      </p:graphicFrame>
      <p:sp>
        <p:nvSpPr>
          <p:cNvPr id="43025" name="Date Placeholder 4">
            <a:extLst>
              <a:ext uri="{FF2B5EF4-FFF2-40B4-BE49-F238E27FC236}">
                <a16:creationId xmlns:a16="http://schemas.microsoft.com/office/drawing/2014/main" id="{34C85422-1101-5346-AFD0-12AD6A1FF38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1BAB23-BD4C-0042-981A-37D3899609C0}"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3026" name="Slide Number Placeholder 5">
            <a:extLst>
              <a:ext uri="{FF2B5EF4-FFF2-40B4-BE49-F238E27FC236}">
                <a16:creationId xmlns:a16="http://schemas.microsoft.com/office/drawing/2014/main" id="{F226B2A1-9B24-E645-9947-4B8578A164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8E06602C-47AC-8843-B91F-6FD49C9171B2}" type="slidenum">
              <a:rPr lang="en-US" altLang="fr-FR" sz="1600">
                <a:solidFill>
                  <a:schemeClr val="tx2"/>
                </a:solidFill>
              </a:rPr>
              <a:pPr>
                <a:spcBef>
                  <a:spcPct val="0"/>
                </a:spcBef>
                <a:buClrTx/>
                <a:buSzTx/>
                <a:buFontTx/>
                <a:buNone/>
              </a:pPr>
              <a:t>38</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AEAF5609-8B47-1B49-BF87-D850A9F1C446}"/>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98AFD9-329D-EF44-9356-A39B0103A9C1}"/>
              </a:ext>
            </a:extLst>
          </p:cNvPr>
          <p:cNvSpPr>
            <a:spLocks noGrp="1"/>
          </p:cNvSpPr>
          <p:nvPr>
            <p:ph type="title"/>
          </p:nvPr>
        </p:nvSpPr>
        <p:spPr/>
        <p:txBody>
          <a:bodyPr/>
          <a:lstStyle/>
          <a:p>
            <a:pPr eaLnBrk="1" fontAlgn="auto" hangingPunct="1">
              <a:spcAft>
                <a:spcPts val="0"/>
              </a:spcAft>
              <a:defRPr/>
            </a:pPr>
            <a:r>
              <a:rPr lang="fr-FR"/>
              <a:t>Cabinet de groupe vs exercice solo</a:t>
            </a:r>
          </a:p>
        </p:txBody>
      </p:sp>
      <p:graphicFrame>
        <p:nvGraphicFramePr>
          <p:cNvPr id="4" name="Content Placeholder 3">
            <a:extLst>
              <a:ext uri="{FF2B5EF4-FFF2-40B4-BE49-F238E27FC236}">
                <a16:creationId xmlns:a16="http://schemas.microsoft.com/office/drawing/2014/main" id="{34AFDCAE-0D27-F247-A074-FECFA7816A9E}"/>
              </a:ext>
            </a:extLst>
          </p:cNvPr>
          <p:cNvGraphicFramePr>
            <a:graphicFrameLocks noGrp="1"/>
          </p:cNvGraphicFramePr>
          <p:nvPr>
            <p:ph idx="1"/>
          </p:nvPr>
        </p:nvGraphicFramePr>
        <p:xfrm>
          <a:off x="457200" y="1447800"/>
          <a:ext cx="8229600" cy="5121275"/>
        </p:xfrm>
        <a:graphic>
          <a:graphicData uri="http://schemas.openxmlformats.org/drawingml/2006/table">
            <a:tbl>
              <a:tblPr/>
              <a:tblGrid>
                <a:gridCol w="1828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65805">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GROUPE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Constantia" panose="02030602050306030303" pitchFamily="18" charset="0"/>
                          <a:cs typeface="Arial" panose="020B0604020202020204" pitchFamily="34" charset="0"/>
                        </a:rPr>
                        <a:t>SOLO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755470">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onstantia" panose="02030602050306030303" pitchFamily="18" charset="0"/>
                          <a:cs typeface="Arial" panose="020B0604020202020204" pitchFamily="34" charset="0"/>
                        </a:rPr>
                        <a:t>Avantages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1" u="none" strike="noStrike" cap="none" normalizeH="0" baseline="0">
                          <a:ln>
                            <a:noFill/>
                          </a:ln>
                          <a:solidFill>
                            <a:srgbClr val="000000"/>
                          </a:solidFill>
                          <a:effectLst/>
                          <a:latin typeface="Constantia" panose="02030602050306030303" pitchFamily="18" charset="0"/>
                          <a:cs typeface="Arial" panose="020B0604020202020204" pitchFamily="34" charset="0"/>
                        </a:rPr>
                        <a:t>(je vous ai dit que c’était des propositions personnelles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Mise en commun des moyens intellectuels (pédiatrie, gynécologie…)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Continuité des soins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Biologies vues pendant  les vacances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Mise en commun des moyens (secrétariat…)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Nouveaux modes d’exercice (ETP…)</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Vie en commun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Vous pouvez l’obtenir via votre réseau… physiquement, c’est moins pratique que si le dermato est à 10 mètres.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Possible via des contacts proches (autres médecins…)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Les bios problématiques sont signalées par les biologistes à un médecin et/ou au patient…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err="1">
                          <a:ln>
                            <a:noFill/>
                          </a:ln>
                          <a:solidFill>
                            <a:srgbClr val="000000"/>
                          </a:solidFill>
                          <a:effectLst/>
                          <a:latin typeface="Constantia" panose="02030602050306030303" pitchFamily="18" charset="0"/>
                          <a:cs typeface="Arial" panose="020B0604020202020204" pitchFamily="34" charset="0"/>
                        </a:rPr>
                        <a:t>Télésecrétariat</a:t>
                      </a: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 peu cher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Internet moins cher pour 1 box qu’une maison médicale…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Aucun « regard », aucune « tension » (…)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1"/>
                  </a:ext>
                </a:extLst>
              </a:tr>
            </a:tbl>
          </a:graphicData>
        </a:graphic>
      </p:graphicFrame>
      <p:sp>
        <p:nvSpPr>
          <p:cNvPr id="44048" name="Date Placeholder 4">
            <a:extLst>
              <a:ext uri="{FF2B5EF4-FFF2-40B4-BE49-F238E27FC236}">
                <a16:creationId xmlns:a16="http://schemas.microsoft.com/office/drawing/2014/main" id="{E55F4C03-4EFD-2449-92A4-8011FDBC3B9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019645-C545-CC48-A170-FA2445526E16}"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4049" name="Slide Number Placeholder 5">
            <a:extLst>
              <a:ext uri="{FF2B5EF4-FFF2-40B4-BE49-F238E27FC236}">
                <a16:creationId xmlns:a16="http://schemas.microsoft.com/office/drawing/2014/main" id="{C97B749F-6FF7-C048-9157-FCE5948A56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D8597E98-C150-6B4E-B3BF-7EE80D6D9C7E}" type="slidenum">
              <a:rPr lang="en-US" altLang="fr-FR" sz="1600">
                <a:solidFill>
                  <a:schemeClr val="tx2"/>
                </a:solidFill>
              </a:rPr>
              <a:pPr>
                <a:spcBef>
                  <a:spcPct val="0"/>
                </a:spcBef>
                <a:buClrTx/>
                <a:buSzTx/>
                <a:buFontTx/>
                <a:buNone/>
              </a:pPr>
              <a:t>39</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7431ED60-8711-9D42-9AF1-B9BFAD8855DD}"/>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contenu 1">
            <a:extLst>
              <a:ext uri="{FF2B5EF4-FFF2-40B4-BE49-F238E27FC236}">
                <a16:creationId xmlns:a16="http://schemas.microsoft.com/office/drawing/2014/main" id="{62F58AD1-79CC-BD44-BE02-68DF03F21058}"/>
              </a:ext>
            </a:extLst>
          </p:cNvPr>
          <p:cNvSpPr>
            <a:spLocks noGrp="1"/>
          </p:cNvSpPr>
          <p:nvPr>
            <p:ph idx="1"/>
          </p:nvPr>
        </p:nvSpPr>
        <p:spPr/>
        <p:txBody>
          <a:bodyPr/>
          <a:lstStyle/>
          <a:p>
            <a:r>
              <a:rPr lang="fr-FR" altLang="fr-FR"/>
              <a:t>Attention, ce diaporama est tout ce qui ne doit pas être fait lors de vos présentations officielles (thèse, etc.) : </a:t>
            </a:r>
          </a:p>
          <a:p>
            <a:pPr lvl="1"/>
            <a:r>
              <a:rPr lang="fr-FR" altLang="fr-FR"/>
              <a:t>Il contient trop de texte (beaucoup trop)</a:t>
            </a:r>
          </a:p>
          <a:p>
            <a:pPr lvl="1"/>
            <a:r>
              <a:rPr lang="fr-FR" altLang="fr-FR"/>
              <a:t>Il contient des phrases toutes faites</a:t>
            </a:r>
          </a:p>
          <a:p>
            <a:pPr lvl="1"/>
            <a:r>
              <a:rPr lang="fr-FR" altLang="fr-FR"/>
              <a:t>Il manque d’image accrocheuse ou de phrases choc</a:t>
            </a:r>
          </a:p>
          <a:p>
            <a:pPr lvl="1"/>
            <a:r>
              <a:rPr lang="fr-FR" altLang="fr-FR"/>
              <a:t>Il va régulièrement être un support de lecture, au lieu d’être un support illustratif.</a:t>
            </a:r>
          </a:p>
          <a:p>
            <a:r>
              <a:rPr lang="fr-FR" altLang="fr-FR"/>
              <a:t>Bref, ne faites pas ça chez vous. </a:t>
            </a:r>
          </a:p>
          <a:p>
            <a:r>
              <a:rPr lang="fr-FR" altLang="fr-FR" sz="1600"/>
              <a:t>Quelques règles si ça vous intéresse : </a:t>
            </a:r>
          </a:p>
          <a:p>
            <a:pPr lvl="1"/>
            <a:r>
              <a:rPr lang="fr-FR" altLang="fr-FR" sz="1600"/>
              <a:t>http://www.mimiryudo.com/blog/2017/05/presenter-sa-these/</a:t>
            </a:r>
          </a:p>
        </p:txBody>
      </p:sp>
      <p:sp>
        <p:nvSpPr>
          <p:cNvPr id="3" name="Titre 2">
            <a:extLst>
              <a:ext uri="{FF2B5EF4-FFF2-40B4-BE49-F238E27FC236}">
                <a16:creationId xmlns:a16="http://schemas.microsoft.com/office/drawing/2014/main" id="{321DDD29-C6AA-6444-B4FD-5DFC7D7EBFC2}"/>
              </a:ext>
            </a:extLst>
          </p:cNvPr>
          <p:cNvSpPr>
            <a:spLocks noGrp="1"/>
          </p:cNvSpPr>
          <p:nvPr>
            <p:ph type="title"/>
          </p:nvPr>
        </p:nvSpPr>
        <p:spPr/>
        <p:txBody>
          <a:bodyPr>
            <a:normAutofit fontScale="90000"/>
          </a:bodyPr>
          <a:lstStyle/>
          <a:p>
            <a:pPr>
              <a:defRPr/>
            </a:pPr>
            <a:r>
              <a:rPr lang="fr-FR"/>
              <a:t>Diaporama à l’opposé de ce qu’il faut faire</a:t>
            </a:r>
          </a:p>
        </p:txBody>
      </p:sp>
      <p:sp>
        <p:nvSpPr>
          <p:cNvPr id="15363" name="Espace réservé de la date 3">
            <a:extLst>
              <a:ext uri="{FF2B5EF4-FFF2-40B4-BE49-F238E27FC236}">
                <a16:creationId xmlns:a16="http://schemas.microsoft.com/office/drawing/2014/main" id="{3116CE94-F239-D64A-A833-255F804822B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5D0606-8717-CB46-9F35-14238545F2C0}"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CE23CFB1-7A67-FB48-9B19-B397F8161E40}"/>
              </a:ext>
            </a:extLst>
          </p:cNvPr>
          <p:cNvSpPr>
            <a:spLocks noGrp="1"/>
          </p:cNvSpPr>
          <p:nvPr>
            <p:ph type="ftr" sz="quarter" idx="11"/>
          </p:nvPr>
        </p:nvSpPr>
        <p:spPr/>
        <p:txBody>
          <a:bodyPr/>
          <a:lstStyle/>
          <a:p>
            <a:pPr>
              <a:defRPr/>
            </a:pPr>
            <a:r>
              <a:rPr lang="en-US"/>
              <a:t>Version 2.0</a:t>
            </a:r>
          </a:p>
        </p:txBody>
      </p:sp>
      <p:sp>
        <p:nvSpPr>
          <p:cNvPr id="15365" name="Espace réservé du numéro de diapositive 5">
            <a:extLst>
              <a:ext uri="{FF2B5EF4-FFF2-40B4-BE49-F238E27FC236}">
                <a16:creationId xmlns:a16="http://schemas.microsoft.com/office/drawing/2014/main" id="{A8494EBC-9C92-1C47-B356-3C93DC5269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C5F71F-3FA7-644F-A818-A66F420C1C8C}" type="slidenum">
              <a:rPr lang="en-US" altLang="fr-FR">
                <a:solidFill>
                  <a:schemeClr val="tx2"/>
                </a:solidFill>
                <a:latin typeface="Constantia" panose="02030602050306030303" pitchFamily="18" charset="0"/>
              </a:rPr>
              <a:pPr/>
              <a:t>4</a:t>
            </a:fld>
            <a:endParaRPr lang="en-US" altLang="fr-FR">
              <a:solidFill>
                <a:schemeClr val="tx2"/>
              </a:solidFill>
              <a:latin typeface="Constantia" panose="02030602050306030303"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1CD9D-A5BE-9D4A-88C1-2962BC3A7C90}"/>
              </a:ext>
            </a:extLst>
          </p:cNvPr>
          <p:cNvSpPr>
            <a:spLocks noGrp="1"/>
          </p:cNvSpPr>
          <p:nvPr>
            <p:ph type="title"/>
          </p:nvPr>
        </p:nvSpPr>
        <p:spPr/>
        <p:txBody>
          <a:bodyPr/>
          <a:lstStyle/>
          <a:p>
            <a:pPr eaLnBrk="1" fontAlgn="auto" hangingPunct="1">
              <a:spcAft>
                <a:spcPts val="0"/>
              </a:spcAft>
              <a:defRPr/>
            </a:pPr>
            <a:r>
              <a:rPr lang="fr-FR"/>
              <a:t>Cabinet de groupe vs exercice solo</a:t>
            </a:r>
          </a:p>
        </p:txBody>
      </p:sp>
      <p:sp>
        <p:nvSpPr>
          <p:cNvPr id="45058" name="Content Placeholder 4">
            <a:extLst>
              <a:ext uri="{FF2B5EF4-FFF2-40B4-BE49-F238E27FC236}">
                <a16:creationId xmlns:a16="http://schemas.microsoft.com/office/drawing/2014/main" id="{9FFECB49-510C-AF41-B41E-08CAA95E3431}"/>
              </a:ext>
            </a:extLst>
          </p:cNvPr>
          <p:cNvSpPr>
            <a:spLocks noGrp="1"/>
          </p:cNvSpPr>
          <p:nvPr>
            <p:ph idx="1"/>
          </p:nvPr>
        </p:nvSpPr>
        <p:spPr/>
        <p:txBody>
          <a:bodyPr/>
          <a:lstStyle/>
          <a:p>
            <a:pPr eaLnBrk="1" hangingPunct="1"/>
            <a:r>
              <a:rPr lang="fr-FR" altLang="fr-FR"/>
              <a:t>En gros, c’est comme une colocation.</a:t>
            </a:r>
          </a:p>
          <a:p>
            <a:pPr eaLnBrk="1" hangingPunct="1"/>
            <a:endParaRPr lang="fr-FR" altLang="fr-FR"/>
          </a:p>
          <a:p>
            <a:pPr eaLnBrk="1" hangingPunct="1"/>
            <a:r>
              <a:rPr lang="fr-FR" altLang="fr-FR"/>
              <a:t>D’un côté, vous pouvez avoir une coloc’ sympa avec une bonne répartition des tâches qui permet d’augmenter l’efficacité et la qualité de vie de tout le monde. </a:t>
            </a:r>
          </a:p>
          <a:p>
            <a:pPr eaLnBrk="1" hangingPunct="1"/>
            <a:endParaRPr lang="fr-FR" altLang="fr-FR"/>
          </a:p>
          <a:p>
            <a:pPr eaLnBrk="1" hangingPunct="1"/>
            <a:r>
              <a:rPr lang="fr-FR" altLang="fr-FR"/>
              <a:t>D’un autre, vous pouvez avoir une coloc’ qui ne fonctionne pas et qui épuise tout le monde. </a:t>
            </a:r>
          </a:p>
          <a:p>
            <a:pPr eaLnBrk="1" hangingPunct="1"/>
            <a:endParaRPr lang="fr-FR" altLang="fr-FR"/>
          </a:p>
          <a:p>
            <a:pPr eaLnBrk="1" hangingPunct="1"/>
            <a:r>
              <a:rPr lang="fr-FR" altLang="fr-FR"/>
              <a:t>Enfin, vous pouvez décider de ne pas faire de coloc’.</a:t>
            </a:r>
          </a:p>
        </p:txBody>
      </p:sp>
      <p:sp>
        <p:nvSpPr>
          <p:cNvPr id="45059" name="Date Placeholder 3">
            <a:extLst>
              <a:ext uri="{FF2B5EF4-FFF2-40B4-BE49-F238E27FC236}">
                <a16:creationId xmlns:a16="http://schemas.microsoft.com/office/drawing/2014/main" id="{3FEBEBA3-E686-9E4F-A1EA-5E6875F53EB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E2B4BB-247B-0246-8DDE-3C0390D297C8}"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5060" name="Slide Number Placeholder 4">
            <a:extLst>
              <a:ext uri="{FF2B5EF4-FFF2-40B4-BE49-F238E27FC236}">
                <a16:creationId xmlns:a16="http://schemas.microsoft.com/office/drawing/2014/main" id="{231BF3A2-ABB2-AD4E-8DB1-D5A9768976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1203D03E-8A96-2346-9977-D72583152C18}" type="slidenum">
              <a:rPr lang="en-US" altLang="fr-FR" sz="1600">
                <a:solidFill>
                  <a:schemeClr val="tx2"/>
                </a:solidFill>
              </a:rPr>
              <a:pPr>
                <a:spcBef>
                  <a:spcPct val="0"/>
                </a:spcBef>
                <a:buClrTx/>
                <a:buSzTx/>
                <a:buFontTx/>
                <a:buNone/>
              </a:pPr>
              <a:t>40</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0B9824F5-D659-6A4D-BA44-8839E9A59052}"/>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9FA1C9C-AD00-624D-A996-B7C940DE621F}"/>
              </a:ext>
            </a:extLst>
          </p:cNvPr>
          <p:cNvSpPr>
            <a:spLocks noGrp="1"/>
          </p:cNvSpPr>
          <p:nvPr>
            <p:ph idx="1"/>
          </p:nvPr>
        </p:nvSpPr>
        <p:spPr/>
        <p:txBody>
          <a:bodyPr>
            <a:normAutofit fontScale="92500" lnSpcReduction="20000"/>
          </a:bodyPr>
          <a:lstStyle/>
          <a:p>
            <a:r>
              <a:rPr lang="fr-FR" dirty="0">
                <a:effectLst/>
              </a:rPr>
              <a:t>« Nul homme n’est une île, un tout en soi ; chaque homme est part du continent, part du large ; si une parcelle de terre est emportée par les flots, pour l’Europe c’est une perte égale à celle d’un promontoire, autant qu’à celle d’un manoir de tes amis ou du tien. La mort de tout homme me diminue parce que je suis membre du genre humain. Aussi n'envoie jamais demander pour qui sonne le glas : il sonne pour toi. »</a:t>
            </a:r>
          </a:p>
          <a:p>
            <a:pPr marL="0" indent="0">
              <a:buNone/>
            </a:pPr>
            <a:r>
              <a:rPr lang="fr-FR" dirty="0"/>
              <a:t>— </a:t>
            </a:r>
            <a:r>
              <a:rPr lang="fr-FR" i="1" dirty="0" err="1"/>
              <a:t>Devotions</a:t>
            </a:r>
            <a:r>
              <a:rPr lang="fr-FR" i="1" dirty="0"/>
              <a:t> </a:t>
            </a:r>
            <a:r>
              <a:rPr lang="fr-FR" i="1" dirty="0" err="1"/>
              <a:t>upon</a:t>
            </a:r>
            <a:r>
              <a:rPr lang="fr-FR" i="1" dirty="0"/>
              <a:t> Emergent Occasions</a:t>
            </a:r>
            <a:r>
              <a:rPr lang="fr-FR" dirty="0"/>
              <a:t>, John Donne, 1624</a:t>
            </a:r>
          </a:p>
          <a:p>
            <a:pPr marL="0" indent="0">
              <a:buNone/>
            </a:pPr>
            <a:endParaRPr lang="fr-FR" dirty="0"/>
          </a:p>
          <a:p>
            <a:pPr marL="0" indent="0">
              <a:buNone/>
            </a:pPr>
            <a:r>
              <a:rPr lang="fr-FR" dirty="0"/>
              <a:t>Bref, tout le monde a un exercice coordonné grâce à : </a:t>
            </a:r>
          </a:p>
          <a:p>
            <a:pPr marL="0" indent="0" algn="ctr">
              <a:buNone/>
            </a:pPr>
            <a:r>
              <a:rPr lang="fr-FR" b="1" dirty="0"/>
              <a:t>LE TÉLÉPHONE.</a:t>
            </a:r>
          </a:p>
          <a:p>
            <a:pPr marL="0" indent="0">
              <a:buNone/>
            </a:pPr>
            <a:r>
              <a:rPr lang="fr-FR" dirty="0"/>
              <a:t>qui nous permet d’échanger avec IDE, kiné, pharma quotidiennement… et ce, avant même l’apparition des CPTS.</a:t>
            </a:r>
          </a:p>
          <a:p>
            <a:pPr marL="0" indent="0">
              <a:buNone/>
            </a:pPr>
            <a:endParaRPr lang="fr-FR" dirty="0"/>
          </a:p>
          <a:p>
            <a:pPr marL="0" indent="0">
              <a:buNone/>
            </a:pPr>
            <a:endParaRPr lang="fr-FR" dirty="0"/>
          </a:p>
          <a:p>
            <a:pPr marL="0" indent="0">
              <a:buNone/>
            </a:pPr>
            <a:endParaRPr lang="fr-FR" dirty="0"/>
          </a:p>
        </p:txBody>
      </p:sp>
      <p:sp>
        <p:nvSpPr>
          <p:cNvPr id="3" name="Titre 2">
            <a:extLst>
              <a:ext uri="{FF2B5EF4-FFF2-40B4-BE49-F238E27FC236}">
                <a16:creationId xmlns:a16="http://schemas.microsoft.com/office/drawing/2014/main" id="{0A01B3D8-8517-1C48-BCD3-F13B91311028}"/>
              </a:ext>
            </a:extLst>
          </p:cNvPr>
          <p:cNvSpPr>
            <a:spLocks noGrp="1"/>
          </p:cNvSpPr>
          <p:nvPr>
            <p:ph type="title"/>
          </p:nvPr>
        </p:nvSpPr>
        <p:spPr/>
        <p:txBody>
          <a:bodyPr/>
          <a:lstStyle/>
          <a:p>
            <a:r>
              <a:rPr lang="fr-FR" dirty="0"/>
              <a:t>Nul homme n’est une île</a:t>
            </a:r>
          </a:p>
        </p:txBody>
      </p:sp>
      <p:sp>
        <p:nvSpPr>
          <p:cNvPr id="4" name="Espace réservé de la date 3">
            <a:extLst>
              <a:ext uri="{FF2B5EF4-FFF2-40B4-BE49-F238E27FC236}">
                <a16:creationId xmlns:a16="http://schemas.microsoft.com/office/drawing/2014/main" id="{D44017C5-DC58-2D44-8DFA-8166BE750364}"/>
              </a:ext>
            </a:extLst>
          </p:cNvPr>
          <p:cNvSpPr>
            <a:spLocks noGrp="1"/>
          </p:cNvSpPr>
          <p:nvPr>
            <p:ph type="dt" sz="half" idx="10"/>
          </p:nvPr>
        </p:nvSpPr>
        <p:spPr/>
        <p:txBody>
          <a:bodyPr/>
          <a:lstStyle/>
          <a:p>
            <a:pPr>
              <a:defRPr/>
            </a:pPr>
            <a:fld id="{4B2C415A-67FF-B049-8C25-8E8AADF12DDF}" type="datetime1">
              <a:rPr lang="fr-FR" altLang="fr-FR" smtClean="0"/>
              <a:pPr>
                <a:defRPr/>
              </a:pPr>
              <a:t>01/09/2021</a:t>
            </a:fld>
            <a:endParaRPr lang="en-US" altLang="fr-FR"/>
          </a:p>
        </p:txBody>
      </p:sp>
      <p:sp>
        <p:nvSpPr>
          <p:cNvPr id="5" name="Espace réservé du pied de page 4">
            <a:extLst>
              <a:ext uri="{FF2B5EF4-FFF2-40B4-BE49-F238E27FC236}">
                <a16:creationId xmlns:a16="http://schemas.microsoft.com/office/drawing/2014/main" id="{627C05FB-21FC-6146-B654-4879D8314AD1}"/>
              </a:ext>
            </a:extLst>
          </p:cNvPr>
          <p:cNvSpPr>
            <a:spLocks noGrp="1"/>
          </p:cNvSpPr>
          <p:nvPr>
            <p:ph type="ftr" sz="quarter" idx="11"/>
          </p:nvPr>
        </p:nvSpPr>
        <p:spPr/>
        <p:txBody>
          <a:bodyPr/>
          <a:lstStyle/>
          <a:p>
            <a:pPr>
              <a:defRPr/>
            </a:pPr>
            <a:r>
              <a:rPr lang="en-US"/>
              <a:t>Version 2.0</a:t>
            </a:r>
          </a:p>
        </p:txBody>
      </p:sp>
      <p:sp>
        <p:nvSpPr>
          <p:cNvPr id="6" name="Espace réservé du numéro de diapositive 5">
            <a:extLst>
              <a:ext uri="{FF2B5EF4-FFF2-40B4-BE49-F238E27FC236}">
                <a16:creationId xmlns:a16="http://schemas.microsoft.com/office/drawing/2014/main" id="{24407232-A465-BE4F-BB9D-25679AA7634D}"/>
              </a:ext>
            </a:extLst>
          </p:cNvPr>
          <p:cNvSpPr>
            <a:spLocks noGrp="1"/>
          </p:cNvSpPr>
          <p:nvPr>
            <p:ph type="sldNum" sz="quarter" idx="12"/>
          </p:nvPr>
        </p:nvSpPr>
        <p:spPr/>
        <p:txBody>
          <a:bodyPr/>
          <a:lstStyle/>
          <a:p>
            <a:pPr>
              <a:defRPr/>
            </a:pPr>
            <a:fld id="{58387C01-02C2-544F-B07E-8F8AEC3B6656}" type="slidenum">
              <a:rPr lang="en-US" altLang="fr-FR" smtClean="0"/>
              <a:pPr>
                <a:defRPr/>
              </a:pPr>
              <a:t>41</a:t>
            </a:fld>
            <a:endParaRPr lang="en-US" altLang="fr-FR"/>
          </a:p>
        </p:txBody>
      </p:sp>
    </p:spTree>
    <p:extLst>
      <p:ext uri="{BB962C8B-B14F-4D97-AF65-F5344CB8AC3E}">
        <p14:creationId xmlns:p14="http://schemas.microsoft.com/office/powerpoint/2010/main" val="2275946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DA5391-096A-3A40-8DB9-F164EBA4F35D}"/>
              </a:ext>
            </a:extLst>
          </p:cNvPr>
          <p:cNvSpPr>
            <a:spLocks noGrp="1"/>
          </p:cNvSpPr>
          <p:nvPr>
            <p:ph type="title"/>
          </p:nvPr>
        </p:nvSpPr>
        <p:spPr>
          <a:xfrm>
            <a:off x="457200" y="1447800"/>
            <a:ext cx="8229600" cy="4800600"/>
          </a:xfrm>
        </p:spPr>
        <p:txBody>
          <a:bodyPr>
            <a:noAutofit/>
          </a:bodyPr>
          <a:lstStyle/>
          <a:p>
            <a:pPr algn="ctr" eaLnBrk="1" fontAlgn="auto" hangingPunct="1">
              <a:spcAft>
                <a:spcPts val="0"/>
              </a:spcAft>
              <a:defRPr/>
            </a:pPr>
            <a:r>
              <a:rPr lang="fr-FR" sz="3600">
                <a:effectLst>
                  <a:outerShdw blurRad="38100" dist="38100" dir="2700000" algn="tl">
                    <a:srgbClr val="000000">
                      <a:alpha val="43137"/>
                    </a:srgbClr>
                  </a:outerShdw>
                </a:effectLst>
              </a:rPr>
              <a:t>S’installer ou remplacer… </a:t>
            </a:r>
            <a:br>
              <a:rPr lang="fr-FR" sz="3600">
                <a:effectLst>
                  <a:outerShdw blurRad="38100" dist="38100" dir="2700000" algn="tl">
                    <a:srgbClr val="000000">
                      <a:alpha val="43137"/>
                    </a:srgbClr>
                  </a:outerShdw>
                </a:effectLst>
              </a:rPr>
            </a:br>
            <a:r>
              <a:rPr lang="fr-FR" sz="3600">
                <a:effectLst>
                  <a:outerShdw blurRad="38100" dist="38100" dir="2700000" algn="tl">
                    <a:srgbClr val="000000">
                      <a:alpha val="43137"/>
                    </a:srgbClr>
                  </a:outerShdw>
                </a:effectLst>
              </a:rPr>
              <a:t>Créer ou reprendre… </a:t>
            </a:r>
            <a:br>
              <a:rPr lang="fr-FR" sz="3600">
                <a:effectLst>
                  <a:outerShdw blurRad="38100" dist="38100" dir="2700000" algn="tl">
                    <a:srgbClr val="000000">
                      <a:alpha val="43137"/>
                    </a:srgbClr>
                  </a:outerShdw>
                </a:effectLst>
              </a:rPr>
            </a:br>
            <a:r>
              <a:rPr lang="fr-FR" sz="3600">
                <a:effectLst>
                  <a:outerShdw blurRad="38100" dist="38100" dir="2700000" algn="tl">
                    <a:srgbClr val="000000">
                      <a:alpha val="43137"/>
                    </a:srgbClr>
                  </a:outerShdw>
                </a:effectLst>
              </a:rPr>
              <a:t>Etre seul ou en groupe… </a:t>
            </a:r>
            <a:br>
              <a:rPr lang="fr-FR" sz="3600">
                <a:effectLst>
                  <a:outerShdw blurRad="38100" dist="38100" dir="2700000" algn="tl">
                    <a:srgbClr val="000000">
                      <a:alpha val="43137"/>
                    </a:srgbClr>
                  </a:outerShdw>
                </a:effectLst>
              </a:rPr>
            </a:br>
            <a:br>
              <a:rPr lang="fr-FR" sz="3600">
                <a:effectLst>
                  <a:outerShdw blurRad="38100" dist="38100" dir="2700000" algn="tl">
                    <a:srgbClr val="000000">
                      <a:alpha val="43137"/>
                    </a:srgbClr>
                  </a:outerShdw>
                </a:effectLst>
              </a:rPr>
            </a:br>
            <a:r>
              <a:rPr lang="fr-FR" sz="3600"/>
              <a:t>Il n’y a qu’une seule règle :</a:t>
            </a:r>
            <a:br>
              <a:rPr lang="fr-FR" sz="3600"/>
            </a:br>
            <a:r>
              <a:rPr lang="fr-FR" sz="3600">
                <a:effectLst>
                  <a:outerShdw blurRad="38100" dist="38100" dir="2700000" algn="tl">
                    <a:srgbClr val="000000">
                      <a:alpha val="43137"/>
                    </a:srgbClr>
                  </a:outerShdw>
                </a:effectLst>
              </a:rPr>
              <a:t> dans « libéral » il y a (encore) « libre ». </a:t>
            </a:r>
            <a:br>
              <a:rPr lang="fr-FR" sz="3600"/>
            </a:br>
            <a:r>
              <a:rPr lang="fr-FR" sz="3600"/>
              <a:t>Faites comme vous voulez, ce qui vous plait. </a:t>
            </a:r>
            <a:br>
              <a:rPr lang="fr-FR" sz="3600"/>
            </a:br>
            <a:r>
              <a:rPr lang="fr-FR" sz="3600"/>
              <a:t>Rien n’est complètement « mieux » !</a:t>
            </a:r>
            <a:br>
              <a:rPr lang="fr-FR" sz="3600"/>
            </a:br>
            <a:r>
              <a:rPr lang="fr-FR" sz="3600"/>
              <a:t>Réfléchissez avec vos envies, pas celles des autres.</a:t>
            </a:r>
          </a:p>
        </p:txBody>
      </p:sp>
      <p:sp>
        <p:nvSpPr>
          <p:cNvPr id="46082" name="Date Placeholder 3">
            <a:extLst>
              <a:ext uri="{FF2B5EF4-FFF2-40B4-BE49-F238E27FC236}">
                <a16:creationId xmlns:a16="http://schemas.microsoft.com/office/drawing/2014/main" id="{8391F3C5-7CF4-D542-B24F-FF47EB3C4D0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D45757-1C27-1648-8633-AD8EC565DA13}"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6083" name="Slide Number Placeholder 4">
            <a:extLst>
              <a:ext uri="{FF2B5EF4-FFF2-40B4-BE49-F238E27FC236}">
                <a16:creationId xmlns:a16="http://schemas.microsoft.com/office/drawing/2014/main" id="{A1B7D8D7-07E4-2E48-B6B2-4462A5E6A1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4408C53D-0F57-394E-9D45-7D6A2095C68A}" type="slidenum">
              <a:rPr lang="en-US" altLang="fr-FR" sz="1600">
                <a:solidFill>
                  <a:schemeClr val="tx2"/>
                </a:solidFill>
              </a:rPr>
              <a:pPr>
                <a:spcBef>
                  <a:spcPct val="0"/>
                </a:spcBef>
                <a:buClrTx/>
                <a:buSzTx/>
                <a:buFontTx/>
                <a:buNone/>
              </a:pPr>
              <a:t>42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09393A16-DB29-7040-AD39-D2BA63FE5839}"/>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207C67-AAF0-0A43-9A72-AA040025D156}"/>
              </a:ext>
            </a:extLst>
          </p:cNvPr>
          <p:cNvSpPr>
            <a:spLocks noGrp="1"/>
          </p:cNvSpPr>
          <p:nvPr>
            <p:ph type="title"/>
          </p:nvPr>
        </p:nvSpPr>
        <p:spPr>
          <a:xfrm>
            <a:off x="457200" y="1600200"/>
            <a:ext cx="8229600" cy="3124200"/>
          </a:xfrm>
        </p:spPr>
        <p:txBody>
          <a:bodyPr/>
          <a:lstStyle/>
          <a:p>
            <a:pPr algn="ctr" eaLnBrk="1" fontAlgn="auto" hangingPunct="1">
              <a:spcAft>
                <a:spcPts val="0"/>
              </a:spcAft>
              <a:defRPr/>
            </a:pPr>
            <a:r>
              <a:rPr lang="fr-FR"/>
              <a:t>Mais respectez les contrats… </a:t>
            </a:r>
            <a:br>
              <a:rPr lang="fr-FR"/>
            </a:br>
            <a:r>
              <a:rPr lang="fr-FR"/>
              <a:t>(Sauf en installation solo, le seul mode d’exercice sans contrat). </a:t>
            </a:r>
          </a:p>
        </p:txBody>
      </p:sp>
      <p:sp>
        <p:nvSpPr>
          <p:cNvPr id="47106" name="Date Placeholder 3">
            <a:extLst>
              <a:ext uri="{FF2B5EF4-FFF2-40B4-BE49-F238E27FC236}">
                <a16:creationId xmlns:a16="http://schemas.microsoft.com/office/drawing/2014/main" id="{B3528688-2598-024F-AF00-BFD2E3D6C12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5C059C-38E0-2F4F-9E63-A249CE223D29}"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7107" name="Slide Number Placeholder 4">
            <a:extLst>
              <a:ext uri="{FF2B5EF4-FFF2-40B4-BE49-F238E27FC236}">
                <a16:creationId xmlns:a16="http://schemas.microsoft.com/office/drawing/2014/main" id="{72176F24-A744-E54D-9BC7-DF1D175955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A04D8075-2C23-7D4F-83FA-6789AB26BE14}" type="slidenum">
              <a:rPr lang="en-US" altLang="fr-FR" sz="1600">
                <a:solidFill>
                  <a:schemeClr val="tx2"/>
                </a:solidFill>
              </a:rPr>
              <a:pPr>
                <a:spcBef>
                  <a:spcPct val="0"/>
                </a:spcBef>
                <a:buClrTx/>
                <a:buSzTx/>
                <a:buFontTx/>
                <a:buNone/>
              </a:pPr>
              <a:t>43</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CA1D7815-A84F-A14A-A95D-9EA7FA491541}"/>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42F01A-9F54-654C-8831-FE6995292806}"/>
              </a:ext>
            </a:extLst>
          </p:cNvPr>
          <p:cNvSpPr>
            <a:spLocks noGrp="1"/>
          </p:cNvSpPr>
          <p:nvPr>
            <p:ph type="title"/>
          </p:nvPr>
        </p:nvSpPr>
        <p:spPr>
          <a:xfrm>
            <a:off x="457200" y="1600200"/>
            <a:ext cx="8229600" cy="3124200"/>
          </a:xfrm>
        </p:spPr>
        <p:txBody>
          <a:bodyPr/>
          <a:lstStyle/>
          <a:p>
            <a:pPr algn="ctr" eaLnBrk="1" fontAlgn="auto" hangingPunct="1">
              <a:spcAft>
                <a:spcPts val="0"/>
              </a:spcAft>
              <a:defRPr/>
            </a:pPr>
            <a:r>
              <a:rPr lang="fr-FR"/>
              <a:t>Puisqu’on parle des contrats… </a:t>
            </a:r>
          </a:p>
        </p:txBody>
      </p:sp>
      <p:sp>
        <p:nvSpPr>
          <p:cNvPr id="48130" name="Date Placeholder 3">
            <a:extLst>
              <a:ext uri="{FF2B5EF4-FFF2-40B4-BE49-F238E27FC236}">
                <a16:creationId xmlns:a16="http://schemas.microsoft.com/office/drawing/2014/main" id="{30854658-AF0F-B042-8234-873384CD3AB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EC8C5-0C14-7C44-8994-DFEA8000B457}"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8131" name="Slide Number Placeholder 4">
            <a:extLst>
              <a:ext uri="{FF2B5EF4-FFF2-40B4-BE49-F238E27FC236}">
                <a16:creationId xmlns:a16="http://schemas.microsoft.com/office/drawing/2014/main" id="{9528C733-0965-4D4E-AFCE-B61F8ACC3F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FA14AD70-A35E-3844-8291-E8E08CACCBA3}" type="slidenum">
              <a:rPr lang="en-US" altLang="fr-FR" sz="1600">
                <a:solidFill>
                  <a:schemeClr val="tx2"/>
                </a:solidFill>
              </a:rPr>
              <a:pPr>
                <a:spcBef>
                  <a:spcPct val="0"/>
                </a:spcBef>
                <a:buClrTx/>
                <a:buSzTx/>
                <a:buFontTx/>
                <a:buNone/>
              </a:pPr>
              <a:t>44</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1BEDFEEB-A1BC-0C4B-9A6F-D6143BC7177C}"/>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BFDD1-A1E7-3E40-B6CA-58D766C69671}"/>
              </a:ext>
            </a:extLst>
          </p:cNvPr>
          <p:cNvSpPr>
            <a:spLocks noGrp="1"/>
          </p:cNvSpPr>
          <p:nvPr>
            <p:ph idx="1"/>
          </p:nvPr>
        </p:nvSpPr>
        <p:spPr>
          <a:xfrm>
            <a:off x="457200" y="1524000"/>
            <a:ext cx="8229600" cy="4953000"/>
          </a:xfrm>
        </p:spPr>
        <p:txBody>
          <a:bodyPr>
            <a:normAutofit fontScale="85000" lnSpcReduction="20000"/>
          </a:bodyPr>
          <a:lstStyle/>
          <a:p>
            <a:pPr marL="274320" indent="-274320" eaLnBrk="1" fontAlgn="auto" hangingPunct="1">
              <a:spcAft>
                <a:spcPts val="0"/>
              </a:spcAft>
              <a:buFont typeface="Wingdings 2"/>
              <a:buChar char=""/>
              <a:defRPr/>
            </a:pPr>
            <a:r>
              <a:rPr lang="fr-FR" b="1" dirty="0"/>
              <a:t>INSTALLATION</a:t>
            </a:r>
            <a:r>
              <a:rPr lang="fr-FR" dirty="0"/>
              <a:t> (pas de contrat)</a:t>
            </a:r>
          </a:p>
          <a:p>
            <a:pPr marL="274320" indent="-274320" eaLnBrk="1" fontAlgn="auto" hangingPunct="1">
              <a:spcAft>
                <a:spcPts val="0"/>
              </a:spcAft>
              <a:buFont typeface="Wingdings 2"/>
              <a:buChar char=""/>
              <a:defRPr/>
            </a:pPr>
            <a:r>
              <a:rPr lang="fr-FR" b="1" dirty="0"/>
              <a:t>ASSOCIATION</a:t>
            </a:r>
            <a:r>
              <a:rPr lang="fr-FR" dirty="0"/>
              <a:t> (installation dans un groupe : loyer, partage des charges au prorata d’utilisation…)</a:t>
            </a:r>
          </a:p>
          <a:p>
            <a:pPr marL="274320" indent="-274320" eaLnBrk="1" fontAlgn="auto" hangingPunct="1">
              <a:spcAft>
                <a:spcPts val="0"/>
              </a:spcAft>
              <a:buFont typeface="Wingdings 2"/>
              <a:buChar char=""/>
              <a:defRPr/>
            </a:pPr>
            <a:r>
              <a:rPr lang="fr-FR" b="1" dirty="0"/>
              <a:t>COLLABORATION LIBERALE</a:t>
            </a:r>
          </a:p>
          <a:p>
            <a:pPr marL="274320" indent="-274320" eaLnBrk="1" fontAlgn="auto" hangingPunct="1">
              <a:spcAft>
                <a:spcPts val="0"/>
              </a:spcAft>
              <a:buFontTx/>
              <a:buChar char="-"/>
              <a:defRPr/>
            </a:pPr>
            <a:r>
              <a:rPr lang="fr-FR" dirty="0"/>
              <a:t>Redevance pour mise à disposition des locaux, matériel et partie de clientèle (rétrocession)</a:t>
            </a:r>
          </a:p>
          <a:p>
            <a:pPr marL="274320" indent="-274320" eaLnBrk="1" fontAlgn="auto" hangingPunct="1">
              <a:spcAft>
                <a:spcPts val="0"/>
              </a:spcAft>
              <a:buFont typeface="Wingdings"/>
              <a:buChar char="è"/>
              <a:defRPr/>
            </a:pPr>
            <a:r>
              <a:rPr lang="fr-FR" dirty="0">
                <a:sym typeface="Wingdings" pitchFamily="2" charset="2"/>
              </a:rPr>
              <a:t>moins de contraintes administratives, plus de liberté</a:t>
            </a:r>
          </a:p>
          <a:p>
            <a:pPr marL="274320" indent="-274320" eaLnBrk="1" fontAlgn="auto" hangingPunct="1">
              <a:spcAft>
                <a:spcPts val="0"/>
              </a:spcAft>
              <a:buFont typeface="Wingdings 2"/>
              <a:buChar char=""/>
              <a:defRPr/>
            </a:pPr>
            <a:r>
              <a:rPr lang="fr-FR" b="1" dirty="0"/>
              <a:t>(ASSISTANT : </a:t>
            </a:r>
            <a:r>
              <a:rPr lang="fr-FR" dirty="0"/>
              <a:t>intérêt temporaire sur surplus d’activité…)</a:t>
            </a:r>
            <a:endParaRPr lang="fr-FR" b="1" dirty="0"/>
          </a:p>
          <a:p>
            <a:pPr marL="274320" indent="-274320" eaLnBrk="1" fontAlgn="auto" hangingPunct="1">
              <a:spcAft>
                <a:spcPts val="0"/>
              </a:spcAft>
              <a:buFont typeface="Wingdings 2"/>
              <a:buChar char=""/>
              <a:defRPr/>
            </a:pPr>
            <a:r>
              <a:rPr lang="fr-FR" b="1" dirty="0"/>
              <a:t>COLLABORATION SALARIEE</a:t>
            </a:r>
          </a:p>
          <a:p>
            <a:pPr marL="274320" indent="-274320" eaLnBrk="1" fontAlgn="auto" hangingPunct="1">
              <a:spcAft>
                <a:spcPts val="0"/>
              </a:spcAft>
              <a:buFontTx/>
              <a:buChar char="-"/>
              <a:defRPr/>
            </a:pPr>
            <a:r>
              <a:rPr lang="fr-FR" dirty="0"/>
              <a:t>Employé signe les feuilles de soins, mais exerce au nom de l’employeur (qui touche l’argent)</a:t>
            </a:r>
            <a:endParaRPr lang="fr-FR" b="1" dirty="0"/>
          </a:p>
          <a:p>
            <a:pPr marL="274320" indent="-274320" eaLnBrk="1" fontAlgn="auto" hangingPunct="1">
              <a:spcAft>
                <a:spcPts val="0"/>
              </a:spcAft>
              <a:buFont typeface="Wingdings 2"/>
              <a:buChar char=""/>
              <a:defRPr/>
            </a:pPr>
            <a:r>
              <a:rPr lang="fr-FR" b="1" dirty="0"/>
              <a:t>REMPLACEMENT </a:t>
            </a:r>
            <a:endParaRPr lang="fr-FR" dirty="0"/>
          </a:p>
          <a:p>
            <a:pPr marL="274320" indent="-274320" eaLnBrk="1" fontAlgn="auto" hangingPunct="1">
              <a:spcAft>
                <a:spcPts val="0"/>
              </a:spcAft>
              <a:buFontTx/>
              <a:buChar char="-"/>
              <a:defRPr/>
            </a:pPr>
            <a:r>
              <a:rPr lang="fr-FR" dirty="0"/>
              <a:t>Exercice ponctuel au nom de l’employeur + rétrocession</a:t>
            </a:r>
          </a:p>
          <a:p>
            <a:pPr marL="274320" indent="-274320" eaLnBrk="1" fontAlgn="auto" hangingPunct="1">
              <a:spcAft>
                <a:spcPts val="0"/>
              </a:spcAft>
              <a:buFontTx/>
              <a:buChar char="-"/>
              <a:defRPr/>
            </a:pPr>
            <a:r>
              <a:rPr lang="fr-FR" dirty="0"/>
              <a:t>(Théoriquement, il n’est pas possible de « remplacer tous les vendredis » : c’est une collaboration salariée…) </a:t>
            </a:r>
          </a:p>
        </p:txBody>
      </p:sp>
      <p:sp>
        <p:nvSpPr>
          <p:cNvPr id="2" name="Title 1">
            <a:extLst>
              <a:ext uri="{FF2B5EF4-FFF2-40B4-BE49-F238E27FC236}">
                <a16:creationId xmlns:a16="http://schemas.microsoft.com/office/drawing/2014/main" id="{2010F089-5A47-8E4C-870D-5D071CBFD0AB}"/>
              </a:ext>
            </a:extLst>
          </p:cNvPr>
          <p:cNvSpPr>
            <a:spLocks noGrp="1"/>
          </p:cNvSpPr>
          <p:nvPr>
            <p:ph type="title"/>
          </p:nvPr>
        </p:nvSpPr>
        <p:spPr/>
        <p:txBody>
          <a:bodyPr>
            <a:normAutofit fontScale="90000"/>
          </a:bodyPr>
          <a:lstStyle/>
          <a:p>
            <a:pPr eaLnBrk="1" fontAlgn="auto" hangingPunct="1">
              <a:spcAft>
                <a:spcPts val="0"/>
              </a:spcAft>
              <a:defRPr/>
            </a:pPr>
            <a:r>
              <a:rPr lang="fr-FR"/>
              <a:t>Installation, collaboration, association</a:t>
            </a:r>
          </a:p>
        </p:txBody>
      </p:sp>
      <p:sp>
        <p:nvSpPr>
          <p:cNvPr id="49155" name="Date Placeholder 3">
            <a:extLst>
              <a:ext uri="{FF2B5EF4-FFF2-40B4-BE49-F238E27FC236}">
                <a16:creationId xmlns:a16="http://schemas.microsoft.com/office/drawing/2014/main" id="{AC0242CD-9814-8642-98A4-8E60DC3DB419}"/>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1BB7B2-578D-0840-8591-3DD882941EA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49156" name="Slide Number Placeholder 4">
            <a:extLst>
              <a:ext uri="{FF2B5EF4-FFF2-40B4-BE49-F238E27FC236}">
                <a16:creationId xmlns:a16="http://schemas.microsoft.com/office/drawing/2014/main" id="{EDF8E389-BC2C-B746-8F00-BAF1EBC2AA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C872885E-0F75-B441-BCBA-E1025AA9D153}" type="slidenum">
              <a:rPr lang="en-US" altLang="fr-FR" sz="1600">
                <a:solidFill>
                  <a:schemeClr val="tx2"/>
                </a:solidFill>
              </a:rPr>
              <a:pPr>
                <a:spcBef>
                  <a:spcPct val="0"/>
                </a:spcBef>
                <a:buClrTx/>
                <a:buSzTx/>
                <a:buFontTx/>
                <a:buNone/>
              </a:pPr>
              <a:t>45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75065278-9575-2541-A8A5-4B2A63B2CCED}"/>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829729-2E8E-3243-B389-35789F88667F}"/>
              </a:ext>
            </a:extLst>
          </p:cNvPr>
          <p:cNvSpPr>
            <a:spLocks noGrp="1"/>
          </p:cNvSpPr>
          <p:nvPr>
            <p:ph idx="1"/>
          </p:nvPr>
        </p:nvSpPr>
        <p:spPr>
          <a:xfrm>
            <a:off x="381000" y="1371600"/>
            <a:ext cx="8229600" cy="5486400"/>
          </a:xfrm>
        </p:spPr>
        <p:txBody>
          <a:bodyPr>
            <a:normAutofit fontScale="85000" lnSpcReduction="20000"/>
          </a:bodyPr>
          <a:lstStyle/>
          <a:p>
            <a:pPr marL="274320" indent="-274320" eaLnBrk="1" fontAlgn="auto" hangingPunct="1">
              <a:spcAft>
                <a:spcPts val="0"/>
              </a:spcAft>
              <a:buFont typeface="Wingdings 2"/>
              <a:buChar char=""/>
              <a:defRPr/>
            </a:pPr>
            <a:r>
              <a:rPr lang="fr-FR" dirty="0"/>
              <a:t>Plusieurs contrats : </a:t>
            </a:r>
          </a:p>
          <a:p>
            <a:pPr marL="640080" lvl="1" indent="-274320" eaLnBrk="1" fontAlgn="auto" hangingPunct="1">
              <a:spcAft>
                <a:spcPts val="0"/>
              </a:spcAft>
              <a:buClr>
                <a:schemeClr val="accent2">
                  <a:shade val="75000"/>
                </a:schemeClr>
              </a:buClr>
              <a:buFont typeface="Wingdings 2"/>
              <a:buChar char=""/>
              <a:defRPr/>
            </a:pPr>
            <a:r>
              <a:rPr lang="fr-FR" dirty="0"/>
              <a:t>Association loi 1901, GIE (groupement d’intérêt économique)…</a:t>
            </a:r>
          </a:p>
          <a:p>
            <a:pPr marL="640080" lvl="1" indent="-274320" eaLnBrk="1" fontAlgn="auto" hangingPunct="1">
              <a:spcAft>
                <a:spcPts val="0"/>
              </a:spcAft>
              <a:buClr>
                <a:schemeClr val="accent2">
                  <a:shade val="75000"/>
                </a:schemeClr>
              </a:buClr>
              <a:buFont typeface="Wingdings 2"/>
              <a:buChar char=""/>
              <a:defRPr/>
            </a:pPr>
            <a:r>
              <a:rPr lang="fr-FR" dirty="0"/>
              <a:t>SCM (Société Civile de Moyens) : partage locaux, matériels, structures administratives </a:t>
            </a:r>
            <a:r>
              <a:rPr lang="fr-FR" i="1" dirty="0"/>
              <a:t>(indépendance de pratique)</a:t>
            </a:r>
            <a:endParaRPr lang="fr-FR" dirty="0"/>
          </a:p>
          <a:p>
            <a:pPr marL="640080" lvl="1" indent="-274320" eaLnBrk="1" fontAlgn="auto" hangingPunct="1">
              <a:spcAft>
                <a:spcPts val="0"/>
              </a:spcAft>
              <a:buClr>
                <a:schemeClr val="accent2">
                  <a:shade val="75000"/>
                </a:schemeClr>
              </a:buClr>
              <a:buFont typeface="Wingdings 2"/>
              <a:buChar char=""/>
              <a:defRPr/>
            </a:pPr>
            <a:r>
              <a:rPr lang="fr-FR" dirty="0"/>
              <a:t>SCP (Société Civile Professionnelle) : idem + partage des bénéfices</a:t>
            </a:r>
          </a:p>
          <a:p>
            <a:pPr marL="640080" lvl="1" indent="-274320" eaLnBrk="1" fontAlgn="auto" hangingPunct="1">
              <a:spcAft>
                <a:spcPts val="0"/>
              </a:spcAft>
              <a:buClr>
                <a:schemeClr val="accent2">
                  <a:shade val="75000"/>
                </a:schemeClr>
              </a:buClr>
              <a:buFont typeface="Wingdings 2"/>
              <a:buChar char=""/>
              <a:defRPr/>
            </a:pPr>
            <a:r>
              <a:rPr lang="fr-FR" dirty="0"/>
              <a:t>SEL (Société d’Exercice Libéral) : à responsabilité limitée (ARL), à forme anonyme (AFA), par actions simplifiées (AS), en commandite par actions (CA) : idem avec participation d’investisseurs + régime d’impôts sur les sociétés (plateaux dentaires coûteux…) </a:t>
            </a:r>
          </a:p>
          <a:p>
            <a:pPr marL="640080" lvl="1" indent="-274320" eaLnBrk="1" fontAlgn="auto" hangingPunct="1">
              <a:spcAft>
                <a:spcPts val="0"/>
              </a:spcAft>
              <a:buClr>
                <a:schemeClr val="accent2">
                  <a:shade val="75000"/>
                </a:schemeClr>
              </a:buClr>
              <a:buFont typeface="Wingdings 2"/>
              <a:buChar char=""/>
              <a:defRPr/>
            </a:pPr>
            <a:r>
              <a:rPr lang="fr-FR" dirty="0"/>
              <a:t>SISA (Société Interprofessionnelle de Soins Ambulatoires) pour les MSP avec 2 médecins : peut percevoir des financements publics</a:t>
            </a:r>
          </a:p>
          <a:p>
            <a:pPr marL="274320" lvl="1" indent="-274320" eaLnBrk="1" fontAlgn="auto" hangingPunct="1">
              <a:spcBef>
                <a:spcPts val="600"/>
              </a:spcBef>
              <a:spcAft>
                <a:spcPts val="0"/>
              </a:spcAft>
              <a:buClr>
                <a:schemeClr val="accent2"/>
              </a:buClr>
              <a:buFont typeface="Wingdings 2"/>
              <a:buChar char=""/>
              <a:defRPr/>
            </a:pPr>
            <a:r>
              <a:rPr lang="fr-FR" dirty="0">
                <a:solidFill>
                  <a:schemeClr val="tx1"/>
                </a:solidFill>
              </a:rPr>
              <a:t>A part : la SCI (Société Civile Immobilière) = détention d’un bien immobilier par plusieurs personnes</a:t>
            </a:r>
          </a:p>
          <a:p>
            <a:pPr marL="640080" lvl="2" eaLnBrk="1" fontAlgn="auto" hangingPunct="1">
              <a:spcBef>
                <a:spcPts val="600"/>
              </a:spcBef>
              <a:spcAft>
                <a:spcPts val="0"/>
              </a:spcAft>
              <a:buClr>
                <a:schemeClr val="accent2"/>
              </a:buClr>
              <a:buFont typeface="Wingdings 2"/>
              <a:buChar char=""/>
              <a:defRPr/>
            </a:pPr>
            <a:r>
              <a:rPr lang="fr-FR" dirty="0"/>
              <a:t>Attention, si vous entrez dans une SCM, demandez qui a des parts de SCI… Ces derniers peuvent moduler leurs revenus en modulant le loyer.</a:t>
            </a:r>
          </a:p>
          <a:p>
            <a:pPr marL="274320" lvl="1" indent="-274320" eaLnBrk="1" fontAlgn="auto" hangingPunct="1">
              <a:spcBef>
                <a:spcPts val="600"/>
              </a:spcBef>
              <a:spcAft>
                <a:spcPts val="0"/>
              </a:spcAft>
              <a:buClr>
                <a:schemeClr val="accent2"/>
              </a:buClr>
              <a:buFont typeface="Wingdings 2"/>
              <a:buChar char=""/>
              <a:defRPr/>
            </a:pPr>
            <a:r>
              <a:rPr lang="fr-FR" dirty="0">
                <a:solidFill>
                  <a:schemeClr val="tx1"/>
                </a:solidFill>
              </a:rPr>
              <a:t>Contrats types sur le site de l’Ordre (+ voir un avocat/notaire/AGA… )</a:t>
            </a:r>
          </a:p>
          <a:p>
            <a:pPr marL="274320" indent="-274320" eaLnBrk="1" fontAlgn="auto" hangingPunct="1">
              <a:spcAft>
                <a:spcPts val="0"/>
              </a:spcAft>
              <a:buFont typeface="Wingdings 2"/>
              <a:buChar char=""/>
              <a:defRPr/>
            </a:pPr>
            <a:r>
              <a:rPr lang="fr-FR" dirty="0"/>
              <a:t>Rédaction d’un acte + enregistrement au centre des impôts + publication dans un journal d’annonce légale + inscription au journal de commerce…</a:t>
            </a:r>
          </a:p>
          <a:p>
            <a:pPr marL="274320" indent="-274320" eaLnBrk="1" fontAlgn="auto" hangingPunct="1">
              <a:spcAft>
                <a:spcPts val="0"/>
              </a:spcAft>
              <a:buFont typeface="Wingdings 2"/>
              <a:buChar char=""/>
              <a:defRPr/>
            </a:pPr>
            <a:endParaRPr lang="fr-FR" dirty="0"/>
          </a:p>
        </p:txBody>
      </p:sp>
      <p:sp>
        <p:nvSpPr>
          <p:cNvPr id="2" name="Title 1">
            <a:extLst>
              <a:ext uri="{FF2B5EF4-FFF2-40B4-BE49-F238E27FC236}">
                <a16:creationId xmlns:a16="http://schemas.microsoft.com/office/drawing/2014/main" id="{6D7C0644-43A6-114C-9061-E884852A3993}"/>
              </a:ext>
            </a:extLst>
          </p:cNvPr>
          <p:cNvSpPr>
            <a:spLocks noGrp="1"/>
          </p:cNvSpPr>
          <p:nvPr>
            <p:ph type="title"/>
          </p:nvPr>
        </p:nvSpPr>
        <p:spPr/>
        <p:txBody>
          <a:bodyPr/>
          <a:lstStyle/>
          <a:p>
            <a:pPr eaLnBrk="1" fontAlgn="auto" hangingPunct="1">
              <a:spcAft>
                <a:spcPts val="0"/>
              </a:spcAft>
              <a:defRPr/>
            </a:pPr>
            <a:r>
              <a:rPr lang="fr-FR"/>
              <a:t>Contrats d’association</a:t>
            </a:r>
          </a:p>
        </p:txBody>
      </p:sp>
      <p:sp>
        <p:nvSpPr>
          <p:cNvPr id="50179" name="Date Placeholder 3">
            <a:extLst>
              <a:ext uri="{FF2B5EF4-FFF2-40B4-BE49-F238E27FC236}">
                <a16:creationId xmlns:a16="http://schemas.microsoft.com/office/drawing/2014/main" id="{ECF5185E-F110-C143-B919-5372665F9C2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C6553E-AB31-D849-B468-7CAE349F111A}"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0180" name="Slide Number Placeholder 4">
            <a:extLst>
              <a:ext uri="{FF2B5EF4-FFF2-40B4-BE49-F238E27FC236}">
                <a16:creationId xmlns:a16="http://schemas.microsoft.com/office/drawing/2014/main" id="{B3C89143-06E8-FA45-B8B7-68ED349C94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8C2DA8CF-49E0-6440-8CC6-BFC4370D8D24}" type="slidenum">
              <a:rPr lang="en-US" altLang="fr-FR" sz="1600">
                <a:solidFill>
                  <a:schemeClr val="tx2"/>
                </a:solidFill>
              </a:rPr>
              <a:pPr>
                <a:spcBef>
                  <a:spcPct val="0"/>
                </a:spcBef>
                <a:buClrTx/>
                <a:buSzTx/>
                <a:buFontTx/>
                <a:buNone/>
              </a:pPr>
              <a:t>46</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408122C5-347D-1A49-9669-EF7DF4C2739F}"/>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Espace réservé du contenu 1">
            <a:extLst>
              <a:ext uri="{FF2B5EF4-FFF2-40B4-BE49-F238E27FC236}">
                <a16:creationId xmlns:a16="http://schemas.microsoft.com/office/drawing/2014/main" id="{E95D83F3-CFFD-C24D-88C2-BEE4CD7336BB}"/>
              </a:ext>
            </a:extLst>
          </p:cNvPr>
          <p:cNvSpPr>
            <a:spLocks noGrp="1"/>
          </p:cNvSpPr>
          <p:nvPr>
            <p:ph idx="1"/>
          </p:nvPr>
        </p:nvSpPr>
        <p:spPr/>
        <p:txBody>
          <a:bodyPr/>
          <a:lstStyle/>
          <a:p>
            <a:r>
              <a:rPr lang="fr-FR" altLang="fr-FR"/>
              <a:t>https://www.conseil-national.medecin.fr/documents-types-demarches/documents-types-medecins/cabinet-carriere/modeles-contrats</a:t>
            </a:r>
          </a:p>
        </p:txBody>
      </p:sp>
      <p:sp>
        <p:nvSpPr>
          <p:cNvPr id="3" name="Titre 2">
            <a:extLst>
              <a:ext uri="{FF2B5EF4-FFF2-40B4-BE49-F238E27FC236}">
                <a16:creationId xmlns:a16="http://schemas.microsoft.com/office/drawing/2014/main" id="{E96A383B-C09C-1748-80FA-0C9C171F9AD4}"/>
              </a:ext>
            </a:extLst>
          </p:cNvPr>
          <p:cNvSpPr>
            <a:spLocks noGrp="1"/>
          </p:cNvSpPr>
          <p:nvPr>
            <p:ph type="title"/>
          </p:nvPr>
        </p:nvSpPr>
        <p:spPr/>
        <p:txBody>
          <a:bodyPr/>
          <a:lstStyle/>
          <a:p>
            <a:pPr>
              <a:defRPr/>
            </a:pPr>
            <a:r>
              <a:rPr lang="fr-FR"/>
              <a:t>Contrats sur le site de l’Ordre</a:t>
            </a:r>
          </a:p>
        </p:txBody>
      </p:sp>
      <p:sp>
        <p:nvSpPr>
          <p:cNvPr id="129027" name="Espace réservé de la date 3">
            <a:extLst>
              <a:ext uri="{FF2B5EF4-FFF2-40B4-BE49-F238E27FC236}">
                <a16:creationId xmlns:a16="http://schemas.microsoft.com/office/drawing/2014/main" id="{945640DA-6D39-CC48-BD65-CC6E0CF3ED8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482CA7-53AD-0641-92E7-88F1345D712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C6608748-C7B2-A64A-8058-028A06B4EAA2}"/>
              </a:ext>
            </a:extLst>
          </p:cNvPr>
          <p:cNvSpPr>
            <a:spLocks noGrp="1"/>
          </p:cNvSpPr>
          <p:nvPr>
            <p:ph type="ftr" sz="quarter" idx="11"/>
          </p:nvPr>
        </p:nvSpPr>
        <p:spPr/>
        <p:txBody>
          <a:bodyPr/>
          <a:lstStyle/>
          <a:p>
            <a:pPr>
              <a:defRPr/>
            </a:pPr>
            <a:r>
              <a:rPr lang="en-US"/>
              <a:t>Version 2.0</a:t>
            </a:r>
          </a:p>
        </p:txBody>
      </p:sp>
      <p:sp>
        <p:nvSpPr>
          <p:cNvPr id="129029" name="Espace réservé du numéro de diapositive 5">
            <a:extLst>
              <a:ext uri="{FF2B5EF4-FFF2-40B4-BE49-F238E27FC236}">
                <a16:creationId xmlns:a16="http://schemas.microsoft.com/office/drawing/2014/main" id="{4B0C43F2-0566-C944-B274-CFE477A868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E4417A-0B52-4A4D-952B-0CD097C93C15}" type="slidenum">
              <a:rPr lang="en-US" altLang="fr-FR">
                <a:solidFill>
                  <a:schemeClr val="tx2"/>
                </a:solidFill>
                <a:latin typeface="Constantia" panose="02030602050306030303" pitchFamily="18" charset="0"/>
              </a:rPr>
              <a:pPr/>
              <a:t>47</a:t>
            </a:fld>
            <a:endParaRPr lang="en-US" altLang="fr-FR">
              <a:solidFill>
                <a:schemeClr val="tx2"/>
              </a:solidFill>
              <a:latin typeface="Constantia" panose="02030602050306030303" pitchFamily="18" charset="0"/>
            </a:endParaRPr>
          </a:p>
        </p:txBody>
      </p:sp>
      <p:pic>
        <p:nvPicPr>
          <p:cNvPr id="129030" name="Image 9">
            <a:extLst>
              <a:ext uri="{FF2B5EF4-FFF2-40B4-BE49-F238E27FC236}">
                <a16:creationId xmlns:a16="http://schemas.microsoft.com/office/drawing/2014/main" id="{15369112-B44F-BD42-9F29-A8E63E2A6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2978150"/>
            <a:ext cx="2814637"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Image 11">
            <a:extLst>
              <a:ext uri="{FF2B5EF4-FFF2-40B4-BE49-F238E27FC236}">
                <a16:creationId xmlns:a16="http://schemas.microsoft.com/office/drawing/2014/main" id="{5BB1046D-4CA6-DE45-BF89-35633B1FE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2978150"/>
            <a:ext cx="29972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Image 13">
            <a:extLst>
              <a:ext uri="{FF2B5EF4-FFF2-40B4-BE49-F238E27FC236}">
                <a16:creationId xmlns:a16="http://schemas.microsoft.com/office/drawing/2014/main" id="{31633D07-7811-934E-91D1-19C39AC1C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513" y="2978150"/>
            <a:ext cx="2817812"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DC71B4-F667-BE48-945C-316F5E1D57CA}"/>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fr-FR" i="1" dirty="0"/>
          </a:p>
        </p:txBody>
      </p:sp>
      <p:sp>
        <p:nvSpPr>
          <p:cNvPr id="3" name="Title 2">
            <a:extLst>
              <a:ext uri="{FF2B5EF4-FFF2-40B4-BE49-F238E27FC236}">
                <a16:creationId xmlns:a16="http://schemas.microsoft.com/office/drawing/2014/main" id="{83CFEF51-2D96-BA4A-9D73-497968731DB0}"/>
              </a:ext>
            </a:extLst>
          </p:cNvPr>
          <p:cNvSpPr>
            <a:spLocks noGrp="1"/>
          </p:cNvSpPr>
          <p:nvPr>
            <p:ph type="ctrTitle"/>
          </p:nvPr>
        </p:nvSpPr>
        <p:spPr/>
        <p:txBody>
          <a:bodyPr/>
          <a:lstStyle/>
          <a:p>
            <a:pPr eaLnBrk="1" fontAlgn="auto" hangingPunct="1">
              <a:spcAft>
                <a:spcPts val="0"/>
              </a:spcAft>
              <a:defRPr/>
            </a:pPr>
            <a:r>
              <a:rPr lang="fr-FR"/>
              <a:t>Aides à l’installation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ce réservé du contenu 1">
            <a:extLst>
              <a:ext uri="{FF2B5EF4-FFF2-40B4-BE49-F238E27FC236}">
                <a16:creationId xmlns:a16="http://schemas.microsoft.com/office/drawing/2014/main" id="{9089FAC0-50F4-624F-8F95-ED72D0F5C9A4}"/>
              </a:ext>
            </a:extLst>
          </p:cNvPr>
          <p:cNvSpPr>
            <a:spLocks noGrp="1"/>
          </p:cNvSpPr>
          <p:nvPr>
            <p:ph idx="1"/>
          </p:nvPr>
        </p:nvSpPr>
        <p:spPr/>
        <p:txBody>
          <a:bodyPr/>
          <a:lstStyle/>
          <a:p>
            <a:r>
              <a:rPr lang="fr-FR" altLang="fr-FR"/>
              <a:t>C@rtosanté : </a:t>
            </a:r>
            <a:r>
              <a:rPr lang="fr-FR" altLang="fr-FR">
                <a:hlinkClick r:id="rId2"/>
              </a:rPr>
              <a:t>https://cartosante.atlasante.fr/</a:t>
            </a:r>
            <a:r>
              <a:rPr lang="fr-FR" altLang="fr-FR"/>
              <a:t> </a:t>
            </a:r>
          </a:p>
          <a:p>
            <a:endParaRPr lang="fr-FR" altLang="fr-FR"/>
          </a:p>
        </p:txBody>
      </p:sp>
      <p:sp>
        <p:nvSpPr>
          <p:cNvPr id="3" name="Titre 2">
            <a:extLst>
              <a:ext uri="{FF2B5EF4-FFF2-40B4-BE49-F238E27FC236}">
                <a16:creationId xmlns:a16="http://schemas.microsoft.com/office/drawing/2014/main" id="{3E913C41-003F-4940-A7C1-41F3BDD1018F}"/>
              </a:ext>
            </a:extLst>
          </p:cNvPr>
          <p:cNvSpPr>
            <a:spLocks noGrp="1"/>
          </p:cNvSpPr>
          <p:nvPr>
            <p:ph type="title"/>
          </p:nvPr>
        </p:nvSpPr>
        <p:spPr/>
        <p:txBody>
          <a:bodyPr/>
          <a:lstStyle/>
          <a:p>
            <a:pPr>
              <a:defRPr/>
            </a:pPr>
            <a:r>
              <a:rPr lang="fr-FR"/>
              <a:t>Démographie médicale</a:t>
            </a:r>
          </a:p>
        </p:txBody>
      </p:sp>
      <p:sp>
        <p:nvSpPr>
          <p:cNvPr id="130051" name="Espace réservé de la date 3">
            <a:extLst>
              <a:ext uri="{FF2B5EF4-FFF2-40B4-BE49-F238E27FC236}">
                <a16:creationId xmlns:a16="http://schemas.microsoft.com/office/drawing/2014/main" id="{035BE82E-4CF2-C24D-BD9E-E5577AE8812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0439D5-10A9-6A44-B86E-52200B7832CB}"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E72FAA99-03CD-A74F-8C76-5D65916EEBBA}"/>
              </a:ext>
            </a:extLst>
          </p:cNvPr>
          <p:cNvSpPr>
            <a:spLocks noGrp="1"/>
          </p:cNvSpPr>
          <p:nvPr>
            <p:ph type="ftr" sz="quarter" idx="11"/>
          </p:nvPr>
        </p:nvSpPr>
        <p:spPr/>
        <p:txBody>
          <a:bodyPr/>
          <a:lstStyle/>
          <a:p>
            <a:pPr>
              <a:defRPr/>
            </a:pPr>
            <a:r>
              <a:rPr lang="en-US"/>
              <a:t>Version 2.0</a:t>
            </a:r>
          </a:p>
        </p:txBody>
      </p:sp>
      <p:sp>
        <p:nvSpPr>
          <p:cNvPr id="130053" name="Espace réservé du numéro de diapositive 5">
            <a:extLst>
              <a:ext uri="{FF2B5EF4-FFF2-40B4-BE49-F238E27FC236}">
                <a16:creationId xmlns:a16="http://schemas.microsoft.com/office/drawing/2014/main" id="{ED0FFD99-2ADA-9F44-B6C1-5680B222BD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98DE7D-C8B7-3848-8856-67F051C1D898}" type="slidenum">
              <a:rPr lang="en-US" altLang="fr-FR">
                <a:solidFill>
                  <a:schemeClr val="tx2"/>
                </a:solidFill>
                <a:latin typeface="Constantia" panose="02030602050306030303" pitchFamily="18" charset="0"/>
              </a:rPr>
              <a:pPr/>
              <a:t>49</a:t>
            </a:fld>
            <a:endParaRPr lang="en-US" altLang="fr-FR">
              <a:solidFill>
                <a:schemeClr val="tx2"/>
              </a:solidFill>
              <a:latin typeface="Constantia" panose="02030602050306030303" pitchFamily="18" charset="0"/>
            </a:endParaRPr>
          </a:p>
        </p:txBody>
      </p:sp>
      <p:pic>
        <p:nvPicPr>
          <p:cNvPr id="130054" name="Image 9">
            <a:extLst>
              <a:ext uri="{FF2B5EF4-FFF2-40B4-BE49-F238E27FC236}">
                <a16:creationId xmlns:a16="http://schemas.microsoft.com/office/drawing/2014/main" id="{0858E46C-AB94-0949-879A-552C8B2D6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209800"/>
            <a:ext cx="72390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C739237-00B8-9347-9045-F4EB98321704}"/>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fr-FR" i="1" dirty="0"/>
              <a:t>Un rôle pivot dans le virage ambulatoire centré patient</a:t>
            </a:r>
          </a:p>
          <a:p>
            <a:pPr eaLnBrk="1" fontAlgn="auto" hangingPunct="1">
              <a:spcAft>
                <a:spcPts val="0"/>
              </a:spcAft>
              <a:buFont typeface="Wingdings 2"/>
              <a:buNone/>
              <a:defRPr/>
            </a:pPr>
            <a:r>
              <a:rPr lang="fr-FR" i="1" dirty="0"/>
              <a:t>(Ceci n’est pas un exercice de géométrie)</a:t>
            </a:r>
          </a:p>
        </p:txBody>
      </p:sp>
      <p:sp>
        <p:nvSpPr>
          <p:cNvPr id="3" name="Title 2">
            <a:extLst>
              <a:ext uri="{FF2B5EF4-FFF2-40B4-BE49-F238E27FC236}">
                <a16:creationId xmlns:a16="http://schemas.microsoft.com/office/drawing/2014/main" id="{BCE0E5BA-877F-5644-B1D1-E1239263A4C4}"/>
              </a:ext>
            </a:extLst>
          </p:cNvPr>
          <p:cNvSpPr>
            <a:spLocks noGrp="1"/>
          </p:cNvSpPr>
          <p:nvPr>
            <p:ph type="ctrTitle"/>
          </p:nvPr>
        </p:nvSpPr>
        <p:spPr/>
        <p:txBody>
          <a:bodyPr/>
          <a:lstStyle/>
          <a:p>
            <a:pPr eaLnBrk="1" fontAlgn="auto" hangingPunct="1">
              <a:spcAft>
                <a:spcPts val="0"/>
              </a:spcAft>
              <a:defRPr/>
            </a:pPr>
            <a:r>
              <a:rPr lang="fr-FR"/>
              <a:t>Place et rôles du MG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5CF0A3B-046A-3545-B2B7-2EAD49A443E6}"/>
              </a:ext>
            </a:extLst>
          </p:cNvPr>
          <p:cNvSpPr>
            <a:spLocks noGrp="1"/>
          </p:cNvSpPr>
          <p:nvPr>
            <p:ph idx="1"/>
          </p:nvPr>
        </p:nvSpPr>
        <p:spPr/>
        <p:txBody>
          <a:bodyPr/>
          <a:lstStyle/>
          <a:p>
            <a:pPr>
              <a:defRPr/>
            </a:pPr>
            <a:r>
              <a:rPr lang="fr-FR" dirty="0">
                <a:hlinkClick r:id="rId2"/>
              </a:rPr>
              <a:t>https://www.ameli.fr/medecin/exercice-liberal/vie-cabinet/aides-financieres/pratique-zones-sous-dotees</a:t>
            </a:r>
            <a:r>
              <a:rPr lang="fr-FR" dirty="0"/>
              <a:t> </a:t>
            </a:r>
          </a:p>
          <a:p>
            <a:pPr>
              <a:defRPr/>
            </a:pPr>
            <a:r>
              <a:rPr lang="fr-FR" dirty="0"/>
              <a:t>Contrat d’aide à l’installation des médecins </a:t>
            </a:r>
          </a:p>
          <a:p>
            <a:pPr lvl="1">
              <a:defRPr/>
            </a:pPr>
            <a:r>
              <a:rPr lang="fr-FR" dirty="0"/>
              <a:t>Aide de 50 000 € pour 4 jours par semaine (dégressif si moins, limite à &gt; 2,5 j/semaine, &gt; 5 ans)</a:t>
            </a:r>
          </a:p>
          <a:p>
            <a:pPr lvl="1">
              <a:defRPr/>
            </a:pPr>
            <a:r>
              <a:rPr lang="fr-FR" dirty="0"/>
              <a:t>Secteur 1 – exercice de groupe ou coordonné (CPTS)</a:t>
            </a:r>
          </a:p>
          <a:p>
            <a:pPr>
              <a:defRPr/>
            </a:pPr>
            <a:r>
              <a:rPr lang="fr-FR" dirty="0"/>
              <a:t>COSCOM (contrat de stabilisation et de coordination des médecins), CSTM (contrat de solidarité territoriale médecin)… </a:t>
            </a:r>
          </a:p>
          <a:p>
            <a:pPr marL="0" indent="0">
              <a:buFont typeface="Wingdings 2" pitchFamily="2" charset="2"/>
              <a:buNone/>
              <a:defRPr/>
            </a:pPr>
            <a:r>
              <a:rPr lang="fr-FR" b="1" dirty="0">
                <a:sym typeface="Wingdings" pitchFamily="2" charset="2"/>
              </a:rPr>
              <a:t> se renseigner lors de l’installation !</a:t>
            </a:r>
            <a:endParaRPr lang="fr-FR" b="1" dirty="0"/>
          </a:p>
        </p:txBody>
      </p:sp>
      <p:sp>
        <p:nvSpPr>
          <p:cNvPr id="3" name="Titre 2">
            <a:extLst>
              <a:ext uri="{FF2B5EF4-FFF2-40B4-BE49-F238E27FC236}">
                <a16:creationId xmlns:a16="http://schemas.microsoft.com/office/drawing/2014/main" id="{EB92FE15-E58E-4649-8348-750DE7D984BD}"/>
              </a:ext>
            </a:extLst>
          </p:cNvPr>
          <p:cNvSpPr>
            <a:spLocks noGrp="1"/>
          </p:cNvSpPr>
          <p:nvPr>
            <p:ph type="title"/>
          </p:nvPr>
        </p:nvSpPr>
        <p:spPr/>
        <p:txBody>
          <a:bodyPr>
            <a:normAutofit fontScale="90000"/>
          </a:bodyPr>
          <a:lstStyle/>
          <a:p>
            <a:pPr>
              <a:defRPr/>
            </a:pPr>
            <a:r>
              <a:rPr lang="fr-FR"/>
              <a:t>Aides à l’installation en zone </a:t>
            </a:r>
            <a:r>
              <a:rPr lang="fr-FR" err="1"/>
              <a:t>sous-dotée</a:t>
            </a:r>
            <a:endParaRPr lang="fr-FR"/>
          </a:p>
        </p:txBody>
      </p:sp>
      <p:sp>
        <p:nvSpPr>
          <p:cNvPr id="131075" name="Espace réservé de la date 3">
            <a:extLst>
              <a:ext uri="{FF2B5EF4-FFF2-40B4-BE49-F238E27FC236}">
                <a16:creationId xmlns:a16="http://schemas.microsoft.com/office/drawing/2014/main" id="{77EE22C1-3A81-3B40-9BD6-2F0E489597B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61FCBE-9438-9E40-972C-2C7F64655A46}"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D44BC8A7-6F33-084D-9958-45A3F3D3E1A3}"/>
              </a:ext>
            </a:extLst>
          </p:cNvPr>
          <p:cNvSpPr>
            <a:spLocks noGrp="1"/>
          </p:cNvSpPr>
          <p:nvPr>
            <p:ph type="ftr" sz="quarter" idx="11"/>
          </p:nvPr>
        </p:nvSpPr>
        <p:spPr/>
        <p:txBody>
          <a:bodyPr/>
          <a:lstStyle/>
          <a:p>
            <a:pPr>
              <a:defRPr/>
            </a:pPr>
            <a:r>
              <a:rPr lang="en-US"/>
              <a:t>Version 2.0</a:t>
            </a:r>
          </a:p>
        </p:txBody>
      </p:sp>
      <p:sp>
        <p:nvSpPr>
          <p:cNvPr id="131077" name="Espace réservé du numéro de diapositive 5">
            <a:extLst>
              <a:ext uri="{FF2B5EF4-FFF2-40B4-BE49-F238E27FC236}">
                <a16:creationId xmlns:a16="http://schemas.microsoft.com/office/drawing/2014/main" id="{8F5DEFD9-DB1C-EA4E-844B-A4E858541D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7A92DC-4E0F-C74D-8093-9DBADA15CF84}" type="slidenum">
              <a:rPr lang="en-US" altLang="fr-FR">
                <a:solidFill>
                  <a:schemeClr val="tx2"/>
                </a:solidFill>
                <a:latin typeface="Constantia" panose="02030602050306030303" pitchFamily="18" charset="0"/>
              </a:rPr>
              <a:pPr/>
              <a:t>50</a:t>
            </a:fld>
            <a:endParaRPr lang="en-US" altLang="fr-FR">
              <a:solidFill>
                <a:schemeClr val="tx2"/>
              </a:solidFill>
              <a:latin typeface="Constantia" panose="02030602050306030303"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Espace réservé du contenu 1">
            <a:extLst>
              <a:ext uri="{FF2B5EF4-FFF2-40B4-BE49-F238E27FC236}">
                <a16:creationId xmlns:a16="http://schemas.microsoft.com/office/drawing/2014/main" id="{50A24C59-39EE-5940-B474-1A6D3C2BBFE6}"/>
              </a:ext>
            </a:extLst>
          </p:cNvPr>
          <p:cNvSpPr>
            <a:spLocks noGrp="1"/>
          </p:cNvSpPr>
          <p:nvPr>
            <p:ph idx="1"/>
          </p:nvPr>
        </p:nvSpPr>
        <p:spPr/>
        <p:txBody>
          <a:bodyPr/>
          <a:lstStyle/>
          <a:p>
            <a:r>
              <a:rPr lang="fr-FR" altLang="fr-FR"/>
              <a:t>Etudiants en médecine dès la 2</a:t>
            </a:r>
            <a:r>
              <a:rPr lang="fr-FR" altLang="fr-FR" baseline="30000"/>
              <a:t>ème</a:t>
            </a:r>
            <a:r>
              <a:rPr lang="fr-FR" altLang="fr-FR"/>
              <a:t> année </a:t>
            </a:r>
          </a:p>
          <a:p>
            <a:r>
              <a:rPr lang="fr-FR" altLang="fr-FR"/>
              <a:t>S’engager à exercer en zone fragile ou déficitaire au moins 2 ans </a:t>
            </a:r>
          </a:p>
          <a:p>
            <a:r>
              <a:rPr lang="fr-FR" altLang="fr-FR"/>
              <a:t>1200€ brut/mois, imposable à la fin des études, jusqu’à l’obtention de diplôme d’état</a:t>
            </a:r>
          </a:p>
          <a:p>
            <a:r>
              <a:rPr lang="fr-FR" altLang="fr-FR"/>
              <a:t>Auprès de l’ARS</a:t>
            </a:r>
          </a:p>
        </p:txBody>
      </p:sp>
      <p:sp>
        <p:nvSpPr>
          <p:cNvPr id="3" name="Titre 2">
            <a:extLst>
              <a:ext uri="{FF2B5EF4-FFF2-40B4-BE49-F238E27FC236}">
                <a16:creationId xmlns:a16="http://schemas.microsoft.com/office/drawing/2014/main" id="{3D8AE6C3-A4C9-CB40-AEB2-E1E7AB398668}"/>
              </a:ext>
            </a:extLst>
          </p:cNvPr>
          <p:cNvSpPr>
            <a:spLocks noGrp="1"/>
          </p:cNvSpPr>
          <p:nvPr>
            <p:ph type="title"/>
          </p:nvPr>
        </p:nvSpPr>
        <p:spPr/>
        <p:txBody>
          <a:bodyPr/>
          <a:lstStyle/>
          <a:p>
            <a:pPr>
              <a:defRPr/>
            </a:pPr>
            <a:r>
              <a:rPr lang="fr-FR"/>
              <a:t>Contrat d’engagement service public</a:t>
            </a:r>
          </a:p>
        </p:txBody>
      </p:sp>
      <p:sp>
        <p:nvSpPr>
          <p:cNvPr id="132099" name="Espace réservé de la date 3">
            <a:extLst>
              <a:ext uri="{FF2B5EF4-FFF2-40B4-BE49-F238E27FC236}">
                <a16:creationId xmlns:a16="http://schemas.microsoft.com/office/drawing/2014/main" id="{88527938-8178-494F-8D72-D1C50FFAC7D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D05A29-4162-674B-83D3-9D23E82D18D6}"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7A72954A-3816-5248-B8D1-7E04E96D4532}"/>
              </a:ext>
            </a:extLst>
          </p:cNvPr>
          <p:cNvSpPr>
            <a:spLocks noGrp="1"/>
          </p:cNvSpPr>
          <p:nvPr>
            <p:ph type="ftr" sz="quarter" idx="11"/>
          </p:nvPr>
        </p:nvSpPr>
        <p:spPr/>
        <p:txBody>
          <a:bodyPr/>
          <a:lstStyle/>
          <a:p>
            <a:pPr>
              <a:defRPr/>
            </a:pPr>
            <a:r>
              <a:rPr lang="en-US"/>
              <a:t>Version 2.0</a:t>
            </a:r>
          </a:p>
        </p:txBody>
      </p:sp>
      <p:sp>
        <p:nvSpPr>
          <p:cNvPr id="132101" name="Espace réservé du numéro de diapositive 5">
            <a:extLst>
              <a:ext uri="{FF2B5EF4-FFF2-40B4-BE49-F238E27FC236}">
                <a16:creationId xmlns:a16="http://schemas.microsoft.com/office/drawing/2014/main" id="{A05F2BFB-0BAB-7241-A933-6ED010C7BE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1B767D-99FA-364A-9833-92C13F67F06E}" type="slidenum">
              <a:rPr lang="en-US" altLang="fr-FR">
                <a:solidFill>
                  <a:schemeClr val="tx2"/>
                </a:solidFill>
                <a:latin typeface="Constantia" panose="02030602050306030303" pitchFamily="18" charset="0"/>
              </a:rPr>
              <a:pPr/>
              <a:t>51</a:t>
            </a:fld>
            <a:endParaRPr lang="en-US" altLang="fr-FR">
              <a:solidFill>
                <a:schemeClr val="tx2"/>
              </a:solidFill>
              <a:latin typeface="Constantia" panose="02030602050306030303"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Espace réservé du contenu 1">
            <a:extLst>
              <a:ext uri="{FF2B5EF4-FFF2-40B4-BE49-F238E27FC236}">
                <a16:creationId xmlns:a16="http://schemas.microsoft.com/office/drawing/2014/main" id="{9389F284-E480-CD40-B6C9-A5B4998054A5}"/>
              </a:ext>
            </a:extLst>
          </p:cNvPr>
          <p:cNvSpPr>
            <a:spLocks noGrp="1"/>
          </p:cNvSpPr>
          <p:nvPr>
            <p:ph idx="1"/>
          </p:nvPr>
        </p:nvSpPr>
        <p:spPr/>
        <p:txBody>
          <a:bodyPr/>
          <a:lstStyle/>
          <a:p>
            <a:r>
              <a:rPr lang="fr-FR" altLang="fr-FR"/>
              <a:t>Contrat de début d’exercice (ex-praticien territorial de MG)</a:t>
            </a:r>
          </a:p>
          <a:p>
            <a:pPr lvl="1"/>
            <a:r>
              <a:rPr lang="fr-FR" altLang="fr-FR">
                <a:hlinkClick r:id="rId2"/>
              </a:rPr>
              <a:t>https://www.ameli.fr/medecin/actualites/contrat-de-debut-dexercice-une-nouveaute-pour-faciliter-linstallation-des-jeunes-medecins</a:t>
            </a:r>
            <a:r>
              <a:rPr lang="fr-FR" altLang="fr-FR"/>
              <a:t> </a:t>
            </a:r>
          </a:p>
          <a:p>
            <a:pPr lvl="1"/>
            <a:r>
              <a:rPr lang="fr-FR" altLang="fr-FR"/>
              <a:t>Souhait d’installation ou installation &lt; 1 an</a:t>
            </a:r>
          </a:p>
          <a:p>
            <a:pPr lvl="1"/>
            <a:r>
              <a:rPr lang="fr-FR" altLang="fr-FR"/>
              <a:t>Installé dans une zone déficitaire</a:t>
            </a:r>
          </a:p>
          <a:p>
            <a:pPr lvl="1"/>
            <a:r>
              <a:rPr lang="fr-FR" altLang="fr-FR"/>
              <a:t>Secteur 1 – 165 G/mois minimum – permanence des soins</a:t>
            </a:r>
          </a:p>
          <a:p>
            <a:pPr lvl="1"/>
            <a:r>
              <a:rPr lang="fr-FR" altLang="fr-FR"/>
              <a:t>Assure un minimum de rémunération et améliore les aides si congé maladie, congé maternité/paternité</a:t>
            </a:r>
          </a:p>
        </p:txBody>
      </p:sp>
      <p:sp>
        <p:nvSpPr>
          <p:cNvPr id="3" name="Titre 2">
            <a:extLst>
              <a:ext uri="{FF2B5EF4-FFF2-40B4-BE49-F238E27FC236}">
                <a16:creationId xmlns:a16="http://schemas.microsoft.com/office/drawing/2014/main" id="{10C24333-D5D4-8745-8FE0-AD491A5CD2F9}"/>
              </a:ext>
            </a:extLst>
          </p:cNvPr>
          <p:cNvSpPr>
            <a:spLocks noGrp="1"/>
          </p:cNvSpPr>
          <p:nvPr>
            <p:ph type="title"/>
          </p:nvPr>
        </p:nvSpPr>
        <p:spPr/>
        <p:txBody>
          <a:bodyPr/>
          <a:lstStyle/>
          <a:p>
            <a:pPr>
              <a:defRPr/>
            </a:pPr>
            <a:r>
              <a:rPr lang="fr-FR"/>
              <a:t>Contrat de début d’exercice</a:t>
            </a:r>
          </a:p>
        </p:txBody>
      </p:sp>
      <p:sp>
        <p:nvSpPr>
          <p:cNvPr id="133123" name="Espace réservé de la date 3">
            <a:extLst>
              <a:ext uri="{FF2B5EF4-FFF2-40B4-BE49-F238E27FC236}">
                <a16:creationId xmlns:a16="http://schemas.microsoft.com/office/drawing/2014/main" id="{5FB930BB-D205-8C4C-91D8-3730570F4B1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D50C35-6C88-854E-BF13-34CE6EF49C35}"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C7B51B40-44C6-BF40-896E-C9C780379844}"/>
              </a:ext>
            </a:extLst>
          </p:cNvPr>
          <p:cNvSpPr>
            <a:spLocks noGrp="1"/>
          </p:cNvSpPr>
          <p:nvPr>
            <p:ph type="ftr" sz="quarter" idx="11"/>
          </p:nvPr>
        </p:nvSpPr>
        <p:spPr/>
        <p:txBody>
          <a:bodyPr/>
          <a:lstStyle/>
          <a:p>
            <a:pPr>
              <a:defRPr/>
            </a:pPr>
            <a:r>
              <a:rPr lang="en-US"/>
              <a:t>Version 2.0</a:t>
            </a:r>
          </a:p>
        </p:txBody>
      </p:sp>
      <p:sp>
        <p:nvSpPr>
          <p:cNvPr id="133125" name="Espace réservé du numéro de diapositive 5">
            <a:extLst>
              <a:ext uri="{FF2B5EF4-FFF2-40B4-BE49-F238E27FC236}">
                <a16:creationId xmlns:a16="http://schemas.microsoft.com/office/drawing/2014/main" id="{E0C115C2-7314-8645-A560-CFB1DD81B1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0A3E7F-87D1-874D-8F89-DF90933FB8DB}" type="slidenum">
              <a:rPr lang="en-US" altLang="fr-FR">
                <a:solidFill>
                  <a:schemeClr val="tx2"/>
                </a:solidFill>
                <a:latin typeface="Constantia" panose="02030602050306030303" pitchFamily="18" charset="0"/>
              </a:rPr>
              <a:pPr/>
              <a:t>52</a:t>
            </a:fld>
            <a:endParaRPr lang="en-US" altLang="fr-FR">
              <a:solidFill>
                <a:schemeClr val="tx2"/>
              </a:solidFill>
              <a:latin typeface="Constantia" panose="02030602050306030303"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F1C6505-F3F1-D44C-87D0-01B9A11BE242}"/>
              </a:ext>
            </a:extLst>
          </p:cNvPr>
          <p:cNvSpPr>
            <a:spLocks noGrp="1"/>
          </p:cNvSpPr>
          <p:nvPr>
            <p:ph type="title"/>
          </p:nvPr>
        </p:nvSpPr>
        <p:spPr/>
        <p:txBody>
          <a:bodyPr/>
          <a:lstStyle/>
          <a:p>
            <a:pPr>
              <a:defRPr/>
            </a:pPr>
            <a:r>
              <a:rPr lang="fr-FR"/>
              <a:t>Contrat de début d’exercice</a:t>
            </a:r>
          </a:p>
        </p:txBody>
      </p:sp>
      <p:sp>
        <p:nvSpPr>
          <p:cNvPr id="134146" name="Espace réservé de la date 3">
            <a:extLst>
              <a:ext uri="{FF2B5EF4-FFF2-40B4-BE49-F238E27FC236}">
                <a16:creationId xmlns:a16="http://schemas.microsoft.com/office/drawing/2014/main" id="{99FF59E6-0A2B-844A-9299-1E60733D161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DBC057-4DEC-8F4D-B04F-6FCC9EE0C6A6}"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FF86CACB-0348-7249-87B2-65DF86BCE1A7}"/>
              </a:ext>
            </a:extLst>
          </p:cNvPr>
          <p:cNvSpPr>
            <a:spLocks noGrp="1"/>
          </p:cNvSpPr>
          <p:nvPr>
            <p:ph type="ftr" sz="quarter" idx="11"/>
          </p:nvPr>
        </p:nvSpPr>
        <p:spPr/>
        <p:txBody>
          <a:bodyPr/>
          <a:lstStyle/>
          <a:p>
            <a:pPr>
              <a:defRPr/>
            </a:pPr>
            <a:r>
              <a:rPr lang="en-US"/>
              <a:t>Version 2.0</a:t>
            </a:r>
          </a:p>
        </p:txBody>
      </p:sp>
      <p:sp>
        <p:nvSpPr>
          <p:cNvPr id="134148" name="Espace réservé du numéro de diapositive 5">
            <a:extLst>
              <a:ext uri="{FF2B5EF4-FFF2-40B4-BE49-F238E27FC236}">
                <a16:creationId xmlns:a16="http://schemas.microsoft.com/office/drawing/2014/main" id="{A7C23FAF-0F7B-7344-BCDC-66789FF6D2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90FEE7-F570-0C4F-A3C0-430F53CAABDD}" type="slidenum">
              <a:rPr lang="en-US" altLang="fr-FR">
                <a:solidFill>
                  <a:schemeClr val="tx2"/>
                </a:solidFill>
                <a:latin typeface="Constantia" panose="02030602050306030303" pitchFamily="18" charset="0"/>
              </a:rPr>
              <a:pPr/>
              <a:t>53</a:t>
            </a:fld>
            <a:endParaRPr lang="en-US" altLang="fr-FR">
              <a:solidFill>
                <a:schemeClr val="tx2"/>
              </a:solidFill>
              <a:latin typeface="Constantia" panose="02030602050306030303" pitchFamily="18" charset="0"/>
            </a:endParaRPr>
          </a:p>
        </p:txBody>
      </p:sp>
      <p:pic>
        <p:nvPicPr>
          <p:cNvPr id="134149" name="Espace réservé du contenu 6">
            <a:extLst>
              <a:ext uri="{FF2B5EF4-FFF2-40B4-BE49-F238E27FC236}">
                <a16:creationId xmlns:a16="http://schemas.microsoft.com/office/drawing/2014/main" id="{971188D4-870F-5B46-A8E1-7A14F69A9A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5300" y="1524000"/>
            <a:ext cx="5613400" cy="4572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6FCF4EB-189D-5C43-B721-F6FF64E5648A}"/>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r>
              <a:rPr lang="fr-FR" dirty="0"/>
              <a:t>Insérer la photo d’universitaire en costume traditionnel américain et une laborantine qui regarde à travers un microscope</a:t>
            </a:r>
          </a:p>
        </p:txBody>
      </p:sp>
      <p:sp>
        <p:nvSpPr>
          <p:cNvPr id="3" name="Title 2">
            <a:extLst>
              <a:ext uri="{FF2B5EF4-FFF2-40B4-BE49-F238E27FC236}">
                <a16:creationId xmlns:a16="http://schemas.microsoft.com/office/drawing/2014/main" id="{55518759-CEE5-634C-893B-63F5163A5983}"/>
              </a:ext>
            </a:extLst>
          </p:cNvPr>
          <p:cNvSpPr>
            <a:spLocks noGrp="1"/>
          </p:cNvSpPr>
          <p:nvPr>
            <p:ph type="ctrTitle"/>
          </p:nvPr>
        </p:nvSpPr>
        <p:spPr/>
        <p:txBody>
          <a:bodyPr/>
          <a:lstStyle/>
          <a:p>
            <a:pPr eaLnBrk="1" fontAlgn="auto" hangingPunct="1">
              <a:spcAft>
                <a:spcPts val="0"/>
              </a:spcAft>
              <a:defRPr/>
            </a:pPr>
            <a:r>
              <a:rPr lang="fr-FR"/>
              <a:t>Devenir universitaire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Espace réservé du contenu 1">
            <a:extLst>
              <a:ext uri="{FF2B5EF4-FFF2-40B4-BE49-F238E27FC236}">
                <a16:creationId xmlns:a16="http://schemas.microsoft.com/office/drawing/2014/main" id="{190B8304-1BFF-5B42-AF4F-28EE6882A5DC}"/>
              </a:ext>
            </a:extLst>
          </p:cNvPr>
          <p:cNvSpPr>
            <a:spLocks noGrp="1"/>
          </p:cNvSpPr>
          <p:nvPr>
            <p:ph idx="1"/>
          </p:nvPr>
        </p:nvSpPr>
        <p:spPr/>
        <p:txBody>
          <a:bodyPr/>
          <a:lstStyle/>
          <a:p>
            <a:r>
              <a:rPr lang="fr-FR" altLang="fr-FR"/>
              <a:t>MSU / chargé d’enseignement </a:t>
            </a:r>
          </a:p>
          <a:p>
            <a:pPr lvl="1"/>
            <a:r>
              <a:rPr lang="fr-FR" altLang="fr-FR">
                <a:hlinkClick r:id="rId2"/>
              </a:rPr>
              <a:t>https://www.cemg-lille.fr/devenir-msu/</a:t>
            </a:r>
            <a:endParaRPr lang="fr-FR" altLang="fr-FR"/>
          </a:p>
          <a:p>
            <a:pPr lvl="1"/>
            <a:r>
              <a:rPr lang="fr-FR" altLang="fr-FR"/>
              <a:t>Installé ou collaboration &gt; 2 ans</a:t>
            </a:r>
          </a:p>
          <a:p>
            <a:pPr lvl="1"/>
            <a:r>
              <a:rPr lang="fr-FR" altLang="fr-FR"/>
              <a:t>Formation de 2 jours S1 (CNGE)</a:t>
            </a:r>
          </a:p>
          <a:p>
            <a:pPr lvl="1"/>
            <a:r>
              <a:rPr lang="fr-FR" altLang="fr-FR"/>
              <a:t>Dossier d’agrément (soumis à CDOM, ARS)</a:t>
            </a:r>
          </a:p>
          <a:p>
            <a:r>
              <a:rPr lang="fr-FR" altLang="fr-FR"/>
              <a:t>CCU / AUMG : clinique – enseignement - recherche</a:t>
            </a:r>
          </a:p>
          <a:p>
            <a:pPr lvl="1"/>
            <a:r>
              <a:rPr lang="fr-FR" altLang="fr-FR">
                <a:hlinkClick r:id="rId3"/>
              </a:rPr>
              <a:t>https://www.reagjir.fr/jenseigne/le-ptit-guide-du-chef-de-clinique/</a:t>
            </a:r>
            <a:r>
              <a:rPr lang="fr-FR" altLang="fr-FR"/>
              <a:t> </a:t>
            </a:r>
          </a:p>
          <a:p>
            <a:r>
              <a:rPr lang="fr-FR" altLang="fr-FR"/>
              <a:t>MCU / PU : critères CNU 53.03</a:t>
            </a:r>
          </a:p>
          <a:p>
            <a:pPr lvl="1"/>
            <a:r>
              <a:rPr lang="fr-FR" altLang="fr-FR">
                <a:hlinkClick r:id="rId4"/>
              </a:rPr>
              <a:t>https://www.conseil-national-des-universites.fr/cnu/#/entite/entiteName/CNU-SANTE/idChild/37/idNode/3105-3140</a:t>
            </a:r>
            <a:r>
              <a:rPr lang="fr-FR" altLang="fr-FR"/>
              <a:t> </a:t>
            </a:r>
          </a:p>
        </p:txBody>
      </p:sp>
      <p:sp>
        <p:nvSpPr>
          <p:cNvPr id="3" name="Titre 2">
            <a:extLst>
              <a:ext uri="{FF2B5EF4-FFF2-40B4-BE49-F238E27FC236}">
                <a16:creationId xmlns:a16="http://schemas.microsoft.com/office/drawing/2014/main" id="{4069300A-5ADC-DF49-B8AC-608A61D289D3}"/>
              </a:ext>
            </a:extLst>
          </p:cNvPr>
          <p:cNvSpPr>
            <a:spLocks noGrp="1"/>
          </p:cNvSpPr>
          <p:nvPr>
            <p:ph type="title"/>
          </p:nvPr>
        </p:nvSpPr>
        <p:spPr/>
        <p:txBody>
          <a:bodyPr/>
          <a:lstStyle/>
          <a:p>
            <a:pPr>
              <a:defRPr/>
            </a:pPr>
            <a:r>
              <a:rPr lang="fr-FR"/>
              <a:t>Plusieurs rôles à jouer… on en parle ?</a:t>
            </a:r>
          </a:p>
        </p:txBody>
      </p:sp>
      <p:sp>
        <p:nvSpPr>
          <p:cNvPr id="135171" name="Espace réservé de la date 3">
            <a:extLst>
              <a:ext uri="{FF2B5EF4-FFF2-40B4-BE49-F238E27FC236}">
                <a16:creationId xmlns:a16="http://schemas.microsoft.com/office/drawing/2014/main" id="{636CBE64-9EF0-D843-A11D-553B39EB8AB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E69377-672A-E740-8973-DD38BB82A81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5C185633-8A35-3648-9466-C63B86F80239}"/>
              </a:ext>
            </a:extLst>
          </p:cNvPr>
          <p:cNvSpPr>
            <a:spLocks noGrp="1"/>
          </p:cNvSpPr>
          <p:nvPr>
            <p:ph type="ftr" sz="quarter" idx="11"/>
          </p:nvPr>
        </p:nvSpPr>
        <p:spPr/>
        <p:txBody>
          <a:bodyPr/>
          <a:lstStyle/>
          <a:p>
            <a:pPr>
              <a:defRPr/>
            </a:pPr>
            <a:r>
              <a:rPr lang="en-US"/>
              <a:t>Version 2.0</a:t>
            </a:r>
          </a:p>
        </p:txBody>
      </p:sp>
      <p:sp>
        <p:nvSpPr>
          <p:cNvPr id="135173" name="Espace réservé du numéro de diapositive 5">
            <a:extLst>
              <a:ext uri="{FF2B5EF4-FFF2-40B4-BE49-F238E27FC236}">
                <a16:creationId xmlns:a16="http://schemas.microsoft.com/office/drawing/2014/main" id="{01C60DB3-6FB5-AB4F-847E-782BDC51F7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6916CB-8310-9440-88B1-C160E69100E5}" type="slidenum">
              <a:rPr lang="en-US" altLang="fr-FR">
                <a:solidFill>
                  <a:schemeClr val="tx2"/>
                </a:solidFill>
                <a:latin typeface="Constantia" panose="02030602050306030303" pitchFamily="18" charset="0"/>
              </a:rPr>
              <a:pPr/>
              <a:t>55</a:t>
            </a:fld>
            <a:endParaRPr lang="en-US" altLang="fr-FR">
              <a:solidFill>
                <a:schemeClr val="tx2"/>
              </a:solidFill>
              <a:latin typeface="Constantia" panose="02030602050306030303"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AE8730D-084B-9C4E-A21E-D608BF41F066}"/>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fr-FR" dirty="0"/>
          </a:p>
        </p:txBody>
      </p:sp>
      <p:sp>
        <p:nvSpPr>
          <p:cNvPr id="3" name="Title 2">
            <a:extLst>
              <a:ext uri="{FF2B5EF4-FFF2-40B4-BE49-F238E27FC236}">
                <a16:creationId xmlns:a16="http://schemas.microsoft.com/office/drawing/2014/main" id="{A994ECAC-C948-944F-A5D4-1EA61C9FB549}"/>
              </a:ext>
            </a:extLst>
          </p:cNvPr>
          <p:cNvSpPr>
            <a:spLocks noGrp="1"/>
          </p:cNvSpPr>
          <p:nvPr>
            <p:ph type="ctrTitle"/>
          </p:nvPr>
        </p:nvSpPr>
        <p:spPr/>
        <p:txBody>
          <a:bodyPr/>
          <a:lstStyle/>
          <a:p>
            <a:pPr eaLnBrk="1" fontAlgn="auto" hangingPunct="1">
              <a:spcAft>
                <a:spcPts val="0"/>
              </a:spcAft>
              <a:defRPr/>
            </a:pPr>
            <a:r>
              <a:rPr lang="fr-FR"/>
              <a:t>Partenaires particuliers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a:extLst>
              <a:ext uri="{FF2B5EF4-FFF2-40B4-BE49-F238E27FC236}">
                <a16:creationId xmlns:a16="http://schemas.microsoft.com/office/drawing/2014/main" id="{FCEDDDD5-3AA5-054F-88C6-AF5DBCD46249}"/>
              </a:ext>
            </a:extLst>
          </p:cNvPr>
          <p:cNvSpPr>
            <a:spLocks noGrp="1"/>
          </p:cNvSpPr>
          <p:nvPr>
            <p:ph idx="1"/>
          </p:nvPr>
        </p:nvSpPr>
        <p:spPr>
          <a:xfrm>
            <a:off x="457200" y="1524000"/>
            <a:ext cx="8229600" cy="3581400"/>
          </a:xfrm>
        </p:spPr>
        <p:txBody>
          <a:bodyPr/>
          <a:lstStyle/>
          <a:p>
            <a:pPr eaLnBrk="1" hangingPunct="1">
              <a:defRPr/>
            </a:pPr>
            <a:r>
              <a:rPr lang="fr-FR" altLang="fr-FR" dirty="0"/>
              <a:t>Union de Recouvrement des cotisations de Sécurité Sociale et d’Allocations Familiales</a:t>
            </a:r>
          </a:p>
          <a:p>
            <a:pPr lvl="1" eaLnBrk="1" hangingPunct="1">
              <a:defRPr/>
            </a:pPr>
            <a:r>
              <a:rPr lang="fr-FR" altLang="fr-FR" dirty="0"/>
              <a:t>Agence Centrale des Organismes de Sécurité Sociale</a:t>
            </a:r>
          </a:p>
          <a:p>
            <a:pPr lvl="1" eaLnBrk="1" hangingPunct="1">
              <a:defRPr/>
            </a:pPr>
            <a:endParaRPr lang="fr-FR" altLang="fr-FR" dirty="0"/>
          </a:p>
          <a:p>
            <a:pPr eaLnBrk="1" hangingPunct="1">
              <a:defRPr/>
            </a:pPr>
            <a:r>
              <a:rPr lang="fr-FR" altLang="fr-FR" dirty="0"/>
              <a:t>Choix micro-BNC (BNC &lt; 72 600€) = abattement forfaitaire de 34 % (frais estimés)</a:t>
            </a:r>
          </a:p>
          <a:p>
            <a:pPr marL="0" indent="0" eaLnBrk="1" hangingPunct="1">
              <a:buFont typeface="Wingdings 2" pitchFamily="2" charset="2"/>
              <a:buNone/>
              <a:defRPr/>
            </a:pPr>
            <a:r>
              <a:rPr lang="fr-FR" altLang="fr-FR" dirty="0"/>
              <a:t>Vs. BNC = frais réels</a:t>
            </a:r>
          </a:p>
          <a:p>
            <a:pPr marL="366713" lvl="1" indent="0" eaLnBrk="1" hangingPunct="1">
              <a:buFont typeface="Wingdings 2" pitchFamily="2" charset="2"/>
              <a:buNone/>
              <a:defRPr/>
            </a:pPr>
            <a:endParaRPr lang="fr-FR" altLang="fr-FR" dirty="0"/>
          </a:p>
          <a:p>
            <a:pPr lvl="1" eaLnBrk="1" hangingPunct="1">
              <a:defRPr/>
            </a:pPr>
            <a:endParaRPr lang="fr-FR" altLang="fr-FR" dirty="0"/>
          </a:p>
        </p:txBody>
      </p:sp>
      <p:sp>
        <p:nvSpPr>
          <p:cNvPr id="3" name="Title 2">
            <a:extLst>
              <a:ext uri="{FF2B5EF4-FFF2-40B4-BE49-F238E27FC236}">
                <a16:creationId xmlns:a16="http://schemas.microsoft.com/office/drawing/2014/main" id="{C4BEBCE6-E62B-E144-853E-EB7E2DE76B9E}"/>
              </a:ext>
            </a:extLst>
          </p:cNvPr>
          <p:cNvSpPr>
            <a:spLocks noGrp="1"/>
          </p:cNvSpPr>
          <p:nvPr>
            <p:ph type="title"/>
          </p:nvPr>
        </p:nvSpPr>
        <p:spPr/>
        <p:txBody>
          <a:bodyPr/>
          <a:lstStyle/>
          <a:p>
            <a:pPr algn="ctr" eaLnBrk="1" fontAlgn="auto" hangingPunct="1">
              <a:spcAft>
                <a:spcPts val="0"/>
              </a:spcAft>
              <a:defRPr/>
            </a:pPr>
            <a:r>
              <a:rPr lang="fr-FR"/>
              <a:t>URSSAF</a:t>
            </a:r>
          </a:p>
        </p:txBody>
      </p:sp>
      <p:sp>
        <p:nvSpPr>
          <p:cNvPr id="54275" name="Date Placeholder 3">
            <a:extLst>
              <a:ext uri="{FF2B5EF4-FFF2-40B4-BE49-F238E27FC236}">
                <a16:creationId xmlns:a16="http://schemas.microsoft.com/office/drawing/2014/main" id="{D9790809-4485-E041-98ED-45E3CE63077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98FA57-A526-8D48-B312-F19F1F434920}"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4276" name="Slide Number Placeholder 4">
            <a:extLst>
              <a:ext uri="{FF2B5EF4-FFF2-40B4-BE49-F238E27FC236}">
                <a16:creationId xmlns:a16="http://schemas.microsoft.com/office/drawing/2014/main" id="{050B64F4-5B87-9C4F-A39D-CCD4F4C29B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D84AB601-997E-674D-B64E-2CC72684DE6B}" type="slidenum">
              <a:rPr lang="en-US" altLang="fr-FR" sz="1600">
                <a:solidFill>
                  <a:schemeClr val="tx2"/>
                </a:solidFill>
              </a:rPr>
              <a:pPr>
                <a:spcBef>
                  <a:spcPct val="0"/>
                </a:spcBef>
                <a:buClrTx/>
                <a:buSzTx/>
                <a:buFontTx/>
                <a:buNone/>
              </a:pPr>
              <a:t>57</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B91D1107-2147-7F43-885C-2F47DAB50BEA}"/>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0F7403-F3D7-1742-B943-EF181C731E76}"/>
              </a:ext>
            </a:extLst>
          </p:cNvPr>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fr-FR" dirty="0"/>
              <a:t>Quand les contacter : </a:t>
            </a:r>
          </a:p>
          <a:p>
            <a:pPr marL="640080" lvl="1" indent="-274320" eaLnBrk="1" fontAlgn="auto" hangingPunct="1">
              <a:spcAft>
                <a:spcPts val="0"/>
              </a:spcAft>
              <a:buClr>
                <a:schemeClr val="accent2">
                  <a:shade val="75000"/>
                </a:schemeClr>
              </a:buClr>
              <a:buFont typeface="Wingdings 2"/>
              <a:buChar char=""/>
              <a:defRPr/>
            </a:pPr>
            <a:r>
              <a:rPr lang="fr-FR" b="1" dirty="0"/>
              <a:t>8 jours après 1</a:t>
            </a:r>
            <a:r>
              <a:rPr lang="fr-FR" b="1" baseline="30000" dirty="0"/>
              <a:t>er</a:t>
            </a:r>
            <a:r>
              <a:rPr lang="fr-FR" b="1" dirty="0"/>
              <a:t> remplacement</a:t>
            </a:r>
          </a:p>
          <a:p>
            <a:pPr marL="1005840" lvl="2" eaLnBrk="1" fontAlgn="auto" hangingPunct="1">
              <a:spcAft>
                <a:spcPts val="0"/>
              </a:spcAft>
              <a:buClr>
                <a:schemeClr val="accent2">
                  <a:shade val="50000"/>
                </a:schemeClr>
              </a:buClr>
              <a:buFont typeface="Wingdings 2"/>
              <a:buChar char=""/>
              <a:defRPr/>
            </a:pPr>
            <a:r>
              <a:rPr lang="fr-FR" dirty="0" err="1"/>
              <a:t>Funfact</a:t>
            </a:r>
            <a:r>
              <a:rPr lang="fr-FR" dirty="0"/>
              <a:t> : il faut théoriquement votre n° URSSAF sur les contrats de remplacement (y compris le 1</a:t>
            </a:r>
            <a:r>
              <a:rPr lang="fr-FR" baseline="30000" dirty="0"/>
              <a:t>er</a:t>
            </a:r>
            <a:r>
              <a:rPr lang="fr-FR" dirty="0"/>
              <a:t>)… </a:t>
            </a:r>
            <a:r>
              <a:rPr lang="fr-FR" i="1" dirty="0"/>
              <a:t>Pas de panique, de toute façon, l’Ordre valide les contrats de remplacement avec un retard souvent tel que vous avez déjà remplacé depuis belle lurette lorsque vous recevez l’accord… </a:t>
            </a:r>
          </a:p>
          <a:p>
            <a:pPr marL="640080" lvl="1" indent="-274320" eaLnBrk="1" fontAlgn="auto" hangingPunct="1">
              <a:spcAft>
                <a:spcPts val="0"/>
              </a:spcAft>
              <a:buClr>
                <a:schemeClr val="accent2">
                  <a:shade val="75000"/>
                </a:schemeClr>
              </a:buClr>
              <a:buFont typeface="Wingdings 2"/>
              <a:buChar char=""/>
              <a:defRPr/>
            </a:pPr>
            <a:endParaRPr lang="fr-FR" dirty="0"/>
          </a:p>
          <a:p>
            <a:pPr marL="274320" indent="-274320" eaLnBrk="1" fontAlgn="auto" hangingPunct="1">
              <a:spcAft>
                <a:spcPts val="0"/>
              </a:spcAft>
              <a:buFont typeface="Wingdings 2"/>
              <a:buChar char=""/>
              <a:defRPr/>
            </a:pPr>
            <a:r>
              <a:rPr lang="fr-FR" dirty="0"/>
              <a:t>Comment : site de l’URSSAF ! </a:t>
            </a:r>
          </a:p>
          <a:p>
            <a:pPr marL="640080" lvl="1" indent="-274320" eaLnBrk="1" fontAlgn="auto" hangingPunct="1">
              <a:spcAft>
                <a:spcPts val="0"/>
              </a:spcAft>
              <a:buClr>
                <a:schemeClr val="accent2">
                  <a:shade val="75000"/>
                </a:schemeClr>
              </a:buClr>
              <a:buFont typeface="Wingdings 2"/>
              <a:buChar char=""/>
              <a:defRPr/>
            </a:pPr>
            <a:r>
              <a:rPr lang="fr-FR" dirty="0"/>
              <a:t>Formulaire </a:t>
            </a:r>
            <a:r>
              <a:rPr lang="fr-FR" dirty="0" err="1"/>
              <a:t>Cerfa</a:t>
            </a:r>
            <a:r>
              <a:rPr lang="fr-FR" dirty="0"/>
              <a:t> de déclaration de début d’activité (P0PL)</a:t>
            </a:r>
          </a:p>
          <a:p>
            <a:pPr marL="640080" lvl="1" indent="-274320" eaLnBrk="1" fontAlgn="auto" hangingPunct="1">
              <a:spcAft>
                <a:spcPts val="0"/>
              </a:spcAft>
              <a:buClr>
                <a:schemeClr val="accent2">
                  <a:shade val="75000"/>
                </a:schemeClr>
              </a:buClr>
              <a:buFont typeface="Wingdings 2"/>
              <a:buChar char=""/>
              <a:defRPr/>
            </a:pPr>
            <a:r>
              <a:rPr lang="fr-FR" dirty="0"/>
              <a:t>Formulaire </a:t>
            </a:r>
            <a:r>
              <a:rPr lang="fr-FR" dirty="0" err="1"/>
              <a:t>Cerfa</a:t>
            </a:r>
            <a:r>
              <a:rPr lang="fr-FR" dirty="0"/>
              <a:t> de déclaration de modification d’activité (P2PL) en cas d’installation, déménagement… </a:t>
            </a:r>
          </a:p>
          <a:p>
            <a:pPr marL="274320" indent="-274320" eaLnBrk="1" fontAlgn="auto" hangingPunct="1">
              <a:spcAft>
                <a:spcPts val="0"/>
              </a:spcAft>
              <a:buFont typeface="Wingdings 2"/>
              <a:buChar char=""/>
              <a:defRPr/>
            </a:pPr>
            <a:endParaRPr lang="fr-FR" dirty="0"/>
          </a:p>
        </p:txBody>
      </p:sp>
      <p:sp>
        <p:nvSpPr>
          <p:cNvPr id="3" name="Title 2">
            <a:extLst>
              <a:ext uri="{FF2B5EF4-FFF2-40B4-BE49-F238E27FC236}">
                <a16:creationId xmlns:a16="http://schemas.microsoft.com/office/drawing/2014/main" id="{8B093721-6ECA-564D-8D74-D00B7D10CDF4}"/>
              </a:ext>
            </a:extLst>
          </p:cNvPr>
          <p:cNvSpPr>
            <a:spLocks noGrp="1"/>
          </p:cNvSpPr>
          <p:nvPr>
            <p:ph type="title"/>
          </p:nvPr>
        </p:nvSpPr>
        <p:spPr/>
        <p:txBody>
          <a:bodyPr/>
          <a:lstStyle/>
          <a:p>
            <a:pPr algn="ctr" eaLnBrk="1" fontAlgn="auto" hangingPunct="1">
              <a:spcAft>
                <a:spcPts val="0"/>
              </a:spcAft>
              <a:defRPr/>
            </a:pPr>
            <a:r>
              <a:rPr lang="fr-FR"/>
              <a:t>URSSAF</a:t>
            </a:r>
          </a:p>
        </p:txBody>
      </p:sp>
      <p:sp>
        <p:nvSpPr>
          <p:cNvPr id="55299" name="Date Placeholder 3">
            <a:extLst>
              <a:ext uri="{FF2B5EF4-FFF2-40B4-BE49-F238E27FC236}">
                <a16:creationId xmlns:a16="http://schemas.microsoft.com/office/drawing/2014/main" id="{5ECC7392-DCC0-AD41-948A-1E5E8C52A749}"/>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C7446E-00FE-6D42-A994-E94903B6A275}"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5300" name="Slide Number Placeholder 4">
            <a:extLst>
              <a:ext uri="{FF2B5EF4-FFF2-40B4-BE49-F238E27FC236}">
                <a16:creationId xmlns:a16="http://schemas.microsoft.com/office/drawing/2014/main" id="{17436B1B-780B-EF4C-90C7-D243916EFF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175EB21A-BCDD-5246-93EA-D7704820B194}" type="slidenum">
              <a:rPr lang="en-US" altLang="fr-FR" sz="1600">
                <a:solidFill>
                  <a:schemeClr val="tx2"/>
                </a:solidFill>
              </a:rPr>
              <a:pPr>
                <a:spcBef>
                  <a:spcPct val="0"/>
                </a:spcBef>
                <a:buClrTx/>
                <a:buSzTx/>
                <a:buFontTx/>
                <a:buNone/>
              </a:pPr>
              <a:t>58</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1DF61FA6-8989-1A45-97E2-6E4415431329}"/>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02480-5DE3-CA4E-A466-A15BE09045B0}"/>
              </a:ext>
            </a:extLst>
          </p:cNvPr>
          <p:cNvSpPr>
            <a:spLocks noGrp="1"/>
          </p:cNvSpPr>
          <p:nvPr>
            <p:ph idx="1"/>
          </p:nvPr>
        </p:nvSpPr>
        <p:spPr/>
        <p:txBody>
          <a:bodyPr>
            <a:normAutofit fontScale="70000" lnSpcReduction="20000"/>
          </a:bodyPr>
          <a:lstStyle/>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None/>
              <a:defRPr/>
            </a:pPr>
            <a:endParaRPr lang="fr-FR" dirty="0"/>
          </a:p>
          <a:p>
            <a:pPr marL="274320" indent="-274320" algn="ctr" eaLnBrk="1" fontAlgn="auto" hangingPunct="1">
              <a:spcAft>
                <a:spcPts val="0"/>
              </a:spcAft>
              <a:buFont typeface="Wingdings 2"/>
              <a:buNone/>
              <a:defRPr/>
            </a:pPr>
            <a:endParaRPr lang="fr-FR" dirty="0"/>
          </a:p>
          <a:p>
            <a:pPr marL="274320" indent="-274320" algn="ctr" eaLnBrk="1" fontAlgn="auto" hangingPunct="1">
              <a:spcAft>
                <a:spcPts val="0"/>
              </a:spcAft>
              <a:buFont typeface="Wingdings 2"/>
              <a:buNone/>
              <a:defRPr/>
            </a:pPr>
            <a:endParaRPr lang="fr-FR" dirty="0"/>
          </a:p>
          <a:p>
            <a:pPr marL="274320" indent="-274320" algn="ctr" eaLnBrk="1" fontAlgn="auto" hangingPunct="1">
              <a:spcAft>
                <a:spcPts val="0"/>
              </a:spcAft>
              <a:buFont typeface="Wingdings 2"/>
              <a:buNone/>
              <a:defRPr/>
            </a:pPr>
            <a:r>
              <a:rPr lang="fr-FR" dirty="0"/>
              <a:t>Vous intégrez le SIRENE</a:t>
            </a:r>
          </a:p>
          <a:p>
            <a:pPr marL="274320" indent="-274320" algn="ctr" eaLnBrk="1" fontAlgn="auto" hangingPunct="1">
              <a:spcAft>
                <a:spcPts val="0"/>
              </a:spcAft>
              <a:buFont typeface="Wingdings 2"/>
              <a:buNone/>
              <a:defRPr/>
            </a:pPr>
            <a:r>
              <a:rPr lang="fr-FR" dirty="0"/>
              <a:t> </a:t>
            </a:r>
            <a:r>
              <a:rPr lang="fr-FR" i="1" dirty="0"/>
              <a:t>(Système d’Identification du Répertoire des Entreprises et de leurs Etablissements)</a:t>
            </a:r>
            <a:endParaRPr lang="fr-FR" dirty="0"/>
          </a:p>
          <a:p>
            <a:pPr marL="274320" indent="-274320" algn="ctr" eaLnBrk="1" fontAlgn="auto" hangingPunct="1">
              <a:spcAft>
                <a:spcPts val="0"/>
              </a:spcAft>
              <a:buFont typeface="Wingdings 2"/>
              <a:buNone/>
              <a:defRPr/>
            </a:pPr>
            <a:r>
              <a:rPr lang="fr-FR" dirty="0"/>
              <a:t>↓</a:t>
            </a:r>
          </a:p>
          <a:p>
            <a:pPr marL="274320" indent="-274320" algn="ctr" eaLnBrk="1" fontAlgn="auto" hangingPunct="1">
              <a:spcAft>
                <a:spcPts val="0"/>
              </a:spcAft>
              <a:buFont typeface="Wingdings 2"/>
              <a:buNone/>
              <a:defRPr/>
            </a:pPr>
            <a:r>
              <a:rPr lang="fr-FR" dirty="0"/>
              <a:t>Vous recevez un courrier de l’Insee avec </a:t>
            </a:r>
          </a:p>
          <a:p>
            <a:pPr marL="274320" indent="-274320" algn="ctr" eaLnBrk="1" fontAlgn="auto" hangingPunct="1">
              <a:spcAft>
                <a:spcPts val="0"/>
              </a:spcAft>
              <a:buFont typeface="Wingdings 2"/>
              <a:buNone/>
              <a:defRPr/>
            </a:pPr>
            <a:r>
              <a:rPr lang="fr-FR" dirty="0"/>
              <a:t>N° SIRET</a:t>
            </a:r>
            <a:r>
              <a:rPr lang="fr-FR" i="1" dirty="0"/>
              <a:t> (Etablissement - définitif) </a:t>
            </a:r>
            <a:r>
              <a:rPr lang="fr-FR" dirty="0"/>
              <a:t>et SIREN</a:t>
            </a:r>
            <a:r>
              <a:rPr lang="fr-FR" i="1" dirty="0"/>
              <a:t> (Entreprise – varie avec les déménagements)</a:t>
            </a:r>
          </a:p>
          <a:p>
            <a:pPr marL="274320" indent="-274320" algn="ctr" eaLnBrk="1" fontAlgn="auto" hangingPunct="1">
              <a:spcAft>
                <a:spcPts val="0"/>
              </a:spcAft>
              <a:buFont typeface="Wingdings 2"/>
              <a:buNone/>
              <a:defRPr/>
            </a:pPr>
            <a:r>
              <a:rPr lang="fr-FR" i="1" dirty="0"/>
              <a:t>Ex. 802404343 et 802404343  00039</a:t>
            </a:r>
            <a:endParaRPr lang="fr-FR" dirty="0"/>
          </a:p>
        </p:txBody>
      </p:sp>
      <p:sp>
        <p:nvSpPr>
          <p:cNvPr id="2" name="Title 1">
            <a:extLst>
              <a:ext uri="{FF2B5EF4-FFF2-40B4-BE49-F238E27FC236}">
                <a16:creationId xmlns:a16="http://schemas.microsoft.com/office/drawing/2014/main" id="{CBB41295-BE44-AD4C-9875-A886B5B82A8A}"/>
              </a:ext>
            </a:extLst>
          </p:cNvPr>
          <p:cNvSpPr>
            <a:spLocks noGrp="1"/>
          </p:cNvSpPr>
          <p:nvPr>
            <p:ph type="title"/>
          </p:nvPr>
        </p:nvSpPr>
        <p:spPr/>
        <p:txBody>
          <a:bodyPr>
            <a:normAutofit fontScale="90000"/>
          </a:bodyPr>
          <a:lstStyle/>
          <a:p>
            <a:pPr algn="ctr" eaLnBrk="1" fontAlgn="auto" hangingPunct="1">
              <a:spcAft>
                <a:spcPts val="0"/>
              </a:spcAft>
              <a:defRPr/>
            </a:pPr>
            <a:r>
              <a:rPr lang="fr-FR">
                <a:effectLst>
                  <a:outerShdw blurRad="38100" dist="38100" dir="2700000" algn="tl">
                    <a:srgbClr val="000000">
                      <a:alpha val="43137"/>
                    </a:srgbClr>
                  </a:outerShdw>
                </a:effectLst>
              </a:rPr>
              <a:t>URSSAF contactée, que se passe-t-il ?</a:t>
            </a:r>
          </a:p>
        </p:txBody>
      </p:sp>
      <p:pic>
        <p:nvPicPr>
          <p:cNvPr id="27650" name="Picture 2" descr="http://image.toutlecine.com/photos/p/e/t/petite-sirene-1989-01-g.jpg">
            <a:extLst>
              <a:ext uri="{FF2B5EF4-FFF2-40B4-BE49-F238E27FC236}">
                <a16:creationId xmlns:a16="http://schemas.microsoft.com/office/drawing/2014/main" id="{D780017F-927C-1546-B680-121F763B6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1600"/>
            <a:ext cx="23590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Date Placeholder 4">
            <a:extLst>
              <a:ext uri="{FF2B5EF4-FFF2-40B4-BE49-F238E27FC236}">
                <a16:creationId xmlns:a16="http://schemas.microsoft.com/office/drawing/2014/main" id="{EE1F5F60-1A7A-A44F-873E-E6D7E6FD0B5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9CB27B-4D40-244F-A6CD-EDC4803DA26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6325" name="Slide Number Placeholder 5">
            <a:extLst>
              <a:ext uri="{FF2B5EF4-FFF2-40B4-BE49-F238E27FC236}">
                <a16:creationId xmlns:a16="http://schemas.microsoft.com/office/drawing/2014/main" id="{19682BE8-A138-5A47-AEF5-81839EF2D1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33645D35-9B0F-274C-ABFE-352F60820579}" type="slidenum">
              <a:rPr lang="en-US" altLang="fr-FR" sz="1600">
                <a:solidFill>
                  <a:schemeClr val="tx2"/>
                </a:solidFill>
              </a:rPr>
              <a:pPr>
                <a:spcBef>
                  <a:spcPct val="0"/>
                </a:spcBef>
                <a:buClrTx/>
                <a:buSzTx/>
                <a:buFontTx/>
                <a:buNone/>
              </a:pPr>
              <a:t>59</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80004ABF-0E33-4349-B0E3-37B05CB67B8F}"/>
              </a:ext>
            </a:extLst>
          </p:cNvPr>
          <p:cNvSpPr>
            <a:spLocks noGrp="1"/>
          </p:cNvSpPr>
          <p:nvPr>
            <p:ph type="ftr" sz="quarter" idx="11"/>
          </p:nvPr>
        </p:nvSpPr>
        <p:spPr/>
        <p:txBody>
          <a:bodyPr/>
          <a:lstStyle/>
          <a:p>
            <a:pPr>
              <a:defRPr/>
            </a:pPr>
            <a:r>
              <a:rPr lang="en-US"/>
              <a:t>Version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anim calcmode="lin" valueType="num">
                                      <p:cBhvr>
                                        <p:cTn id="8" dur="500" fill="hold"/>
                                        <p:tgtEl>
                                          <p:spTgt spid="27650"/>
                                        </p:tgtEl>
                                        <p:attrNameLst>
                                          <p:attrName>style.rotation</p:attrName>
                                        </p:attrNameLst>
                                      </p:cBhvr>
                                      <p:tavLst>
                                        <p:tav tm="0">
                                          <p:val>
                                            <p:fltVal val="720"/>
                                          </p:val>
                                        </p:tav>
                                        <p:tav tm="100000">
                                          <p:val>
                                            <p:fltVal val="0"/>
                                          </p:val>
                                        </p:tav>
                                      </p:tavLst>
                                    </p:anim>
                                    <p:anim calcmode="lin" valueType="num">
                                      <p:cBhvr>
                                        <p:cTn id="9" dur="500" fill="hold"/>
                                        <p:tgtEl>
                                          <p:spTgt spid="27650"/>
                                        </p:tgtEl>
                                        <p:attrNameLst>
                                          <p:attrName>ppt_h</p:attrName>
                                        </p:attrNameLst>
                                      </p:cBhvr>
                                      <p:tavLst>
                                        <p:tav tm="0">
                                          <p:val>
                                            <p:fltVal val="0"/>
                                          </p:val>
                                        </p:tav>
                                        <p:tav tm="100000">
                                          <p:val>
                                            <p:strVal val="#ppt_h"/>
                                          </p:val>
                                        </p:tav>
                                      </p:tavLst>
                                    </p:anim>
                                    <p:anim calcmode="lin" valueType="num">
                                      <p:cBhvr>
                                        <p:cTn id="10" dur="500" fill="hold"/>
                                        <p:tgtEl>
                                          <p:spTgt spid="2765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blinds(horizontal)">
                                      <p:cBhvr>
                                        <p:cTn id="20" dur="500"/>
                                        <p:tgtEl>
                                          <p:spTgt spid="3">
                                            <p:txEl>
                                              <p:pRg st="9" end="9"/>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linds(horizontal)">
                                      <p:cBhvr>
                                        <p:cTn id="25" dur="500"/>
                                        <p:tgtEl>
                                          <p:spTgt spid="3">
                                            <p:txEl>
                                              <p:pRg st="10" end="1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blinds(horizontal)">
                                      <p:cBhvr>
                                        <p:cTn id="28" dur="500"/>
                                        <p:tgtEl>
                                          <p:spTgt spid="3">
                                            <p:txEl>
                                              <p:pRg st="11" end="1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blinds(horizontal)">
                                      <p:cBhvr>
                                        <p:cTn id="31" dur="500"/>
                                        <p:tgtEl>
                                          <p:spTgt spid="3">
                                            <p:txEl>
                                              <p:pRg st="12" end="1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blinds(horizontal)">
                                      <p:cBhvr>
                                        <p:cTn id="3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Espace réservé du contenu 1">
            <a:extLst>
              <a:ext uri="{FF2B5EF4-FFF2-40B4-BE49-F238E27FC236}">
                <a16:creationId xmlns:a16="http://schemas.microsoft.com/office/drawing/2014/main" id="{7A4337BD-26B0-B942-A214-E5AC21A46917}"/>
              </a:ext>
            </a:extLst>
          </p:cNvPr>
          <p:cNvSpPr>
            <a:spLocks noGrp="1"/>
          </p:cNvSpPr>
          <p:nvPr>
            <p:ph idx="1"/>
          </p:nvPr>
        </p:nvSpPr>
        <p:spPr>
          <a:xfrm>
            <a:off x="457200" y="1981200"/>
            <a:ext cx="8229600" cy="4114800"/>
          </a:xfrm>
        </p:spPr>
        <p:txBody>
          <a:bodyPr/>
          <a:lstStyle/>
          <a:p>
            <a:r>
              <a:rPr lang="fr-FR" altLang="fr-FR"/>
              <a:t>Soins primaires</a:t>
            </a:r>
          </a:p>
          <a:p>
            <a:r>
              <a:rPr lang="fr-FR" altLang="fr-FR"/>
              <a:t>Parcours de santé</a:t>
            </a:r>
          </a:p>
          <a:p>
            <a:r>
              <a:rPr lang="fr-FR" altLang="fr-FR"/>
              <a:t>Continuité et permanence des soins</a:t>
            </a:r>
          </a:p>
          <a:p>
            <a:r>
              <a:rPr lang="fr-FR" altLang="fr-FR"/>
              <a:t>Santé publique</a:t>
            </a:r>
          </a:p>
          <a:p>
            <a:r>
              <a:rPr lang="fr-FR" altLang="fr-FR"/>
              <a:t>Fonction traitante du MG</a:t>
            </a:r>
          </a:p>
          <a:p>
            <a:r>
              <a:rPr lang="fr-FR" altLang="fr-FR"/>
              <a:t>Responsabilité sociétale</a:t>
            </a:r>
          </a:p>
        </p:txBody>
      </p:sp>
      <p:sp>
        <p:nvSpPr>
          <p:cNvPr id="3" name="Titre 2">
            <a:extLst>
              <a:ext uri="{FF2B5EF4-FFF2-40B4-BE49-F238E27FC236}">
                <a16:creationId xmlns:a16="http://schemas.microsoft.com/office/drawing/2014/main" id="{4F061390-7923-4841-9D3D-83485EC29A35}"/>
              </a:ext>
            </a:extLst>
          </p:cNvPr>
          <p:cNvSpPr>
            <a:spLocks noGrp="1"/>
          </p:cNvSpPr>
          <p:nvPr>
            <p:ph type="title"/>
          </p:nvPr>
        </p:nvSpPr>
        <p:spPr>
          <a:xfrm>
            <a:off x="457200" y="457200"/>
            <a:ext cx="8229600" cy="1219200"/>
          </a:xfrm>
        </p:spPr>
        <p:txBody>
          <a:bodyPr>
            <a:normAutofit fontScale="90000"/>
          </a:bodyPr>
          <a:lstStyle/>
          <a:p>
            <a:pPr>
              <a:defRPr/>
            </a:pPr>
            <a:r>
              <a:rPr lang="fr-FR" b="1"/>
              <a:t>Place et rôles du MG dans le système de soins</a:t>
            </a:r>
          </a:p>
        </p:txBody>
      </p:sp>
      <p:sp>
        <p:nvSpPr>
          <p:cNvPr id="120835" name="Espace réservé de la date 3">
            <a:extLst>
              <a:ext uri="{FF2B5EF4-FFF2-40B4-BE49-F238E27FC236}">
                <a16:creationId xmlns:a16="http://schemas.microsoft.com/office/drawing/2014/main" id="{A5A37762-7FE8-164A-BBBA-D14E0830D88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493F54-E4B7-204D-AFA3-B55F1DC9E569}"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8D5FA6BD-851F-AF46-BC5C-AFC47B05883C}"/>
              </a:ext>
            </a:extLst>
          </p:cNvPr>
          <p:cNvSpPr>
            <a:spLocks noGrp="1"/>
          </p:cNvSpPr>
          <p:nvPr>
            <p:ph type="ftr" sz="quarter" idx="11"/>
          </p:nvPr>
        </p:nvSpPr>
        <p:spPr/>
        <p:txBody>
          <a:bodyPr/>
          <a:lstStyle/>
          <a:p>
            <a:pPr>
              <a:defRPr/>
            </a:pPr>
            <a:r>
              <a:rPr lang="en-US"/>
              <a:t>Version 2.0</a:t>
            </a:r>
          </a:p>
        </p:txBody>
      </p:sp>
      <p:sp>
        <p:nvSpPr>
          <p:cNvPr id="120837" name="Espace réservé du numéro de diapositive 5">
            <a:extLst>
              <a:ext uri="{FF2B5EF4-FFF2-40B4-BE49-F238E27FC236}">
                <a16:creationId xmlns:a16="http://schemas.microsoft.com/office/drawing/2014/main" id="{873CBE43-9773-E540-BB4B-466386B482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F02B73-B128-A947-9019-84E4DE257CB8}" type="slidenum">
              <a:rPr lang="en-US" altLang="fr-FR">
                <a:solidFill>
                  <a:schemeClr val="tx2"/>
                </a:solidFill>
                <a:latin typeface="Constantia" panose="02030602050306030303" pitchFamily="18" charset="0"/>
              </a:rPr>
              <a:pPr/>
              <a:t>6</a:t>
            </a:fld>
            <a:endParaRPr lang="en-US" altLang="fr-FR">
              <a:solidFill>
                <a:schemeClr val="tx2"/>
              </a:solidFill>
              <a:latin typeface="Constantia" panose="02030602050306030303"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A7693-1A1A-334D-A3C7-B74D39D44EAB}"/>
              </a:ext>
            </a:extLst>
          </p:cNvPr>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fr-FR" dirty="0"/>
              <a:t>Connexion à leur site avec mot de passe à 6 lettres inchangeable</a:t>
            </a:r>
          </a:p>
          <a:p>
            <a:pPr marL="640080" lvl="1" indent="-274320" eaLnBrk="1" fontAlgn="auto" hangingPunct="1">
              <a:spcAft>
                <a:spcPts val="0"/>
              </a:spcAft>
              <a:buClr>
                <a:schemeClr val="accent2">
                  <a:shade val="75000"/>
                </a:schemeClr>
              </a:buClr>
              <a:buFont typeface="Wingdings 2"/>
              <a:buChar char=""/>
              <a:defRPr/>
            </a:pPr>
            <a:r>
              <a:rPr lang="fr-FR" dirty="0"/>
              <a:t>Nous sommes toujours au XXIème siècle, rassurez-vous. </a:t>
            </a:r>
          </a:p>
          <a:p>
            <a:pPr marL="274320" indent="-274320" eaLnBrk="1" fontAlgn="auto" hangingPunct="1">
              <a:spcAft>
                <a:spcPts val="0"/>
              </a:spcAft>
              <a:buFont typeface="Wingdings 2"/>
              <a:buChar char=""/>
              <a:defRPr/>
            </a:pPr>
            <a:r>
              <a:rPr lang="fr-FR" dirty="0"/>
              <a:t>Plein d’informations (embauche…) </a:t>
            </a:r>
          </a:p>
          <a:p>
            <a:pPr marL="274320" indent="-274320" eaLnBrk="1" fontAlgn="auto" hangingPunct="1">
              <a:spcAft>
                <a:spcPts val="0"/>
              </a:spcAft>
              <a:buFont typeface="Wingdings 2"/>
              <a:buChar char=""/>
              <a:defRPr/>
            </a:pPr>
            <a:r>
              <a:rPr lang="fr-FR" dirty="0"/>
              <a:t>Dans la partie « situation des comptes » : </a:t>
            </a:r>
          </a:p>
          <a:p>
            <a:pPr marL="640080" lvl="1" indent="-274320" eaLnBrk="1" fontAlgn="auto" hangingPunct="1">
              <a:spcAft>
                <a:spcPts val="0"/>
              </a:spcAft>
              <a:buClr>
                <a:schemeClr val="accent2">
                  <a:shade val="75000"/>
                </a:schemeClr>
              </a:buClr>
              <a:buFont typeface="Wingdings 2"/>
              <a:buChar char=""/>
              <a:defRPr/>
            </a:pPr>
            <a:r>
              <a:rPr lang="fr-FR" dirty="0"/>
              <a:t>Déclaration un changement</a:t>
            </a:r>
          </a:p>
          <a:p>
            <a:pPr marL="640080" lvl="1" indent="-274320" eaLnBrk="1" fontAlgn="auto" hangingPunct="1">
              <a:spcAft>
                <a:spcPts val="0"/>
              </a:spcAft>
              <a:buClr>
                <a:schemeClr val="accent2">
                  <a:shade val="75000"/>
                </a:schemeClr>
              </a:buClr>
              <a:buFont typeface="Wingdings 2"/>
              <a:buChar char=""/>
              <a:defRPr/>
            </a:pPr>
            <a:r>
              <a:rPr lang="fr-FR" dirty="0"/>
              <a:t>Suivi des cotisations</a:t>
            </a:r>
          </a:p>
          <a:p>
            <a:pPr marL="640080" lvl="1" indent="-274320" eaLnBrk="1" fontAlgn="auto" hangingPunct="1">
              <a:spcAft>
                <a:spcPts val="0"/>
              </a:spcAft>
              <a:buClr>
                <a:schemeClr val="accent2">
                  <a:shade val="75000"/>
                </a:schemeClr>
              </a:buClr>
              <a:buFont typeface="Wingdings 2"/>
              <a:buChar char=""/>
              <a:defRPr/>
            </a:pPr>
            <a:r>
              <a:rPr lang="fr-FR" dirty="0"/>
              <a:t>Télépaiement</a:t>
            </a:r>
          </a:p>
          <a:p>
            <a:pPr marL="640080" lvl="1" indent="-274320" eaLnBrk="1" fontAlgn="auto" hangingPunct="1">
              <a:spcAft>
                <a:spcPts val="0"/>
              </a:spcAft>
              <a:buClr>
                <a:schemeClr val="accent2">
                  <a:shade val="75000"/>
                </a:schemeClr>
              </a:buClr>
              <a:buFont typeface="Wingdings 2"/>
              <a:buChar char=""/>
              <a:defRPr/>
            </a:pPr>
            <a:r>
              <a:rPr lang="fr-FR" dirty="0"/>
              <a:t>Prélèvement bancaire (plutôt conseillé pour vous éviter un retard dû à vos vacances par exemple…)</a:t>
            </a:r>
          </a:p>
          <a:p>
            <a:pPr marL="640080" lvl="1" indent="-274320" eaLnBrk="1" fontAlgn="auto" hangingPunct="1">
              <a:spcAft>
                <a:spcPts val="0"/>
              </a:spcAft>
              <a:buClr>
                <a:schemeClr val="accent2">
                  <a:shade val="75000"/>
                </a:schemeClr>
              </a:buClr>
              <a:buFont typeface="Wingdings 2"/>
              <a:buChar char=""/>
              <a:defRPr/>
            </a:pPr>
            <a:r>
              <a:rPr lang="fr-FR" dirty="0"/>
              <a:t>Etalement mensuel (déconseillé en début d’activité)</a:t>
            </a:r>
          </a:p>
        </p:txBody>
      </p:sp>
      <p:sp>
        <p:nvSpPr>
          <p:cNvPr id="3" name="Title 2">
            <a:extLst>
              <a:ext uri="{FF2B5EF4-FFF2-40B4-BE49-F238E27FC236}">
                <a16:creationId xmlns:a16="http://schemas.microsoft.com/office/drawing/2014/main" id="{C8981D2B-CE7C-284F-A736-14FB1168F420}"/>
              </a:ext>
            </a:extLst>
          </p:cNvPr>
          <p:cNvSpPr>
            <a:spLocks noGrp="1"/>
          </p:cNvSpPr>
          <p:nvPr>
            <p:ph type="title"/>
          </p:nvPr>
        </p:nvSpPr>
        <p:spPr/>
        <p:txBody>
          <a:bodyPr/>
          <a:lstStyle/>
          <a:p>
            <a:pPr algn="ctr" eaLnBrk="1" fontAlgn="auto" hangingPunct="1">
              <a:spcAft>
                <a:spcPts val="0"/>
              </a:spcAft>
              <a:defRPr/>
            </a:pPr>
            <a:r>
              <a:rPr lang="fr-FR"/>
              <a:t>URSSAF : le site</a:t>
            </a:r>
          </a:p>
        </p:txBody>
      </p:sp>
      <p:sp>
        <p:nvSpPr>
          <p:cNvPr id="57347" name="Date Placeholder 3">
            <a:extLst>
              <a:ext uri="{FF2B5EF4-FFF2-40B4-BE49-F238E27FC236}">
                <a16:creationId xmlns:a16="http://schemas.microsoft.com/office/drawing/2014/main" id="{702D07BC-8CBC-C54D-83DE-61E45563C84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239A3A-BE47-8C40-95E1-62623431F59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7348" name="Slide Number Placeholder 4">
            <a:extLst>
              <a:ext uri="{FF2B5EF4-FFF2-40B4-BE49-F238E27FC236}">
                <a16:creationId xmlns:a16="http://schemas.microsoft.com/office/drawing/2014/main" id="{858DFB5C-2A82-2A43-88F5-88E2BEA0C1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3FDACF73-4850-5740-AAC2-EB9E372C3F81}" type="slidenum">
              <a:rPr lang="en-US" altLang="fr-FR" sz="1600">
                <a:solidFill>
                  <a:schemeClr val="tx2"/>
                </a:solidFill>
              </a:rPr>
              <a:pPr>
                <a:spcBef>
                  <a:spcPct val="0"/>
                </a:spcBef>
                <a:buClrTx/>
                <a:buSzTx/>
                <a:buFontTx/>
                <a:buNone/>
              </a:pPr>
              <a:t>60</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8D57F028-F307-2A46-A5EE-D8E65104A56E}"/>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820E8-BEFF-AA4E-AFCB-720653691C91}"/>
              </a:ext>
            </a:extLst>
          </p:cNvPr>
          <p:cNvSpPr>
            <a:spLocks noGrp="1"/>
          </p:cNvSpPr>
          <p:nvPr>
            <p:ph idx="1"/>
          </p:nvPr>
        </p:nvSpPr>
        <p:spPr>
          <a:xfrm>
            <a:off x="457200" y="1524000"/>
            <a:ext cx="8229600" cy="4876800"/>
          </a:xfrm>
        </p:spPr>
        <p:txBody>
          <a:bodyPr>
            <a:normAutofit fontScale="92500" lnSpcReduction="20000"/>
          </a:bodyPr>
          <a:lstStyle/>
          <a:p>
            <a:pPr marL="274320" indent="-274320" eaLnBrk="1" fontAlgn="auto" hangingPunct="1">
              <a:spcAft>
                <a:spcPts val="0"/>
              </a:spcAft>
              <a:buFont typeface="Wingdings 2"/>
              <a:buChar char=""/>
              <a:defRPr/>
            </a:pPr>
            <a:r>
              <a:rPr lang="fr-FR" b="1" dirty="0"/>
              <a:t>4 prélèvements : 5/2 – 5/5 – 5/8 – 5/11</a:t>
            </a:r>
          </a:p>
          <a:p>
            <a:pPr marL="274320" indent="-274320" eaLnBrk="1" fontAlgn="auto" hangingPunct="1">
              <a:spcAft>
                <a:spcPts val="0"/>
              </a:spcAft>
              <a:buFont typeface="Wingdings 2"/>
              <a:buNone/>
              <a:defRPr/>
            </a:pPr>
            <a:endParaRPr lang="fr-FR" b="1" dirty="0"/>
          </a:p>
          <a:p>
            <a:pPr marL="274320" indent="-274320" eaLnBrk="1" fontAlgn="auto" hangingPunct="1">
              <a:spcAft>
                <a:spcPts val="0"/>
              </a:spcAft>
              <a:buFont typeface="Wingdings 2"/>
              <a:buChar char=""/>
              <a:defRPr/>
            </a:pPr>
            <a:r>
              <a:rPr lang="fr-FR" b="1" dirty="0"/>
              <a:t>Appel provisionnel</a:t>
            </a:r>
            <a:r>
              <a:rPr lang="fr-FR" dirty="0"/>
              <a:t> (revenus de l’année N – 2)</a:t>
            </a:r>
          </a:p>
          <a:p>
            <a:pPr marL="640080" lvl="1" indent="-274320" eaLnBrk="1" fontAlgn="auto" hangingPunct="1">
              <a:spcAft>
                <a:spcPts val="0"/>
              </a:spcAft>
              <a:buClr>
                <a:schemeClr val="accent2">
                  <a:shade val="75000"/>
                </a:schemeClr>
              </a:buClr>
              <a:buFont typeface="Wingdings 2"/>
              <a:buChar char=""/>
              <a:defRPr/>
            </a:pPr>
            <a:r>
              <a:rPr lang="fr-FR" dirty="0"/>
              <a:t>Sauf que les 2 premières années, vous n’avez pas de N-2… donc l’URSSAF se base sur des estimations : </a:t>
            </a:r>
          </a:p>
          <a:p>
            <a:pPr marL="1005840" lvl="2" eaLnBrk="1" fontAlgn="auto" hangingPunct="1">
              <a:spcAft>
                <a:spcPts val="0"/>
              </a:spcAft>
              <a:buClr>
                <a:schemeClr val="accent2">
                  <a:shade val="50000"/>
                </a:schemeClr>
              </a:buClr>
              <a:buFont typeface="Wingdings 2"/>
              <a:buChar char=""/>
              <a:defRPr/>
            </a:pPr>
            <a:r>
              <a:rPr lang="fr-FR" dirty="0"/>
              <a:t>1</a:t>
            </a:r>
            <a:r>
              <a:rPr lang="fr-FR" baseline="30000" dirty="0"/>
              <a:t>ère</a:t>
            </a:r>
            <a:r>
              <a:rPr lang="fr-FR" dirty="0"/>
              <a:t> et 2ème année = revenus estimés à 7 800€ (19 % Plafond Annuel Sécurité Sociale de 41 000€), avec prorata selon la date de début…</a:t>
            </a:r>
          </a:p>
          <a:p>
            <a:pPr marL="640080" lvl="1" indent="-274320" eaLnBrk="1" fontAlgn="auto" hangingPunct="1">
              <a:spcAft>
                <a:spcPts val="0"/>
              </a:spcAft>
              <a:buClr>
                <a:schemeClr val="accent2">
                  <a:shade val="75000"/>
                </a:schemeClr>
              </a:buClr>
              <a:buFont typeface="Wingdings 2"/>
              <a:buChar char=""/>
              <a:defRPr/>
            </a:pPr>
            <a:r>
              <a:rPr lang="fr-FR" dirty="0"/>
              <a:t>A partir de la 3</a:t>
            </a:r>
            <a:r>
              <a:rPr lang="fr-FR" baseline="30000" dirty="0"/>
              <a:t>ème</a:t>
            </a:r>
            <a:r>
              <a:rPr lang="fr-FR" dirty="0"/>
              <a:t> année = revenus à partir de l’année N-2 </a:t>
            </a:r>
          </a:p>
          <a:p>
            <a:pPr marL="274320" indent="-274320" eaLnBrk="1" fontAlgn="auto" hangingPunct="1">
              <a:spcAft>
                <a:spcPts val="0"/>
              </a:spcAft>
              <a:buFont typeface="Wingdings 2"/>
              <a:buChar char=""/>
              <a:defRPr/>
            </a:pPr>
            <a:r>
              <a:rPr lang="fr-FR" dirty="0"/>
              <a:t>En mai, vous allez déclarer (cf. infra)</a:t>
            </a:r>
          </a:p>
          <a:p>
            <a:pPr marL="274320" indent="-274320" eaLnBrk="1" fontAlgn="auto" hangingPunct="1">
              <a:spcAft>
                <a:spcPts val="0"/>
              </a:spcAft>
              <a:buFont typeface="Wingdings 2"/>
              <a:buChar char=""/>
              <a:defRPr/>
            </a:pPr>
            <a:r>
              <a:rPr lang="fr-FR" dirty="0"/>
              <a:t>En novembre</a:t>
            </a:r>
            <a:r>
              <a:rPr lang="fr-FR" b="1" dirty="0"/>
              <a:t>, régularisation</a:t>
            </a:r>
            <a:r>
              <a:rPr lang="fr-FR" dirty="0"/>
              <a:t> (revenus de l’année N connus)</a:t>
            </a:r>
          </a:p>
          <a:p>
            <a:pPr marL="640080" lvl="1" indent="-274320" eaLnBrk="1" fontAlgn="auto" hangingPunct="1">
              <a:spcAft>
                <a:spcPts val="0"/>
              </a:spcAft>
              <a:buClr>
                <a:schemeClr val="accent2">
                  <a:shade val="75000"/>
                </a:schemeClr>
              </a:buClr>
              <a:buFont typeface="Wingdings 2"/>
              <a:buChar char=""/>
              <a:defRPr/>
            </a:pPr>
            <a:r>
              <a:rPr lang="fr-FR" dirty="0"/>
              <a:t>Vous pouvez demandez à réviser la provisionnelle si vous estimez que vous aller toucher plus/moins (grossesse, etc.) ; attention, ne sous-estimez pas (risque de majoration si vous faites une erreur de 30 %... pour éviter les tricheurs !)</a:t>
            </a:r>
          </a:p>
        </p:txBody>
      </p:sp>
      <p:sp>
        <p:nvSpPr>
          <p:cNvPr id="3" name="Title 2">
            <a:extLst>
              <a:ext uri="{FF2B5EF4-FFF2-40B4-BE49-F238E27FC236}">
                <a16:creationId xmlns:a16="http://schemas.microsoft.com/office/drawing/2014/main" id="{D2EA190D-31F2-BB45-A0BA-504751D99444}"/>
              </a:ext>
            </a:extLst>
          </p:cNvPr>
          <p:cNvSpPr>
            <a:spLocks noGrp="1"/>
          </p:cNvSpPr>
          <p:nvPr>
            <p:ph type="title"/>
          </p:nvPr>
        </p:nvSpPr>
        <p:spPr/>
        <p:txBody>
          <a:bodyPr/>
          <a:lstStyle/>
          <a:p>
            <a:pPr algn="ctr" eaLnBrk="1" fontAlgn="auto" hangingPunct="1">
              <a:spcAft>
                <a:spcPts val="0"/>
              </a:spcAft>
              <a:defRPr/>
            </a:pPr>
            <a:r>
              <a:rPr lang="fr-FR"/>
              <a:t>URSSAF : documents clés</a:t>
            </a:r>
          </a:p>
        </p:txBody>
      </p:sp>
      <p:sp>
        <p:nvSpPr>
          <p:cNvPr id="58371" name="Date Placeholder 3">
            <a:extLst>
              <a:ext uri="{FF2B5EF4-FFF2-40B4-BE49-F238E27FC236}">
                <a16:creationId xmlns:a16="http://schemas.microsoft.com/office/drawing/2014/main" id="{4A0C2D95-17BE-6E41-8D99-ACFD562E0C4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B8BAC7-3BC1-E146-8617-D0FD8CF0C6C0}"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8372" name="Slide Number Placeholder 4">
            <a:extLst>
              <a:ext uri="{FF2B5EF4-FFF2-40B4-BE49-F238E27FC236}">
                <a16:creationId xmlns:a16="http://schemas.microsoft.com/office/drawing/2014/main" id="{4A6E4A2F-1E95-8F49-B08C-B17B5285A3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37BB0A9A-BB2F-2545-8C56-9C19FDC61420}" type="slidenum">
              <a:rPr lang="en-US" altLang="fr-FR" sz="1600">
                <a:solidFill>
                  <a:schemeClr val="tx2"/>
                </a:solidFill>
              </a:rPr>
              <a:pPr>
                <a:spcBef>
                  <a:spcPct val="0"/>
                </a:spcBef>
                <a:buClrTx/>
                <a:buSzTx/>
                <a:buFontTx/>
                <a:buNone/>
              </a:pPr>
              <a:t>61</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B8F7DD39-8DF4-044C-B6C6-080BB6B5AEC0}"/>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46168F-59D8-A140-9EF8-46C0E6CDB903}"/>
              </a:ext>
            </a:extLst>
          </p:cNvPr>
          <p:cNvSpPr>
            <a:spLocks noGrp="1"/>
          </p:cNvSpPr>
          <p:nvPr>
            <p:ph idx="1"/>
          </p:nvPr>
        </p:nvSpPr>
        <p:spPr>
          <a:xfrm>
            <a:off x="457200" y="1371600"/>
            <a:ext cx="8229600" cy="5105400"/>
          </a:xfrm>
        </p:spPr>
        <p:txBody>
          <a:bodyPr>
            <a:normAutofit lnSpcReduction="10000"/>
          </a:bodyPr>
          <a:lstStyle/>
          <a:p>
            <a:pPr marL="0" indent="0" eaLnBrk="1" fontAlgn="auto" hangingPunct="1">
              <a:spcAft>
                <a:spcPts val="0"/>
              </a:spcAft>
              <a:buFont typeface="Wingdings 2" pitchFamily="2" charset="2"/>
              <a:buNone/>
              <a:defRPr/>
            </a:pPr>
            <a:r>
              <a:rPr lang="fr-FR" b="1" dirty="0"/>
              <a:t>Attention ! Il faut bien TOUT remplir, avec des 0 si vous n’êtes pas concernés… </a:t>
            </a:r>
          </a:p>
          <a:p>
            <a:pPr marL="274320" indent="-274320" eaLnBrk="1" fontAlgn="auto" hangingPunct="1">
              <a:spcAft>
                <a:spcPts val="0"/>
              </a:spcAft>
              <a:buFont typeface="Wingdings 2"/>
              <a:buChar char=""/>
              <a:defRPr/>
            </a:pPr>
            <a:r>
              <a:rPr lang="fr-FR" b="1" dirty="0"/>
              <a:t>Il y a des informations sur le net sur "comment remplir" </a:t>
            </a:r>
            <a:r>
              <a:rPr lang="fr-FR" dirty="0"/>
              <a:t>- c'est très facile, souvent, il faut juste utiliser la 2035 et reporter les bonnes cases :</a:t>
            </a:r>
          </a:p>
          <a:p>
            <a:pPr marL="641033" lvl="1" indent="-274320" eaLnBrk="1" fontAlgn="auto" hangingPunct="1">
              <a:spcAft>
                <a:spcPts val="0"/>
              </a:spcAft>
              <a:buFont typeface="Wingdings 2"/>
              <a:buChar char=""/>
              <a:defRPr/>
            </a:pPr>
            <a:r>
              <a:rPr lang="fr-FR" dirty="0">
                <a:hlinkClick r:id="rId2"/>
              </a:rPr>
              <a:t>http://www.noragjir.fr/news/102/55/01-06-2014-Comment-remplir-sa-declaration-de-revenus-professionnels-a-l-URSSAF/d,Default</a:t>
            </a:r>
            <a:endParaRPr lang="fr-FR" dirty="0"/>
          </a:p>
          <a:p>
            <a:pPr marL="641033" lvl="1" indent="-274320" eaLnBrk="1" fontAlgn="auto" hangingPunct="1">
              <a:spcAft>
                <a:spcPts val="0"/>
              </a:spcAft>
              <a:buFont typeface="Wingdings 2"/>
              <a:buChar char=""/>
              <a:defRPr/>
            </a:pPr>
            <a:r>
              <a:rPr lang="fr-FR" dirty="0">
                <a:hlinkClick r:id="rId3"/>
              </a:rPr>
              <a:t>https://www.fmfpro.org/la-declaration-de-revenus-urssaf-micro-bnc-version-2021.html</a:t>
            </a:r>
            <a:r>
              <a:rPr lang="fr-FR" dirty="0"/>
              <a:t> </a:t>
            </a:r>
          </a:p>
          <a:p>
            <a:pPr marL="641033" lvl="1" indent="-274320" eaLnBrk="1" fontAlgn="auto" hangingPunct="1">
              <a:spcAft>
                <a:spcPts val="0"/>
              </a:spcAft>
              <a:buFont typeface="Wingdings 2"/>
              <a:buChar char=""/>
              <a:defRPr/>
            </a:pPr>
            <a:r>
              <a:rPr lang="fr-FR" dirty="0">
                <a:hlinkClick r:id="rId4"/>
              </a:rPr>
              <a:t>https://www.fmfpro.org/comment-remplir-la-ds-pamc-de-l-urssaf-version-2021.html</a:t>
            </a:r>
            <a:r>
              <a:rPr lang="fr-FR" dirty="0"/>
              <a:t> </a:t>
            </a:r>
          </a:p>
          <a:p>
            <a:pPr marL="641033" lvl="1" indent="-274320" eaLnBrk="1" fontAlgn="auto" hangingPunct="1">
              <a:spcAft>
                <a:spcPts val="0"/>
              </a:spcAft>
              <a:buFont typeface="Wingdings 2"/>
              <a:buChar char=""/>
              <a:defRPr/>
            </a:pPr>
            <a:r>
              <a:rPr lang="fr-FR" dirty="0"/>
              <a:t>N'hésitez pas à contacter l'URSSAF en cas d’erreur. </a:t>
            </a:r>
          </a:p>
          <a:p>
            <a:pPr marL="0" indent="0" eaLnBrk="1" fontAlgn="auto" hangingPunct="1">
              <a:spcAft>
                <a:spcPts val="0"/>
              </a:spcAft>
              <a:buFont typeface="Wingdings 2" pitchFamily="2" charset="2"/>
              <a:buNone/>
              <a:defRPr/>
            </a:pPr>
            <a:endParaRPr lang="fr-FR" b="1" dirty="0"/>
          </a:p>
          <a:p>
            <a:pPr marL="0" indent="0" eaLnBrk="1" fontAlgn="auto" hangingPunct="1">
              <a:spcAft>
                <a:spcPts val="0"/>
              </a:spcAft>
              <a:buFont typeface="Wingdings 2" pitchFamily="2" charset="2"/>
              <a:buNone/>
              <a:defRPr/>
            </a:pPr>
            <a:endParaRPr lang="fr-FR" dirty="0"/>
          </a:p>
        </p:txBody>
      </p:sp>
      <p:sp>
        <p:nvSpPr>
          <p:cNvPr id="3" name="Title 2">
            <a:extLst>
              <a:ext uri="{FF2B5EF4-FFF2-40B4-BE49-F238E27FC236}">
                <a16:creationId xmlns:a16="http://schemas.microsoft.com/office/drawing/2014/main" id="{0F2E98F4-22ED-D442-91B1-798CA3CB122B}"/>
              </a:ext>
            </a:extLst>
          </p:cNvPr>
          <p:cNvSpPr>
            <a:spLocks noGrp="1"/>
          </p:cNvSpPr>
          <p:nvPr>
            <p:ph type="title"/>
          </p:nvPr>
        </p:nvSpPr>
        <p:spPr/>
        <p:txBody>
          <a:bodyPr/>
          <a:lstStyle/>
          <a:p>
            <a:pPr algn="ctr" eaLnBrk="1" fontAlgn="auto" hangingPunct="1">
              <a:spcAft>
                <a:spcPts val="0"/>
              </a:spcAft>
              <a:defRPr/>
            </a:pPr>
            <a:r>
              <a:rPr lang="fr-FR"/>
              <a:t>URSSAF : déclaration pour l’année N</a:t>
            </a:r>
          </a:p>
        </p:txBody>
      </p:sp>
      <p:sp>
        <p:nvSpPr>
          <p:cNvPr id="59395" name="Date Placeholder 3">
            <a:extLst>
              <a:ext uri="{FF2B5EF4-FFF2-40B4-BE49-F238E27FC236}">
                <a16:creationId xmlns:a16="http://schemas.microsoft.com/office/drawing/2014/main" id="{54B3A5C3-150A-0F44-8162-9DCBC616AF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01C37B-960D-6841-A54B-64E7FC089D47}"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9396" name="Slide Number Placeholder 4">
            <a:extLst>
              <a:ext uri="{FF2B5EF4-FFF2-40B4-BE49-F238E27FC236}">
                <a16:creationId xmlns:a16="http://schemas.microsoft.com/office/drawing/2014/main" id="{33D49DD8-E36F-FF4D-9794-51AF65293B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C1B40E7B-1F17-1A4F-9F2C-56B4C849E6BB}" type="slidenum">
              <a:rPr lang="en-US" altLang="fr-FR" sz="1600">
                <a:solidFill>
                  <a:schemeClr val="tx2"/>
                </a:solidFill>
              </a:rPr>
              <a:pPr>
                <a:spcBef>
                  <a:spcPct val="0"/>
                </a:spcBef>
                <a:buClrTx/>
                <a:buSzTx/>
                <a:buFontTx/>
                <a:buNone/>
              </a:pPr>
              <a:t>62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9CB640A6-B84F-3440-AF38-00D6F7EB5B03}"/>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E4D42-82C8-D247-97BE-8C8C76E59F3B}"/>
              </a:ext>
            </a:extLst>
          </p:cNvPr>
          <p:cNvSpPr>
            <a:spLocks noGrp="1"/>
          </p:cNvSpPr>
          <p:nvPr>
            <p:ph type="title"/>
          </p:nvPr>
        </p:nvSpPr>
        <p:spPr>
          <a:xfrm>
            <a:off x="533400" y="2743200"/>
            <a:ext cx="8229600" cy="1219200"/>
          </a:xfrm>
        </p:spPr>
        <p:txBody>
          <a:bodyPr/>
          <a:lstStyle/>
          <a:p>
            <a:pPr algn="ctr" eaLnBrk="1" fontAlgn="auto" hangingPunct="1">
              <a:spcAft>
                <a:spcPts val="0"/>
              </a:spcAft>
              <a:defRPr/>
            </a:pPr>
            <a:r>
              <a:rPr lang="fr-FR"/>
              <a:t>Combien ils vont me prélever ?</a:t>
            </a:r>
          </a:p>
        </p:txBody>
      </p:sp>
      <p:sp>
        <p:nvSpPr>
          <p:cNvPr id="4" name="Title 2">
            <a:extLst>
              <a:ext uri="{FF2B5EF4-FFF2-40B4-BE49-F238E27FC236}">
                <a16:creationId xmlns:a16="http://schemas.microsoft.com/office/drawing/2014/main" id="{5B4D7DC9-3A99-0B42-899C-6D4562DC64EE}"/>
              </a:ext>
            </a:extLst>
          </p:cNvPr>
          <p:cNvSpPr txBox="1">
            <a:spLocks/>
          </p:cNvSpPr>
          <p:nvPr/>
        </p:nvSpPr>
        <p:spPr>
          <a:xfrm>
            <a:off x="2514600" y="5029200"/>
            <a:ext cx="8229600" cy="1219200"/>
          </a:xfrm>
          <a:prstGeom prst="rect">
            <a:avLst/>
          </a:prstGeom>
          <a:ln w="6350" cap="rnd">
            <a:noFill/>
          </a:ln>
        </p:spPr>
        <p:txBody>
          <a:bodyPr anchor="b">
            <a:normAutofit/>
          </a:bodyPr>
          <a:lstStyle/>
          <a:p>
            <a:pPr algn="ctr" eaLnBrk="1" fontAlgn="auto" hangingPunct="1">
              <a:spcAft>
                <a:spcPts val="0"/>
              </a:spcAft>
              <a:defRPr/>
            </a:pPr>
            <a:r>
              <a:rPr lang="fr-FR" sz="20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On m’a dit qu’ils nous prennent tout.</a:t>
            </a:r>
          </a:p>
        </p:txBody>
      </p:sp>
      <p:sp>
        <p:nvSpPr>
          <p:cNvPr id="60419" name="Date Placeholder 4">
            <a:extLst>
              <a:ext uri="{FF2B5EF4-FFF2-40B4-BE49-F238E27FC236}">
                <a16:creationId xmlns:a16="http://schemas.microsoft.com/office/drawing/2014/main" id="{226A3FA5-5205-814D-8DD1-F497746C2CE9}"/>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94202A-44C0-CA4A-ACFB-D59BE3374AC0}"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0420" name="Slide Number Placeholder 5">
            <a:extLst>
              <a:ext uri="{FF2B5EF4-FFF2-40B4-BE49-F238E27FC236}">
                <a16:creationId xmlns:a16="http://schemas.microsoft.com/office/drawing/2014/main" id="{EFC1D75C-D9B7-8040-B722-F77EF4F0A9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9CBF94A6-49F3-9A43-8BA8-82327529F868}" type="slidenum">
              <a:rPr lang="en-US" altLang="fr-FR" sz="1600">
                <a:solidFill>
                  <a:schemeClr val="tx2"/>
                </a:solidFill>
              </a:rPr>
              <a:pPr>
                <a:spcBef>
                  <a:spcPct val="0"/>
                </a:spcBef>
                <a:buClrTx/>
                <a:buSzTx/>
                <a:buFontTx/>
                <a:buNone/>
              </a:pPr>
              <a:t>63</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46A98594-6947-C34D-BFA0-65DEC05B26BC}"/>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26C5B6-C887-E54C-81B7-5AA2F8932837}"/>
              </a:ext>
            </a:extLst>
          </p:cNvPr>
          <p:cNvSpPr>
            <a:spLocks noGrp="1"/>
          </p:cNvSpPr>
          <p:nvPr>
            <p:ph type="title"/>
          </p:nvPr>
        </p:nvSpPr>
        <p:spPr>
          <a:xfrm>
            <a:off x="457200" y="3962400"/>
            <a:ext cx="8229600" cy="1219200"/>
          </a:xfrm>
        </p:spPr>
        <p:txBody>
          <a:bodyPr>
            <a:normAutofit fontScale="90000"/>
          </a:bodyPr>
          <a:lstStyle/>
          <a:p>
            <a:pPr algn="ctr" eaLnBrk="1" fontAlgn="auto" hangingPunct="1">
              <a:spcAft>
                <a:spcPts val="0"/>
              </a:spcAft>
              <a:defRPr/>
            </a:pPr>
            <a:r>
              <a:rPr lang="fr-FR">
                <a:effectLst>
                  <a:outerShdw blurRad="38100" dist="38100" dir="2700000" algn="tl">
                    <a:srgbClr val="000000">
                      <a:alpha val="43137"/>
                    </a:srgbClr>
                  </a:outerShdw>
                </a:effectLst>
              </a:rPr>
              <a:t>Attention, les tableaux qui suivent peuvent vous troubler. </a:t>
            </a:r>
            <a:br>
              <a:rPr lang="fr-FR"/>
            </a:br>
            <a:br>
              <a:rPr lang="fr-FR"/>
            </a:br>
            <a:r>
              <a:rPr lang="fr-FR"/>
              <a:t>Je vous invite quand même à essayer de bien les lire, histoire de comprendre un peu.</a:t>
            </a:r>
          </a:p>
        </p:txBody>
      </p:sp>
      <p:sp>
        <p:nvSpPr>
          <p:cNvPr id="61442" name="Date Placeholder 3">
            <a:extLst>
              <a:ext uri="{FF2B5EF4-FFF2-40B4-BE49-F238E27FC236}">
                <a16:creationId xmlns:a16="http://schemas.microsoft.com/office/drawing/2014/main" id="{0A7B5059-6B61-CE4D-A87A-A0E1272CCC8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2F6D3E-C6E6-0440-86A3-6CEC302DA75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1443" name="Slide Number Placeholder 4">
            <a:extLst>
              <a:ext uri="{FF2B5EF4-FFF2-40B4-BE49-F238E27FC236}">
                <a16:creationId xmlns:a16="http://schemas.microsoft.com/office/drawing/2014/main" id="{324F13F2-4C22-BE4A-8CBD-72A75C3222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0B89CC24-33F9-9C40-865D-91BB8EE8C201}" type="slidenum">
              <a:rPr lang="en-US" altLang="fr-FR" sz="1600">
                <a:solidFill>
                  <a:schemeClr val="tx2"/>
                </a:solidFill>
              </a:rPr>
              <a:pPr>
                <a:spcBef>
                  <a:spcPct val="0"/>
                </a:spcBef>
                <a:buClrTx/>
                <a:buSzTx/>
                <a:buFontTx/>
                <a:buNone/>
              </a:pPr>
              <a:t>64</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5AC6D5CB-7E21-1749-B2EC-9283C5D49F8C}"/>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321D277-EFCD-8D44-8481-353A4FD4DD56}"/>
              </a:ext>
            </a:extLst>
          </p:cNvPr>
          <p:cNvGraphicFramePr>
            <a:graphicFrameLocks noGrp="1"/>
          </p:cNvGraphicFramePr>
          <p:nvPr>
            <p:ph idx="1"/>
          </p:nvPr>
        </p:nvGraphicFramePr>
        <p:xfrm>
          <a:off x="533400" y="228600"/>
          <a:ext cx="8229600" cy="6492875"/>
        </p:xfrm>
        <a:graphic>
          <a:graphicData uri="http://schemas.openxmlformats.org/drawingml/2006/table">
            <a:tbl>
              <a:tblPr/>
              <a:tblGrid>
                <a:gridCol w="2057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579177">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Cotisation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Taux (sur revenu)</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Note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FFFFFF"/>
                          </a:solidFill>
                          <a:effectLst/>
                          <a:latin typeface="Constantia" panose="02030602050306030303" pitchFamily="18" charset="0"/>
                          <a:cs typeface="Arial" panose="020B0604020202020204" pitchFamily="34" charset="0"/>
                        </a:rPr>
                        <a:t>Exemple  pour 32 000€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98496">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Allocations familiales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2,15 % jusqu’à 110 % du Plafond Annuel de Sécurité Sociale (PASS : 41 000€)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5,25 % à partir de 140 % du PASS (progressif entre deux)</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PEC à 5 % (l’intégralité donc…) par CPAM jusqu’à PASS puis 2,9 % au-delà</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(Si secteur 1 ou remplaçant)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1"/>
                  </a:ext>
                </a:extLst>
              </a:tr>
              <a:tr h="131076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Cotisation Sociale Généralisée et Contribution au Remboursement de la Dette Sociale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7,5 % et 0,5 %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5,1 % des 8 % sont déductibles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2560 €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2"/>
                  </a:ext>
                </a:extLst>
              </a:tr>
              <a:tr h="823040">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Assurance maladie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9,81 %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PEC de 9,7 % par CPAM </a:t>
                      </a:r>
                      <a:r>
                        <a:rPr kumimoji="0" lang="fr-FR" altLang="fr-FR" sz="1600" b="0" i="1" u="none" strike="noStrike" cap="none" normalizeH="0" baseline="0">
                          <a:ln>
                            <a:noFill/>
                          </a:ln>
                          <a:solidFill>
                            <a:srgbClr val="000000"/>
                          </a:solidFill>
                          <a:effectLst/>
                          <a:latin typeface="Constantia" panose="02030602050306030303" pitchFamily="18" charset="0"/>
                          <a:cs typeface="Arial" panose="020B0604020202020204" pitchFamily="34" charset="0"/>
                        </a:rPr>
                        <a:t>(convention depuis 1971)</a:t>
                      </a:r>
                      <a:endPar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35 €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3"/>
                  </a:ext>
                </a:extLst>
              </a:tr>
              <a:tr h="823040">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Cotisation à la formation professionnelle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0,25 % de la PASS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97 €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4"/>
                  </a:ext>
                </a:extLst>
              </a:tr>
              <a:tr h="579177">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Contribution aux URPS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0,5 %  — uniquement pour les installés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Plafonné à la PASS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193 €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5"/>
                  </a:ext>
                </a:extLst>
              </a:tr>
              <a:tr h="579177">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Total</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1"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2900/ 32 000 (9 %)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6"/>
                  </a:ext>
                </a:extLst>
              </a:tr>
            </a:tbl>
          </a:graphicData>
        </a:graphic>
      </p:graphicFrame>
      <p:sp>
        <p:nvSpPr>
          <p:cNvPr id="62507" name="Date Placeholder 2">
            <a:extLst>
              <a:ext uri="{FF2B5EF4-FFF2-40B4-BE49-F238E27FC236}">
                <a16:creationId xmlns:a16="http://schemas.microsoft.com/office/drawing/2014/main" id="{05EE465D-D350-9645-B87E-16695A0920A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FC8DB2-45FA-6A4F-BFF7-163D7A93F2C1}"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2508" name="Slide Number Placeholder 3">
            <a:extLst>
              <a:ext uri="{FF2B5EF4-FFF2-40B4-BE49-F238E27FC236}">
                <a16:creationId xmlns:a16="http://schemas.microsoft.com/office/drawing/2014/main" id="{39F8AAF3-43AF-2847-8D7B-3B0049A384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64A20084-127D-B84E-8A0C-AB8057E11FFC}" type="slidenum">
              <a:rPr lang="en-US" altLang="fr-FR" sz="1600">
                <a:solidFill>
                  <a:schemeClr val="tx2"/>
                </a:solidFill>
              </a:rPr>
              <a:pPr>
                <a:spcBef>
                  <a:spcPct val="0"/>
                </a:spcBef>
                <a:buClrTx/>
                <a:buSzTx/>
                <a:buFontTx/>
                <a:buNone/>
              </a:pPr>
              <a:t>65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9247A57A-1458-6E45-B54E-152C6CA8EB2F}"/>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a:extLst>
              <a:ext uri="{FF2B5EF4-FFF2-40B4-BE49-F238E27FC236}">
                <a16:creationId xmlns:a16="http://schemas.microsoft.com/office/drawing/2014/main" id="{42988BF5-0197-E044-B6BC-A88AB6E03F71}"/>
              </a:ext>
            </a:extLst>
          </p:cNvPr>
          <p:cNvSpPr>
            <a:spLocks noGrp="1"/>
          </p:cNvSpPr>
          <p:nvPr>
            <p:ph idx="1"/>
          </p:nvPr>
        </p:nvSpPr>
        <p:spPr/>
        <p:txBody>
          <a:bodyPr/>
          <a:lstStyle/>
          <a:p>
            <a:r>
              <a:rPr lang="fr-FR" altLang="fr-FR"/>
              <a:t>Si vous êtes remplaçant, vous ne payez pas la cotisation aux Unions Régionales des Professionnels de Santé (CURPS), de 0,5 % plafonné à la PASS (200€ environ). </a:t>
            </a:r>
          </a:p>
          <a:p>
            <a:r>
              <a:rPr lang="fr-FR" altLang="fr-FR"/>
              <a:t>C’est un </a:t>
            </a:r>
            <a:r>
              <a:rPr lang="fr-FR" altLang="fr-FR" i="1"/>
              <a:t>détail</a:t>
            </a:r>
            <a:r>
              <a:rPr lang="fr-FR" altLang="fr-FR"/>
              <a:t> que l’URSSAF oublie facilement, puisque par défaut on la paie… </a:t>
            </a:r>
          </a:p>
          <a:p>
            <a:r>
              <a:rPr lang="fr-FR" altLang="fr-FR"/>
              <a:t>Il faut donc bien penser à vérifier que vous ne la payez pas, ou sinon réclamer auprès de votre URSSAF. </a:t>
            </a:r>
          </a:p>
          <a:p>
            <a:pPr lvl="1"/>
            <a:r>
              <a:rPr lang="fr-FR" altLang="fr-FR"/>
              <a:t>Réclamer = les appeler, y aller, invoquer une entité tentaculaire prête à en découdre avec l’administration. </a:t>
            </a:r>
          </a:p>
          <a:p>
            <a:pPr lvl="1"/>
            <a:r>
              <a:rPr lang="fr-FR" altLang="fr-FR"/>
              <a:t>Quoi que vous fassiez, vous allez (sûrement) payer le CURPS. Par contre, ça sera régularisé l’année suivante… </a:t>
            </a:r>
          </a:p>
        </p:txBody>
      </p:sp>
      <p:sp>
        <p:nvSpPr>
          <p:cNvPr id="3" name="Title 2">
            <a:extLst>
              <a:ext uri="{FF2B5EF4-FFF2-40B4-BE49-F238E27FC236}">
                <a16:creationId xmlns:a16="http://schemas.microsoft.com/office/drawing/2014/main" id="{FA3DE329-9C29-0247-B0D7-9A5A300A35C1}"/>
              </a:ext>
            </a:extLst>
          </p:cNvPr>
          <p:cNvSpPr>
            <a:spLocks noGrp="1"/>
          </p:cNvSpPr>
          <p:nvPr>
            <p:ph type="title"/>
          </p:nvPr>
        </p:nvSpPr>
        <p:spPr/>
        <p:txBody>
          <a:bodyPr/>
          <a:lstStyle/>
          <a:p>
            <a:pPr>
              <a:defRPr/>
            </a:pPr>
            <a:r>
              <a:rPr lang="fr-FR"/>
              <a:t>Note pour les remplaçants</a:t>
            </a:r>
          </a:p>
        </p:txBody>
      </p:sp>
      <p:sp>
        <p:nvSpPr>
          <p:cNvPr id="63491" name="Date Placeholder 3">
            <a:extLst>
              <a:ext uri="{FF2B5EF4-FFF2-40B4-BE49-F238E27FC236}">
                <a16:creationId xmlns:a16="http://schemas.microsoft.com/office/drawing/2014/main" id="{552053EC-2C4C-9F45-9DE1-B49FD5D47F3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305BC3-7F4C-B445-89FA-13140D0171AB}"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Footer Placeholder 4">
            <a:extLst>
              <a:ext uri="{FF2B5EF4-FFF2-40B4-BE49-F238E27FC236}">
                <a16:creationId xmlns:a16="http://schemas.microsoft.com/office/drawing/2014/main" id="{0D3E74D8-F72B-8842-8A97-28D15FCD8FC3}"/>
              </a:ext>
            </a:extLst>
          </p:cNvPr>
          <p:cNvSpPr>
            <a:spLocks noGrp="1"/>
          </p:cNvSpPr>
          <p:nvPr>
            <p:ph type="ftr" sz="quarter" idx="11"/>
          </p:nvPr>
        </p:nvSpPr>
        <p:spPr/>
        <p:txBody>
          <a:bodyPr/>
          <a:lstStyle/>
          <a:p>
            <a:pPr>
              <a:defRPr/>
            </a:pPr>
            <a:r>
              <a:rPr lang="en-US"/>
              <a:t>Version 2.0</a:t>
            </a:r>
          </a:p>
        </p:txBody>
      </p:sp>
      <p:sp>
        <p:nvSpPr>
          <p:cNvPr id="63493" name="Slide Number Placeholder 5">
            <a:extLst>
              <a:ext uri="{FF2B5EF4-FFF2-40B4-BE49-F238E27FC236}">
                <a16:creationId xmlns:a16="http://schemas.microsoft.com/office/drawing/2014/main" id="{D7A1EAE4-724D-9A4A-A4D5-6456AC97F6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890EF4CB-2539-0348-9247-0DDBA76E66D3}" type="slidenum">
              <a:rPr lang="en-US" altLang="fr-FR" sz="1600">
                <a:solidFill>
                  <a:schemeClr val="tx2"/>
                </a:solidFill>
              </a:rPr>
              <a:pPr>
                <a:spcBef>
                  <a:spcPct val="0"/>
                </a:spcBef>
                <a:buClrTx/>
                <a:buSzTx/>
                <a:buFontTx/>
                <a:buNone/>
              </a:pPr>
              <a:t>66</a:t>
            </a:fld>
            <a:endParaRPr lang="en-US" altLang="fr-FR" sz="1600">
              <a:solidFill>
                <a:schemeClr val="tx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a:extLst>
              <a:ext uri="{FF2B5EF4-FFF2-40B4-BE49-F238E27FC236}">
                <a16:creationId xmlns:a16="http://schemas.microsoft.com/office/drawing/2014/main" id="{5738C1BE-0B21-B44E-B1CB-1C0D2B2476BB}"/>
              </a:ext>
            </a:extLst>
          </p:cNvPr>
          <p:cNvSpPr>
            <a:spLocks noGrp="1"/>
          </p:cNvSpPr>
          <p:nvPr>
            <p:ph idx="1"/>
          </p:nvPr>
        </p:nvSpPr>
        <p:spPr>
          <a:xfrm>
            <a:off x="457200" y="1524000"/>
            <a:ext cx="8229600" cy="4800600"/>
          </a:xfrm>
        </p:spPr>
        <p:txBody>
          <a:bodyPr/>
          <a:lstStyle/>
          <a:p>
            <a:pPr eaLnBrk="1" hangingPunct="1"/>
            <a:r>
              <a:rPr lang="fr-FR" altLang="fr-FR" b="1"/>
              <a:t>Quand s’inscrire ? </a:t>
            </a:r>
          </a:p>
          <a:p>
            <a:pPr lvl="1" eaLnBrk="1" hangingPunct="1"/>
            <a:r>
              <a:rPr lang="fr-FR" altLang="fr-FR" b="1"/>
              <a:t>Dans les 30 jours après la thèse (et DES)</a:t>
            </a:r>
          </a:p>
          <a:p>
            <a:pPr lvl="1" eaLnBrk="1" hangingPunct="1"/>
            <a:r>
              <a:rPr lang="fr-FR" altLang="fr-FR"/>
              <a:t>Normalement incité par le CFE (Centre de Formalité des Entreprises)</a:t>
            </a:r>
          </a:p>
          <a:p>
            <a:pPr lvl="1" eaLnBrk="1" hangingPunct="1"/>
            <a:r>
              <a:rPr lang="fr-FR" altLang="fr-FR"/>
              <a:t>Il faut l’inscription à l’Ordre </a:t>
            </a:r>
            <a:r>
              <a:rPr lang="fr-FR" altLang="fr-FR" u="sng"/>
              <a:t>DONC</a:t>
            </a:r>
            <a:r>
              <a:rPr lang="fr-FR" altLang="fr-FR"/>
              <a:t> thèse + DES… </a:t>
            </a:r>
          </a:p>
          <a:p>
            <a:pPr lvl="2" eaLnBrk="1" hangingPunct="1"/>
            <a:r>
              <a:rPr lang="fr-FR" altLang="fr-FR"/>
              <a:t>Et ce, même si la CARMF vous </a:t>
            </a:r>
            <a:r>
              <a:rPr lang="fr-FR" altLang="fr-FR" b="1" u="sng"/>
              <a:t>harcèle</a:t>
            </a:r>
            <a:r>
              <a:rPr lang="fr-FR" altLang="fr-FR" b="1"/>
              <a:t> </a:t>
            </a:r>
            <a:r>
              <a:rPr lang="fr-FR" altLang="fr-FR"/>
              <a:t>dès votre thèse…</a:t>
            </a:r>
          </a:p>
          <a:p>
            <a:pPr lvl="3" eaLnBrk="1" hangingPunct="1"/>
            <a:r>
              <a:rPr lang="fr-FR" altLang="fr-FR"/>
              <a:t>Je pèse mes mots en parlant de harcèlement.</a:t>
            </a:r>
          </a:p>
        </p:txBody>
      </p:sp>
      <p:sp>
        <p:nvSpPr>
          <p:cNvPr id="2" name="Title 1">
            <a:extLst>
              <a:ext uri="{FF2B5EF4-FFF2-40B4-BE49-F238E27FC236}">
                <a16:creationId xmlns:a16="http://schemas.microsoft.com/office/drawing/2014/main" id="{6814D3C8-F353-104C-9B01-2BD70CBBAD0A}"/>
              </a:ext>
            </a:extLst>
          </p:cNvPr>
          <p:cNvSpPr>
            <a:spLocks noGrp="1"/>
          </p:cNvSpPr>
          <p:nvPr>
            <p:ph type="title"/>
          </p:nvPr>
        </p:nvSpPr>
        <p:spPr/>
        <p:txBody>
          <a:bodyPr>
            <a:normAutofit fontScale="90000"/>
          </a:bodyPr>
          <a:lstStyle/>
          <a:p>
            <a:pPr eaLnBrk="1" fontAlgn="auto" hangingPunct="1">
              <a:spcAft>
                <a:spcPts val="0"/>
              </a:spcAft>
              <a:defRPr/>
            </a:pPr>
            <a:r>
              <a:rPr lang="fr-FR"/>
              <a:t>Caisse autonome de retraite des médecins de France </a:t>
            </a:r>
          </a:p>
        </p:txBody>
      </p:sp>
      <p:sp>
        <p:nvSpPr>
          <p:cNvPr id="64515" name="Date Placeholder 3">
            <a:extLst>
              <a:ext uri="{FF2B5EF4-FFF2-40B4-BE49-F238E27FC236}">
                <a16:creationId xmlns:a16="http://schemas.microsoft.com/office/drawing/2014/main" id="{B19A2D48-96DE-734E-8054-98510664E13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72187F-277A-DB4D-A59C-1CDAE21BC299}"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4516" name="Slide Number Placeholder 4">
            <a:extLst>
              <a:ext uri="{FF2B5EF4-FFF2-40B4-BE49-F238E27FC236}">
                <a16:creationId xmlns:a16="http://schemas.microsoft.com/office/drawing/2014/main" id="{9DE43106-8C54-7648-A099-DABC4FBDE7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5CEE08B9-ED81-6643-BFB9-F566AC391D7E}" type="slidenum">
              <a:rPr lang="en-US" altLang="fr-FR" sz="1600">
                <a:solidFill>
                  <a:schemeClr val="tx2"/>
                </a:solidFill>
              </a:rPr>
              <a:pPr>
                <a:spcBef>
                  <a:spcPct val="0"/>
                </a:spcBef>
                <a:buClrTx/>
                <a:buSzTx/>
                <a:buFontTx/>
                <a:buNone/>
              </a:pPr>
              <a:t>67</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B0DF594E-7674-5141-A8DD-6ED90A90AD6A}"/>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4A91280E-6C9C-CD4C-857F-594C89F5F9D8}"/>
              </a:ext>
            </a:extLst>
          </p:cNvPr>
          <p:cNvGraphicFramePr>
            <a:graphicFrameLocks noGrp="1"/>
          </p:cNvGraphicFramePr>
          <p:nvPr/>
        </p:nvGraphicFramePr>
        <p:xfrm>
          <a:off x="457200" y="557213"/>
          <a:ext cx="8229600" cy="5614987"/>
        </p:xfrm>
        <a:graphic>
          <a:graphicData uri="http://schemas.openxmlformats.org/drawingml/2006/table">
            <a:tbl>
              <a:tblPr/>
              <a:tblGrid>
                <a:gridCol w="2057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579153">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Cotisation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Taux (sur revenu)</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Note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Exemple  pour 32000€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00200">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Base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8,23 % jusqu’à PASS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1,87 % ensuite (jusqu’à 5 PASS)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Base de 19 % PASS 1</a:t>
                      </a:r>
                      <a:r>
                        <a:rPr kumimoji="0" lang="fr-FR" altLang="fr-FR" sz="1600" b="0" i="0" u="none" strike="noStrike" cap="none" normalizeH="0" baseline="30000">
                          <a:ln>
                            <a:noFill/>
                          </a:ln>
                          <a:solidFill>
                            <a:srgbClr val="000000"/>
                          </a:solidFill>
                          <a:effectLst/>
                          <a:latin typeface="Constantia" panose="02030602050306030303" pitchFamily="18" charset="0"/>
                          <a:cs typeface="Arial" panose="020B0604020202020204" pitchFamily="34" charset="0"/>
                        </a:rPr>
                        <a:t>ère</a:t>
                      </a: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 année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Base de 27 % PASS 2</a:t>
                      </a:r>
                      <a:r>
                        <a:rPr kumimoji="0" lang="fr-FR" altLang="fr-FR" sz="1600" b="0" i="0" u="none" strike="noStrike" cap="none" normalizeH="0" baseline="30000">
                          <a:ln>
                            <a:noFill/>
                          </a:ln>
                          <a:solidFill>
                            <a:srgbClr val="000000"/>
                          </a:solidFill>
                          <a:effectLst/>
                          <a:latin typeface="Constantia" panose="02030602050306030303" pitchFamily="18" charset="0"/>
                          <a:cs typeface="Arial" panose="020B0604020202020204" pitchFamily="34" charset="0"/>
                        </a:rPr>
                        <a:t>ème</a:t>
                      </a: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 année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2630 €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(741 € 1</a:t>
                      </a:r>
                      <a:r>
                        <a:rPr kumimoji="0" lang="fr-FR" altLang="fr-FR" sz="1600" b="0" i="0" u="none" strike="noStrike" cap="none" normalizeH="0" baseline="30000">
                          <a:ln>
                            <a:noFill/>
                          </a:ln>
                          <a:solidFill>
                            <a:srgbClr val="000000"/>
                          </a:solidFill>
                          <a:effectLst/>
                          <a:latin typeface="Constantia" panose="02030602050306030303" pitchFamily="18" charset="0"/>
                          <a:cs typeface="Arial" panose="020B0604020202020204" pitchFamily="34" charset="0"/>
                        </a:rPr>
                        <a:t>ère</a:t>
                      </a: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 année, 1053€ 2</a:t>
                      </a:r>
                      <a:r>
                        <a:rPr kumimoji="0" lang="fr-FR" altLang="fr-FR" sz="1600" b="0" i="0" u="none" strike="noStrike" cap="none" normalizeH="0" baseline="30000">
                          <a:ln>
                            <a:noFill/>
                          </a:ln>
                          <a:solidFill>
                            <a:srgbClr val="000000"/>
                          </a:solidFill>
                          <a:effectLst/>
                          <a:latin typeface="Constantia" panose="02030602050306030303" pitchFamily="18" charset="0"/>
                          <a:cs typeface="Arial" panose="020B0604020202020204" pitchFamily="34" charset="0"/>
                        </a:rPr>
                        <a:t>ème</a:t>
                      </a: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 année)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1"/>
                  </a:ext>
                </a:extLst>
              </a:tr>
              <a:tr h="887463">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Complémentaire vieillesse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9,6 % (limite de 3,5 PASS)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Pas les 2 premières années (sauf si &gt; 40 ans)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3072 €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2"/>
                  </a:ext>
                </a:extLst>
              </a:tr>
              <a:tr h="1066860">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Allocations supplémentaires de vieillesse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Forfait de 4850 €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+ 2,6 % N-2 (plafonné à 5 PASS)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Forfait PEC à 67 % par CPAM  si secteur 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1620€</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+ 830€</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(191€ A1, 271€ A2)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3"/>
                  </a:ext>
                </a:extLst>
              </a:tr>
              <a:tr h="823006">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Invalidité / décès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&lt; PASS = 622€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PASS 1-3 = 720€</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&gt; PASS 3 = 836 €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622€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4"/>
                  </a:ext>
                </a:extLst>
              </a:tr>
              <a:tr h="579153">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Total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1"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8774 / 32 000 (27 %)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5"/>
                  </a:ext>
                </a:extLst>
              </a:tr>
              <a:tr h="579153">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Total cotisations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URSSAF / CARMF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1" u="none" strike="noStrike" cap="none" normalizeH="0" baseline="0">
                        <a:ln>
                          <a:noFill/>
                        </a:ln>
                        <a:solidFill>
                          <a:srgbClr val="000000"/>
                        </a:solidFill>
                        <a:effectLst/>
                        <a:latin typeface="Constantia" panose="02030602050306030303" pitchFamily="18"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11 700 / 32 000 (36 %)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6"/>
                  </a:ext>
                </a:extLst>
              </a:tr>
            </a:tbl>
          </a:graphicData>
        </a:graphic>
      </p:graphicFrame>
      <p:sp>
        <p:nvSpPr>
          <p:cNvPr id="65579" name="Date Placeholder 2">
            <a:extLst>
              <a:ext uri="{FF2B5EF4-FFF2-40B4-BE49-F238E27FC236}">
                <a16:creationId xmlns:a16="http://schemas.microsoft.com/office/drawing/2014/main" id="{7D82D196-B7C9-C348-AE62-AEC0BBE99F1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F824F0-60C4-0046-A73E-24305A625E4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5580" name="Slide Number Placeholder 4">
            <a:extLst>
              <a:ext uri="{FF2B5EF4-FFF2-40B4-BE49-F238E27FC236}">
                <a16:creationId xmlns:a16="http://schemas.microsoft.com/office/drawing/2014/main" id="{204C2ADF-B3A6-834D-9D29-20B6B81CC3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E22EAA5D-0802-7F4B-A1C8-4944673BAD13}" type="slidenum">
              <a:rPr lang="en-US" altLang="fr-FR" sz="1600">
                <a:solidFill>
                  <a:schemeClr val="tx2"/>
                </a:solidFill>
              </a:rPr>
              <a:pPr>
                <a:spcBef>
                  <a:spcPct val="0"/>
                </a:spcBef>
                <a:buClrTx/>
                <a:buSzTx/>
                <a:buFontTx/>
                <a:buNone/>
              </a:pPr>
              <a:t>68</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1B7DC001-856E-294B-A2BC-5ACC98AD4264}"/>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6EFEEB-0360-FE4B-90B4-4111D3E23F92}"/>
              </a:ext>
            </a:extLst>
          </p:cNvPr>
          <p:cNvSpPr>
            <a:spLocks noGrp="1"/>
          </p:cNvSpPr>
          <p:nvPr>
            <p:ph type="title"/>
          </p:nvPr>
        </p:nvSpPr>
        <p:spPr>
          <a:xfrm>
            <a:off x="381000" y="4114800"/>
            <a:ext cx="8229600" cy="1219200"/>
          </a:xfrm>
        </p:spPr>
        <p:txBody>
          <a:bodyPr>
            <a:normAutofit fontScale="90000"/>
          </a:bodyPr>
          <a:lstStyle/>
          <a:p>
            <a:pPr algn="ctr" eaLnBrk="1" fontAlgn="auto" hangingPunct="1">
              <a:spcAft>
                <a:spcPts val="0"/>
              </a:spcAft>
              <a:defRPr/>
            </a:pPr>
            <a:r>
              <a:rPr lang="fr-FR"/>
              <a:t>Donc pour 32 000€, ils prélèvent environ 12 000€ (36 %)</a:t>
            </a:r>
            <a:br>
              <a:rPr lang="fr-FR"/>
            </a:br>
            <a:r>
              <a:rPr lang="fr-FR"/>
              <a:t>… mais si je gagne 96 000€ ? </a:t>
            </a:r>
            <a:br>
              <a:rPr lang="fr-FR"/>
            </a:br>
            <a:br>
              <a:rPr lang="fr-FR"/>
            </a:br>
            <a:r>
              <a:rPr lang="fr-FR"/>
              <a:t>Il parait que c’est beaucoup plus. </a:t>
            </a:r>
            <a:br>
              <a:rPr lang="fr-FR"/>
            </a:br>
            <a:br>
              <a:rPr lang="fr-FR"/>
            </a:br>
            <a:r>
              <a:rPr lang="fr-FR"/>
              <a:t>Il parait qu’ils nous prennent TOUT ! </a:t>
            </a:r>
          </a:p>
        </p:txBody>
      </p:sp>
      <p:sp>
        <p:nvSpPr>
          <p:cNvPr id="66562" name="Date Placeholder 3">
            <a:extLst>
              <a:ext uri="{FF2B5EF4-FFF2-40B4-BE49-F238E27FC236}">
                <a16:creationId xmlns:a16="http://schemas.microsoft.com/office/drawing/2014/main" id="{8296BB71-63DE-B24D-ACB7-0D29ED62707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619E18-BD2B-564D-9E27-AC40568A38C9}"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6563" name="Slide Number Placeholder 4">
            <a:extLst>
              <a:ext uri="{FF2B5EF4-FFF2-40B4-BE49-F238E27FC236}">
                <a16:creationId xmlns:a16="http://schemas.microsoft.com/office/drawing/2014/main" id="{3F9FEDAD-0EB8-8C40-BCF1-8348996756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C044126A-388D-B246-82E8-C1E3B5E7AC7D}" type="slidenum">
              <a:rPr lang="en-US" altLang="fr-FR" sz="1600">
                <a:solidFill>
                  <a:schemeClr val="tx2"/>
                </a:solidFill>
              </a:rPr>
              <a:pPr>
                <a:spcBef>
                  <a:spcPct val="0"/>
                </a:spcBef>
                <a:buClrTx/>
                <a:buSzTx/>
                <a:buFontTx/>
                <a:buNone/>
              </a:pPr>
              <a:t>69</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655ED318-3216-9749-8CE3-49FF563C2AE1}"/>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u contenu 1">
            <a:extLst>
              <a:ext uri="{FF2B5EF4-FFF2-40B4-BE49-F238E27FC236}">
                <a16:creationId xmlns:a16="http://schemas.microsoft.com/office/drawing/2014/main" id="{9F969117-2035-3049-8E87-2A8CC38AE86E}"/>
              </a:ext>
            </a:extLst>
          </p:cNvPr>
          <p:cNvSpPr>
            <a:spLocks noGrp="1"/>
          </p:cNvSpPr>
          <p:nvPr>
            <p:ph idx="1"/>
          </p:nvPr>
        </p:nvSpPr>
        <p:spPr>
          <a:xfrm>
            <a:off x="457200" y="1524000"/>
            <a:ext cx="8458200" cy="4953000"/>
          </a:xfrm>
        </p:spPr>
        <p:txBody>
          <a:bodyPr/>
          <a:lstStyle/>
          <a:p>
            <a:pPr marL="0" indent="0">
              <a:buFont typeface="Wingdings 2" pitchFamily="2" charset="2"/>
              <a:buNone/>
            </a:pPr>
            <a:r>
              <a:rPr lang="fr-FR" altLang="fr-FR" sz="1600"/>
              <a:t>1° Contribuer à l'offre de soins ambulatoire, en assurant pour ses patients</a:t>
            </a:r>
            <a:r>
              <a:rPr lang="fr-FR" altLang="fr-FR" sz="1600" b="1"/>
              <a:t> la prévention, le dépistage, le diagnostic, le traitement et le suivi des maladies ainsi que l'éducation pour la santé (…) </a:t>
            </a:r>
            <a:r>
              <a:rPr lang="fr-FR" altLang="fr-FR" sz="1600"/>
              <a:t>dans les établissements de santé ou médico-sociaux ;</a:t>
            </a:r>
          </a:p>
          <a:p>
            <a:pPr marL="0" indent="0">
              <a:buFont typeface="Wingdings 2" pitchFamily="2" charset="2"/>
              <a:buNone/>
            </a:pPr>
            <a:r>
              <a:rPr lang="fr-FR" altLang="fr-FR" sz="1600"/>
              <a:t>2° </a:t>
            </a:r>
            <a:r>
              <a:rPr lang="fr-FR" altLang="fr-FR" sz="1600" b="1"/>
              <a:t>Orienter ses patients, selon leurs besoins, </a:t>
            </a:r>
            <a:r>
              <a:rPr lang="fr-FR" altLang="fr-FR" sz="1600"/>
              <a:t>dans le système de soins et médico-social ;</a:t>
            </a:r>
          </a:p>
          <a:p>
            <a:pPr marL="0" indent="0">
              <a:buFont typeface="Wingdings 2" pitchFamily="2" charset="2"/>
              <a:buNone/>
            </a:pPr>
            <a:r>
              <a:rPr lang="fr-FR" altLang="fr-FR" sz="1600"/>
              <a:t>3° S'assurer de la </a:t>
            </a:r>
            <a:r>
              <a:rPr lang="fr-FR" altLang="fr-FR" sz="1600" b="1"/>
              <a:t>coordination</a:t>
            </a:r>
            <a:r>
              <a:rPr lang="fr-FR" altLang="fr-FR" sz="1600"/>
              <a:t> des soins nécessaire à ses patients ;</a:t>
            </a:r>
          </a:p>
          <a:p>
            <a:pPr marL="0" indent="0">
              <a:buFont typeface="Wingdings 2" pitchFamily="2" charset="2"/>
              <a:buNone/>
            </a:pPr>
            <a:r>
              <a:rPr lang="fr-FR" altLang="fr-FR" sz="1600"/>
              <a:t>4° Veiller </a:t>
            </a:r>
            <a:r>
              <a:rPr lang="fr-FR" altLang="fr-FR" sz="1600" b="1"/>
              <a:t>à l'application individualisée des protocoles et recommandations pour les affections nécessitant des soins prolongés et contribuer au suivi des maladies chroniques</a:t>
            </a:r>
            <a:r>
              <a:rPr lang="fr-FR" altLang="fr-FR" sz="1600"/>
              <a:t>, en coopération avec les autres professionnels qui participent à la prise en charge 5° S'assurer de la </a:t>
            </a:r>
            <a:r>
              <a:rPr lang="fr-FR" altLang="fr-FR" sz="1600" b="1"/>
              <a:t>synthèse des informations transmises</a:t>
            </a:r>
            <a:r>
              <a:rPr lang="fr-FR" altLang="fr-FR" sz="1600"/>
              <a:t> par les professionnels de santé ;</a:t>
            </a:r>
          </a:p>
          <a:p>
            <a:pPr marL="0" indent="0">
              <a:buFont typeface="Wingdings 2" pitchFamily="2" charset="2"/>
              <a:buNone/>
            </a:pPr>
            <a:r>
              <a:rPr lang="fr-FR" altLang="fr-FR" sz="1600"/>
              <a:t>5° bis Administrer et </a:t>
            </a:r>
            <a:r>
              <a:rPr lang="fr-FR" altLang="fr-FR" sz="1600" b="1"/>
              <a:t>coordonner les soins visant à soulager la douleur</a:t>
            </a:r>
            <a:r>
              <a:rPr lang="fr-FR" altLang="fr-FR" sz="1600"/>
              <a:t>. En cas de nécessité, en lien avec les structures spécialisées dans la prise en charge de la douleur ;</a:t>
            </a:r>
          </a:p>
          <a:p>
            <a:pPr marL="0" indent="0">
              <a:buFont typeface="Wingdings 2" pitchFamily="2" charset="2"/>
              <a:buNone/>
            </a:pPr>
            <a:r>
              <a:rPr lang="fr-FR" altLang="fr-FR" sz="1600"/>
              <a:t>6° Contribuer aux </a:t>
            </a:r>
            <a:r>
              <a:rPr lang="fr-FR" altLang="fr-FR" sz="1600" b="1"/>
              <a:t>actions de prévention et de dépistage </a:t>
            </a:r>
            <a:r>
              <a:rPr lang="fr-FR" altLang="fr-FR" sz="1600"/>
              <a:t>;</a:t>
            </a:r>
          </a:p>
          <a:p>
            <a:pPr marL="0" indent="0">
              <a:buFont typeface="Wingdings 2" pitchFamily="2" charset="2"/>
              <a:buNone/>
            </a:pPr>
            <a:r>
              <a:rPr lang="fr-FR" altLang="fr-FR" sz="1600"/>
              <a:t>7° Participer à la mission de service public de </a:t>
            </a:r>
            <a:r>
              <a:rPr lang="fr-FR" altLang="fr-FR" sz="1600" b="1"/>
              <a:t>permanence des soins </a:t>
            </a:r>
            <a:r>
              <a:rPr lang="fr-FR" altLang="fr-FR" sz="1600"/>
              <a:t>(article </a:t>
            </a:r>
            <a:r>
              <a:rPr lang="fr-FR" altLang="fr-FR" sz="1600" u="sng">
                <a:hlinkClick r:id="rId2" tooltip="Code de la santé publique - art. L6314-1 (M)"/>
              </a:rPr>
              <a:t>L. 6314-1</a:t>
            </a:r>
            <a:r>
              <a:rPr lang="fr-FR" altLang="fr-FR" sz="1600" u="sng"/>
              <a:t>)</a:t>
            </a:r>
            <a:endParaRPr lang="fr-FR" altLang="fr-FR" sz="1600"/>
          </a:p>
          <a:p>
            <a:pPr marL="0" indent="0">
              <a:buFont typeface="Wingdings 2" pitchFamily="2" charset="2"/>
              <a:buNone/>
            </a:pPr>
            <a:r>
              <a:rPr lang="fr-FR" altLang="fr-FR" sz="1600"/>
              <a:t>8° Contribuer à </a:t>
            </a:r>
            <a:r>
              <a:rPr lang="fr-FR" altLang="fr-FR" sz="1600" b="1"/>
              <a:t>l'accueil et à la formation des stagiaires de 2</a:t>
            </a:r>
            <a:r>
              <a:rPr lang="fr-FR" altLang="fr-FR" sz="1600" b="1" baseline="30000"/>
              <a:t>ème</a:t>
            </a:r>
            <a:r>
              <a:rPr lang="fr-FR" altLang="fr-FR" sz="1600" b="1"/>
              <a:t> et 3</a:t>
            </a:r>
            <a:r>
              <a:rPr lang="fr-FR" altLang="fr-FR" sz="1600" b="1" baseline="30000"/>
              <a:t>ème</a:t>
            </a:r>
            <a:r>
              <a:rPr lang="fr-FR" altLang="fr-FR" sz="1600" b="1"/>
              <a:t> cycles</a:t>
            </a:r>
          </a:p>
        </p:txBody>
      </p:sp>
      <p:sp>
        <p:nvSpPr>
          <p:cNvPr id="3" name="Titre 2">
            <a:extLst>
              <a:ext uri="{FF2B5EF4-FFF2-40B4-BE49-F238E27FC236}">
                <a16:creationId xmlns:a16="http://schemas.microsoft.com/office/drawing/2014/main" id="{1CA49F63-264C-774C-886E-78B77A7EFB63}"/>
              </a:ext>
            </a:extLst>
          </p:cNvPr>
          <p:cNvSpPr>
            <a:spLocks noGrp="1"/>
          </p:cNvSpPr>
          <p:nvPr>
            <p:ph type="title"/>
          </p:nvPr>
        </p:nvSpPr>
        <p:spPr/>
        <p:txBody>
          <a:bodyPr>
            <a:normAutofit fontScale="90000"/>
          </a:bodyPr>
          <a:lstStyle/>
          <a:p>
            <a:pPr>
              <a:defRPr/>
            </a:pPr>
            <a:r>
              <a:rPr lang="fr-FR"/>
              <a:t>Article L.4130-1 du CSP : missions du MG</a:t>
            </a:r>
          </a:p>
        </p:txBody>
      </p:sp>
      <p:sp>
        <p:nvSpPr>
          <p:cNvPr id="121859" name="Espace réservé de la date 3">
            <a:extLst>
              <a:ext uri="{FF2B5EF4-FFF2-40B4-BE49-F238E27FC236}">
                <a16:creationId xmlns:a16="http://schemas.microsoft.com/office/drawing/2014/main" id="{C14BB055-DE6F-594E-8700-98C69D81989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C15A32-3A1A-9743-956F-7A108CACE27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FE604678-A50F-E944-A46E-5798C56BF23F}"/>
              </a:ext>
            </a:extLst>
          </p:cNvPr>
          <p:cNvSpPr>
            <a:spLocks noGrp="1"/>
          </p:cNvSpPr>
          <p:nvPr>
            <p:ph type="ftr" sz="quarter" idx="11"/>
          </p:nvPr>
        </p:nvSpPr>
        <p:spPr/>
        <p:txBody>
          <a:bodyPr/>
          <a:lstStyle/>
          <a:p>
            <a:pPr>
              <a:defRPr/>
            </a:pPr>
            <a:r>
              <a:rPr lang="en-US"/>
              <a:t>Version 2.0</a:t>
            </a:r>
          </a:p>
        </p:txBody>
      </p:sp>
      <p:sp>
        <p:nvSpPr>
          <p:cNvPr id="121861" name="Espace réservé du numéro de diapositive 5">
            <a:extLst>
              <a:ext uri="{FF2B5EF4-FFF2-40B4-BE49-F238E27FC236}">
                <a16:creationId xmlns:a16="http://schemas.microsoft.com/office/drawing/2014/main" id="{876DA7CB-CB86-1349-A7B3-A857E622FC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2A38F8-1407-E142-A857-42C4662F0DEC}" type="slidenum">
              <a:rPr lang="en-US" altLang="fr-FR">
                <a:solidFill>
                  <a:schemeClr val="tx2"/>
                </a:solidFill>
                <a:latin typeface="Constantia" panose="02030602050306030303" pitchFamily="18" charset="0"/>
              </a:rPr>
              <a:pPr/>
              <a:t>7</a:t>
            </a:fld>
            <a:endParaRPr lang="en-US" altLang="fr-FR">
              <a:solidFill>
                <a:schemeClr val="tx2"/>
              </a:solidFill>
              <a:latin typeface="Constantia" panose="02030602050306030303"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D40E2140-C7B6-5045-A3A8-1407EF585E77}"/>
              </a:ext>
            </a:extLst>
          </p:cNvPr>
          <p:cNvGraphicFramePr>
            <a:graphicFrameLocks noGrp="1"/>
          </p:cNvGraphicFramePr>
          <p:nvPr>
            <p:ph idx="1"/>
          </p:nvPr>
        </p:nvGraphicFramePr>
        <p:xfrm>
          <a:off x="533400" y="304800"/>
          <a:ext cx="8077200" cy="5578475"/>
        </p:xfrm>
        <a:graphic>
          <a:graphicData uri="http://schemas.openxmlformats.org/drawingml/2006/table">
            <a:tbl>
              <a:tblPr/>
              <a:tblGrid>
                <a:gridCol w="6434138">
                  <a:extLst>
                    <a:ext uri="{9D8B030D-6E8A-4147-A177-3AD203B41FA5}">
                      <a16:colId xmlns:a16="http://schemas.microsoft.com/office/drawing/2014/main" val="20000"/>
                    </a:ext>
                  </a:extLst>
                </a:gridCol>
                <a:gridCol w="1643062">
                  <a:extLst>
                    <a:ext uri="{9D8B030D-6E8A-4147-A177-3AD203B41FA5}">
                      <a16:colId xmlns:a16="http://schemas.microsoft.com/office/drawing/2014/main" val="20001"/>
                    </a:ext>
                  </a:extLst>
                </a:gridCol>
              </a:tblGrid>
              <a:tr h="579186">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Cotisation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FFFFFF"/>
                          </a:solidFill>
                          <a:effectLst/>
                          <a:latin typeface="Constantia" panose="02030602050306030303" pitchFamily="18" charset="0"/>
                          <a:cs typeface="Arial" panose="020B0604020202020204" pitchFamily="34" charset="0"/>
                        </a:rPr>
                        <a:t>Exemple  pour 96 000€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Allocations familiales (0 à 2,35 % après PASS)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Env. 1500€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1"/>
                  </a:ext>
                </a:extLst>
              </a:tr>
              <a:tr h="579186">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Cotisation Sociale Généralisée et Contribution au Remboursement de la Dette Sociale (8%)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7680 €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2"/>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Assurance maladie (0,11 %)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106 €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3"/>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Cotisation à la formation professionnelle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97 €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4"/>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Contribution aux URPS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193 €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5"/>
                  </a:ext>
                </a:extLst>
              </a:tr>
              <a:tr h="579186">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Total URSSAF :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9 600/ 96 000 (10 %)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6"/>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CARMF : base (8,23 % puis 1,87 % après PASS)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3830 €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7"/>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CARMF : CV (9,6 %)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9216 €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08"/>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CARMF : ASV (1620€ + 2,6 %)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4116 €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09"/>
                  </a:ext>
                </a:extLst>
              </a:tr>
              <a:tr h="335318">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CARMF : ID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a:ln>
                            <a:noFill/>
                          </a:ln>
                          <a:solidFill>
                            <a:srgbClr val="000000"/>
                          </a:solidFill>
                          <a:effectLst/>
                          <a:latin typeface="Constantia" panose="02030602050306030303" pitchFamily="18" charset="0"/>
                          <a:cs typeface="Arial" panose="020B0604020202020204" pitchFamily="34" charset="0"/>
                        </a:rPr>
                        <a:t>722 €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10"/>
                  </a:ext>
                </a:extLst>
              </a:tr>
              <a:tr h="579186">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Total CARMF :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17 884 / 96 000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(19 %)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5DC"/>
                    </a:solidFill>
                  </a:tcPr>
                </a:tc>
                <a:extLst>
                  <a:ext uri="{0D108BD9-81ED-4DB2-BD59-A6C34878D82A}">
                    <a16:rowId xmlns:a16="http://schemas.microsoft.com/office/drawing/2014/main" val="10011"/>
                  </a:ext>
                </a:extLst>
              </a:tr>
              <a:tr h="579186">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Total des cotisations obligatoires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tc>
                  <a:txBody>
                    <a:bodyPr/>
                    <a:lstStyle>
                      <a:lvl1pPr>
                        <a:spcBef>
                          <a:spcPts val="600"/>
                        </a:spcBef>
                        <a:buClr>
                          <a:schemeClr val="accent2"/>
                        </a:buClr>
                        <a:buSzPct val="85000"/>
                        <a:buFont typeface="Wingdings 2" pitchFamily="2" charset="2"/>
                        <a:defRPr sz="22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defRPr sz="20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defRPr sz="19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defRPr sz="17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defRPr sz="14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defRPr sz="14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27 500 / 96 000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a:ln>
                            <a:noFill/>
                          </a:ln>
                          <a:solidFill>
                            <a:srgbClr val="000000"/>
                          </a:solidFill>
                          <a:effectLst/>
                          <a:latin typeface="Constantia" panose="02030602050306030303" pitchFamily="18" charset="0"/>
                          <a:cs typeface="Arial" panose="020B0604020202020204" pitchFamily="34" charset="0"/>
                        </a:rPr>
                        <a:t>(29 %)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EE"/>
                    </a:solidFill>
                  </a:tcPr>
                </a:tc>
                <a:extLst>
                  <a:ext uri="{0D108BD9-81ED-4DB2-BD59-A6C34878D82A}">
                    <a16:rowId xmlns:a16="http://schemas.microsoft.com/office/drawing/2014/main" val="10012"/>
                  </a:ext>
                </a:extLst>
              </a:tr>
            </a:tbl>
          </a:graphicData>
        </a:graphic>
      </p:graphicFrame>
      <p:sp>
        <p:nvSpPr>
          <p:cNvPr id="67629" name="Date Placeholder 2">
            <a:extLst>
              <a:ext uri="{FF2B5EF4-FFF2-40B4-BE49-F238E27FC236}">
                <a16:creationId xmlns:a16="http://schemas.microsoft.com/office/drawing/2014/main" id="{CF0D3687-657A-CD4D-86E1-F56569D76DB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6E56AB-F945-B742-A289-561BB83AA6E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7630" name="Slide Number Placeholder 4">
            <a:extLst>
              <a:ext uri="{FF2B5EF4-FFF2-40B4-BE49-F238E27FC236}">
                <a16:creationId xmlns:a16="http://schemas.microsoft.com/office/drawing/2014/main" id="{3DD9989A-0C3B-544C-BB83-9648CC109C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D274EFC3-F2D5-C848-AACE-D24297174643}" type="slidenum">
              <a:rPr lang="en-US" altLang="fr-FR" sz="1600">
                <a:solidFill>
                  <a:schemeClr val="tx2"/>
                </a:solidFill>
              </a:rPr>
              <a:pPr>
                <a:spcBef>
                  <a:spcPct val="0"/>
                </a:spcBef>
                <a:buClrTx/>
                <a:buSzTx/>
                <a:buFontTx/>
                <a:buNone/>
              </a:pPr>
              <a:t>70</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1138D17C-1611-ED41-A163-3C09EBA1A325}"/>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u contenu 1">
            <a:extLst>
              <a:ext uri="{FF2B5EF4-FFF2-40B4-BE49-F238E27FC236}">
                <a16:creationId xmlns:a16="http://schemas.microsoft.com/office/drawing/2014/main" id="{777E3758-BED0-ED4E-9431-B35246C4421B}"/>
              </a:ext>
            </a:extLst>
          </p:cNvPr>
          <p:cNvSpPr>
            <a:spLocks noGrp="1"/>
          </p:cNvSpPr>
          <p:nvPr>
            <p:ph idx="1"/>
          </p:nvPr>
        </p:nvSpPr>
        <p:spPr/>
        <p:txBody>
          <a:bodyPr/>
          <a:lstStyle/>
          <a:p>
            <a:r>
              <a:rPr lang="fr-FR" altLang="fr-FR"/>
              <a:t>L’URSSAF se base sur 7 453€ de BNC la première année et 10 592€ la deuxième année. Ils prélèvent en gros 9 %</a:t>
            </a:r>
          </a:p>
          <a:p>
            <a:pPr lvl="1"/>
            <a:r>
              <a:rPr lang="fr-FR" altLang="fr-FR"/>
              <a:t>il y a des régularisations, et donc le prélèvement sera toujours « juste », même si c’est parfois avec 1-2 ans de retard. La fameuse « régularisation de la 3ème année » (= le croque-mitaine chez les nouveaux installés) n’a de sens que si votre BNC explose littéralement les BNC estimés de 7453€ et 10 592€ des 2 premières années (ça n’est pas un vol de l’URSSAF comme on l’entend…)</a:t>
            </a:r>
          </a:p>
          <a:p>
            <a:r>
              <a:rPr lang="fr-FR" altLang="fr-FR"/>
              <a:t>La CARMF est environ de 2000€ par an les 2 premières années (exonération possible en cas de faibles revenus)</a:t>
            </a:r>
          </a:p>
        </p:txBody>
      </p:sp>
      <p:sp>
        <p:nvSpPr>
          <p:cNvPr id="3" name="Titre 2">
            <a:extLst>
              <a:ext uri="{FF2B5EF4-FFF2-40B4-BE49-F238E27FC236}">
                <a16:creationId xmlns:a16="http://schemas.microsoft.com/office/drawing/2014/main" id="{846A77DE-889E-1A49-BD99-1D8D1D898133}"/>
              </a:ext>
            </a:extLst>
          </p:cNvPr>
          <p:cNvSpPr>
            <a:spLocks noGrp="1"/>
          </p:cNvSpPr>
          <p:nvPr>
            <p:ph type="title"/>
          </p:nvPr>
        </p:nvSpPr>
        <p:spPr/>
        <p:txBody>
          <a:bodyPr/>
          <a:lstStyle/>
          <a:p>
            <a:pPr>
              <a:defRPr/>
            </a:pPr>
            <a:r>
              <a:rPr lang="fr-FR"/>
              <a:t>Note sur les 2 premières années</a:t>
            </a:r>
          </a:p>
        </p:txBody>
      </p:sp>
      <p:sp>
        <p:nvSpPr>
          <p:cNvPr id="68611" name="Espace réservé de la date 3">
            <a:extLst>
              <a:ext uri="{FF2B5EF4-FFF2-40B4-BE49-F238E27FC236}">
                <a16:creationId xmlns:a16="http://schemas.microsoft.com/office/drawing/2014/main" id="{D9E6F970-098F-6F40-A53D-225D69BDCE0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2833D2-3DDF-2F42-9F23-4D6D12C86C53}"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437573CD-BC39-BF41-8BE4-C170737C2A4E}"/>
              </a:ext>
            </a:extLst>
          </p:cNvPr>
          <p:cNvSpPr>
            <a:spLocks noGrp="1"/>
          </p:cNvSpPr>
          <p:nvPr>
            <p:ph type="ftr" sz="quarter" idx="11"/>
          </p:nvPr>
        </p:nvSpPr>
        <p:spPr/>
        <p:txBody>
          <a:bodyPr/>
          <a:lstStyle/>
          <a:p>
            <a:pPr>
              <a:defRPr/>
            </a:pPr>
            <a:r>
              <a:rPr lang="en-US"/>
              <a:t>Version 2.0</a:t>
            </a:r>
          </a:p>
        </p:txBody>
      </p:sp>
      <p:sp>
        <p:nvSpPr>
          <p:cNvPr id="68613" name="Espace réservé du numéro de diapositive 5">
            <a:extLst>
              <a:ext uri="{FF2B5EF4-FFF2-40B4-BE49-F238E27FC236}">
                <a16:creationId xmlns:a16="http://schemas.microsoft.com/office/drawing/2014/main" id="{51B03361-0509-1F4D-B1F0-398ADD83C6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4A3007-7A2E-FD44-A865-EFB65108BF12}" type="slidenum">
              <a:rPr lang="en-US" altLang="fr-FR">
                <a:solidFill>
                  <a:schemeClr val="tx2"/>
                </a:solidFill>
                <a:latin typeface="Constantia" panose="02030602050306030303" pitchFamily="18" charset="0"/>
              </a:rPr>
              <a:pPr/>
              <a:t>71</a:t>
            </a:fld>
            <a:endParaRPr lang="en-US" altLang="fr-FR">
              <a:solidFill>
                <a:schemeClr val="tx2"/>
              </a:solidFill>
              <a:latin typeface="Constantia" panose="02030602050306030303"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C1EB2-22B4-2948-95D9-EFF58A6CF947}"/>
              </a:ext>
            </a:extLst>
          </p:cNvPr>
          <p:cNvSpPr>
            <a:spLocks noGrp="1"/>
          </p:cNvSpPr>
          <p:nvPr>
            <p:ph type="title"/>
          </p:nvPr>
        </p:nvSpPr>
        <p:spPr>
          <a:xfrm>
            <a:off x="381000" y="1524000"/>
            <a:ext cx="8229600" cy="4343400"/>
          </a:xfrm>
        </p:spPr>
        <p:txBody>
          <a:bodyPr>
            <a:normAutofit fontScale="90000"/>
          </a:bodyPr>
          <a:lstStyle/>
          <a:p>
            <a:pPr algn="ctr" eaLnBrk="1" fontAlgn="auto" hangingPunct="1">
              <a:spcAft>
                <a:spcPts val="0"/>
              </a:spcAft>
              <a:defRPr/>
            </a:pPr>
            <a:r>
              <a:rPr lang="fr-FR"/>
              <a:t>Plus on gagne, plus le taux de prélèvement de la CARMF diminue. </a:t>
            </a:r>
            <a:br>
              <a:rPr lang="fr-FR"/>
            </a:br>
            <a:br>
              <a:rPr lang="fr-FR"/>
            </a:br>
            <a:r>
              <a:rPr lang="fr-FR"/>
              <a:t>Les autres cotisations sociales (URSSAF) sont à peu près stables à 10 % du BNC. </a:t>
            </a:r>
            <a:br>
              <a:rPr lang="fr-FR"/>
            </a:br>
            <a:br>
              <a:rPr lang="fr-FR"/>
            </a:br>
            <a:r>
              <a:rPr lang="fr-FR"/>
              <a:t>A noter que votre déclaration concerne bien votre BNC, soit vos recettes moins vos dépenses professionnelles. </a:t>
            </a:r>
          </a:p>
        </p:txBody>
      </p:sp>
      <p:sp>
        <p:nvSpPr>
          <p:cNvPr id="69634" name="Date Placeholder 3">
            <a:extLst>
              <a:ext uri="{FF2B5EF4-FFF2-40B4-BE49-F238E27FC236}">
                <a16:creationId xmlns:a16="http://schemas.microsoft.com/office/drawing/2014/main" id="{896C0017-B037-CC4A-AC47-94C9BE6AD8C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3C1440-9FE8-B143-9950-0D58A922C5D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69635" name="Slide Number Placeholder 4">
            <a:extLst>
              <a:ext uri="{FF2B5EF4-FFF2-40B4-BE49-F238E27FC236}">
                <a16:creationId xmlns:a16="http://schemas.microsoft.com/office/drawing/2014/main" id="{A610E43D-281B-F94F-927E-14160F3763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4EF1F867-849D-A147-A266-A97A2707FFA8}" type="slidenum">
              <a:rPr lang="en-US" altLang="fr-FR" sz="1600">
                <a:solidFill>
                  <a:schemeClr val="tx2"/>
                </a:solidFill>
              </a:rPr>
              <a:pPr>
                <a:spcBef>
                  <a:spcPct val="0"/>
                </a:spcBef>
                <a:buClrTx/>
                <a:buSzTx/>
                <a:buFontTx/>
                <a:buNone/>
              </a:pPr>
              <a:t>72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F27D6BD3-1954-B947-A60B-7F493DE7EBAF}"/>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91D57-B8B4-F74E-86E1-87FF61F9588E}"/>
              </a:ext>
            </a:extLst>
          </p:cNvPr>
          <p:cNvSpPr>
            <a:spLocks noGrp="1"/>
          </p:cNvSpPr>
          <p:nvPr>
            <p:ph type="title"/>
          </p:nvPr>
        </p:nvSpPr>
        <p:spPr>
          <a:xfrm>
            <a:off x="381000" y="1524000"/>
            <a:ext cx="8229600" cy="4343400"/>
          </a:xfrm>
        </p:spPr>
        <p:txBody>
          <a:bodyPr/>
          <a:lstStyle/>
          <a:p>
            <a:pPr algn="ctr" eaLnBrk="1" fontAlgn="auto" hangingPunct="1">
              <a:spcAft>
                <a:spcPts val="0"/>
              </a:spcAft>
              <a:defRPr/>
            </a:pPr>
            <a:r>
              <a:rPr lang="fr-FR"/>
              <a:t>« En tout cas, j’étais pas taxé autant quand j’étais salarié. C’est dingue qu’on prélève autant aux braves entrepreneurs… »</a:t>
            </a:r>
          </a:p>
        </p:txBody>
      </p:sp>
      <p:sp>
        <p:nvSpPr>
          <p:cNvPr id="70658" name="Date Placeholder 3">
            <a:extLst>
              <a:ext uri="{FF2B5EF4-FFF2-40B4-BE49-F238E27FC236}">
                <a16:creationId xmlns:a16="http://schemas.microsoft.com/office/drawing/2014/main" id="{AFDB5ACC-1078-454E-BE90-5756F976FF1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17D014-41A1-EF44-8F69-090CE835C698}"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0659" name="Slide Number Placeholder 4">
            <a:extLst>
              <a:ext uri="{FF2B5EF4-FFF2-40B4-BE49-F238E27FC236}">
                <a16:creationId xmlns:a16="http://schemas.microsoft.com/office/drawing/2014/main" id="{9E56E27E-CC06-1048-9BBE-F949C3135A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EB59C05C-2B4F-8F41-8C0E-728F0E927BE6}" type="slidenum">
              <a:rPr lang="en-US" altLang="fr-FR" sz="1600">
                <a:solidFill>
                  <a:schemeClr val="tx2"/>
                </a:solidFill>
              </a:rPr>
              <a:pPr>
                <a:spcBef>
                  <a:spcPct val="0"/>
                </a:spcBef>
                <a:buClrTx/>
                <a:buSzTx/>
                <a:buFontTx/>
                <a:buNone/>
              </a:pPr>
              <a:t>73</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755DB92D-D1AB-3C4D-9C2E-8F9DE43DCBF0}"/>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8308.JPG">
            <a:extLst>
              <a:ext uri="{FF2B5EF4-FFF2-40B4-BE49-F238E27FC236}">
                <a16:creationId xmlns:a16="http://schemas.microsoft.com/office/drawing/2014/main" id="{9A3AFF4F-4A33-A346-9A71-8DD8DDD598D4}"/>
              </a:ext>
            </a:extLst>
          </p:cNvPr>
          <p:cNvPicPr>
            <a:picLocks noGrp="1" noChangeAspect="1"/>
          </p:cNvPicPr>
          <p:nvPr>
            <p:ph idx="1"/>
          </p:nvPr>
        </p:nvPicPr>
        <p:blipFill>
          <a:blip r:embed="rId2">
            <a:lum bright="20000" contrast="20000"/>
          </a:blip>
          <a:srcRect/>
          <a:stretch>
            <a:fillRect/>
          </a:stretch>
        </p:blipFill>
        <p:spPr>
          <a:xfrm rot="5400000">
            <a:off x="1811777" y="-93224"/>
            <a:ext cx="5901447" cy="6934200"/>
          </a:xfrm>
          <a:prstGeom prst="round1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827D81C-4279-3248-833A-9CDBFA9714D2}"/>
              </a:ext>
            </a:extLst>
          </p:cNvPr>
          <p:cNvSpPr/>
          <p:nvPr/>
        </p:nvSpPr>
        <p:spPr>
          <a:xfrm>
            <a:off x="5943600" y="2590800"/>
            <a:ext cx="2286000" cy="457200"/>
          </a:xfrm>
          <a:prstGeom prst="rect">
            <a:avLst/>
          </a:prstGeom>
          <a:solidFill>
            <a:srgbClr val="00B0F0">
              <a:alpha val="0"/>
            </a:srgbClr>
          </a:solidFill>
          <a:ln w="762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altLang="fr-FR">
              <a:solidFill>
                <a:srgbClr val="FFFFFF"/>
              </a:solidFill>
              <a:latin typeface="Constantia" panose="02030602050306030303" pitchFamily="18" charset="0"/>
            </a:endParaRPr>
          </a:p>
        </p:txBody>
      </p:sp>
      <p:sp>
        <p:nvSpPr>
          <p:cNvPr id="7" name="Rectangle 6">
            <a:extLst>
              <a:ext uri="{FF2B5EF4-FFF2-40B4-BE49-F238E27FC236}">
                <a16:creationId xmlns:a16="http://schemas.microsoft.com/office/drawing/2014/main" id="{64963248-75A3-4E4F-A174-719C52A4A2FB}"/>
              </a:ext>
            </a:extLst>
          </p:cNvPr>
          <p:cNvSpPr/>
          <p:nvPr/>
        </p:nvSpPr>
        <p:spPr>
          <a:xfrm>
            <a:off x="6477000" y="5638800"/>
            <a:ext cx="2286000" cy="457200"/>
          </a:xfrm>
          <a:prstGeom prst="rect">
            <a:avLst/>
          </a:prstGeom>
          <a:solidFill>
            <a:srgbClr val="00B0F0">
              <a:alpha val="0"/>
            </a:srgbClr>
          </a:solidFill>
          <a:ln w="76200" cmpd="sng">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fr-FR" altLang="fr-FR">
              <a:solidFill>
                <a:srgbClr val="FFFFFF"/>
              </a:solidFill>
              <a:latin typeface="Constantia" panose="02030602050306030303" pitchFamily="18" charset="0"/>
            </a:endParaRPr>
          </a:p>
        </p:txBody>
      </p:sp>
      <p:sp useBgFill="1">
        <p:nvSpPr>
          <p:cNvPr id="35845" name="TextBox 8">
            <a:extLst>
              <a:ext uri="{FF2B5EF4-FFF2-40B4-BE49-F238E27FC236}">
                <a16:creationId xmlns:a16="http://schemas.microsoft.com/office/drawing/2014/main" id="{56255DD6-B044-0247-92C5-12C5DDEA45A3}"/>
              </a:ext>
            </a:extLst>
          </p:cNvPr>
          <p:cNvSpPr txBox="1">
            <a:spLocks noChangeArrowheads="1"/>
          </p:cNvSpPr>
          <p:nvPr/>
        </p:nvSpPr>
        <p:spPr bwMode="auto">
          <a:xfrm>
            <a:off x="1905000" y="2895600"/>
            <a:ext cx="6042025" cy="2462213"/>
          </a:xfrm>
          <a:prstGeom prst="rect">
            <a:avLst/>
          </a:prstGeom>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ffectLst>
            <a:glow rad="63500">
              <a:schemeClr val="accent1">
                <a:satMod val="175000"/>
                <a:alpha val="40000"/>
              </a:schemeClr>
            </a:glow>
          </a:effec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fr-FR" sz="2200" b="1">
                <a:solidFill>
                  <a:schemeClr val="bg1"/>
                </a:solidFill>
                <a:latin typeface="Constantia" panose="02030602050306030303" pitchFamily="18" charset="0"/>
              </a:rPr>
              <a:t>Net : 1796,09€</a:t>
            </a:r>
          </a:p>
          <a:p>
            <a:pPr eaLnBrk="1" hangingPunct="1">
              <a:defRPr/>
            </a:pPr>
            <a:r>
              <a:rPr lang="fr-FR" altLang="fr-FR" sz="2200" b="1">
                <a:solidFill>
                  <a:schemeClr val="bg1"/>
                </a:solidFill>
                <a:latin typeface="Constantia" panose="02030602050306030303" pitchFamily="18" charset="0"/>
              </a:rPr>
              <a:t>+ Prélèvement de l’employé : 399,50€</a:t>
            </a:r>
          </a:p>
          <a:p>
            <a:pPr eaLnBrk="1" hangingPunct="1">
              <a:defRPr/>
            </a:pPr>
            <a:r>
              <a:rPr lang="fr-FR" altLang="fr-FR" sz="2200" b="1">
                <a:solidFill>
                  <a:schemeClr val="bg1"/>
                </a:solidFill>
                <a:latin typeface="Constantia" panose="02030602050306030303" pitchFamily="18" charset="0"/>
              </a:rPr>
              <a:t>(soit un (faux) « Brut » à 2195,59€)</a:t>
            </a:r>
          </a:p>
          <a:p>
            <a:pPr eaLnBrk="1" hangingPunct="1">
              <a:defRPr/>
            </a:pPr>
            <a:r>
              <a:rPr lang="fr-FR" altLang="fr-FR" sz="2200" b="1">
                <a:solidFill>
                  <a:schemeClr val="bg1"/>
                </a:solidFill>
                <a:latin typeface="Constantia" panose="02030602050306030303" pitchFamily="18" charset="0"/>
              </a:rPr>
              <a:t>+ Prélèvement de l’employer : 967,96€</a:t>
            </a:r>
          </a:p>
          <a:p>
            <a:pPr eaLnBrk="1" hangingPunct="1">
              <a:defRPr/>
            </a:pPr>
            <a:endParaRPr lang="fr-FR" altLang="fr-FR" sz="2200" b="1">
              <a:solidFill>
                <a:schemeClr val="bg1"/>
              </a:solidFill>
              <a:latin typeface="Constantia" panose="02030602050306030303" pitchFamily="18" charset="0"/>
            </a:endParaRPr>
          </a:p>
          <a:p>
            <a:pPr eaLnBrk="1" hangingPunct="1">
              <a:defRPr/>
            </a:pPr>
            <a:r>
              <a:rPr lang="fr-FR" altLang="fr-FR" sz="2200" b="1">
                <a:solidFill>
                  <a:schemeClr val="bg1"/>
                </a:solidFill>
                <a:latin typeface="Constantia" panose="02030602050306030303" pitchFamily="18" charset="0"/>
              </a:rPr>
              <a:t>Soit un coût brut pour l’employeur de 3163€…</a:t>
            </a:r>
          </a:p>
          <a:p>
            <a:pPr eaLnBrk="1" hangingPunct="1">
              <a:defRPr/>
            </a:pPr>
            <a:r>
              <a:rPr lang="fr-FR" altLang="fr-FR" sz="2200" b="1">
                <a:solidFill>
                  <a:schemeClr val="bg1"/>
                </a:solidFill>
                <a:latin typeface="Constantia" panose="02030602050306030303" pitchFamily="18" charset="0"/>
              </a:rPr>
              <a:t>… dont 43 % (1367 €)  partent en cotisations. </a:t>
            </a:r>
          </a:p>
        </p:txBody>
      </p:sp>
      <p:sp>
        <p:nvSpPr>
          <p:cNvPr id="71687" name="Date Placeholder 7">
            <a:extLst>
              <a:ext uri="{FF2B5EF4-FFF2-40B4-BE49-F238E27FC236}">
                <a16:creationId xmlns:a16="http://schemas.microsoft.com/office/drawing/2014/main" id="{F3937627-8D19-D644-A531-B8AD7403EC3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0827C1-0D99-094C-B182-66AE3C0993D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1688" name="Slide Number Placeholder 8">
            <a:extLst>
              <a:ext uri="{FF2B5EF4-FFF2-40B4-BE49-F238E27FC236}">
                <a16:creationId xmlns:a16="http://schemas.microsoft.com/office/drawing/2014/main" id="{363F7DED-CCE1-2F4B-8500-4DA179D8FB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DBA9DCA1-22CC-B941-9B78-A2EB5D0A7E26}" type="slidenum">
              <a:rPr lang="en-US" altLang="fr-FR" sz="1600">
                <a:solidFill>
                  <a:schemeClr val="tx2"/>
                </a:solidFill>
              </a:rPr>
              <a:pPr>
                <a:spcBef>
                  <a:spcPct val="0"/>
                </a:spcBef>
                <a:buClrTx/>
                <a:buSzTx/>
                <a:buFontTx/>
                <a:buNone/>
              </a:pPr>
              <a:t>74</a:t>
            </a:fld>
            <a:endParaRPr lang="en-US" altLang="fr-FR" sz="1600">
              <a:solidFill>
                <a:schemeClr val="tx2"/>
              </a:solidFill>
            </a:endParaRPr>
          </a:p>
        </p:txBody>
      </p:sp>
      <p:sp>
        <p:nvSpPr>
          <p:cNvPr id="10" name="Footer Placeholder 9">
            <a:extLst>
              <a:ext uri="{FF2B5EF4-FFF2-40B4-BE49-F238E27FC236}">
                <a16:creationId xmlns:a16="http://schemas.microsoft.com/office/drawing/2014/main" id="{7B9F3413-351E-6948-B6F8-436E94FF2310}"/>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6EB31B-883C-0B49-9FA1-47269801E2CA}"/>
              </a:ext>
            </a:extLst>
          </p:cNvPr>
          <p:cNvSpPr>
            <a:spLocks noGrp="1"/>
          </p:cNvSpPr>
          <p:nvPr>
            <p:ph type="title"/>
          </p:nvPr>
        </p:nvSpPr>
        <p:spPr>
          <a:xfrm>
            <a:off x="381000" y="1524000"/>
            <a:ext cx="8229600" cy="4343400"/>
          </a:xfrm>
        </p:spPr>
        <p:txBody>
          <a:bodyPr/>
          <a:lstStyle/>
          <a:p>
            <a:pPr algn="ctr" eaLnBrk="1" fontAlgn="auto" hangingPunct="1">
              <a:spcAft>
                <a:spcPts val="0"/>
              </a:spcAft>
              <a:defRPr/>
            </a:pPr>
            <a:r>
              <a:rPr lang="fr-FR"/>
              <a:t>Je sais, la photo est de qualité médiocre. </a:t>
            </a:r>
            <a:br>
              <a:rPr lang="fr-FR"/>
            </a:br>
            <a:br>
              <a:rPr lang="fr-FR"/>
            </a:br>
            <a:r>
              <a:rPr lang="fr-FR"/>
              <a:t>Du coup, je vous invite à aller vérifier ça sur votre/vos propre(s) fiche(s) de paie… ;-) </a:t>
            </a:r>
          </a:p>
        </p:txBody>
      </p:sp>
      <p:sp>
        <p:nvSpPr>
          <p:cNvPr id="72706" name="Date Placeholder 3">
            <a:extLst>
              <a:ext uri="{FF2B5EF4-FFF2-40B4-BE49-F238E27FC236}">
                <a16:creationId xmlns:a16="http://schemas.microsoft.com/office/drawing/2014/main" id="{EAE49E53-94BB-F04E-928C-B6A742C4115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BC5A7-78CB-FC4B-91F0-7680D02488B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2707" name="Slide Number Placeholder 4">
            <a:extLst>
              <a:ext uri="{FF2B5EF4-FFF2-40B4-BE49-F238E27FC236}">
                <a16:creationId xmlns:a16="http://schemas.microsoft.com/office/drawing/2014/main" id="{E52884BF-4042-B345-93DB-6FE9C67EE7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ADA09107-712A-E84E-9514-48B9344772C7}" type="slidenum">
              <a:rPr lang="en-US" altLang="fr-FR" sz="1600">
                <a:solidFill>
                  <a:schemeClr val="tx2"/>
                </a:solidFill>
              </a:rPr>
              <a:pPr>
                <a:spcBef>
                  <a:spcPct val="0"/>
                </a:spcBef>
                <a:buClrTx/>
                <a:buSzTx/>
                <a:buFontTx/>
                <a:buNone/>
              </a:pPr>
              <a:t>75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C71DBE4F-0211-9841-B0FA-96E726FE7064}"/>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91A0AD-707E-1343-BE86-BD39F865464F}"/>
              </a:ext>
            </a:extLst>
          </p:cNvPr>
          <p:cNvSpPr>
            <a:spLocks noGrp="1"/>
          </p:cNvSpPr>
          <p:nvPr>
            <p:ph type="title"/>
          </p:nvPr>
        </p:nvSpPr>
        <p:spPr>
          <a:xfrm>
            <a:off x="381000" y="1828800"/>
            <a:ext cx="8229600" cy="4343400"/>
          </a:xfrm>
        </p:spPr>
        <p:txBody>
          <a:bodyPr>
            <a:normAutofit fontScale="90000"/>
          </a:bodyPr>
          <a:lstStyle/>
          <a:p>
            <a:pPr algn="ctr" eaLnBrk="1" fontAlgn="auto" hangingPunct="1">
              <a:spcAft>
                <a:spcPts val="0"/>
              </a:spcAft>
              <a:defRPr/>
            </a:pPr>
            <a:r>
              <a:rPr lang="fr-FR"/>
              <a:t>Les médecins libéraux (conventionnés secteur 1) ont en fait </a:t>
            </a:r>
            <a:r>
              <a:rPr lang="fr-FR" b="1"/>
              <a:t>moins de charges que les salariés,</a:t>
            </a:r>
            <a:r>
              <a:rPr lang="fr-FR"/>
              <a:t> notamment parce que la CPAM prend en charge leurs cotisations CPAM de 9,81 % !</a:t>
            </a:r>
            <a:br>
              <a:rPr lang="fr-FR"/>
            </a:br>
            <a:br>
              <a:rPr lang="fr-FR"/>
            </a:br>
            <a:r>
              <a:rPr lang="fr-FR"/>
              <a:t>La principale différence, c’est qu’on voit partir l’argent… </a:t>
            </a:r>
            <a:br>
              <a:rPr lang="fr-FR"/>
            </a:br>
            <a:br>
              <a:rPr lang="fr-FR"/>
            </a:br>
            <a:r>
              <a:rPr lang="fr-FR"/>
              <a:t>#</a:t>
            </a:r>
            <a:r>
              <a:rPr lang="fr-FR" err="1"/>
              <a:t>RendsLargent</a:t>
            </a:r>
            <a:endParaRPr lang="fr-FR"/>
          </a:p>
        </p:txBody>
      </p:sp>
      <p:sp>
        <p:nvSpPr>
          <p:cNvPr id="73730" name="Date Placeholder 3">
            <a:extLst>
              <a:ext uri="{FF2B5EF4-FFF2-40B4-BE49-F238E27FC236}">
                <a16:creationId xmlns:a16="http://schemas.microsoft.com/office/drawing/2014/main" id="{E787532F-E4CE-E04F-954C-9A8E3877DBC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A265E6-E55D-7840-80B4-2133C779D581}"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3731" name="Slide Number Placeholder 4">
            <a:extLst>
              <a:ext uri="{FF2B5EF4-FFF2-40B4-BE49-F238E27FC236}">
                <a16:creationId xmlns:a16="http://schemas.microsoft.com/office/drawing/2014/main" id="{F90BA069-AB42-D649-91D2-10705AF0EF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A78AB56B-C88F-5E4E-AF4D-98C2AE12B4D5}" type="slidenum">
              <a:rPr lang="en-US" altLang="fr-FR" sz="1600">
                <a:solidFill>
                  <a:schemeClr val="tx2"/>
                </a:solidFill>
              </a:rPr>
              <a:pPr>
                <a:spcBef>
                  <a:spcPct val="0"/>
                </a:spcBef>
                <a:buClrTx/>
                <a:buSzTx/>
                <a:buFontTx/>
                <a:buNone/>
              </a:pPr>
              <a:t>76</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05031BC2-7C83-CD45-8E24-8A34C0137347}"/>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EB5C38-593D-1C4B-809C-EEFE813E0108}"/>
              </a:ext>
            </a:extLst>
          </p:cNvPr>
          <p:cNvSpPr>
            <a:spLocks noGrp="1"/>
          </p:cNvSpPr>
          <p:nvPr>
            <p:ph type="title"/>
          </p:nvPr>
        </p:nvSpPr>
        <p:spPr>
          <a:xfrm>
            <a:off x="381000" y="1828800"/>
            <a:ext cx="8229600" cy="4343400"/>
          </a:xfrm>
        </p:spPr>
        <p:txBody>
          <a:bodyPr>
            <a:normAutofit fontScale="90000"/>
          </a:bodyPr>
          <a:lstStyle/>
          <a:p>
            <a:pPr algn="ctr" eaLnBrk="1" fontAlgn="auto" hangingPunct="1">
              <a:spcAft>
                <a:spcPts val="0"/>
              </a:spcAft>
              <a:defRPr/>
            </a:pPr>
            <a:r>
              <a:rPr lang="fr-FR"/>
              <a:t>La retraite par la CARMF, il parait que ça n’est pas suffisant (2600€/mois en moyenne en 2016</a:t>
            </a:r>
            <a:r>
              <a:rPr lang="is-IS"/>
              <a:t>…</a:t>
            </a:r>
            <a:r>
              <a:rPr lang="fr-FR"/>
              <a:t> pas de quoi pleurer à chaudes larmes non plus). Tout ça est  par rapport aux cotisations et au train de vie préalable</a:t>
            </a:r>
            <a:br>
              <a:rPr lang="fr-FR"/>
            </a:br>
            <a:br>
              <a:rPr lang="fr-FR"/>
            </a:br>
            <a:r>
              <a:rPr lang="fr-FR" b="1"/>
              <a:t>Par contre, la couverture en cas d’arrêt maladie n’est vraiment pas top </a:t>
            </a:r>
            <a:br>
              <a:rPr lang="fr-FR" b="1"/>
            </a:br>
            <a:r>
              <a:rPr lang="fr-FR" b="1"/>
              <a:t>(90 jours de délai de carence !)</a:t>
            </a:r>
          </a:p>
        </p:txBody>
      </p:sp>
      <p:sp>
        <p:nvSpPr>
          <p:cNvPr id="74754" name="Date Placeholder 3">
            <a:extLst>
              <a:ext uri="{FF2B5EF4-FFF2-40B4-BE49-F238E27FC236}">
                <a16:creationId xmlns:a16="http://schemas.microsoft.com/office/drawing/2014/main" id="{FA8A8EEA-FF10-9943-8E23-B07AFF61146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977B4B-8258-B74C-96CB-03D95D90DD2A}"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4755" name="Slide Number Placeholder 4">
            <a:extLst>
              <a:ext uri="{FF2B5EF4-FFF2-40B4-BE49-F238E27FC236}">
                <a16:creationId xmlns:a16="http://schemas.microsoft.com/office/drawing/2014/main" id="{C935C5BA-0C9F-C845-A1BF-4DEB2090FF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E029359B-EACD-6245-B94B-CCE18CE6F722}" type="slidenum">
              <a:rPr lang="en-US" altLang="fr-FR" sz="1600">
                <a:solidFill>
                  <a:schemeClr val="tx2"/>
                </a:solidFill>
              </a:rPr>
              <a:pPr>
                <a:spcBef>
                  <a:spcPct val="0"/>
                </a:spcBef>
                <a:buClrTx/>
                <a:buSzTx/>
                <a:buFontTx/>
                <a:buNone/>
              </a:pPr>
              <a:t>77</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6931CF64-538F-AA4B-AC87-CEC44857F843}"/>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75E2827-4D33-9D4A-85B3-380126FF687F}"/>
              </a:ext>
            </a:extLst>
          </p:cNvPr>
          <p:cNvSpPr>
            <a:spLocks noGrp="1"/>
          </p:cNvSpPr>
          <p:nvPr>
            <p:ph type="title"/>
          </p:nvPr>
        </p:nvSpPr>
        <p:spPr>
          <a:xfrm>
            <a:off x="485775" y="3124200"/>
            <a:ext cx="8229600" cy="1219200"/>
          </a:xfrm>
        </p:spPr>
        <p:txBody>
          <a:bodyPr/>
          <a:lstStyle/>
          <a:p>
            <a:pPr>
              <a:defRPr/>
            </a:pPr>
            <a:r>
              <a:rPr lang="fr-FR"/>
              <a:t>Autres partenaires particuliers</a:t>
            </a:r>
            <a:r>
              <a:rPr lang="is-IS"/>
              <a:t>… </a:t>
            </a:r>
            <a:endParaRPr lang="fr-FR"/>
          </a:p>
        </p:txBody>
      </p:sp>
      <p:sp>
        <p:nvSpPr>
          <p:cNvPr id="75778" name="Espace réservé de la date 3">
            <a:extLst>
              <a:ext uri="{FF2B5EF4-FFF2-40B4-BE49-F238E27FC236}">
                <a16:creationId xmlns:a16="http://schemas.microsoft.com/office/drawing/2014/main" id="{C328B5FA-4F49-9E48-A781-D12E4BA8205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5E9F4C-FDE8-9C44-B70D-2E97DC31A06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F115A024-1C24-5245-AA7D-9DFCF849A9BD}"/>
              </a:ext>
            </a:extLst>
          </p:cNvPr>
          <p:cNvSpPr>
            <a:spLocks noGrp="1"/>
          </p:cNvSpPr>
          <p:nvPr>
            <p:ph type="ftr" sz="quarter" idx="11"/>
          </p:nvPr>
        </p:nvSpPr>
        <p:spPr/>
        <p:txBody>
          <a:bodyPr/>
          <a:lstStyle/>
          <a:p>
            <a:pPr>
              <a:defRPr/>
            </a:pPr>
            <a:r>
              <a:rPr lang="en-US"/>
              <a:t>Version 2.0</a:t>
            </a:r>
          </a:p>
        </p:txBody>
      </p:sp>
      <p:sp>
        <p:nvSpPr>
          <p:cNvPr id="75780" name="Espace réservé du numéro de diapositive 5">
            <a:extLst>
              <a:ext uri="{FF2B5EF4-FFF2-40B4-BE49-F238E27FC236}">
                <a16:creationId xmlns:a16="http://schemas.microsoft.com/office/drawing/2014/main" id="{D9EF5B8C-1075-D34D-8F03-1AE56B28B3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DA3F0-806E-904D-BDA9-301AC9A6CE8A}" type="slidenum">
              <a:rPr lang="en-US" altLang="fr-FR">
                <a:solidFill>
                  <a:schemeClr val="tx2"/>
                </a:solidFill>
                <a:latin typeface="Constantia" panose="02030602050306030303" pitchFamily="18" charset="0"/>
              </a:rPr>
              <a:pPr/>
              <a:t>78</a:t>
            </a:fld>
            <a:endParaRPr lang="en-US" altLang="fr-FR">
              <a:solidFill>
                <a:schemeClr val="tx2"/>
              </a:solidFill>
              <a:latin typeface="Constantia" panose="02030602050306030303"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1">
            <a:extLst>
              <a:ext uri="{FF2B5EF4-FFF2-40B4-BE49-F238E27FC236}">
                <a16:creationId xmlns:a16="http://schemas.microsoft.com/office/drawing/2014/main" id="{A876518C-AADA-5A4C-80DE-4F56E43F2751}"/>
              </a:ext>
            </a:extLst>
          </p:cNvPr>
          <p:cNvSpPr>
            <a:spLocks noGrp="1"/>
          </p:cNvSpPr>
          <p:nvPr>
            <p:ph idx="1"/>
          </p:nvPr>
        </p:nvSpPr>
        <p:spPr/>
        <p:txBody>
          <a:bodyPr/>
          <a:lstStyle/>
          <a:p>
            <a:pPr eaLnBrk="1" hangingPunct="1"/>
            <a:r>
              <a:rPr lang="fr-FR" altLang="fr-FR"/>
              <a:t>Avant 29 ans</a:t>
            </a:r>
          </a:p>
          <a:p>
            <a:pPr eaLnBrk="1" hangingPunct="1">
              <a:buFont typeface="Wingdings 2" pitchFamily="2" charset="2"/>
              <a:buNone/>
            </a:pPr>
            <a:endParaRPr lang="fr-FR" altLang="fr-FR"/>
          </a:p>
          <a:p>
            <a:pPr eaLnBrk="1" hangingPunct="1"/>
            <a:r>
              <a:rPr lang="fr-FR" altLang="fr-FR"/>
              <a:t>Création d’une entreprise (dans les 45 jours après inscription à l’URSSAF)</a:t>
            </a:r>
          </a:p>
          <a:p>
            <a:pPr eaLnBrk="1" hangingPunct="1">
              <a:buFont typeface="Wingdings 2" pitchFamily="2" charset="2"/>
              <a:buNone/>
            </a:pPr>
            <a:endParaRPr lang="fr-FR" altLang="fr-FR"/>
          </a:p>
          <a:p>
            <a:pPr eaLnBrk="1" hangingPunct="1"/>
            <a:r>
              <a:rPr lang="fr-FR" altLang="fr-FR"/>
              <a:t>Formulaire à remplir pour demander l’</a:t>
            </a:r>
            <a:r>
              <a:rPr lang="fr-FR" altLang="fr-FR">
                <a:sym typeface="Wingdings" pitchFamily="2" charset="2"/>
              </a:rPr>
              <a:t>exonération de certaines cotisations (hors CSG) jusqu’à 120 % du SMIC pour 1 à 3 ans (si BNC &lt; 17 000 euros)</a:t>
            </a:r>
            <a:endParaRPr lang="fr-FR" altLang="fr-FR"/>
          </a:p>
        </p:txBody>
      </p:sp>
      <p:sp>
        <p:nvSpPr>
          <p:cNvPr id="3" name="Title 2">
            <a:extLst>
              <a:ext uri="{FF2B5EF4-FFF2-40B4-BE49-F238E27FC236}">
                <a16:creationId xmlns:a16="http://schemas.microsoft.com/office/drawing/2014/main" id="{A603F268-5FC9-BE47-8F66-7F509DD06B92}"/>
              </a:ext>
            </a:extLst>
          </p:cNvPr>
          <p:cNvSpPr>
            <a:spLocks noGrp="1"/>
          </p:cNvSpPr>
          <p:nvPr>
            <p:ph type="title"/>
          </p:nvPr>
        </p:nvSpPr>
        <p:spPr/>
        <p:txBody>
          <a:bodyPr>
            <a:normAutofit fontScale="90000"/>
          </a:bodyPr>
          <a:lstStyle/>
          <a:p>
            <a:pPr eaLnBrk="1" fontAlgn="auto" hangingPunct="1">
              <a:spcAft>
                <a:spcPts val="0"/>
              </a:spcAft>
              <a:defRPr/>
            </a:pPr>
            <a:r>
              <a:rPr lang="fr-FR"/>
              <a:t>ACCRE (Aide au Chômeur à la Création ou Reprise d’Entreprise)</a:t>
            </a:r>
          </a:p>
        </p:txBody>
      </p:sp>
      <p:sp>
        <p:nvSpPr>
          <p:cNvPr id="76803" name="Date Placeholder 3">
            <a:extLst>
              <a:ext uri="{FF2B5EF4-FFF2-40B4-BE49-F238E27FC236}">
                <a16:creationId xmlns:a16="http://schemas.microsoft.com/office/drawing/2014/main" id="{8E9FA68E-EE61-BF4F-9A50-6E069789BF4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D68C1B-A88D-904A-9402-D5754D2D3AF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6804" name="Slide Number Placeholder 4">
            <a:extLst>
              <a:ext uri="{FF2B5EF4-FFF2-40B4-BE49-F238E27FC236}">
                <a16:creationId xmlns:a16="http://schemas.microsoft.com/office/drawing/2014/main" id="{5C18BB2F-DB34-8547-A983-E9628185EF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3BCF13B3-F3C3-7042-AD2C-4BED52030515}" type="slidenum">
              <a:rPr lang="en-US" altLang="fr-FR" sz="1600">
                <a:solidFill>
                  <a:schemeClr val="tx2"/>
                </a:solidFill>
              </a:rPr>
              <a:pPr>
                <a:spcBef>
                  <a:spcPct val="0"/>
                </a:spcBef>
                <a:buClrTx/>
                <a:buSzTx/>
                <a:buFontTx/>
                <a:buNone/>
              </a:pPr>
              <a:t>79</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BD38D1B8-05AB-454D-A994-49331541090B}"/>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Espace réservé du contenu 1">
            <a:extLst>
              <a:ext uri="{FF2B5EF4-FFF2-40B4-BE49-F238E27FC236}">
                <a16:creationId xmlns:a16="http://schemas.microsoft.com/office/drawing/2014/main" id="{AE1BE2F4-7343-8A4A-A94A-25FD00E1DC26}"/>
              </a:ext>
            </a:extLst>
          </p:cNvPr>
          <p:cNvSpPr>
            <a:spLocks noGrp="1"/>
          </p:cNvSpPr>
          <p:nvPr>
            <p:ph idx="1"/>
          </p:nvPr>
        </p:nvSpPr>
        <p:spPr/>
        <p:txBody>
          <a:bodyPr/>
          <a:lstStyle/>
          <a:p>
            <a:r>
              <a:rPr lang="fr-FR" altLang="fr-FR">
                <a:hlinkClick r:id="rId2"/>
              </a:rPr>
              <a:t>https://solidarites-sante.gouv.fr/IMG/pdf/Rapport_Druais_Mars_2015.pdf</a:t>
            </a:r>
            <a:endParaRPr lang="fr-FR" altLang="fr-FR"/>
          </a:p>
          <a:p>
            <a:endParaRPr lang="fr-FR" altLang="fr-FR"/>
          </a:p>
        </p:txBody>
      </p:sp>
      <p:sp>
        <p:nvSpPr>
          <p:cNvPr id="3" name="Titre 2">
            <a:extLst>
              <a:ext uri="{FF2B5EF4-FFF2-40B4-BE49-F238E27FC236}">
                <a16:creationId xmlns:a16="http://schemas.microsoft.com/office/drawing/2014/main" id="{46E86412-798A-A844-8745-C5D02428173D}"/>
              </a:ext>
            </a:extLst>
          </p:cNvPr>
          <p:cNvSpPr>
            <a:spLocks noGrp="1"/>
          </p:cNvSpPr>
          <p:nvPr>
            <p:ph type="title"/>
          </p:nvPr>
        </p:nvSpPr>
        <p:spPr/>
        <p:txBody>
          <a:bodyPr>
            <a:normAutofit fontScale="90000"/>
          </a:bodyPr>
          <a:lstStyle/>
          <a:p>
            <a:pPr>
              <a:defRPr/>
            </a:pPr>
            <a:r>
              <a:rPr lang="fr-FR"/>
              <a:t>En lire plus… rapport </a:t>
            </a:r>
            <a:r>
              <a:rPr lang="fr-FR" err="1"/>
              <a:t>Druais</a:t>
            </a:r>
            <a:r>
              <a:rPr lang="fr-FR"/>
              <a:t>, mars 2015</a:t>
            </a:r>
          </a:p>
        </p:txBody>
      </p:sp>
      <p:sp>
        <p:nvSpPr>
          <p:cNvPr id="122883" name="Espace réservé de la date 3">
            <a:extLst>
              <a:ext uri="{FF2B5EF4-FFF2-40B4-BE49-F238E27FC236}">
                <a16:creationId xmlns:a16="http://schemas.microsoft.com/office/drawing/2014/main" id="{DD03F6ED-0B8D-534C-8B7E-E0F35574993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B52D4D-D91A-0C41-A761-841A1955649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63580A48-37DE-DF48-8B7F-2CA0A44D3EE7}"/>
              </a:ext>
            </a:extLst>
          </p:cNvPr>
          <p:cNvSpPr>
            <a:spLocks noGrp="1"/>
          </p:cNvSpPr>
          <p:nvPr>
            <p:ph type="ftr" sz="quarter" idx="11"/>
          </p:nvPr>
        </p:nvSpPr>
        <p:spPr/>
        <p:txBody>
          <a:bodyPr/>
          <a:lstStyle/>
          <a:p>
            <a:pPr>
              <a:defRPr/>
            </a:pPr>
            <a:r>
              <a:rPr lang="en-US"/>
              <a:t>Version 2.0</a:t>
            </a:r>
          </a:p>
        </p:txBody>
      </p:sp>
      <p:sp>
        <p:nvSpPr>
          <p:cNvPr id="122885" name="Espace réservé du numéro de diapositive 5">
            <a:extLst>
              <a:ext uri="{FF2B5EF4-FFF2-40B4-BE49-F238E27FC236}">
                <a16:creationId xmlns:a16="http://schemas.microsoft.com/office/drawing/2014/main" id="{673A6338-39B5-2041-A489-1DD4DB1409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7A3AD9-6217-E34E-9F44-20D5AFF8146E}" type="slidenum">
              <a:rPr lang="en-US" altLang="fr-FR">
                <a:solidFill>
                  <a:schemeClr val="tx2"/>
                </a:solidFill>
                <a:latin typeface="Constantia" panose="02030602050306030303" pitchFamily="18" charset="0"/>
              </a:rPr>
              <a:pPr/>
              <a:t>8</a:t>
            </a:fld>
            <a:endParaRPr lang="en-US" altLang="fr-FR">
              <a:solidFill>
                <a:schemeClr val="tx2"/>
              </a:solidFill>
              <a:latin typeface="Constantia" panose="02030602050306030303" pitchFamily="18" charset="0"/>
            </a:endParaRPr>
          </a:p>
        </p:txBody>
      </p:sp>
      <p:pic>
        <p:nvPicPr>
          <p:cNvPr id="122886" name="Image 7">
            <a:extLst>
              <a:ext uri="{FF2B5EF4-FFF2-40B4-BE49-F238E27FC236}">
                <a16:creationId xmlns:a16="http://schemas.microsoft.com/office/drawing/2014/main" id="{2F537A64-E9EF-714A-BECD-FDE198955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19400"/>
            <a:ext cx="33321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E0500-95D8-5F4F-AE20-E41B3B7E4C21}"/>
              </a:ext>
            </a:extLst>
          </p:cNvPr>
          <p:cNvSpPr>
            <a:spLocks noGrp="1"/>
          </p:cNvSpPr>
          <p:nvPr>
            <p:ph idx="1"/>
          </p:nvPr>
        </p:nvSpPr>
        <p:spPr/>
        <p:txBody>
          <a:bodyPr>
            <a:normAutofit fontScale="85000" lnSpcReduction="10000"/>
          </a:bodyPr>
          <a:lstStyle/>
          <a:p>
            <a:pPr marL="274320" indent="-274320" eaLnBrk="1" fontAlgn="auto" hangingPunct="1">
              <a:spcAft>
                <a:spcPts val="0"/>
              </a:spcAft>
              <a:buFont typeface="Wingdings 2"/>
              <a:buChar char=""/>
              <a:defRPr/>
            </a:pPr>
            <a:r>
              <a:rPr lang="fr-FR" dirty="0"/>
              <a:t>Remplacement → licence (CDOM de la fac)</a:t>
            </a:r>
          </a:p>
          <a:p>
            <a:pPr marL="274320" indent="-274320" eaLnBrk="1" fontAlgn="auto" hangingPunct="1">
              <a:spcAft>
                <a:spcPts val="0"/>
              </a:spcAft>
              <a:buFont typeface="Wingdings 2"/>
              <a:buChar char=""/>
              <a:defRPr/>
            </a:pPr>
            <a:r>
              <a:rPr lang="fr-FR" dirty="0"/>
              <a:t>Thèse + DES → inscription au tableau (CDOM d’implantation) </a:t>
            </a:r>
          </a:p>
          <a:p>
            <a:pPr marL="640080" lvl="1" indent="-274320" eaLnBrk="1" fontAlgn="auto" hangingPunct="1">
              <a:spcAft>
                <a:spcPts val="0"/>
              </a:spcAft>
              <a:buClr>
                <a:schemeClr val="accent2">
                  <a:shade val="75000"/>
                </a:schemeClr>
              </a:buClr>
              <a:buFont typeface="Wingdings 2"/>
              <a:buChar char=""/>
              <a:defRPr/>
            </a:pPr>
            <a:r>
              <a:rPr lang="fr-FR" dirty="0" err="1"/>
              <a:t>Pré-inscription</a:t>
            </a:r>
            <a:r>
              <a:rPr lang="fr-FR" dirty="0"/>
              <a:t> possible 4 mois avant</a:t>
            </a:r>
          </a:p>
          <a:p>
            <a:pPr marL="640080" lvl="1" indent="-274320" eaLnBrk="1" fontAlgn="auto" hangingPunct="1">
              <a:spcAft>
                <a:spcPts val="0"/>
              </a:spcAft>
              <a:buClr>
                <a:schemeClr val="accent2">
                  <a:shade val="75000"/>
                </a:schemeClr>
              </a:buClr>
              <a:buFont typeface="Wingdings 2"/>
              <a:buChar char=""/>
              <a:defRPr/>
            </a:pPr>
            <a:r>
              <a:rPr lang="fr-FR" dirty="0"/>
              <a:t>Rencontre avec un médecin agréé par CDOM</a:t>
            </a:r>
          </a:p>
          <a:p>
            <a:pPr marL="640080" lvl="1" indent="-274320" eaLnBrk="1" fontAlgn="auto" hangingPunct="1">
              <a:spcAft>
                <a:spcPts val="0"/>
              </a:spcAft>
              <a:buClr>
                <a:schemeClr val="accent2">
                  <a:shade val="75000"/>
                </a:schemeClr>
              </a:buClr>
              <a:buFont typeface="Wingdings 2"/>
              <a:buChar char=""/>
              <a:defRPr/>
            </a:pPr>
            <a:r>
              <a:rPr lang="fr-FR" dirty="0"/>
              <a:t>Enregistrement diplômes lors d’une commission (1 toutes les 6 semaines !), d’où l’intérêt de la </a:t>
            </a:r>
            <a:r>
              <a:rPr lang="fr-FR" dirty="0" err="1"/>
              <a:t>pré-inscription</a:t>
            </a:r>
            <a:endParaRPr lang="fr-FR" dirty="0"/>
          </a:p>
          <a:p>
            <a:pPr marL="640080" lvl="1" indent="-274320" eaLnBrk="1" fontAlgn="auto" hangingPunct="1">
              <a:spcAft>
                <a:spcPts val="0"/>
              </a:spcAft>
              <a:buClr>
                <a:schemeClr val="accent2">
                  <a:shade val="75000"/>
                </a:schemeClr>
              </a:buClr>
              <a:buFont typeface="Wingdings 2"/>
              <a:buChar char=""/>
              <a:defRPr/>
            </a:pPr>
            <a:r>
              <a:rPr lang="fr-FR" dirty="0"/>
              <a:t>Délivre le numéro RPPS </a:t>
            </a:r>
            <a:r>
              <a:rPr lang="fr-FR" i="1" dirty="0"/>
              <a:t>(Répertoire Partagé des Prof de Santé) </a:t>
            </a:r>
            <a:endParaRPr lang="fr-FR" dirty="0"/>
          </a:p>
          <a:p>
            <a:pPr marL="640080" lvl="1" indent="-274320" eaLnBrk="1" fontAlgn="auto" hangingPunct="1">
              <a:spcAft>
                <a:spcPts val="0"/>
              </a:spcAft>
              <a:buClr>
                <a:schemeClr val="accent2">
                  <a:shade val="75000"/>
                </a:schemeClr>
              </a:buClr>
              <a:buFont typeface="Wingdings 2"/>
              <a:buChar char=""/>
              <a:defRPr/>
            </a:pPr>
            <a:r>
              <a:rPr lang="fr-FR" dirty="0"/>
              <a:t>Cotisation 300€/an → macaron…</a:t>
            </a:r>
          </a:p>
          <a:p>
            <a:pPr marL="274320"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2"/>
              <a:buChar char=""/>
              <a:defRPr/>
            </a:pPr>
            <a:endParaRPr lang="fr-FR" b="1" dirty="0"/>
          </a:p>
          <a:p>
            <a:pPr marL="274320" indent="-274320" eaLnBrk="1" fontAlgn="auto" hangingPunct="1">
              <a:spcAft>
                <a:spcPts val="0"/>
              </a:spcAft>
              <a:buFont typeface="Wingdings 2"/>
              <a:buChar char=""/>
              <a:defRPr/>
            </a:pPr>
            <a:endParaRPr lang="fr-FR" b="1" dirty="0"/>
          </a:p>
          <a:p>
            <a:pPr marL="274320" indent="-274320" eaLnBrk="1" fontAlgn="auto" hangingPunct="1">
              <a:spcAft>
                <a:spcPts val="0"/>
              </a:spcAft>
              <a:buFont typeface="Wingdings 2"/>
              <a:buNone/>
              <a:defRPr/>
            </a:pPr>
            <a:r>
              <a:rPr lang="fr-FR" b="1" dirty="0"/>
              <a:t>→ Passer à la case CPAM</a:t>
            </a:r>
          </a:p>
        </p:txBody>
      </p:sp>
      <p:sp>
        <p:nvSpPr>
          <p:cNvPr id="2" name="Title 1">
            <a:extLst>
              <a:ext uri="{FF2B5EF4-FFF2-40B4-BE49-F238E27FC236}">
                <a16:creationId xmlns:a16="http://schemas.microsoft.com/office/drawing/2014/main" id="{475BCE70-1B8B-BB4F-BB31-BAA42B6F3CE5}"/>
              </a:ext>
            </a:extLst>
          </p:cNvPr>
          <p:cNvSpPr>
            <a:spLocks noGrp="1"/>
          </p:cNvSpPr>
          <p:nvPr>
            <p:ph type="title"/>
          </p:nvPr>
        </p:nvSpPr>
        <p:spPr/>
        <p:txBody>
          <a:bodyPr/>
          <a:lstStyle/>
          <a:p>
            <a:pPr eaLnBrk="1" fontAlgn="auto" hangingPunct="1">
              <a:spcAft>
                <a:spcPts val="0"/>
              </a:spcAft>
              <a:defRPr/>
            </a:pPr>
            <a:r>
              <a:rPr lang="fr-FR">
                <a:effectLst>
                  <a:outerShdw blurRad="38100" dist="38100" dir="2700000" algn="tl">
                    <a:srgbClr val="000000">
                      <a:alpha val="43137"/>
                    </a:srgbClr>
                  </a:outerShdw>
                </a:effectLst>
              </a:rPr>
              <a:t>Ordre des médecins</a:t>
            </a:r>
          </a:p>
        </p:txBody>
      </p:sp>
      <p:pic>
        <p:nvPicPr>
          <p:cNvPr id="29698" name="Picture 2" descr="http://blog.miscellanees.net/public/monopoly-58574.jpg">
            <a:extLst>
              <a:ext uri="{FF2B5EF4-FFF2-40B4-BE49-F238E27FC236}">
                <a16:creationId xmlns:a16="http://schemas.microsoft.com/office/drawing/2014/main" id="{B03F20E2-D9AB-2849-A7AF-F41564034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Date Placeholder 4">
            <a:extLst>
              <a:ext uri="{FF2B5EF4-FFF2-40B4-BE49-F238E27FC236}">
                <a16:creationId xmlns:a16="http://schemas.microsoft.com/office/drawing/2014/main" id="{852F81E9-0D10-C843-999E-170E089EC19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EE0AE4-817C-E24E-914C-64FC618D9B5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7829" name="Slide Number Placeholder 5">
            <a:extLst>
              <a:ext uri="{FF2B5EF4-FFF2-40B4-BE49-F238E27FC236}">
                <a16:creationId xmlns:a16="http://schemas.microsoft.com/office/drawing/2014/main" id="{11784FE3-AF9B-574F-9CDE-9ADEAD5D2C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0ABDA70F-1B6E-FD45-B1DB-84AD62999DD0}" type="slidenum">
              <a:rPr lang="en-US" altLang="fr-FR" sz="1600">
                <a:solidFill>
                  <a:schemeClr val="tx2"/>
                </a:solidFill>
              </a:rPr>
              <a:pPr>
                <a:spcBef>
                  <a:spcPct val="0"/>
                </a:spcBef>
                <a:buClrTx/>
                <a:buSzTx/>
                <a:buFontTx/>
                <a:buNone/>
              </a:pPr>
              <a:t>80</a:t>
            </a:fld>
            <a:endParaRPr lang="en-US" altLang="fr-FR" sz="1600">
              <a:solidFill>
                <a:schemeClr val="tx2"/>
              </a:solidFill>
            </a:endParaRPr>
          </a:p>
        </p:txBody>
      </p:sp>
      <p:sp>
        <p:nvSpPr>
          <p:cNvPr id="7" name="Footer Placeholder 6">
            <a:extLst>
              <a:ext uri="{FF2B5EF4-FFF2-40B4-BE49-F238E27FC236}">
                <a16:creationId xmlns:a16="http://schemas.microsoft.com/office/drawing/2014/main" id="{FFD76045-3701-C34A-A847-82249BFEEF3F}"/>
              </a:ext>
            </a:extLst>
          </p:cNvPr>
          <p:cNvSpPr>
            <a:spLocks noGrp="1"/>
          </p:cNvSpPr>
          <p:nvPr>
            <p:ph type="ftr" sz="quarter" idx="11"/>
          </p:nvPr>
        </p:nvSpPr>
        <p:spPr/>
        <p:txBody>
          <a:bodyPr/>
          <a:lstStyle/>
          <a:p>
            <a:pPr>
              <a:defRPr/>
            </a:pPr>
            <a:r>
              <a:rPr lang="en-US"/>
              <a:t>Version 2.0</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blinds(horizontal)">
                                      <p:cBhvr>
                                        <p:cTn id="7" dur="500"/>
                                        <p:tgtEl>
                                          <p:spTgt spid="3">
                                            <p:txEl>
                                              <p:pRg st="10" end="10"/>
                                            </p:txEl>
                                          </p:spTgt>
                                        </p:tgtEl>
                                      </p:cBhvr>
                                    </p:animEffect>
                                  </p:childTnLst>
                                </p:cTn>
                              </p:par>
                            </p:childTnLst>
                          </p:cTn>
                        </p:par>
                        <p:par>
                          <p:cTn id="8" fill="hold" nodeType="afterGroup">
                            <p:stCondLst>
                              <p:cond delay="500"/>
                            </p:stCondLst>
                            <p:childTnLst>
                              <p:par>
                                <p:cTn id="9" presetID="52" presetClass="entr" presetSubtype="0" fill="hold" nodeType="afterEffect">
                                  <p:stCondLst>
                                    <p:cond delay="0"/>
                                  </p:stCondLst>
                                  <p:childTnLst>
                                    <p:set>
                                      <p:cBhvr>
                                        <p:cTn id="10" dur="1" fill="hold">
                                          <p:stCondLst>
                                            <p:cond delay="0"/>
                                          </p:stCondLst>
                                        </p:cTn>
                                        <p:tgtEl>
                                          <p:spTgt spid="29698"/>
                                        </p:tgtEl>
                                        <p:attrNameLst>
                                          <p:attrName>style.visibility</p:attrName>
                                        </p:attrNameLst>
                                      </p:cBhvr>
                                      <p:to>
                                        <p:strVal val="visible"/>
                                      </p:to>
                                    </p:set>
                                    <p:animScale>
                                      <p:cBhvr>
                                        <p:cTn id="11" dur="1000" decel="50000" fill="hold">
                                          <p:stCondLst>
                                            <p:cond delay="0"/>
                                          </p:stCondLst>
                                        </p:cTn>
                                        <p:tgtEl>
                                          <p:spTgt spid="296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9698"/>
                                        </p:tgtEl>
                                        <p:attrNameLst>
                                          <p:attrName>ppt_x</p:attrName>
                                          <p:attrName>ppt_y</p:attrName>
                                        </p:attrNameLst>
                                      </p:cBhvr>
                                    </p:animMotion>
                                    <p:animEffect transition="in" filter="fade">
                                      <p:cBhvr>
                                        <p:cTn id="13"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9B0CB-0D7F-8C42-91B9-04E26A0D40D3}"/>
              </a:ext>
            </a:extLst>
          </p:cNvPr>
          <p:cNvSpPr>
            <a:spLocks noGrp="1"/>
          </p:cNvSpPr>
          <p:nvPr>
            <p:ph idx="1"/>
          </p:nvPr>
        </p:nvSpPr>
        <p:spPr>
          <a:xfrm>
            <a:off x="457200" y="1524000"/>
            <a:ext cx="8229600" cy="5105400"/>
          </a:xfrm>
        </p:spPr>
        <p:txBody>
          <a:bodyPr>
            <a:normAutofit fontScale="77500" lnSpcReduction="20000"/>
          </a:bodyPr>
          <a:lstStyle/>
          <a:p>
            <a:pPr marL="274320" indent="-274320" eaLnBrk="1" fontAlgn="auto" hangingPunct="1">
              <a:spcAft>
                <a:spcPts val="0"/>
              </a:spcAft>
              <a:buFont typeface="Wingdings 2"/>
              <a:buChar char=""/>
              <a:defRPr/>
            </a:pPr>
            <a:r>
              <a:rPr lang="fr-FR" b="1" dirty="0"/>
              <a:t>Passer au Régime des Praticiens et Auxiliaires Médicaux </a:t>
            </a:r>
            <a:r>
              <a:rPr lang="fr-FR" dirty="0"/>
              <a:t>(branche du RG et pas du RSI).</a:t>
            </a:r>
          </a:p>
          <a:p>
            <a:pPr marL="274320"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2"/>
              <a:buChar char=""/>
              <a:defRPr/>
            </a:pPr>
            <a:r>
              <a:rPr lang="fr-FR" b="1" dirty="0"/>
              <a:t>Quand ? </a:t>
            </a:r>
          </a:p>
          <a:p>
            <a:pPr marL="640080" lvl="1" indent="-274320" eaLnBrk="1" fontAlgn="auto" hangingPunct="1">
              <a:spcAft>
                <a:spcPts val="0"/>
              </a:spcAft>
              <a:buClr>
                <a:schemeClr val="accent2">
                  <a:shade val="75000"/>
                </a:schemeClr>
              </a:buClr>
              <a:buFont typeface="Wingdings 2"/>
              <a:buChar char=""/>
              <a:defRPr/>
            </a:pPr>
            <a:r>
              <a:rPr lang="fr-FR" b="1" dirty="0"/>
              <a:t>Après 30 jours de remplacement (prend effet au 31</a:t>
            </a:r>
            <a:r>
              <a:rPr lang="fr-FR" b="1" baseline="30000" dirty="0"/>
              <a:t>ème</a:t>
            </a:r>
            <a:r>
              <a:rPr lang="fr-FR" b="1" dirty="0"/>
              <a:t> jour)</a:t>
            </a:r>
          </a:p>
          <a:p>
            <a:pPr marL="640080" lvl="1" indent="-274320" eaLnBrk="1" fontAlgn="auto" hangingPunct="1">
              <a:spcAft>
                <a:spcPts val="0"/>
              </a:spcAft>
              <a:buClr>
                <a:schemeClr val="accent2">
                  <a:shade val="75000"/>
                </a:schemeClr>
              </a:buClr>
              <a:buFont typeface="Wingdings 2"/>
              <a:buChar char=""/>
              <a:defRPr/>
            </a:pPr>
            <a:r>
              <a:rPr lang="fr-FR" b="1" dirty="0"/>
              <a:t>Ou dès l’installation (passage automatique à 31 jours d’exercice)</a:t>
            </a:r>
          </a:p>
          <a:p>
            <a:pPr marL="640080" lvl="1" indent="-274320" eaLnBrk="1" fontAlgn="auto" hangingPunct="1">
              <a:spcAft>
                <a:spcPts val="0"/>
              </a:spcAft>
              <a:buClr>
                <a:schemeClr val="accent2">
                  <a:shade val="75000"/>
                </a:schemeClr>
              </a:buClr>
              <a:buFont typeface="Wingdings 2"/>
              <a:buChar char=""/>
              <a:defRPr/>
            </a:pPr>
            <a:r>
              <a:rPr lang="fr-FR" dirty="0"/>
              <a:t>Mettre à jour à chaque changement (thèse, installation…)</a:t>
            </a:r>
          </a:p>
          <a:p>
            <a:pPr marL="0" indent="0" eaLnBrk="1" fontAlgn="auto" hangingPunct="1">
              <a:spcAft>
                <a:spcPts val="0"/>
              </a:spcAft>
              <a:buFont typeface="Wingdings 2" charset="2"/>
              <a:buNone/>
              <a:defRPr/>
            </a:pPr>
            <a:endParaRPr lang="fr-FR" b="1" dirty="0"/>
          </a:p>
          <a:p>
            <a:pPr marL="274320" indent="-274320" eaLnBrk="1" fontAlgn="auto" hangingPunct="1">
              <a:spcAft>
                <a:spcPts val="0"/>
              </a:spcAft>
              <a:buFont typeface="Wingdings 2"/>
              <a:buChar char=""/>
              <a:defRPr/>
            </a:pPr>
            <a:r>
              <a:rPr lang="fr-FR" b="1" dirty="0"/>
              <a:t>Pourquoi ? </a:t>
            </a:r>
          </a:p>
          <a:p>
            <a:pPr marL="640080" lvl="1" indent="-274320" eaLnBrk="1" fontAlgn="auto" hangingPunct="1">
              <a:spcAft>
                <a:spcPts val="0"/>
              </a:spcAft>
              <a:buClr>
                <a:schemeClr val="accent2">
                  <a:shade val="75000"/>
                </a:schemeClr>
              </a:buClr>
              <a:buFont typeface="Wingdings 2"/>
              <a:buChar char=""/>
              <a:defRPr/>
            </a:pPr>
            <a:r>
              <a:rPr lang="fr-FR" b="1" dirty="0"/>
              <a:t>Adhésion à la convention (secteur 1, 2…)</a:t>
            </a:r>
          </a:p>
          <a:p>
            <a:pPr marL="640080" lvl="1" indent="-274320" eaLnBrk="1" fontAlgn="auto" hangingPunct="1">
              <a:spcAft>
                <a:spcPts val="0"/>
              </a:spcAft>
              <a:buClr>
                <a:schemeClr val="accent2">
                  <a:shade val="75000"/>
                </a:schemeClr>
              </a:buClr>
              <a:buFont typeface="Wingdings 2"/>
              <a:buChar char=""/>
              <a:defRPr/>
            </a:pPr>
            <a:r>
              <a:rPr lang="fr-FR" dirty="0"/>
              <a:t>Donner un RIB (pour être payé… d’où l’intérêt d’un compte « professionnel » avant !)</a:t>
            </a:r>
          </a:p>
          <a:p>
            <a:pPr marL="640080" lvl="1" indent="-274320" eaLnBrk="1" fontAlgn="auto" hangingPunct="1">
              <a:spcAft>
                <a:spcPts val="0"/>
              </a:spcAft>
              <a:buClr>
                <a:schemeClr val="accent2">
                  <a:shade val="75000"/>
                </a:schemeClr>
              </a:buClr>
              <a:buFont typeface="Wingdings 2"/>
              <a:buChar char=""/>
              <a:defRPr/>
            </a:pPr>
            <a:r>
              <a:rPr lang="fr-FR" dirty="0"/>
              <a:t>Donner carte vitale (passer au nouveau régime)</a:t>
            </a:r>
          </a:p>
          <a:p>
            <a:pPr marL="640080" lvl="1" indent="-274320" eaLnBrk="1" fontAlgn="auto" hangingPunct="1">
              <a:spcAft>
                <a:spcPts val="0"/>
              </a:spcAft>
              <a:buClr>
                <a:schemeClr val="accent2">
                  <a:shade val="75000"/>
                </a:schemeClr>
              </a:buClr>
              <a:buFont typeface="Wingdings 2"/>
              <a:buChar char=""/>
              <a:defRPr/>
            </a:pPr>
            <a:r>
              <a:rPr lang="fr-FR" dirty="0"/>
              <a:t>Avec le numéro d’inscription à l’Ordre, produit un numéro ADELI qui ne sert plus à rien mais reste quand même utilisé (comme le I d’oignon)</a:t>
            </a:r>
          </a:p>
          <a:p>
            <a:pPr marL="640080" lvl="1" indent="-274320" eaLnBrk="1" fontAlgn="auto" hangingPunct="1">
              <a:spcAft>
                <a:spcPts val="0"/>
              </a:spcAft>
              <a:buClr>
                <a:schemeClr val="accent2">
                  <a:shade val="75000"/>
                </a:schemeClr>
              </a:buClr>
              <a:buFont typeface="Wingdings 2"/>
              <a:buChar char=""/>
              <a:defRPr/>
            </a:pPr>
            <a:r>
              <a:rPr lang="fr-FR" dirty="0"/>
              <a:t>Permet de lancer les feuilles de soins papiers et électronique (carte CPS envoyée par ASIP Santé pour cryptage de données)</a:t>
            </a:r>
          </a:p>
          <a:p>
            <a:pPr marL="640080" lvl="1" indent="-274320" eaLnBrk="1" fontAlgn="auto" hangingPunct="1">
              <a:spcAft>
                <a:spcPts val="0"/>
              </a:spcAft>
              <a:buClr>
                <a:schemeClr val="accent2">
                  <a:shade val="75000"/>
                </a:schemeClr>
              </a:buClr>
              <a:buFont typeface="Wingdings 2"/>
              <a:buChar char=""/>
              <a:defRPr/>
            </a:pPr>
            <a:r>
              <a:rPr lang="fr-FR" dirty="0"/>
              <a:t>Permet de travailler…</a:t>
            </a:r>
          </a:p>
        </p:txBody>
      </p:sp>
      <p:sp>
        <p:nvSpPr>
          <p:cNvPr id="2" name="Title 1">
            <a:extLst>
              <a:ext uri="{FF2B5EF4-FFF2-40B4-BE49-F238E27FC236}">
                <a16:creationId xmlns:a16="http://schemas.microsoft.com/office/drawing/2014/main" id="{990E7C14-7C54-D44C-A364-9F58A1420B23}"/>
              </a:ext>
            </a:extLst>
          </p:cNvPr>
          <p:cNvSpPr>
            <a:spLocks noGrp="1"/>
          </p:cNvSpPr>
          <p:nvPr>
            <p:ph type="title"/>
          </p:nvPr>
        </p:nvSpPr>
        <p:spPr/>
        <p:txBody>
          <a:bodyPr/>
          <a:lstStyle/>
          <a:p>
            <a:pPr eaLnBrk="1" fontAlgn="auto" hangingPunct="1">
              <a:spcAft>
                <a:spcPts val="0"/>
              </a:spcAft>
              <a:defRPr/>
            </a:pPr>
            <a:r>
              <a:rPr lang="fr-FR"/>
              <a:t>Caisse Primaire d’Assurance maladie</a:t>
            </a:r>
          </a:p>
        </p:txBody>
      </p:sp>
      <p:sp>
        <p:nvSpPr>
          <p:cNvPr id="78851" name="Date Placeholder 3">
            <a:extLst>
              <a:ext uri="{FF2B5EF4-FFF2-40B4-BE49-F238E27FC236}">
                <a16:creationId xmlns:a16="http://schemas.microsoft.com/office/drawing/2014/main" id="{3C2F115F-492B-0746-8FEF-46F2C1D1255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624E98-F5F6-1B40-81FA-D42435249C90}"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8852" name="Slide Number Placeholder 4">
            <a:extLst>
              <a:ext uri="{FF2B5EF4-FFF2-40B4-BE49-F238E27FC236}">
                <a16:creationId xmlns:a16="http://schemas.microsoft.com/office/drawing/2014/main" id="{16464D70-CE8C-C14D-8A1F-3FA26C5666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4791C43F-4D24-6646-9E90-E8B2F71A6FE2}" type="slidenum">
              <a:rPr lang="en-US" altLang="fr-FR" sz="1600">
                <a:solidFill>
                  <a:schemeClr val="tx2"/>
                </a:solidFill>
              </a:rPr>
              <a:pPr>
                <a:spcBef>
                  <a:spcPct val="0"/>
                </a:spcBef>
                <a:buClrTx/>
                <a:buSzTx/>
                <a:buFontTx/>
                <a:buNone/>
              </a:pPr>
              <a:t>81</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3840F7BF-94D3-C246-8460-773582CDCAFF}"/>
              </a:ext>
            </a:extLst>
          </p:cNvPr>
          <p:cNvSpPr>
            <a:spLocks noGrp="1"/>
          </p:cNvSpPr>
          <p:nvPr>
            <p:ph type="ftr" sz="quarter" idx="11"/>
          </p:nvPr>
        </p:nvSpPr>
        <p:spPr/>
        <p:txBody>
          <a:bodyPr/>
          <a:lstStyle/>
          <a:p>
            <a:pPr>
              <a:defRPr/>
            </a:pPr>
            <a:r>
              <a:rPr lang="en-US"/>
              <a:t>Version 2.0</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linds(horizontal)">
                                      <p:cBhvr>
                                        <p:cTn id="41" dur="500"/>
                                        <p:tgtEl>
                                          <p:spTgt spid="3">
                                            <p:txEl>
                                              <p:pRg st="12" end="12"/>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linds(horizontal)">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AEDA0-36AD-C742-A874-5BA9E779DA13}"/>
              </a:ext>
            </a:extLst>
          </p:cNvPr>
          <p:cNvSpPr>
            <a:spLocks noGrp="1"/>
          </p:cNvSpPr>
          <p:nvPr>
            <p:ph idx="1"/>
          </p:nvPr>
        </p:nvSpPr>
        <p:spPr/>
        <p:txBody>
          <a:bodyPr>
            <a:normAutofit fontScale="85000" lnSpcReduction="10000"/>
          </a:bodyPr>
          <a:lstStyle/>
          <a:p>
            <a:pPr marL="274320" indent="-274320" eaLnBrk="1" fontAlgn="auto" hangingPunct="1">
              <a:spcAft>
                <a:spcPts val="0"/>
              </a:spcAft>
              <a:buFont typeface="Wingdings 2"/>
              <a:buChar char=""/>
              <a:defRPr/>
            </a:pPr>
            <a:r>
              <a:rPr lang="fr-FR" dirty="0"/>
              <a:t>En fait vous devez la Contribution Économique Territoriale  soit : </a:t>
            </a:r>
          </a:p>
          <a:p>
            <a:pPr marL="274320" indent="-274320" eaLnBrk="1" fontAlgn="auto" hangingPunct="1">
              <a:spcAft>
                <a:spcPts val="0"/>
              </a:spcAft>
              <a:buFont typeface="Wingdings 2"/>
              <a:buNone/>
              <a:defRPr/>
            </a:pPr>
            <a:r>
              <a:rPr lang="fr-FR" dirty="0"/>
              <a:t>	 CFE (ancienne « taxe professionnelle »)</a:t>
            </a:r>
          </a:p>
          <a:p>
            <a:pPr marL="274320" indent="-274320" eaLnBrk="1" fontAlgn="auto" hangingPunct="1">
              <a:spcAft>
                <a:spcPts val="0"/>
              </a:spcAft>
              <a:buFont typeface="Wingdings 2"/>
              <a:buNone/>
              <a:defRPr/>
            </a:pPr>
            <a:r>
              <a:rPr lang="fr-FR" dirty="0"/>
              <a:t>	+ Cotisation sur la Valeur Ajoutée des Entreprises (CVAE… uniquement si le chiffre d’affaires dépasse 500 000€ !)</a:t>
            </a:r>
          </a:p>
          <a:p>
            <a:pPr marL="274320"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2"/>
              <a:buChar char=""/>
              <a:defRPr/>
            </a:pPr>
            <a:r>
              <a:rPr lang="fr-FR" dirty="0"/>
              <a:t>Donc vous ne payez que la CFE, l’ « impôt local de l’entreprise » (200 à 2000€ environ, mais très variable)…</a:t>
            </a:r>
          </a:p>
          <a:p>
            <a:pPr marL="640080" lvl="1" indent="-274320" eaLnBrk="1" fontAlgn="auto" hangingPunct="1">
              <a:spcAft>
                <a:spcPts val="0"/>
              </a:spcAft>
              <a:buClr>
                <a:schemeClr val="accent2">
                  <a:shade val="75000"/>
                </a:schemeClr>
              </a:buClr>
              <a:buFont typeface="Wingdings 2"/>
              <a:buChar char=""/>
              <a:defRPr/>
            </a:pPr>
            <a:r>
              <a:rPr lang="fr-FR" dirty="0"/>
              <a:t>Pour les remplaçants, elle est basée sur les impôts du domicile. </a:t>
            </a:r>
          </a:p>
          <a:p>
            <a:pPr marL="274320" indent="-274320" eaLnBrk="1" fontAlgn="auto" hangingPunct="1">
              <a:spcAft>
                <a:spcPts val="0"/>
              </a:spcAft>
              <a:buFont typeface="Wingdings 2"/>
              <a:buNone/>
              <a:defRPr/>
            </a:pPr>
            <a:endParaRPr lang="fr-FR" b="1" dirty="0"/>
          </a:p>
          <a:p>
            <a:pPr marL="274320" indent="-274320" eaLnBrk="1" fontAlgn="auto" hangingPunct="1">
              <a:spcAft>
                <a:spcPts val="0"/>
              </a:spcAft>
              <a:buFont typeface="Wingdings 2"/>
              <a:buChar char=""/>
              <a:defRPr/>
            </a:pPr>
            <a:r>
              <a:rPr lang="fr-FR" b="1" dirty="0"/>
              <a:t>Déclenché par le Service des Impôts des Entreprises (SIE) du centre des impôts. </a:t>
            </a:r>
          </a:p>
          <a:p>
            <a:pPr marL="640080" lvl="1" indent="-274320" eaLnBrk="1" fontAlgn="auto" hangingPunct="1">
              <a:spcAft>
                <a:spcPts val="0"/>
              </a:spcAft>
              <a:buClr>
                <a:schemeClr val="accent2">
                  <a:shade val="75000"/>
                </a:schemeClr>
              </a:buClr>
              <a:buFont typeface="Wingdings 2"/>
              <a:buChar char=""/>
              <a:defRPr/>
            </a:pPr>
            <a:r>
              <a:rPr lang="fr-FR" dirty="0"/>
              <a:t>La CFE peut déclencher l’obligation de cotisation à la CARMF… (en pratique, il faut DES + thèse…) </a:t>
            </a:r>
          </a:p>
          <a:p>
            <a:pPr marL="274320" indent="-274320" eaLnBrk="1" fontAlgn="auto" hangingPunct="1">
              <a:spcAft>
                <a:spcPts val="0"/>
              </a:spcAft>
              <a:buFont typeface="Wingdings 2"/>
              <a:buNone/>
              <a:defRPr/>
            </a:pPr>
            <a:endParaRPr lang="fr-FR" dirty="0"/>
          </a:p>
        </p:txBody>
      </p:sp>
      <p:sp>
        <p:nvSpPr>
          <p:cNvPr id="2" name="Title 1">
            <a:extLst>
              <a:ext uri="{FF2B5EF4-FFF2-40B4-BE49-F238E27FC236}">
                <a16:creationId xmlns:a16="http://schemas.microsoft.com/office/drawing/2014/main" id="{AF5EA0C0-6774-494C-AE0A-42C30569DB13}"/>
              </a:ext>
            </a:extLst>
          </p:cNvPr>
          <p:cNvSpPr>
            <a:spLocks noGrp="1"/>
          </p:cNvSpPr>
          <p:nvPr>
            <p:ph type="title"/>
          </p:nvPr>
        </p:nvSpPr>
        <p:spPr/>
        <p:txBody>
          <a:bodyPr/>
          <a:lstStyle/>
          <a:p>
            <a:pPr eaLnBrk="1" fontAlgn="auto" hangingPunct="1">
              <a:spcAft>
                <a:spcPts val="0"/>
              </a:spcAft>
              <a:defRPr/>
            </a:pPr>
            <a:r>
              <a:rPr lang="fr-FR"/>
              <a:t>Cotisation foncière des entreprises</a:t>
            </a:r>
          </a:p>
        </p:txBody>
      </p:sp>
      <p:sp>
        <p:nvSpPr>
          <p:cNvPr id="79875" name="Date Placeholder 3">
            <a:extLst>
              <a:ext uri="{FF2B5EF4-FFF2-40B4-BE49-F238E27FC236}">
                <a16:creationId xmlns:a16="http://schemas.microsoft.com/office/drawing/2014/main" id="{6AD08480-AA5F-F74A-8CDF-2F9A5B2D47B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EB43B3-2A07-5D4A-A31B-E23373FAD874}"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79876" name="Slide Number Placeholder 4">
            <a:extLst>
              <a:ext uri="{FF2B5EF4-FFF2-40B4-BE49-F238E27FC236}">
                <a16:creationId xmlns:a16="http://schemas.microsoft.com/office/drawing/2014/main" id="{D6ED8309-04B7-C643-B6E7-8C0863049C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A13E31BA-AC0F-564F-B777-660C49A16A70}" type="slidenum">
              <a:rPr lang="en-US" altLang="fr-FR" sz="1600">
                <a:solidFill>
                  <a:schemeClr val="tx2"/>
                </a:solidFill>
              </a:rPr>
              <a:pPr>
                <a:spcBef>
                  <a:spcPct val="0"/>
                </a:spcBef>
                <a:buClrTx/>
                <a:buSzTx/>
                <a:buFontTx/>
                <a:buNone/>
              </a:pPr>
              <a:t>82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81C5F760-CA72-B743-90EB-2B44C23D9483}"/>
              </a:ext>
            </a:extLst>
          </p:cNvPr>
          <p:cNvSpPr>
            <a:spLocks noGrp="1"/>
          </p:cNvSpPr>
          <p:nvPr>
            <p:ph type="ftr" sz="quarter" idx="11"/>
          </p:nvPr>
        </p:nvSpPr>
        <p:spPr/>
        <p:txBody>
          <a:bodyPr/>
          <a:lstStyle/>
          <a:p>
            <a:pPr>
              <a:defRPr/>
            </a:pPr>
            <a:r>
              <a:rPr lang="en-US"/>
              <a:t>Version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4" end="4"/>
                                            </p:txEl>
                                          </p:spTgt>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7" end="7"/>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8B0ABA-DF29-DB4B-AF73-2696752AE346}"/>
              </a:ext>
            </a:extLst>
          </p:cNvPr>
          <p:cNvSpPr>
            <a:spLocks noGrp="1"/>
          </p:cNvSpPr>
          <p:nvPr>
            <p:ph idx="1"/>
          </p:nvPr>
        </p:nvSpPr>
        <p:spPr>
          <a:xfrm>
            <a:off x="457200" y="1524000"/>
            <a:ext cx="8229600" cy="5334000"/>
          </a:xfrm>
        </p:spPr>
        <p:txBody>
          <a:bodyPr>
            <a:normAutofit fontScale="92500" lnSpcReduction="20000"/>
          </a:bodyPr>
          <a:lstStyle/>
          <a:p>
            <a:pPr>
              <a:buFont typeface="Wingdings 2" pitchFamily="18" charset="2"/>
              <a:buChar char=""/>
              <a:defRPr/>
            </a:pPr>
            <a:r>
              <a:rPr lang="fr-FR" dirty="0"/>
              <a:t>… on a déjà parlé de ça pour les remplaçants (le fameux « Registre Des Professionnels »)</a:t>
            </a:r>
          </a:p>
          <a:p>
            <a:pPr>
              <a:buFont typeface="Wingdings 2" pitchFamily="18" charset="2"/>
              <a:buChar char=""/>
              <a:defRPr/>
            </a:pPr>
            <a:r>
              <a:rPr lang="fr-FR" dirty="0"/>
              <a:t>Mais il y a la même chose pour les installés : </a:t>
            </a:r>
          </a:p>
          <a:p>
            <a:pPr lvl="1">
              <a:buFont typeface="Wingdings 2" pitchFamily="18" charset="2"/>
              <a:buChar char=""/>
              <a:defRPr/>
            </a:pPr>
            <a:r>
              <a:rPr lang="fr-FR" dirty="0"/>
              <a:t>Ceux qui veulent vous vendre une « attestation d’accessibilité » (qui n’existe pas… et pourrait au pire être demandée par la préfecture, pas un quelconque 09…) : https://informations.handicap.fr/art-arnaque-adp-dordogne-20-8811.php</a:t>
            </a:r>
          </a:p>
          <a:p>
            <a:pPr lvl="1">
              <a:buFont typeface="Wingdings 2" pitchFamily="18" charset="2"/>
              <a:buChar char=""/>
              <a:defRPr/>
            </a:pPr>
            <a:r>
              <a:rPr lang="fr-FR" dirty="0"/>
              <a:t>De façon générale, en cas de doute, faites parler (nom, prénom, numéro de téléphone, localisation…) et vérifiez le n° de téléphone qui s’affiche sur Google – il y a des sites qui recensent les n° d’arnaque. </a:t>
            </a:r>
          </a:p>
          <a:p>
            <a:pPr>
              <a:buFont typeface="Wingdings 2" pitchFamily="18" charset="2"/>
              <a:buChar char=""/>
              <a:defRPr/>
            </a:pPr>
            <a:r>
              <a:rPr lang="fr-FR" dirty="0"/>
              <a:t>Il y a aussi ceux qui veulent vous vendre un site web à 30€/mois. Avoir un site web chez OVH c’est 30€/an…</a:t>
            </a:r>
          </a:p>
          <a:p>
            <a:pPr>
              <a:buFont typeface="Wingdings 2" pitchFamily="18" charset="2"/>
              <a:buChar char=""/>
              <a:defRPr/>
            </a:pPr>
            <a:r>
              <a:rPr lang="fr-FR" dirty="0"/>
              <a:t>Que penser de ces agences de RDV en ligne ? </a:t>
            </a:r>
            <a:br>
              <a:rPr lang="fr-FR" dirty="0"/>
            </a:br>
            <a:r>
              <a:rPr lang="fr-FR" dirty="0"/>
              <a:t> </a:t>
            </a:r>
          </a:p>
        </p:txBody>
      </p:sp>
      <p:sp>
        <p:nvSpPr>
          <p:cNvPr id="3" name="Title 2">
            <a:extLst>
              <a:ext uri="{FF2B5EF4-FFF2-40B4-BE49-F238E27FC236}">
                <a16:creationId xmlns:a16="http://schemas.microsoft.com/office/drawing/2014/main" id="{07034E97-77A2-124A-A065-EB91144E3477}"/>
              </a:ext>
            </a:extLst>
          </p:cNvPr>
          <p:cNvSpPr>
            <a:spLocks noGrp="1"/>
          </p:cNvSpPr>
          <p:nvPr>
            <p:ph type="title"/>
          </p:nvPr>
        </p:nvSpPr>
        <p:spPr/>
        <p:txBody>
          <a:bodyPr/>
          <a:lstStyle/>
          <a:p>
            <a:pPr>
              <a:defRPr/>
            </a:pPr>
            <a:r>
              <a:rPr lang="fr-FR"/>
              <a:t>Les arnaqueurs ou assimilés…</a:t>
            </a:r>
          </a:p>
        </p:txBody>
      </p:sp>
      <p:sp>
        <p:nvSpPr>
          <p:cNvPr id="81923" name="Date Placeholder 3">
            <a:extLst>
              <a:ext uri="{FF2B5EF4-FFF2-40B4-BE49-F238E27FC236}">
                <a16:creationId xmlns:a16="http://schemas.microsoft.com/office/drawing/2014/main" id="{14B59B13-F69E-AC42-A326-32F5CB3CC93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AA4388-16F6-2E4D-BEB9-21D23E75AA3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Footer Placeholder 4">
            <a:extLst>
              <a:ext uri="{FF2B5EF4-FFF2-40B4-BE49-F238E27FC236}">
                <a16:creationId xmlns:a16="http://schemas.microsoft.com/office/drawing/2014/main" id="{4C692A55-A5F3-1C49-9A44-42A8FC8C41FC}"/>
              </a:ext>
            </a:extLst>
          </p:cNvPr>
          <p:cNvSpPr>
            <a:spLocks noGrp="1"/>
          </p:cNvSpPr>
          <p:nvPr>
            <p:ph type="ftr" sz="quarter" idx="11"/>
          </p:nvPr>
        </p:nvSpPr>
        <p:spPr/>
        <p:txBody>
          <a:bodyPr/>
          <a:lstStyle/>
          <a:p>
            <a:pPr>
              <a:defRPr/>
            </a:pPr>
            <a:r>
              <a:rPr lang="en-US"/>
              <a:t>Version 2.0</a:t>
            </a:r>
          </a:p>
        </p:txBody>
      </p:sp>
      <p:sp>
        <p:nvSpPr>
          <p:cNvPr id="81925" name="Slide Number Placeholder 5">
            <a:extLst>
              <a:ext uri="{FF2B5EF4-FFF2-40B4-BE49-F238E27FC236}">
                <a16:creationId xmlns:a16="http://schemas.microsoft.com/office/drawing/2014/main" id="{EE43D985-D0EE-6844-AFDB-519ECB3942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9D309485-A512-C047-91F3-400B276605FF}" type="slidenum">
              <a:rPr lang="en-US" altLang="fr-FR" sz="1600">
                <a:solidFill>
                  <a:schemeClr val="tx2"/>
                </a:solidFill>
              </a:rPr>
              <a:pPr>
                <a:spcBef>
                  <a:spcPct val="0"/>
                </a:spcBef>
                <a:buClrTx/>
                <a:buSzTx/>
                <a:buFontTx/>
                <a:buNone/>
              </a:pPr>
              <a:t>83</a:t>
            </a:fld>
            <a:endParaRPr lang="en-US" altLang="fr-FR" sz="1600">
              <a:solidFill>
                <a:schemeClr val="tx2"/>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C3E75-9651-B242-9AC6-05ECE7CBEE4F}"/>
              </a:ext>
            </a:extLst>
          </p:cNvPr>
          <p:cNvSpPr>
            <a:spLocks noGrp="1"/>
          </p:cNvSpPr>
          <p:nvPr>
            <p:ph idx="1"/>
          </p:nvPr>
        </p:nvSpPr>
        <p:spPr/>
        <p:txBody>
          <a:bodyPr>
            <a:normAutofit fontScale="92500"/>
          </a:bodyPr>
          <a:lstStyle/>
          <a:p>
            <a:pPr>
              <a:buFont typeface="Wingdings 2" pitchFamily="18" charset="2"/>
              <a:buChar char=""/>
              <a:defRPr/>
            </a:pPr>
            <a:r>
              <a:rPr lang="fr-FR" dirty="0"/>
              <a:t>Vous pouvez vous opposer au démarchage avec la liste </a:t>
            </a:r>
            <a:r>
              <a:rPr lang="fr-FR" dirty="0" err="1"/>
              <a:t>Bloctel</a:t>
            </a:r>
            <a:r>
              <a:rPr lang="fr-FR" dirty="0"/>
              <a:t> (y compris en tant que particulier) : </a:t>
            </a:r>
            <a:r>
              <a:rPr lang="fr-FR" dirty="0">
                <a:hlinkClick r:id="rId2"/>
              </a:rPr>
              <a:t>http://www.gouvernement.fr/argumentaire/la-liste-d-opposition-au-demarchage-telephonique-bloctel-est-ouverte-5016</a:t>
            </a:r>
            <a:r>
              <a:rPr lang="fr-FR" dirty="0"/>
              <a:t> </a:t>
            </a:r>
          </a:p>
          <a:p>
            <a:pPr>
              <a:buFont typeface="Wingdings 2" pitchFamily="18" charset="2"/>
              <a:buChar char=""/>
              <a:defRPr/>
            </a:pPr>
            <a:r>
              <a:rPr lang="fr-FR" dirty="0"/>
              <a:t>Vous avez la possibilité d'exercer votre droit d’opposition à la diffusion de vos données vous concernant au répertoire </a:t>
            </a:r>
            <a:r>
              <a:rPr lang="fr-FR" dirty="0" err="1"/>
              <a:t>Sirene</a:t>
            </a:r>
            <a:r>
              <a:rPr lang="fr-FR" dirty="0"/>
              <a:t>, en vertu de l'Article A123-96 du code de commerce. Vous serez « non commercialement diffusible ». Par courrier recommandé avec accusé de réception : Directeur général de l'Insee - Timbre E230 - 18 Boulevard Adolphe Pinard - 75675 PARIS CEDEX 14. </a:t>
            </a:r>
          </a:p>
        </p:txBody>
      </p:sp>
      <p:sp>
        <p:nvSpPr>
          <p:cNvPr id="3" name="Title 2">
            <a:extLst>
              <a:ext uri="{FF2B5EF4-FFF2-40B4-BE49-F238E27FC236}">
                <a16:creationId xmlns:a16="http://schemas.microsoft.com/office/drawing/2014/main" id="{7C6A2B18-3074-9D42-B42D-B2D7693BE04E}"/>
              </a:ext>
            </a:extLst>
          </p:cNvPr>
          <p:cNvSpPr>
            <a:spLocks noGrp="1"/>
          </p:cNvSpPr>
          <p:nvPr>
            <p:ph type="title"/>
          </p:nvPr>
        </p:nvSpPr>
        <p:spPr/>
        <p:txBody>
          <a:bodyPr>
            <a:normAutofit fontScale="90000"/>
          </a:bodyPr>
          <a:lstStyle/>
          <a:p>
            <a:pPr>
              <a:defRPr/>
            </a:pPr>
            <a:r>
              <a:rPr lang="fr-FR"/>
              <a:t>Rappel sur le démarchage téléphonique</a:t>
            </a:r>
          </a:p>
        </p:txBody>
      </p:sp>
      <p:sp>
        <p:nvSpPr>
          <p:cNvPr id="82947" name="Date Placeholder 3">
            <a:extLst>
              <a:ext uri="{FF2B5EF4-FFF2-40B4-BE49-F238E27FC236}">
                <a16:creationId xmlns:a16="http://schemas.microsoft.com/office/drawing/2014/main" id="{8959F882-D162-DF49-96EF-43815649C84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4584BD-C3F8-EF4F-B252-41FE0FD460BC}"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Footer Placeholder 4">
            <a:extLst>
              <a:ext uri="{FF2B5EF4-FFF2-40B4-BE49-F238E27FC236}">
                <a16:creationId xmlns:a16="http://schemas.microsoft.com/office/drawing/2014/main" id="{938F3D9D-3C0A-164A-81C8-E44F97629666}"/>
              </a:ext>
            </a:extLst>
          </p:cNvPr>
          <p:cNvSpPr>
            <a:spLocks noGrp="1"/>
          </p:cNvSpPr>
          <p:nvPr>
            <p:ph type="ftr" sz="quarter" idx="11"/>
          </p:nvPr>
        </p:nvSpPr>
        <p:spPr/>
        <p:txBody>
          <a:bodyPr/>
          <a:lstStyle/>
          <a:p>
            <a:pPr>
              <a:defRPr/>
            </a:pPr>
            <a:r>
              <a:rPr lang="en-US"/>
              <a:t>Version 2.0</a:t>
            </a:r>
          </a:p>
        </p:txBody>
      </p:sp>
      <p:sp>
        <p:nvSpPr>
          <p:cNvPr id="82949" name="Slide Number Placeholder 5">
            <a:extLst>
              <a:ext uri="{FF2B5EF4-FFF2-40B4-BE49-F238E27FC236}">
                <a16:creationId xmlns:a16="http://schemas.microsoft.com/office/drawing/2014/main" id="{87E40A41-FD45-674C-A912-42D75F4C08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F41C4BB9-62E8-1A45-8079-DA6C37C93784}" type="slidenum">
              <a:rPr lang="en-US" altLang="fr-FR" sz="1600">
                <a:solidFill>
                  <a:schemeClr val="tx2"/>
                </a:solidFill>
              </a:rPr>
              <a:pPr>
                <a:spcBef>
                  <a:spcPct val="0"/>
                </a:spcBef>
                <a:buClrTx/>
                <a:buSzTx/>
                <a:buFontTx/>
                <a:buNone/>
              </a:pPr>
              <a:t>84</a:t>
            </a:fld>
            <a:endParaRPr lang="en-US" altLang="fr-FR" sz="1600">
              <a:solidFill>
                <a:schemeClr val="tx2"/>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8E00F-48AB-0A49-AB31-2DC5DBBF22B0}"/>
              </a:ext>
            </a:extLst>
          </p:cNvPr>
          <p:cNvSpPr>
            <a:spLocks noGrp="1"/>
          </p:cNvSpPr>
          <p:nvPr>
            <p:ph idx="1"/>
          </p:nvPr>
        </p:nvSpPr>
        <p:spPr>
          <a:xfrm>
            <a:off x="457200" y="1524000"/>
            <a:ext cx="8229600" cy="5105400"/>
          </a:xfrm>
        </p:spPr>
        <p:txBody>
          <a:bodyPr>
            <a:normAutofit fontScale="85000" lnSpcReduction="20000"/>
          </a:bodyPr>
          <a:lstStyle/>
          <a:p>
            <a:pPr marL="274320" indent="-274320" eaLnBrk="1" fontAlgn="auto" hangingPunct="1">
              <a:spcAft>
                <a:spcPts val="0"/>
              </a:spcAft>
              <a:buFont typeface="Wingdings 2"/>
              <a:buChar char=""/>
              <a:defRPr/>
            </a:pPr>
            <a:r>
              <a:rPr lang="fr-FR" b="1" dirty="0"/>
              <a:t>Mon expérience personnelle : </a:t>
            </a:r>
          </a:p>
          <a:p>
            <a:pPr marL="640080" lvl="1" indent="-274320" eaLnBrk="1" fontAlgn="auto" hangingPunct="1">
              <a:spcAft>
                <a:spcPts val="0"/>
              </a:spcAft>
              <a:buClr>
                <a:schemeClr val="accent2">
                  <a:shade val="75000"/>
                </a:schemeClr>
              </a:buClr>
              <a:buFont typeface="Wingdings 2"/>
              <a:buChar char=""/>
              <a:defRPr/>
            </a:pPr>
            <a:r>
              <a:rPr lang="fr-FR" b="1" dirty="0"/>
              <a:t>Je croyais qu’il fallait exercer au plus vite en tant qu’associé/collaborateur pour mon clinicat, j’ai donc tout fait dans les règles… </a:t>
            </a:r>
          </a:p>
          <a:p>
            <a:pPr marL="640080" lvl="1" indent="-274320" eaLnBrk="1" fontAlgn="auto" hangingPunct="1">
              <a:spcAft>
                <a:spcPts val="0"/>
              </a:spcAft>
              <a:buClr>
                <a:schemeClr val="accent2">
                  <a:shade val="75000"/>
                </a:schemeClr>
              </a:buClr>
              <a:buFont typeface="Wingdings 2"/>
              <a:buChar char=""/>
              <a:defRPr/>
            </a:pPr>
            <a:r>
              <a:rPr lang="fr-FR" b="1" dirty="0"/>
              <a:t>Je me suis </a:t>
            </a:r>
            <a:r>
              <a:rPr lang="fr-FR" b="1" dirty="0" err="1"/>
              <a:t>pré-inscrit</a:t>
            </a:r>
            <a:r>
              <a:rPr lang="fr-FR" b="1" dirty="0"/>
              <a:t> à l’Ordre en octobre 2014</a:t>
            </a:r>
          </a:p>
          <a:p>
            <a:pPr marL="640080" lvl="1" indent="-274320" eaLnBrk="1" fontAlgn="auto" hangingPunct="1">
              <a:spcAft>
                <a:spcPts val="0"/>
              </a:spcAft>
              <a:buClr>
                <a:schemeClr val="accent2">
                  <a:shade val="75000"/>
                </a:schemeClr>
              </a:buClr>
              <a:buFont typeface="Wingdings 2"/>
              <a:buChar char=""/>
              <a:defRPr/>
            </a:pPr>
            <a:r>
              <a:rPr lang="fr-FR" b="1" dirty="0"/>
              <a:t>Le 2 novembre, j’ai récupéré mes diplômes (thèse et DES) – la fac refuse de les délivrer avant la fin du dernier stage (y compris contre des propositions de bout de foie et de rein en bon état, ils sont incorruptibles). </a:t>
            </a:r>
          </a:p>
          <a:p>
            <a:pPr marL="640080" lvl="1" indent="-274320" eaLnBrk="1" fontAlgn="auto" hangingPunct="1">
              <a:spcAft>
                <a:spcPts val="0"/>
              </a:spcAft>
              <a:buClr>
                <a:schemeClr val="accent2">
                  <a:shade val="75000"/>
                </a:schemeClr>
              </a:buClr>
              <a:buFont typeface="Wingdings 2"/>
              <a:buChar char=""/>
              <a:defRPr/>
            </a:pPr>
            <a:r>
              <a:rPr lang="fr-FR" b="1" dirty="0"/>
              <a:t>Depuis la fac, j’ai envoyé une copie photo de ces diplômes à l’Ordre ; le 2 novembre après-midi, l’Ordre s’est réuni pour la réunion toutes les 6 semaines   </a:t>
            </a:r>
          </a:p>
          <a:p>
            <a:pPr marL="640080" lvl="1" indent="-274320" eaLnBrk="1" fontAlgn="auto" hangingPunct="1">
              <a:spcAft>
                <a:spcPts val="0"/>
              </a:spcAft>
              <a:buClr>
                <a:schemeClr val="accent2">
                  <a:shade val="75000"/>
                </a:schemeClr>
              </a:buClr>
              <a:buFont typeface="Wingdings 2"/>
              <a:buChar char=""/>
              <a:defRPr/>
            </a:pPr>
            <a:r>
              <a:rPr lang="fr-FR" b="1" dirty="0"/>
              <a:t>Mi-novembre, j’ai rencontré la CPAM (convention, etc.) – pas avant car ils ont besoin du n° d’inscription au tableau, dont on ne dispose qu’avec un petit délai après la réunion… </a:t>
            </a:r>
          </a:p>
          <a:p>
            <a:pPr marL="640080" lvl="1" indent="-274320" eaLnBrk="1" fontAlgn="auto" hangingPunct="1">
              <a:spcAft>
                <a:spcPts val="0"/>
              </a:spcAft>
              <a:buClr>
                <a:schemeClr val="accent2">
                  <a:shade val="75000"/>
                </a:schemeClr>
              </a:buClr>
              <a:buFont typeface="Wingdings 2"/>
              <a:buChar char=""/>
              <a:defRPr/>
            </a:pPr>
            <a:r>
              <a:rPr lang="fr-FR" b="1" dirty="0"/>
              <a:t>Le 2 décembre, je signais mes premières feuilles de soin (papier et électronique). </a:t>
            </a:r>
          </a:p>
          <a:p>
            <a:pPr marL="274320" indent="-274320" eaLnBrk="1" fontAlgn="auto" hangingPunct="1">
              <a:spcAft>
                <a:spcPts val="0"/>
              </a:spcAft>
              <a:buFont typeface="Wingdings 2"/>
              <a:buChar char=""/>
              <a:defRPr/>
            </a:pPr>
            <a:r>
              <a:rPr lang="fr-FR" b="1" dirty="0"/>
              <a:t>Donc : 1 mois au plus court. Comptez-en 2 pour être large. </a:t>
            </a:r>
            <a:endParaRPr lang="fr-FR" dirty="0"/>
          </a:p>
        </p:txBody>
      </p:sp>
      <p:sp>
        <p:nvSpPr>
          <p:cNvPr id="2" name="Title 1">
            <a:extLst>
              <a:ext uri="{FF2B5EF4-FFF2-40B4-BE49-F238E27FC236}">
                <a16:creationId xmlns:a16="http://schemas.microsoft.com/office/drawing/2014/main" id="{33891830-4397-DF48-B42D-B5A36C66AE09}"/>
              </a:ext>
            </a:extLst>
          </p:cNvPr>
          <p:cNvSpPr>
            <a:spLocks noGrp="1"/>
          </p:cNvSpPr>
          <p:nvPr>
            <p:ph type="title"/>
          </p:nvPr>
        </p:nvSpPr>
        <p:spPr/>
        <p:txBody>
          <a:bodyPr>
            <a:normAutofit fontScale="90000"/>
          </a:bodyPr>
          <a:lstStyle/>
          <a:p>
            <a:pPr eaLnBrk="1" fontAlgn="auto" hangingPunct="1">
              <a:spcAft>
                <a:spcPts val="0"/>
              </a:spcAft>
              <a:defRPr/>
            </a:pPr>
            <a:r>
              <a:rPr lang="fr-FR"/>
              <a:t>Et donc, au plus tôt, je peux m’installer quand ? </a:t>
            </a:r>
          </a:p>
        </p:txBody>
      </p:sp>
      <p:sp>
        <p:nvSpPr>
          <p:cNvPr id="83971" name="Date Placeholder 3">
            <a:extLst>
              <a:ext uri="{FF2B5EF4-FFF2-40B4-BE49-F238E27FC236}">
                <a16:creationId xmlns:a16="http://schemas.microsoft.com/office/drawing/2014/main" id="{743B224F-227A-0940-8C5A-9E51A897096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B7A96A-1E31-7D48-BB18-04938F53D70B}"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83972" name="Slide Number Placeholder 4">
            <a:extLst>
              <a:ext uri="{FF2B5EF4-FFF2-40B4-BE49-F238E27FC236}">
                <a16:creationId xmlns:a16="http://schemas.microsoft.com/office/drawing/2014/main" id="{32B1F849-E183-C948-AEF8-1F375B1020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5AB4BA35-347D-424F-86EE-6BF221EFB640}" type="slidenum">
              <a:rPr lang="en-US" altLang="fr-FR" sz="1600">
                <a:solidFill>
                  <a:schemeClr val="tx2"/>
                </a:solidFill>
              </a:rPr>
              <a:pPr>
                <a:spcBef>
                  <a:spcPct val="0"/>
                </a:spcBef>
                <a:buClrTx/>
                <a:buSzTx/>
                <a:buFontTx/>
                <a:buNone/>
              </a:pPr>
              <a:t>85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CFBB0307-8580-2642-96FD-70B23D327BC6}"/>
              </a:ext>
            </a:extLst>
          </p:cNvPr>
          <p:cNvSpPr>
            <a:spLocks noGrp="1"/>
          </p:cNvSpPr>
          <p:nvPr>
            <p:ph type="ftr" sz="quarter" idx="11"/>
          </p:nvPr>
        </p:nvSpPr>
        <p:spPr/>
        <p:txBody>
          <a:bodyPr/>
          <a:lstStyle/>
          <a:p>
            <a:pPr>
              <a:defRPr/>
            </a:pPr>
            <a:r>
              <a:rPr lang="en-US"/>
              <a:t>Version 2.0</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3A2E4-3986-E142-BB71-CC25C5A0EF93}"/>
              </a:ext>
            </a:extLst>
          </p:cNvPr>
          <p:cNvSpPr>
            <a:spLocks noGrp="1"/>
          </p:cNvSpPr>
          <p:nvPr>
            <p:ph idx="1"/>
          </p:nvPr>
        </p:nvSpPr>
        <p:spPr>
          <a:xfrm>
            <a:off x="457200" y="1295400"/>
            <a:ext cx="8229600" cy="5105400"/>
          </a:xfrm>
        </p:spPr>
        <p:txBody>
          <a:bodyPr>
            <a:normAutofit fontScale="77500" lnSpcReduction="20000"/>
          </a:bodyPr>
          <a:lstStyle/>
          <a:p>
            <a:pPr marL="274320" indent="-274320" eaLnBrk="1" fontAlgn="auto" hangingPunct="1">
              <a:spcAft>
                <a:spcPts val="0"/>
              </a:spcAft>
              <a:buFont typeface="Wingdings 2"/>
              <a:buChar char=""/>
              <a:defRPr/>
            </a:pPr>
            <a:r>
              <a:rPr lang="fr-FR" b="1" dirty="0"/>
              <a:t>Vos dépenses quotidiennes :</a:t>
            </a:r>
          </a:p>
          <a:p>
            <a:pPr marL="640080" lvl="1" indent="-274320" eaLnBrk="1" fontAlgn="auto" hangingPunct="1">
              <a:spcAft>
                <a:spcPts val="0"/>
              </a:spcAft>
              <a:buClr>
                <a:schemeClr val="accent2">
                  <a:shade val="75000"/>
                </a:schemeClr>
              </a:buClr>
              <a:buFont typeface="Wingdings 2"/>
              <a:buChar char=""/>
              <a:defRPr/>
            </a:pPr>
            <a:r>
              <a:rPr lang="fr-FR" b="1" dirty="0"/>
              <a:t>Quotidiennement… </a:t>
            </a:r>
          </a:p>
          <a:p>
            <a:pPr marL="274320" indent="-274320" eaLnBrk="1" fontAlgn="auto" hangingPunct="1">
              <a:spcAft>
                <a:spcPts val="0"/>
              </a:spcAft>
              <a:buFont typeface="Wingdings 2"/>
              <a:buChar char=""/>
              <a:defRPr/>
            </a:pPr>
            <a:r>
              <a:rPr lang="fr-FR" b="1" dirty="0"/>
              <a:t>Cotisation à l’Ordre des médecins</a:t>
            </a:r>
          </a:p>
          <a:p>
            <a:pPr marL="274320" indent="-274320" eaLnBrk="1" fontAlgn="auto" hangingPunct="1">
              <a:spcAft>
                <a:spcPts val="0"/>
              </a:spcAft>
              <a:buFont typeface="Wingdings 2"/>
              <a:buChar char=""/>
              <a:defRPr/>
            </a:pPr>
            <a:r>
              <a:rPr lang="fr-FR" b="1" dirty="0"/>
              <a:t>Cotisation foncière des entreprises (« impôt local »)</a:t>
            </a:r>
          </a:p>
          <a:p>
            <a:pPr marL="641033" lvl="1" indent="-274320" eaLnBrk="1" fontAlgn="auto" hangingPunct="1">
              <a:spcAft>
                <a:spcPts val="0"/>
              </a:spcAft>
              <a:buFont typeface="Wingdings 2"/>
              <a:buChar char=""/>
              <a:defRPr/>
            </a:pPr>
            <a:r>
              <a:rPr lang="fr-FR" b="1" dirty="0"/>
              <a:t>1 fois par an</a:t>
            </a:r>
          </a:p>
          <a:p>
            <a:pPr marL="274320" indent="-274320" eaLnBrk="1" fontAlgn="auto" hangingPunct="1">
              <a:spcAft>
                <a:spcPts val="0"/>
              </a:spcAft>
              <a:buFont typeface="Wingdings 2"/>
              <a:buChar char=""/>
              <a:defRPr/>
            </a:pPr>
            <a:r>
              <a:rPr lang="fr-FR" b="1" dirty="0"/>
              <a:t>Taxe foncière (si vous êtes propriétaire de votre cabinet)</a:t>
            </a:r>
          </a:p>
          <a:p>
            <a:pPr marL="274320" indent="-274320" eaLnBrk="1" fontAlgn="auto" hangingPunct="1">
              <a:spcAft>
                <a:spcPts val="0"/>
              </a:spcAft>
              <a:buFont typeface="Wingdings 2"/>
              <a:buChar char=""/>
              <a:defRPr/>
            </a:pPr>
            <a:endParaRPr lang="fr-FR" b="1" dirty="0"/>
          </a:p>
          <a:p>
            <a:pPr marL="274320" indent="-274320" eaLnBrk="1" fontAlgn="auto" hangingPunct="1">
              <a:spcAft>
                <a:spcPts val="0"/>
              </a:spcAft>
              <a:buFont typeface="Wingdings 2"/>
              <a:buChar char=""/>
              <a:defRPr/>
            </a:pPr>
            <a:r>
              <a:rPr lang="fr-FR" b="1" dirty="0"/>
              <a:t>Sur ce qui reste (sachant que ça se base sur les années précédentes) : </a:t>
            </a:r>
          </a:p>
          <a:p>
            <a:pPr marL="640080" lvl="1" indent="-274320" eaLnBrk="1" fontAlgn="auto" hangingPunct="1">
              <a:spcAft>
                <a:spcPts val="0"/>
              </a:spcAft>
              <a:buClr>
                <a:schemeClr val="accent2">
                  <a:shade val="75000"/>
                </a:schemeClr>
              </a:buClr>
              <a:buFont typeface="Wingdings 2"/>
              <a:buChar char=""/>
              <a:defRPr/>
            </a:pPr>
            <a:r>
              <a:rPr lang="fr-FR" b="1" dirty="0"/>
              <a:t>URSSAF : 10 % </a:t>
            </a:r>
          </a:p>
          <a:p>
            <a:pPr marL="1005840" lvl="2" eaLnBrk="1" fontAlgn="auto" hangingPunct="1">
              <a:spcAft>
                <a:spcPts val="0"/>
              </a:spcAft>
              <a:buClr>
                <a:schemeClr val="accent2">
                  <a:shade val="50000"/>
                </a:schemeClr>
              </a:buClr>
              <a:buFont typeface="Wingdings 2"/>
              <a:buChar char=""/>
              <a:defRPr/>
            </a:pPr>
            <a:r>
              <a:rPr lang="fr-FR" b="1" dirty="0"/>
              <a:t>4 fois par an (le 5 de février, mai, août, novembre) </a:t>
            </a:r>
          </a:p>
          <a:p>
            <a:pPr marL="640080" lvl="1" indent="-274320" eaLnBrk="1" fontAlgn="auto" hangingPunct="1">
              <a:spcAft>
                <a:spcPts val="0"/>
              </a:spcAft>
              <a:buClr>
                <a:schemeClr val="accent2">
                  <a:shade val="75000"/>
                </a:schemeClr>
              </a:buClr>
              <a:buFont typeface="Wingdings 2"/>
              <a:buChar char=""/>
              <a:defRPr/>
            </a:pPr>
            <a:r>
              <a:rPr lang="fr-FR" b="1" dirty="0"/>
              <a:t>CARMF : 20-30 %</a:t>
            </a:r>
          </a:p>
          <a:p>
            <a:pPr marL="1005840" lvl="2" eaLnBrk="1" fontAlgn="auto" hangingPunct="1">
              <a:spcAft>
                <a:spcPts val="0"/>
              </a:spcAft>
              <a:buClr>
                <a:schemeClr val="accent2">
                  <a:shade val="50000"/>
                </a:schemeClr>
              </a:buClr>
              <a:buFont typeface="Wingdings 2"/>
              <a:buChar char=""/>
              <a:defRPr/>
            </a:pPr>
            <a:r>
              <a:rPr lang="fr-FR" b="1" dirty="0"/>
              <a:t>2 fois par an</a:t>
            </a:r>
          </a:p>
          <a:p>
            <a:pPr marL="274320" indent="-274320" eaLnBrk="1" fontAlgn="auto" hangingPunct="1">
              <a:spcAft>
                <a:spcPts val="0"/>
              </a:spcAft>
              <a:buFont typeface="Wingdings 2"/>
              <a:buChar char=""/>
              <a:defRPr/>
            </a:pPr>
            <a:r>
              <a:rPr lang="fr-FR" b="1" dirty="0"/>
              <a:t>Mais bien sûr, chacun* vous relance, pas de panique… </a:t>
            </a:r>
          </a:p>
          <a:p>
            <a:pPr marL="641033" lvl="1" indent="-274320" eaLnBrk="1" fontAlgn="auto" hangingPunct="1">
              <a:spcAft>
                <a:spcPts val="0"/>
              </a:spcAft>
              <a:buFont typeface="Wingdings 2"/>
              <a:buChar char=""/>
              <a:defRPr/>
            </a:pPr>
            <a:r>
              <a:rPr lang="fr-FR" b="1" dirty="0"/>
              <a:t>* Attention quand même à l’URSSAF : ils vous relancent tard, et si vous avez le moindre retard, ils vous collent des pénibles pénalités  (double « peine »).  D’où l’intérêt de demander le prélèvement automatique rapidement… </a:t>
            </a:r>
          </a:p>
          <a:p>
            <a:pPr marL="640080" lvl="1" indent="-274320" eaLnBrk="1" fontAlgn="auto" hangingPunct="1">
              <a:spcAft>
                <a:spcPts val="0"/>
              </a:spcAft>
              <a:buClr>
                <a:schemeClr val="accent2">
                  <a:shade val="75000"/>
                </a:schemeClr>
              </a:buClr>
              <a:buFont typeface="Wingdings 2"/>
              <a:buNone/>
              <a:defRPr/>
            </a:pPr>
            <a:endParaRPr lang="fr-FR" dirty="0"/>
          </a:p>
        </p:txBody>
      </p:sp>
      <p:sp>
        <p:nvSpPr>
          <p:cNvPr id="2" name="Title 1">
            <a:extLst>
              <a:ext uri="{FF2B5EF4-FFF2-40B4-BE49-F238E27FC236}">
                <a16:creationId xmlns:a16="http://schemas.microsoft.com/office/drawing/2014/main" id="{5C29F1E0-1EDE-CB44-8926-BBA758196CE7}"/>
              </a:ext>
            </a:extLst>
          </p:cNvPr>
          <p:cNvSpPr>
            <a:spLocks noGrp="1"/>
          </p:cNvSpPr>
          <p:nvPr>
            <p:ph type="title"/>
          </p:nvPr>
        </p:nvSpPr>
        <p:spPr>
          <a:xfrm>
            <a:off x="457200" y="-152400"/>
            <a:ext cx="8229600" cy="1219200"/>
          </a:xfrm>
        </p:spPr>
        <p:txBody>
          <a:bodyPr/>
          <a:lstStyle/>
          <a:p>
            <a:pPr eaLnBrk="1" fontAlgn="auto" hangingPunct="1">
              <a:spcAft>
                <a:spcPts val="0"/>
              </a:spcAft>
              <a:defRPr/>
            </a:pPr>
            <a:r>
              <a:rPr lang="fr-FR"/>
              <a:t>On paie qui et quoi ? </a:t>
            </a:r>
          </a:p>
        </p:txBody>
      </p:sp>
      <p:sp>
        <p:nvSpPr>
          <p:cNvPr id="84995" name="Date Placeholder 3">
            <a:extLst>
              <a:ext uri="{FF2B5EF4-FFF2-40B4-BE49-F238E27FC236}">
                <a16:creationId xmlns:a16="http://schemas.microsoft.com/office/drawing/2014/main" id="{B6C1842A-7889-B246-8F08-4C3131F459D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0F9FA8-96E9-2244-BD4B-5D58AE0F41A3}"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84996" name="Slide Number Placeholder 4">
            <a:extLst>
              <a:ext uri="{FF2B5EF4-FFF2-40B4-BE49-F238E27FC236}">
                <a16:creationId xmlns:a16="http://schemas.microsoft.com/office/drawing/2014/main" id="{B93A9827-A90D-EC43-8406-BF120A7BCF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7215FDF6-0E54-BD42-B353-B0A2917166C8}" type="slidenum">
              <a:rPr lang="en-US" altLang="fr-FR" sz="1600">
                <a:solidFill>
                  <a:schemeClr val="tx2"/>
                </a:solidFill>
              </a:rPr>
              <a:pPr>
                <a:spcBef>
                  <a:spcPct val="0"/>
                </a:spcBef>
                <a:buClrTx/>
                <a:buSzTx/>
                <a:buFontTx/>
                <a:buNone/>
              </a:pPr>
              <a:t>86</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2C3BF7C8-CC0F-B24C-8A52-EE9F65A392F6}"/>
              </a:ext>
            </a:extLst>
          </p:cNvPr>
          <p:cNvSpPr>
            <a:spLocks noGrp="1"/>
          </p:cNvSpPr>
          <p:nvPr>
            <p:ph type="ftr" sz="quarter" idx="11"/>
          </p:nvPr>
        </p:nvSpPr>
        <p:spPr/>
        <p:txBody>
          <a:bodyPr/>
          <a:lstStyle/>
          <a:p>
            <a:pPr>
              <a:defRPr/>
            </a:pPr>
            <a:r>
              <a:rPr lang="en-US"/>
              <a:t>Version 2.0</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linds(horizontal)">
                                      <p:cBhvr>
                                        <p:cTn id="45" dur="500"/>
                                        <p:tgtEl>
                                          <p:spTgt spid="3">
                                            <p:txEl>
                                              <p:pRg st="11" end="1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blinds(horizontal)">
                                      <p:cBhvr>
                                        <p:cTn id="50" dur="500"/>
                                        <p:tgtEl>
                                          <p:spTgt spid="3">
                                            <p:txEl>
                                              <p:pRg st="12" end="12"/>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blinds(horizontal)">
                                      <p:cBhvr>
                                        <p:cTn id="5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2A94853-904B-384F-B6CE-83E52BB58DC2}"/>
              </a:ext>
            </a:extLst>
          </p:cNvPr>
          <p:cNvSpPr>
            <a:spLocks noGrp="1"/>
          </p:cNvSpPr>
          <p:nvPr>
            <p:ph idx="1"/>
          </p:nvPr>
        </p:nvSpPr>
        <p:spPr>
          <a:xfrm>
            <a:off x="457200" y="1066800"/>
            <a:ext cx="8562975" cy="5715000"/>
          </a:xfrm>
        </p:spPr>
        <p:txBody>
          <a:bodyPr>
            <a:normAutofit fontScale="47500" lnSpcReduction="20000"/>
          </a:bodyPr>
          <a:lstStyle/>
          <a:p>
            <a:pPr>
              <a:buFont typeface="Wingdings 2" charset="2"/>
              <a:buChar char=""/>
              <a:defRPr/>
            </a:pPr>
            <a:r>
              <a:rPr lang="fr-FR" dirty="0"/>
              <a:t>Janvier – juillet : </a:t>
            </a:r>
            <a:r>
              <a:rPr lang="fr-FR" b="1" dirty="0"/>
              <a:t>CARMF</a:t>
            </a:r>
            <a:r>
              <a:rPr lang="fr-FR" dirty="0"/>
              <a:t> </a:t>
            </a:r>
          </a:p>
          <a:p>
            <a:pPr lvl="1">
              <a:buFont typeface="Wingdings 2" charset="2"/>
              <a:buChar char=""/>
              <a:defRPr/>
            </a:pPr>
            <a:r>
              <a:rPr lang="fr-FR" dirty="0"/>
              <a:t>2 acomptes, sauf si mensualisation (10 min)</a:t>
            </a:r>
          </a:p>
          <a:p>
            <a:pPr>
              <a:buFont typeface="Wingdings 2" charset="2"/>
              <a:buChar char=""/>
              <a:defRPr/>
            </a:pPr>
            <a:r>
              <a:rPr lang="fr-FR" dirty="0"/>
              <a:t>Février – Mai – Août – Novembre : </a:t>
            </a:r>
            <a:r>
              <a:rPr lang="fr-FR" b="1" dirty="0"/>
              <a:t>URSSAF</a:t>
            </a:r>
          </a:p>
          <a:p>
            <a:pPr lvl="1">
              <a:buFont typeface="Wingdings 2" charset="2"/>
              <a:buChar char=""/>
              <a:defRPr/>
            </a:pPr>
            <a:r>
              <a:rPr lang="fr-FR" dirty="0"/>
              <a:t>4 acomptes (prélèvement auto), sauf si mensualisation</a:t>
            </a:r>
            <a:endParaRPr lang="fr-FR" sz="2800" dirty="0"/>
          </a:p>
          <a:p>
            <a:pPr>
              <a:buFont typeface="Wingdings 2" charset="2"/>
              <a:buChar char=""/>
              <a:defRPr/>
            </a:pPr>
            <a:r>
              <a:rPr lang="fr-FR" sz="2800" dirty="0"/>
              <a:t>Janvier : </a:t>
            </a:r>
            <a:r>
              <a:rPr lang="fr-FR" sz="2800" b="1" dirty="0"/>
              <a:t>AGA</a:t>
            </a:r>
          </a:p>
          <a:p>
            <a:pPr lvl="1">
              <a:buFont typeface="Wingdings 2" charset="2"/>
              <a:buChar char=""/>
              <a:defRPr/>
            </a:pPr>
            <a:r>
              <a:rPr lang="fr-FR" dirty="0"/>
              <a:t>Contrôle FEC (Fichier d'écritures comptables) (10 min)</a:t>
            </a:r>
          </a:p>
          <a:p>
            <a:pPr lvl="1">
              <a:buFont typeface="Wingdings 2" charset="2"/>
              <a:buChar char=""/>
              <a:defRPr/>
            </a:pPr>
            <a:r>
              <a:rPr lang="fr-FR" dirty="0"/>
              <a:t>Dossier administratif (confirmer l’adresse, etc.)</a:t>
            </a:r>
          </a:p>
          <a:p>
            <a:pPr lvl="1">
              <a:buFont typeface="Wingdings 2" charset="2"/>
              <a:buChar char=""/>
              <a:defRPr/>
            </a:pPr>
            <a:r>
              <a:rPr lang="fr-FR" dirty="0"/>
              <a:t>Cotisation annuelle (160€)</a:t>
            </a:r>
          </a:p>
          <a:p>
            <a:pPr>
              <a:buFont typeface="Wingdings 2" charset="2"/>
              <a:buChar char=""/>
              <a:defRPr/>
            </a:pPr>
            <a:r>
              <a:rPr lang="fr-FR" dirty="0"/>
              <a:t>Février : </a:t>
            </a:r>
            <a:r>
              <a:rPr lang="fr-FR" b="1" dirty="0" err="1"/>
              <a:t>ApiCrypt</a:t>
            </a:r>
            <a:endParaRPr lang="fr-FR" b="1" dirty="0"/>
          </a:p>
          <a:p>
            <a:pPr lvl="1">
              <a:buFont typeface="Wingdings 2" charset="2"/>
              <a:buChar char=""/>
              <a:defRPr/>
            </a:pPr>
            <a:r>
              <a:rPr lang="fr-FR" dirty="0"/>
              <a:t>Cotisation annuelle (72€)</a:t>
            </a:r>
          </a:p>
          <a:p>
            <a:pPr>
              <a:buFont typeface="Wingdings 2" charset="2"/>
              <a:buChar char=""/>
              <a:defRPr/>
            </a:pPr>
            <a:r>
              <a:rPr lang="fr-FR" dirty="0"/>
              <a:t>Mars - septembre : </a:t>
            </a:r>
            <a:r>
              <a:rPr lang="fr-FR" b="1" dirty="0"/>
              <a:t>RESIP (BCB)</a:t>
            </a:r>
          </a:p>
          <a:p>
            <a:pPr lvl="1">
              <a:buFont typeface="Wingdings 2" charset="2"/>
              <a:buChar char=""/>
              <a:defRPr/>
            </a:pPr>
            <a:r>
              <a:rPr lang="fr-FR" dirty="0"/>
              <a:t>Cotisation annuelle (2 x 126€)</a:t>
            </a:r>
          </a:p>
          <a:p>
            <a:pPr>
              <a:buFont typeface="Wingdings 2" charset="2"/>
              <a:buChar char=""/>
              <a:defRPr/>
            </a:pPr>
            <a:r>
              <a:rPr lang="fr-FR" dirty="0"/>
              <a:t>Mars : </a:t>
            </a:r>
            <a:r>
              <a:rPr lang="fr-FR" b="1" dirty="0"/>
              <a:t>CNOM</a:t>
            </a:r>
          </a:p>
          <a:p>
            <a:pPr lvl="1">
              <a:buFont typeface="Wingdings 2" charset="2"/>
              <a:buChar char=""/>
              <a:defRPr/>
            </a:pPr>
            <a:r>
              <a:rPr lang="fr-FR" dirty="0"/>
              <a:t>MAJ données</a:t>
            </a:r>
          </a:p>
          <a:p>
            <a:pPr lvl="1">
              <a:buFont typeface="Wingdings 2" charset="2"/>
              <a:buChar char=""/>
              <a:defRPr/>
            </a:pPr>
            <a:r>
              <a:rPr lang="fr-FR" dirty="0"/>
              <a:t>Cotisation (333€ en 2017)</a:t>
            </a:r>
          </a:p>
          <a:p>
            <a:pPr>
              <a:buFont typeface="Wingdings 2" charset="2"/>
              <a:buChar char=""/>
              <a:defRPr/>
            </a:pPr>
            <a:r>
              <a:rPr lang="fr-FR" sz="2800" dirty="0"/>
              <a:t>Mars : </a:t>
            </a:r>
            <a:r>
              <a:rPr lang="fr-FR" sz="2800" b="1" dirty="0"/>
              <a:t>gardes</a:t>
            </a:r>
          </a:p>
          <a:p>
            <a:pPr lvl="1">
              <a:buFont typeface="Wingdings 2" charset="2"/>
              <a:buChar char=""/>
              <a:defRPr/>
            </a:pPr>
            <a:r>
              <a:rPr lang="fr-FR" dirty="0"/>
              <a:t>Cotisation annuelle (23€)</a:t>
            </a:r>
          </a:p>
          <a:p>
            <a:pPr>
              <a:buFont typeface="Wingdings 2" charset="2"/>
              <a:buChar char=""/>
              <a:defRPr/>
            </a:pPr>
            <a:r>
              <a:rPr lang="fr-FR" sz="2800" dirty="0"/>
              <a:t>Avril (mi-mai max) :  </a:t>
            </a:r>
            <a:r>
              <a:rPr lang="fr-FR" sz="2800" b="1" dirty="0"/>
              <a:t>AGA</a:t>
            </a:r>
          </a:p>
          <a:p>
            <a:pPr lvl="1">
              <a:buFont typeface="Wingdings 2" charset="2"/>
              <a:buChar char=""/>
              <a:defRPr/>
            </a:pPr>
            <a:r>
              <a:rPr lang="fr-FR" dirty="0"/>
              <a:t>Déclaration 2035 à l’AGA</a:t>
            </a:r>
          </a:p>
          <a:p>
            <a:pPr>
              <a:buFont typeface="Wingdings 2" charset="2"/>
              <a:buChar char=""/>
              <a:defRPr/>
            </a:pPr>
            <a:r>
              <a:rPr lang="fr-FR" sz="3000" dirty="0"/>
              <a:t>Avril : réception du "relevé d'honoraires" de la CPAM + </a:t>
            </a:r>
            <a:r>
              <a:rPr lang="fr-FR" sz="2800" dirty="0"/>
              <a:t>Relevé Individuel d'Activité et de Prescriptions</a:t>
            </a:r>
          </a:p>
          <a:p>
            <a:pPr>
              <a:buFont typeface="Wingdings 2" charset="2"/>
              <a:buChar char=""/>
              <a:defRPr/>
            </a:pPr>
            <a:r>
              <a:rPr lang="fr-FR" sz="2800" dirty="0"/>
              <a:t>Mai : </a:t>
            </a:r>
            <a:r>
              <a:rPr lang="fr-FR" sz="2800" b="1" dirty="0"/>
              <a:t>déclaration d’impôts</a:t>
            </a:r>
          </a:p>
          <a:p>
            <a:pPr>
              <a:buFont typeface="Wingdings 2" charset="2"/>
              <a:buChar char=""/>
              <a:defRPr/>
            </a:pPr>
            <a:r>
              <a:rPr lang="fr-FR" sz="2800" dirty="0"/>
              <a:t>Juin : </a:t>
            </a:r>
          </a:p>
          <a:p>
            <a:pPr lvl="1">
              <a:buFont typeface="Wingdings 2" charset="2"/>
              <a:buChar char=""/>
              <a:defRPr/>
            </a:pPr>
            <a:r>
              <a:rPr lang="fr-FR" dirty="0"/>
              <a:t>Déclaration CARMF (sur leur site)</a:t>
            </a:r>
          </a:p>
          <a:p>
            <a:pPr lvl="1">
              <a:buFont typeface="Wingdings 2" charset="2"/>
              <a:buChar char=""/>
              <a:defRPr/>
            </a:pPr>
            <a:r>
              <a:rPr lang="fr-FR" sz="2800" dirty="0"/>
              <a:t>Déclaration URSSAF (papier)</a:t>
            </a:r>
          </a:p>
          <a:p>
            <a:pPr>
              <a:buFont typeface="Wingdings 2" charset="2"/>
              <a:buChar char=""/>
              <a:defRPr/>
            </a:pPr>
            <a:r>
              <a:rPr lang="fr-FR" sz="2800" dirty="0"/>
              <a:t>Août : </a:t>
            </a:r>
          </a:p>
          <a:p>
            <a:pPr lvl="1">
              <a:buFont typeface="Wingdings 2" charset="2"/>
              <a:buChar char=""/>
              <a:defRPr/>
            </a:pPr>
            <a:r>
              <a:rPr lang="fr-FR" dirty="0"/>
              <a:t>Déclaration URSSAF (papier informatisé)</a:t>
            </a:r>
          </a:p>
          <a:p>
            <a:pPr>
              <a:buFont typeface="Wingdings 2" charset="2"/>
              <a:buChar char=""/>
              <a:defRPr/>
            </a:pPr>
            <a:r>
              <a:rPr lang="fr-FR" sz="3000" dirty="0"/>
              <a:t>Décembre : </a:t>
            </a:r>
          </a:p>
          <a:p>
            <a:pPr lvl="1">
              <a:buFont typeface="Wingdings 2" charset="2"/>
              <a:buChar char=""/>
              <a:defRPr/>
            </a:pPr>
            <a:r>
              <a:rPr lang="fr-FR" sz="2800" dirty="0"/>
              <a:t>CFE (impôts)</a:t>
            </a:r>
          </a:p>
        </p:txBody>
      </p:sp>
      <p:sp>
        <p:nvSpPr>
          <p:cNvPr id="3" name="Titre 2">
            <a:extLst>
              <a:ext uri="{FF2B5EF4-FFF2-40B4-BE49-F238E27FC236}">
                <a16:creationId xmlns:a16="http://schemas.microsoft.com/office/drawing/2014/main" id="{F091B15E-E9D6-714A-B0DC-BB657345594F}"/>
              </a:ext>
            </a:extLst>
          </p:cNvPr>
          <p:cNvSpPr>
            <a:spLocks noGrp="1"/>
          </p:cNvSpPr>
          <p:nvPr>
            <p:ph type="title"/>
          </p:nvPr>
        </p:nvSpPr>
        <p:spPr>
          <a:xfrm>
            <a:off x="457200" y="-152400"/>
            <a:ext cx="8229600" cy="1219200"/>
          </a:xfrm>
        </p:spPr>
        <p:txBody>
          <a:bodyPr/>
          <a:lstStyle/>
          <a:p>
            <a:pPr>
              <a:defRPr/>
            </a:pPr>
            <a:r>
              <a:rPr lang="fr-FR"/>
              <a:t>Dates-clés pour les installés</a:t>
            </a:r>
          </a:p>
        </p:txBody>
      </p:sp>
      <p:sp>
        <p:nvSpPr>
          <p:cNvPr id="86019" name="Espace réservé de la date 3">
            <a:extLst>
              <a:ext uri="{FF2B5EF4-FFF2-40B4-BE49-F238E27FC236}">
                <a16:creationId xmlns:a16="http://schemas.microsoft.com/office/drawing/2014/main" id="{ED945F24-C0B8-AB4D-953F-6BD7F6231C4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E1F85D-F852-8F48-BDB3-A5DED57272F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713394B5-BD2A-4D49-B913-1CEB18225B37}"/>
              </a:ext>
            </a:extLst>
          </p:cNvPr>
          <p:cNvSpPr>
            <a:spLocks noGrp="1"/>
          </p:cNvSpPr>
          <p:nvPr>
            <p:ph type="ftr" sz="quarter" idx="11"/>
          </p:nvPr>
        </p:nvSpPr>
        <p:spPr/>
        <p:txBody>
          <a:bodyPr/>
          <a:lstStyle/>
          <a:p>
            <a:pPr>
              <a:defRPr/>
            </a:pPr>
            <a:r>
              <a:rPr lang="en-US"/>
              <a:t>Version 2.0</a:t>
            </a:r>
            <a:endParaRPr lang="en-US" dirty="0"/>
          </a:p>
        </p:txBody>
      </p:sp>
      <p:sp>
        <p:nvSpPr>
          <p:cNvPr id="86021" name="Espace réservé du numéro de diapositive 5">
            <a:extLst>
              <a:ext uri="{FF2B5EF4-FFF2-40B4-BE49-F238E27FC236}">
                <a16:creationId xmlns:a16="http://schemas.microsoft.com/office/drawing/2014/main" id="{F76157A5-D3D7-5247-A852-911856C5BE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43A2B7-9E25-6E4D-B910-F8DA7465A30C}" type="slidenum">
              <a:rPr lang="en-US" altLang="fr-FR">
                <a:solidFill>
                  <a:schemeClr val="tx2"/>
                </a:solidFill>
                <a:latin typeface="Constantia" panose="02030602050306030303" pitchFamily="18" charset="0"/>
              </a:rPr>
              <a:pPr/>
              <a:t>87</a:t>
            </a:fld>
            <a:endParaRPr lang="en-US" altLang="fr-FR">
              <a:solidFill>
                <a:schemeClr val="tx2"/>
              </a:solidFill>
              <a:latin typeface="Constantia" panose="02030602050306030303"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F03F596-FA96-B046-8A9F-5B7825B3C2A2}"/>
              </a:ext>
            </a:extLst>
          </p:cNvPr>
          <p:cNvSpPr>
            <a:spLocks noGrp="1"/>
          </p:cNvSpPr>
          <p:nvPr>
            <p:ph idx="1"/>
          </p:nvPr>
        </p:nvSpPr>
        <p:spPr>
          <a:xfrm>
            <a:off x="457200" y="1143000"/>
            <a:ext cx="8229600" cy="5334000"/>
          </a:xfrm>
        </p:spPr>
        <p:txBody>
          <a:bodyPr>
            <a:normAutofit fontScale="70000" lnSpcReduction="20000"/>
          </a:bodyPr>
          <a:lstStyle/>
          <a:p>
            <a:pPr>
              <a:buFont typeface="Wingdings 2" charset="2"/>
              <a:buChar char=""/>
              <a:defRPr/>
            </a:pPr>
            <a:r>
              <a:rPr lang="fr-FR" sz="2800" dirty="0"/>
              <a:t>Papiers nécessaires à mon AGA : URSSAF</a:t>
            </a:r>
            <a:r>
              <a:rPr lang="fr-FR" sz="2800" b="1" dirty="0"/>
              <a:t> (provisionnelle et régularisation – à bien garder !</a:t>
            </a:r>
            <a:r>
              <a:rPr lang="fr-FR" sz="2800" dirty="0"/>
              <a:t>), CARMF, relevés bancaires (1/1/2016 et 31/12/2016), déclaration 2035, OGBNC (notamment les 3 - frais mixtes - et 4 - tableau de passage), balance comptable, copie du relevé SNIR, et des documents fournis par l'AGA (attestation de conformité adhérent, formulaire de télétransmission de la déclaration, cotisation à jour et fiche DECLOYER)</a:t>
            </a:r>
          </a:p>
          <a:p>
            <a:pPr lvl="1">
              <a:buFont typeface="Wingdings 2" charset="2"/>
              <a:buChar char=""/>
              <a:defRPr/>
            </a:pPr>
            <a:r>
              <a:rPr lang="fr-FR" dirty="0"/>
              <a:t>OGBNC N°00 et 01 : purement administratif (infos déjà demandées dans les dossiers de l'AGA)</a:t>
            </a:r>
          </a:p>
          <a:p>
            <a:pPr lvl="1">
              <a:buFont typeface="Wingdings 2" charset="2"/>
              <a:buChar char=""/>
              <a:defRPr/>
            </a:pPr>
            <a:r>
              <a:rPr lang="fr-FR" dirty="0"/>
              <a:t>OGBNC N°02 : Détail divers à déduire : penser à la déduction forfaitaire de 2 % des recettes (honoraires et gains divers)</a:t>
            </a:r>
          </a:p>
          <a:p>
            <a:pPr lvl="1">
              <a:buFont typeface="Wingdings 2" charset="2"/>
              <a:buChar char=""/>
              <a:defRPr/>
            </a:pPr>
            <a:r>
              <a:rPr lang="fr-FR" dirty="0"/>
              <a:t>OGBNC N°3 : il me suffit de remplir la ligne "CRDS &amp; part non déductible CSG" avec le montant total "CSG déductible et non déductible" (oui je sais, c'est bizarre), puis mode de réintégration 2 (comptable en décote directe) et dans montant réintégré la "CSG non déductible"</a:t>
            </a:r>
          </a:p>
          <a:p>
            <a:pPr lvl="1">
              <a:buFont typeface="Wingdings 2" charset="2"/>
              <a:buChar char=""/>
              <a:defRPr/>
            </a:pPr>
            <a:r>
              <a:rPr lang="fr-FR" dirty="0"/>
              <a:t>OGBNC N°04 : un peu galère les premières fois</a:t>
            </a:r>
            <a:r>
              <a:rPr lang="is-IS" dirty="0"/>
              <a:t>… </a:t>
            </a:r>
            <a:r>
              <a:rPr lang="fr-FR" dirty="0"/>
              <a:t>Je remplis dans cet ordre : solde des comptes (31/12 et 01/01), acquisitions d'immobilisation (de l'année : on parle ici des mouvements sur le compte dans l'année et pas des amortissements), apports (normalement à 0€ s'il n'y a pas de gros achats ou de déficit), frais déduits non payés et forfaitaires (j'ai créé un état personnel sous </a:t>
            </a:r>
            <a:r>
              <a:rPr lang="fr-FR" dirty="0" err="1"/>
              <a:t>VigiCompta</a:t>
            </a:r>
            <a:r>
              <a:rPr lang="fr-FR" dirty="0"/>
              <a:t> pour compter toutes les dépenses hors compte pro), report des lignes BR et AG (total dépenses et recettes), prélèvements personnels (vérifié).</a:t>
            </a:r>
          </a:p>
          <a:p>
            <a:pPr>
              <a:buFont typeface="Wingdings 2" charset="2"/>
              <a:buChar char=""/>
              <a:defRPr/>
            </a:pPr>
            <a:endParaRPr lang="fr-FR" dirty="0"/>
          </a:p>
          <a:p>
            <a:pPr>
              <a:buFont typeface="Wingdings 2" charset="2"/>
              <a:buChar char=""/>
              <a:defRPr/>
            </a:pPr>
            <a:endParaRPr lang="fr-FR" dirty="0"/>
          </a:p>
        </p:txBody>
      </p:sp>
      <p:sp>
        <p:nvSpPr>
          <p:cNvPr id="3" name="Titre 2">
            <a:extLst>
              <a:ext uri="{FF2B5EF4-FFF2-40B4-BE49-F238E27FC236}">
                <a16:creationId xmlns:a16="http://schemas.microsoft.com/office/drawing/2014/main" id="{96376E05-62E0-3944-B78F-6C659AE0A426}"/>
              </a:ext>
            </a:extLst>
          </p:cNvPr>
          <p:cNvSpPr>
            <a:spLocks noGrp="1"/>
          </p:cNvSpPr>
          <p:nvPr>
            <p:ph type="title"/>
          </p:nvPr>
        </p:nvSpPr>
        <p:spPr>
          <a:xfrm>
            <a:off x="457200" y="-228600"/>
            <a:ext cx="8229600" cy="1219200"/>
          </a:xfrm>
        </p:spPr>
        <p:txBody>
          <a:bodyPr/>
          <a:lstStyle/>
          <a:p>
            <a:pPr>
              <a:defRPr/>
            </a:pPr>
            <a:r>
              <a:rPr lang="fr-FR"/>
              <a:t>A propos de la 2035 pour l’AGA</a:t>
            </a:r>
            <a:r>
              <a:rPr lang="is-IS"/>
              <a:t>…</a:t>
            </a:r>
            <a:endParaRPr lang="fr-FR"/>
          </a:p>
        </p:txBody>
      </p:sp>
      <p:sp>
        <p:nvSpPr>
          <p:cNvPr id="88067" name="Espace réservé de la date 3">
            <a:extLst>
              <a:ext uri="{FF2B5EF4-FFF2-40B4-BE49-F238E27FC236}">
                <a16:creationId xmlns:a16="http://schemas.microsoft.com/office/drawing/2014/main" id="{3C645D20-57DB-F04B-96E6-4220CB05EB9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836FF4-3E2D-E04C-9533-4FE2FDEE3003}"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5" name="Espace réservé du pied de page 4">
            <a:extLst>
              <a:ext uri="{FF2B5EF4-FFF2-40B4-BE49-F238E27FC236}">
                <a16:creationId xmlns:a16="http://schemas.microsoft.com/office/drawing/2014/main" id="{E1421228-577E-0E46-A59E-2E237AB019F3}"/>
              </a:ext>
            </a:extLst>
          </p:cNvPr>
          <p:cNvSpPr>
            <a:spLocks noGrp="1"/>
          </p:cNvSpPr>
          <p:nvPr>
            <p:ph type="ftr" sz="quarter" idx="11"/>
          </p:nvPr>
        </p:nvSpPr>
        <p:spPr/>
        <p:txBody>
          <a:bodyPr/>
          <a:lstStyle/>
          <a:p>
            <a:pPr>
              <a:defRPr/>
            </a:pPr>
            <a:r>
              <a:rPr lang="en-US"/>
              <a:t>Version 2.0</a:t>
            </a:r>
          </a:p>
        </p:txBody>
      </p:sp>
      <p:sp>
        <p:nvSpPr>
          <p:cNvPr id="88069" name="Espace réservé du numéro de diapositive 5">
            <a:extLst>
              <a:ext uri="{FF2B5EF4-FFF2-40B4-BE49-F238E27FC236}">
                <a16:creationId xmlns:a16="http://schemas.microsoft.com/office/drawing/2014/main" id="{AA10E574-229E-C543-82F0-412EEF20C1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2A657A-25C1-D649-8E02-0856E6AC8B69}" type="slidenum">
              <a:rPr lang="en-US" altLang="fr-FR">
                <a:solidFill>
                  <a:schemeClr val="tx2"/>
                </a:solidFill>
                <a:latin typeface="Constantia" panose="02030602050306030303" pitchFamily="18" charset="0"/>
              </a:rPr>
              <a:pPr/>
              <a:t>88</a:t>
            </a:fld>
            <a:endParaRPr lang="en-US" altLang="fr-FR">
              <a:solidFill>
                <a:schemeClr val="tx2"/>
              </a:solidFill>
              <a:latin typeface="Constantia" panose="02030602050306030303"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1">
            <a:extLst>
              <a:ext uri="{FF2B5EF4-FFF2-40B4-BE49-F238E27FC236}">
                <a16:creationId xmlns:a16="http://schemas.microsoft.com/office/drawing/2014/main" id="{9C1DA75C-2CF9-A148-8FD0-A69D70FFCD70}"/>
              </a:ext>
            </a:extLst>
          </p:cNvPr>
          <p:cNvSpPr>
            <a:spLocks noGrp="1"/>
          </p:cNvSpPr>
          <p:nvPr>
            <p:ph idx="1"/>
          </p:nvPr>
        </p:nvSpPr>
        <p:spPr/>
        <p:txBody>
          <a:bodyPr/>
          <a:lstStyle/>
          <a:p>
            <a:pPr eaLnBrk="1" hangingPunct="1"/>
            <a:r>
              <a:rPr lang="fr-FR" altLang="fr-FR"/>
              <a:t>Connaissances personnelles</a:t>
            </a:r>
          </a:p>
          <a:p>
            <a:pPr eaLnBrk="1" hangingPunct="1"/>
            <a:r>
              <a:rPr lang="fr-FR" altLang="fr-FR"/>
              <a:t>Connaissances des patients</a:t>
            </a:r>
            <a:r>
              <a:rPr lang="fr-FR" altLang="fr-FR" sz="1200"/>
              <a:t> (satisfaits)</a:t>
            </a:r>
          </a:p>
          <a:p>
            <a:pPr eaLnBrk="1" hangingPunct="1"/>
            <a:r>
              <a:rPr lang="fr-FR" altLang="fr-FR"/>
              <a:t>En appelant les (secrétaires de) spécialistes </a:t>
            </a:r>
          </a:p>
          <a:p>
            <a:pPr eaLnBrk="1" hangingPunct="1"/>
            <a:r>
              <a:rPr lang="fr-FR" altLang="fr-FR"/>
              <a:t>En allant se présenter</a:t>
            </a:r>
          </a:p>
          <a:p>
            <a:pPr eaLnBrk="1" hangingPunct="1"/>
            <a:r>
              <a:rPr lang="fr-FR" altLang="fr-FR"/>
              <a:t>En formation continue locale</a:t>
            </a:r>
          </a:p>
          <a:p>
            <a:pPr eaLnBrk="1" hangingPunct="1"/>
            <a:r>
              <a:rPr lang="fr-FR" altLang="fr-FR"/>
              <a:t>…</a:t>
            </a:r>
          </a:p>
        </p:txBody>
      </p:sp>
      <p:sp>
        <p:nvSpPr>
          <p:cNvPr id="3" name="Title 2">
            <a:extLst>
              <a:ext uri="{FF2B5EF4-FFF2-40B4-BE49-F238E27FC236}">
                <a16:creationId xmlns:a16="http://schemas.microsoft.com/office/drawing/2014/main" id="{0DC65C69-14C7-7F44-A89B-B356B61FB9C5}"/>
              </a:ext>
            </a:extLst>
          </p:cNvPr>
          <p:cNvSpPr>
            <a:spLocks noGrp="1"/>
          </p:cNvSpPr>
          <p:nvPr>
            <p:ph type="title"/>
          </p:nvPr>
        </p:nvSpPr>
        <p:spPr/>
        <p:txBody>
          <a:bodyPr/>
          <a:lstStyle/>
          <a:p>
            <a:pPr eaLnBrk="1" fontAlgn="auto" hangingPunct="1">
              <a:spcAft>
                <a:spcPts val="0"/>
              </a:spcAft>
              <a:defRPr/>
            </a:pPr>
            <a:r>
              <a:rPr lang="fr-FR"/>
              <a:t>Comment développer un réseau ? </a:t>
            </a:r>
          </a:p>
        </p:txBody>
      </p:sp>
      <p:sp>
        <p:nvSpPr>
          <p:cNvPr id="89091" name="Date Placeholder 3">
            <a:extLst>
              <a:ext uri="{FF2B5EF4-FFF2-40B4-BE49-F238E27FC236}">
                <a16:creationId xmlns:a16="http://schemas.microsoft.com/office/drawing/2014/main" id="{DA327997-8E5C-5E44-A25F-3F70CDC10B0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36D683-2EE9-0744-8595-4DA05B7481D3}"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89092" name="Slide Number Placeholder 4">
            <a:extLst>
              <a:ext uri="{FF2B5EF4-FFF2-40B4-BE49-F238E27FC236}">
                <a16:creationId xmlns:a16="http://schemas.microsoft.com/office/drawing/2014/main" id="{03366EE0-98A6-3947-A840-84FFD591C3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B3FEA023-E157-F54A-895B-3E8948CDFAEB}" type="slidenum">
              <a:rPr lang="en-US" altLang="fr-FR" sz="1600">
                <a:solidFill>
                  <a:schemeClr val="tx2"/>
                </a:solidFill>
              </a:rPr>
              <a:pPr>
                <a:spcBef>
                  <a:spcPct val="0"/>
                </a:spcBef>
                <a:buClrTx/>
                <a:buSzTx/>
                <a:buFontTx/>
                <a:buNone/>
              </a:pPr>
              <a:t>89</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B169006D-C915-264B-B6B8-04EA653E43D8}"/>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DC71B4-F667-BE48-945C-316F5E1D57CA}"/>
              </a:ext>
            </a:extLst>
          </p:cNvPr>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fr-FR" i="1" dirty="0"/>
          </a:p>
        </p:txBody>
      </p:sp>
      <p:sp>
        <p:nvSpPr>
          <p:cNvPr id="3" name="Title 2">
            <a:extLst>
              <a:ext uri="{FF2B5EF4-FFF2-40B4-BE49-F238E27FC236}">
                <a16:creationId xmlns:a16="http://schemas.microsoft.com/office/drawing/2014/main" id="{83CFEF51-2D96-BA4A-9D73-497968731DB0}"/>
              </a:ext>
            </a:extLst>
          </p:cNvPr>
          <p:cNvSpPr>
            <a:spLocks noGrp="1"/>
          </p:cNvSpPr>
          <p:nvPr>
            <p:ph type="ctrTitle"/>
          </p:nvPr>
        </p:nvSpPr>
        <p:spPr/>
        <p:txBody>
          <a:bodyPr/>
          <a:lstStyle/>
          <a:p>
            <a:pPr eaLnBrk="1" fontAlgn="auto" hangingPunct="1">
              <a:spcAft>
                <a:spcPts val="0"/>
              </a:spcAft>
              <a:defRPr/>
            </a:pPr>
            <a:r>
              <a:rPr lang="fr-FR" dirty="0"/>
              <a:t>Structures institutionnelles</a:t>
            </a:r>
          </a:p>
        </p:txBody>
      </p:sp>
    </p:spTree>
    <p:extLst>
      <p:ext uri="{BB962C8B-B14F-4D97-AF65-F5344CB8AC3E}">
        <p14:creationId xmlns:p14="http://schemas.microsoft.com/office/powerpoint/2010/main" val="2055241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92E54-5F08-594E-BD9C-A2C07D6E9A2F}"/>
              </a:ext>
            </a:extLst>
          </p:cNvPr>
          <p:cNvSpPr>
            <a:spLocks noGrp="1"/>
          </p:cNvSpPr>
          <p:nvPr>
            <p:ph idx="1"/>
          </p:nvPr>
        </p:nvSpPr>
        <p:spPr>
          <a:xfrm>
            <a:off x="457200" y="1371600"/>
            <a:ext cx="8562975" cy="5334000"/>
          </a:xfrm>
        </p:spPr>
        <p:txBody>
          <a:bodyPr>
            <a:normAutofit fontScale="62500" lnSpcReduction="20000"/>
          </a:bodyPr>
          <a:lstStyle/>
          <a:p>
            <a:pPr marL="274320" indent="-274320" eaLnBrk="1" fontAlgn="auto" hangingPunct="1">
              <a:spcAft>
                <a:spcPts val="0"/>
              </a:spcAft>
              <a:buFont typeface="Wingdings 2"/>
              <a:buNone/>
              <a:defRPr/>
            </a:pPr>
            <a:r>
              <a:rPr lang="fr-FR" dirty="0"/>
              <a:t>Article 19 (article R.4127-19 du code de la santé publique)</a:t>
            </a:r>
            <a:br>
              <a:rPr lang="fr-FR" dirty="0"/>
            </a:br>
            <a:br>
              <a:rPr lang="fr-FR" dirty="0"/>
            </a:br>
            <a:r>
              <a:rPr lang="fr-FR" b="1" i="1" dirty="0"/>
              <a:t>La médecine ne doit pas être pratiquée comme un commerce. </a:t>
            </a:r>
            <a:r>
              <a:rPr lang="fr-FR" i="1" dirty="0"/>
              <a:t>Sont interdits tous procédés directs ou indirects de publicité et notamment tout aménagement ou signalisation donnant aux locaux une apparence commerciale.</a:t>
            </a:r>
            <a:endParaRPr lang="fr-FR" dirty="0"/>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None/>
              <a:defRPr/>
            </a:pPr>
            <a:r>
              <a:rPr lang="fr-FR" dirty="0"/>
              <a:t>Les patients peuvent vous connaître par : </a:t>
            </a:r>
          </a:p>
          <a:p>
            <a:pPr marL="274320" indent="-274320" eaLnBrk="1" fontAlgn="auto" hangingPunct="1">
              <a:spcAft>
                <a:spcPts val="0"/>
              </a:spcAft>
              <a:buFont typeface="Wingdings 2"/>
              <a:buChar char=""/>
              <a:defRPr/>
            </a:pPr>
            <a:r>
              <a:rPr lang="fr-FR" dirty="0"/>
              <a:t>Le bouche-à-oreille (le plus efficace, de loin), </a:t>
            </a:r>
          </a:p>
          <a:p>
            <a:pPr marL="274320" indent="-274320" eaLnBrk="1" fontAlgn="auto" hangingPunct="1">
              <a:spcAft>
                <a:spcPts val="0"/>
              </a:spcAft>
              <a:buFont typeface="Wingdings 2"/>
              <a:buChar char=""/>
              <a:defRPr/>
            </a:pPr>
            <a:r>
              <a:rPr lang="fr-FR" dirty="0"/>
              <a:t>Pages Jaunes</a:t>
            </a:r>
          </a:p>
          <a:p>
            <a:pPr eaLnBrk="1" hangingPunct="1">
              <a:buFont typeface="Wingdings 2" charset="2"/>
              <a:buChar char=""/>
              <a:defRPr/>
            </a:pPr>
            <a:r>
              <a:rPr lang="fr-FR" altLang="fr-FR" dirty="0"/>
              <a:t>Agendas en ligne : </a:t>
            </a:r>
            <a:r>
              <a:rPr lang="fr-FR" altLang="fr-FR" dirty="0" err="1"/>
              <a:t>MonDocteur</a:t>
            </a:r>
            <a:r>
              <a:rPr lang="fr-FR" altLang="fr-FR" dirty="0"/>
              <a:t>, </a:t>
            </a:r>
            <a:r>
              <a:rPr lang="fr-FR" altLang="fr-FR" dirty="0" err="1"/>
              <a:t>Doctolib</a:t>
            </a:r>
            <a:r>
              <a:rPr lang="is-IS" altLang="fr-FR" dirty="0"/>
              <a:t>...</a:t>
            </a:r>
          </a:p>
          <a:p>
            <a:pPr lvl="1" eaLnBrk="1" hangingPunct="1">
              <a:buFont typeface="Wingdings 2" charset="2"/>
              <a:buChar char=""/>
              <a:defRPr/>
            </a:pPr>
            <a:r>
              <a:rPr lang="is-IS" altLang="fr-FR" dirty="0"/>
              <a:t>Ce sont des outils / agendas performants et pas chers </a:t>
            </a:r>
          </a:p>
          <a:p>
            <a:pPr lvl="1" eaLnBrk="1" hangingPunct="1">
              <a:buFont typeface="Wingdings 2" charset="2"/>
              <a:buChar char=""/>
              <a:defRPr/>
            </a:pPr>
            <a:r>
              <a:rPr lang="is-IS" altLang="fr-FR" dirty="0"/>
              <a:t>… mais y a-t-il des évolutions prévisibles qui vous g</a:t>
            </a:r>
            <a:r>
              <a:rPr lang="fr-FR" altLang="fr-FR" dirty="0" err="1"/>
              <a:t>êneront</a:t>
            </a:r>
            <a:r>
              <a:rPr lang="fr-FR" altLang="fr-FR" dirty="0"/>
              <a:t> quand vous ne pourrez plus faire marche arrière </a:t>
            </a:r>
            <a:r>
              <a:rPr lang="is-IS" altLang="fr-FR" dirty="0"/>
              <a:t>? (</a:t>
            </a:r>
            <a:r>
              <a:rPr lang="fr-FR" altLang="fr-FR" dirty="0"/>
              <a:t>N</a:t>
            </a:r>
            <a:r>
              <a:rPr lang="is-IS" altLang="fr-FR" dirty="0"/>
              <a:t>otation des médecins, utilisation de données personnelles : “X a RDV avec un médecin x 2 + un gastro, vendons-lui des probiotiques très chers”...)</a:t>
            </a:r>
            <a:endParaRPr lang="fr-FR" altLang="fr-FR" dirty="0"/>
          </a:p>
          <a:p>
            <a:pPr marL="274320" indent="-274320" eaLnBrk="1" fontAlgn="auto" hangingPunct="1">
              <a:spcAft>
                <a:spcPts val="0"/>
              </a:spcAft>
              <a:buFont typeface="Wingdings 2"/>
              <a:buChar char=""/>
              <a:defRPr/>
            </a:pPr>
            <a:r>
              <a:rPr lang="fr-FR" dirty="0"/>
              <a:t>Site web (attention à ne pas faire de publicité… plutôt réservé aux SCM qu’à un exercice solo, sauf à partager des fiches avec les patients) </a:t>
            </a:r>
          </a:p>
          <a:p>
            <a:pPr marL="274320" indent="-274320" eaLnBrk="1" fontAlgn="auto" hangingPunct="1">
              <a:spcAft>
                <a:spcPts val="0"/>
              </a:spcAft>
              <a:buFont typeface="Wingdings 2"/>
              <a:buChar char=""/>
              <a:defRPr/>
            </a:pPr>
            <a:r>
              <a:rPr lang="fr-FR" dirty="0"/>
              <a:t>1 insertion autorisée dans un journal local (Semaine dans le Boulonnais → 100€ l’encart ; bilan : 1 patient supplémentaire…)</a:t>
            </a:r>
          </a:p>
          <a:p>
            <a:pPr marL="274320" indent="-274320" eaLnBrk="1" fontAlgn="auto" hangingPunct="1">
              <a:spcAft>
                <a:spcPts val="0"/>
              </a:spcAft>
              <a:buFont typeface="Wingdings 2"/>
              <a:buChar char=""/>
              <a:defRPr/>
            </a:pPr>
            <a:r>
              <a:rPr lang="fr-FR" dirty="0"/>
              <a:t>Journal municipal pour annonce </a:t>
            </a:r>
            <a:r>
              <a:rPr lang="fr-FR" i="1" dirty="0"/>
              <a:t>sobre</a:t>
            </a:r>
            <a:r>
              <a:rPr lang="fr-FR" dirty="0"/>
              <a:t> de l’installation (non publicitaire)</a:t>
            </a:r>
          </a:p>
          <a:p>
            <a:pPr marL="274320" indent="-274320" eaLnBrk="1" fontAlgn="auto" hangingPunct="1">
              <a:spcAft>
                <a:spcPts val="0"/>
              </a:spcAft>
              <a:buFont typeface="Wingdings 2"/>
              <a:buChar char=""/>
              <a:defRPr/>
            </a:pPr>
            <a:r>
              <a:rPr lang="fr-FR" dirty="0"/>
              <a:t>Si besoin, voir avec CDOM (panneaux d’affichage en montagne, etc.)</a:t>
            </a:r>
          </a:p>
        </p:txBody>
      </p:sp>
      <p:sp>
        <p:nvSpPr>
          <p:cNvPr id="3" name="Title 2">
            <a:extLst>
              <a:ext uri="{FF2B5EF4-FFF2-40B4-BE49-F238E27FC236}">
                <a16:creationId xmlns:a16="http://schemas.microsoft.com/office/drawing/2014/main" id="{28DC52E5-AD97-3F42-95E8-F341E3047A9F}"/>
              </a:ext>
            </a:extLst>
          </p:cNvPr>
          <p:cNvSpPr>
            <a:spLocks noGrp="1"/>
          </p:cNvSpPr>
          <p:nvPr>
            <p:ph type="title"/>
          </p:nvPr>
        </p:nvSpPr>
        <p:spPr/>
        <p:txBody>
          <a:bodyPr>
            <a:normAutofit fontScale="90000"/>
          </a:bodyPr>
          <a:lstStyle/>
          <a:p>
            <a:pPr eaLnBrk="1" fontAlgn="auto" hangingPunct="1">
              <a:spcAft>
                <a:spcPts val="0"/>
              </a:spcAft>
              <a:defRPr/>
            </a:pPr>
            <a:r>
              <a:rPr lang="fr-FR"/>
              <a:t>Comment se faire connaître ? </a:t>
            </a:r>
            <a:br>
              <a:rPr lang="fr-FR"/>
            </a:br>
            <a:r>
              <a:rPr lang="fr-FR"/>
              <a:t>(publicité et médecine)</a:t>
            </a:r>
          </a:p>
        </p:txBody>
      </p:sp>
      <p:sp>
        <p:nvSpPr>
          <p:cNvPr id="90115" name="Date Placeholder 3">
            <a:extLst>
              <a:ext uri="{FF2B5EF4-FFF2-40B4-BE49-F238E27FC236}">
                <a16:creationId xmlns:a16="http://schemas.microsoft.com/office/drawing/2014/main" id="{85DF57BD-F42D-AF4F-ADCF-CC579AB2EF4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69554F-C4CE-8948-8F8B-CF96C42984AD}"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0116" name="Slide Number Placeholder 4">
            <a:extLst>
              <a:ext uri="{FF2B5EF4-FFF2-40B4-BE49-F238E27FC236}">
                <a16:creationId xmlns:a16="http://schemas.microsoft.com/office/drawing/2014/main" id="{73833906-67D1-AD4B-AB19-623C806CA0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DEB959AB-040B-2444-965B-3F46132536FD}" type="slidenum">
              <a:rPr lang="en-US" altLang="fr-FR" sz="1600">
                <a:solidFill>
                  <a:schemeClr val="tx2"/>
                </a:solidFill>
              </a:rPr>
              <a:pPr>
                <a:spcBef>
                  <a:spcPct val="0"/>
                </a:spcBef>
                <a:buClrTx/>
                <a:buSzTx/>
                <a:buFontTx/>
                <a:buNone/>
              </a:pPr>
              <a:t>90</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783E26CA-F0D7-BA42-9597-AF50B9F6AB07}"/>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91572-0A4A-1042-8D16-748E81AEB65D}"/>
              </a:ext>
            </a:extLst>
          </p:cNvPr>
          <p:cNvSpPr>
            <a:spLocks noGrp="1"/>
          </p:cNvSpPr>
          <p:nvPr>
            <p:ph idx="1"/>
          </p:nvPr>
        </p:nvSpPr>
        <p:spPr/>
        <p:txBody>
          <a:bodyPr>
            <a:normAutofit fontScale="77500" lnSpcReduction="20000"/>
          </a:bodyPr>
          <a:lstStyle/>
          <a:p>
            <a:pPr marL="274320" indent="-274320" eaLnBrk="1" fontAlgn="auto" hangingPunct="1">
              <a:spcAft>
                <a:spcPts val="0"/>
              </a:spcAft>
              <a:buFont typeface="Wingdings 2"/>
              <a:buChar char=""/>
              <a:defRPr/>
            </a:pPr>
            <a:r>
              <a:rPr lang="fr-FR" dirty="0"/>
              <a:t>25 x 30 centimètres</a:t>
            </a:r>
          </a:p>
          <a:p>
            <a:pPr marL="274320" indent="-274320" eaLnBrk="1" fontAlgn="auto" hangingPunct="1">
              <a:spcAft>
                <a:spcPts val="0"/>
              </a:spcAft>
              <a:buFont typeface="Wingdings 2"/>
              <a:buChar char=""/>
              <a:defRPr/>
            </a:pPr>
            <a:r>
              <a:rPr lang="fr-FR" dirty="0"/>
              <a:t>NOM Prénom</a:t>
            </a:r>
          </a:p>
          <a:p>
            <a:pPr marL="274320" indent="-274320" eaLnBrk="1" fontAlgn="auto" hangingPunct="1">
              <a:spcAft>
                <a:spcPts val="0"/>
              </a:spcAft>
              <a:buFont typeface="Wingdings 2"/>
              <a:buNone/>
              <a:defRPr/>
            </a:pPr>
            <a:r>
              <a:rPr lang="fr-FR" dirty="0"/>
              <a:t>    Téléphone</a:t>
            </a:r>
          </a:p>
          <a:p>
            <a:pPr marL="274320" indent="-274320" eaLnBrk="1" fontAlgn="auto" hangingPunct="1">
              <a:spcAft>
                <a:spcPts val="0"/>
              </a:spcAft>
              <a:buFont typeface="Wingdings 2"/>
              <a:buNone/>
              <a:defRPr/>
            </a:pPr>
            <a:r>
              <a:rPr lang="fr-FR" dirty="0"/>
              <a:t>    Diplôme, titre, qualification </a:t>
            </a:r>
            <a:r>
              <a:rPr lang="fr-FR" i="1" dirty="0"/>
              <a:t>(liste des assertions disponible sur le site de l’Ordre pour plaque et ordonnance…)*</a:t>
            </a:r>
          </a:p>
          <a:p>
            <a:pPr marL="274320" indent="-274320" eaLnBrk="1" fontAlgn="auto" hangingPunct="1">
              <a:spcAft>
                <a:spcPts val="0"/>
              </a:spcAft>
              <a:buFont typeface="Wingdings 2"/>
              <a:buNone/>
              <a:defRPr/>
            </a:pPr>
            <a:r>
              <a:rPr lang="fr-FR" i="1" dirty="0"/>
              <a:t>    </a:t>
            </a:r>
            <a:r>
              <a:rPr lang="fr-FR" dirty="0"/>
              <a:t>Secteur 1 ou 2</a:t>
            </a:r>
            <a:endParaRPr lang="fr-FR" i="1" dirty="0"/>
          </a:p>
          <a:p>
            <a:pPr marL="274320" indent="-274320" eaLnBrk="1" fontAlgn="auto" hangingPunct="1">
              <a:spcAft>
                <a:spcPts val="0"/>
              </a:spcAft>
              <a:buFont typeface="Wingdings 2"/>
              <a:buChar char=""/>
              <a:defRPr/>
            </a:pPr>
            <a:r>
              <a:rPr lang="fr-FR" dirty="0"/>
              <a:t>Pour information, il existe plusieurs types </a:t>
            </a:r>
            <a:r>
              <a:rPr lang="fr-FR" dirty="0">
                <a:sym typeface="Wingdings" pitchFamily="2" charset="2"/>
              </a:rPr>
              <a:t> </a:t>
            </a:r>
            <a:endParaRPr lang="fr-FR" dirty="0"/>
          </a:p>
          <a:p>
            <a:pPr marL="640080" lvl="1" indent="-274320" eaLnBrk="1" fontAlgn="auto" hangingPunct="1">
              <a:spcAft>
                <a:spcPts val="0"/>
              </a:spcAft>
              <a:buClr>
                <a:schemeClr val="accent2">
                  <a:shade val="75000"/>
                </a:schemeClr>
              </a:buClr>
              <a:buFont typeface="Wingdings 2"/>
              <a:buChar char=""/>
              <a:defRPr/>
            </a:pPr>
            <a:r>
              <a:rPr lang="fr-FR" dirty="0"/>
              <a:t>Laiton (+ classique et longue durée de vie ; - va vous causer des épicondylites à force de frotter tous les mois avec du </a:t>
            </a:r>
            <a:r>
              <a:rPr lang="fr-FR" dirty="0" err="1"/>
              <a:t>Ouator</a:t>
            </a:r>
            <a:r>
              <a:rPr lang="fr-FR" dirty="0"/>
              <a:t> ou </a:t>
            </a:r>
            <a:r>
              <a:rPr lang="fr-FR" dirty="0" err="1"/>
              <a:t>Miror</a:t>
            </a:r>
            <a:r>
              <a:rPr lang="fr-FR" dirty="0"/>
              <a:t>)</a:t>
            </a:r>
          </a:p>
          <a:p>
            <a:pPr marL="640080" lvl="1" indent="-274320" eaLnBrk="1" fontAlgn="auto" hangingPunct="1">
              <a:spcAft>
                <a:spcPts val="0"/>
              </a:spcAft>
              <a:buClr>
                <a:schemeClr val="accent2">
                  <a:shade val="75000"/>
                </a:schemeClr>
              </a:buClr>
              <a:buFont typeface="Wingdings 2"/>
              <a:buChar char=""/>
              <a:defRPr/>
            </a:pPr>
            <a:r>
              <a:rPr lang="fr-FR" dirty="0"/>
              <a:t>Aluminium (+ original, peu d’entretien ; - durée de vie de 15 ans environ, mais c’est déjà pas mal !)</a:t>
            </a:r>
          </a:p>
          <a:p>
            <a:pPr marL="640080" lvl="1" indent="-274320" eaLnBrk="1" fontAlgn="auto" hangingPunct="1">
              <a:spcAft>
                <a:spcPts val="0"/>
              </a:spcAft>
              <a:buClr>
                <a:schemeClr val="accent2">
                  <a:shade val="75000"/>
                </a:schemeClr>
              </a:buClr>
              <a:buFont typeface="Wingdings 2"/>
              <a:buChar char=""/>
              <a:defRPr/>
            </a:pPr>
            <a:r>
              <a:rPr lang="fr-FR" dirty="0"/>
              <a:t>Plexiglas (+ quasi aucun entretien ; - durée de vie de 10 ans avant les premières fissures, couleurs passées…) </a:t>
            </a:r>
          </a:p>
          <a:p>
            <a:pPr marL="274320" indent="-274320" eaLnBrk="1" fontAlgn="auto" hangingPunct="1">
              <a:spcAft>
                <a:spcPts val="0"/>
              </a:spcAft>
              <a:buFont typeface="Wingdings 2"/>
              <a:buChar char=""/>
              <a:defRPr/>
            </a:pPr>
            <a:endParaRPr lang="fr-FR" i="1" dirty="0"/>
          </a:p>
          <a:p>
            <a:pPr marL="274320" indent="-274320" eaLnBrk="1" fontAlgn="auto" hangingPunct="1">
              <a:spcAft>
                <a:spcPts val="0"/>
              </a:spcAft>
              <a:buFont typeface="Wingdings 2"/>
              <a:buNone/>
              <a:defRPr/>
            </a:pPr>
            <a:r>
              <a:rPr lang="fr-FR" i="1" dirty="0"/>
              <a:t>* https://www.conseil-national.medecin.fr/article/titres-universitaires-et-honorifiques-autorises-sur-les-plaques-et-ordonnances-927</a:t>
            </a:r>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endParaRPr lang="fr-FR" dirty="0"/>
          </a:p>
        </p:txBody>
      </p:sp>
      <p:sp>
        <p:nvSpPr>
          <p:cNvPr id="2" name="Title 1">
            <a:extLst>
              <a:ext uri="{FF2B5EF4-FFF2-40B4-BE49-F238E27FC236}">
                <a16:creationId xmlns:a16="http://schemas.microsoft.com/office/drawing/2014/main" id="{DA9C5C12-F06A-9B4A-9289-B6E11FAC3E5E}"/>
              </a:ext>
            </a:extLst>
          </p:cNvPr>
          <p:cNvSpPr>
            <a:spLocks noGrp="1"/>
          </p:cNvSpPr>
          <p:nvPr>
            <p:ph type="title"/>
          </p:nvPr>
        </p:nvSpPr>
        <p:spPr/>
        <p:txBody>
          <a:bodyPr/>
          <a:lstStyle/>
          <a:p>
            <a:pPr eaLnBrk="1" fontAlgn="auto" hangingPunct="1">
              <a:spcAft>
                <a:spcPts val="0"/>
              </a:spcAft>
              <a:defRPr/>
            </a:pPr>
            <a:r>
              <a:rPr lang="fr-FR"/>
              <a:t>Plaque professionnelle</a:t>
            </a:r>
          </a:p>
        </p:txBody>
      </p:sp>
      <p:sp>
        <p:nvSpPr>
          <p:cNvPr id="91139" name="Date Placeholder 3">
            <a:extLst>
              <a:ext uri="{FF2B5EF4-FFF2-40B4-BE49-F238E27FC236}">
                <a16:creationId xmlns:a16="http://schemas.microsoft.com/office/drawing/2014/main" id="{C5FD88DF-B8F1-3C4F-9E58-2F0DC0B9E3B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48DA92-28A7-C347-BEBB-53DD9FACA407}"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1140" name="Slide Number Placeholder 4">
            <a:extLst>
              <a:ext uri="{FF2B5EF4-FFF2-40B4-BE49-F238E27FC236}">
                <a16:creationId xmlns:a16="http://schemas.microsoft.com/office/drawing/2014/main" id="{C04B92EA-405A-224C-9E73-1C8F81BC71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FD22EC93-FBAE-B942-89E4-B685EAEA6144}" type="slidenum">
              <a:rPr lang="en-US" altLang="fr-FR" sz="1600">
                <a:solidFill>
                  <a:schemeClr val="tx2"/>
                </a:solidFill>
              </a:rPr>
              <a:pPr>
                <a:spcBef>
                  <a:spcPct val="0"/>
                </a:spcBef>
                <a:buClrTx/>
                <a:buSzTx/>
                <a:buFontTx/>
                <a:buNone/>
              </a:pPr>
              <a:t>91</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81F09528-A90C-7147-90BE-76FECA2EA3C2}"/>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A652C-315A-DE43-8DCD-9C7652231204}"/>
              </a:ext>
            </a:extLst>
          </p:cNvPr>
          <p:cNvSpPr>
            <a:spLocks noGrp="1"/>
          </p:cNvSpPr>
          <p:nvPr>
            <p:ph idx="1"/>
          </p:nvPr>
        </p:nvSpPr>
        <p:spPr/>
        <p:txBody>
          <a:bodyPr>
            <a:normAutofit fontScale="85000" lnSpcReduction="20000"/>
          </a:bodyPr>
          <a:lstStyle/>
          <a:p>
            <a:pPr marL="274320" indent="-274320" eaLnBrk="1" fontAlgn="auto" hangingPunct="1">
              <a:spcAft>
                <a:spcPts val="0"/>
              </a:spcAft>
              <a:buFont typeface="Wingdings 2"/>
              <a:buChar char=""/>
              <a:defRPr/>
            </a:pPr>
            <a:r>
              <a:rPr lang="fr-FR" dirty="0"/>
              <a:t>Formulaires informatiques (</a:t>
            </a:r>
            <a:r>
              <a:rPr lang="fr-FR" dirty="0" err="1"/>
              <a:t>MediStory</a:t>
            </a:r>
            <a:r>
              <a:rPr lang="fr-FR" dirty="0"/>
              <a:t>…) : imprimé ou télétransmis</a:t>
            </a:r>
          </a:p>
          <a:p>
            <a:pPr marL="640080" lvl="1" indent="-274320" eaLnBrk="1" fontAlgn="auto" hangingPunct="1">
              <a:spcAft>
                <a:spcPts val="0"/>
              </a:spcAft>
              <a:buClr>
                <a:schemeClr val="accent2">
                  <a:shade val="75000"/>
                </a:schemeClr>
              </a:buClr>
              <a:buFont typeface="Wingdings 2"/>
              <a:buChar char=""/>
              <a:defRPr/>
            </a:pPr>
            <a:r>
              <a:rPr lang="fr-FR" dirty="0"/>
              <a:t>En pratique, après la 1</a:t>
            </a:r>
            <a:r>
              <a:rPr lang="fr-FR" baseline="30000" dirty="0"/>
              <a:t>ère</a:t>
            </a:r>
            <a:r>
              <a:rPr lang="fr-FR" dirty="0"/>
              <a:t> rencontre avec la CPAM, vous recevrez un carton avec tous les imprimés à votre nom et adresse… si vous utilisez beaucoup l’informatique, vous en avez assez avec ce carton pour une bonne décennie… </a:t>
            </a:r>
          </a:p>
          <a:p>
            <a:pPr marL="274320" indent="-274320" eaLnBrk="1" fontAlgn="auto" hangingPunct="1">
              <a:spcAft>
                <a:spcPts val="0"/>
              </a:spcAft>
              <a:buFont typeface="Wingdings 2"/>
              <a:buChar char=""/>
              <a:defRPr/>
            </a:pPr>
            <a:r>
              <a:rPr lang="fr-FR" dirty="0"/>
              <a:t>Demander à Assurance Maladie ou sur AMELI (idem pour </a:t>
            </a:r>
            <a:r>
              <a:rPr lang="fr-FR" dirty="0" err="1"/>
              <a:t>Strepta</a:t>
            </a:r>
            <a:r>
              <a:rPr lang="fr-FR" dirty="0"/>
              <a:t>-test, kits de dépistage et tensiomètre)</a:t>
            </a:r>
          </a:p>
          <a:p>
            <a:pPr marL="640080" lvl="1" indent="-274320" eaLnBrk="1" fontAlgn="auto" hangingPunct="1">
              <a:spcAft>
                <a:spcPts val="0"/>
              </a:spcAft>
              <a:buClr>
                <a:schemeClr val="accent2">
                  <a:shade val="75000"/>
                </a:schemeClr>
              </a:buClr>
              <a:buFont typeface="Wingdings 2"/>
              <a:buChar char=""/>
              <a:defRPr/>
            </a:pPr>
            <a:r>
              <a:rPr lang="fr-FR" dirty="0"/>
              <a:t>Fait lors de la 1</a:t>
            </a:r>
            <a:r>
              <a:rPr lang="fr-FR" baseline="30000" dirty="0"/>
              <a:t>ère</a:t>
            </a:r>
            <a:r>
              <a:rPr lang="fr-FR" dirty="0"/>
              <a:t> rencontre (pour carte CPS)</a:t>
            </a:r>
          </a:p>
          <a:p>
            <a:pPr marL="274320" indent="-274320" eaLnBrk="1" fontAlgn="auto" hangingPunct="1">
              <a:spcAft>
                <a:spcPts val="0"/>
              </a:spcAft>
              <a:buFont typeface="Wingdings 2"/>
              <a:buChar char=""/>
              <a:defRPr/>
            </a:pPr>
            <a:r>
              <a:rPr lang="fr-FR" dirty="0"/>
              <a:t>Laboratoire d’analyse pour frottis et écouvillons</a:t>
            </a:r>
          </a:p>
          <a:p>
            <a:pPr marL="274320" indent="-274320" eaLnBrk="1" fontAlgn="auto" hangingPunct="1">
              <a:spcAft>
                <a:spcPts val="0"/>
              </a:spcAft>
              <a:buFont typeface="Wingdings 2"/>
              <a:buChar char=""/>
              <a:defRPr/>
            </a:pPr>
            <a:r>
              <a:rPr lang="fr-FR" dirty="0"/>
              <a:t>Ordonnances sécurisées (éditeurs agréés par l’AFNOR)</a:t>
            </a:r>
          </a:p>
          <a:p>
            <a:pPr marL="274320" indent="-274320" eaLnBrk="1" fontAlgn="auto" hangingPunct="1">
              <a:spcAft>
                <a:spcPts val="0"/>
              </a:spcAft>
              <a:buFont typeface="Wingdings 2"/>
              <a:buChar char=""/>
              <a:defRPr/>
            </a:pPr>
            <a:r>
              <a:rPr lang="fr-FR" dirty="0"/>
              <a:t>2 Tampons (2 x 19€ sur Papeterie-medicale.com par exemple) </a:t>
            </a:r>
          </a:p>
          <a:p>
            <a:pPr marL="640080" lvl="1" indent="-274320" eaLnBrk="1" fontAlgn="auto" hangingPunct="1">
              <a:spcAft>
                <a:spcPts val="0"/>
              </a:spcAft>
              <a:buClr>
                <a:schemeClr val="accent2">
                  <a:shade val="75000"/>
                </a:schemeClr>
              </a:buClr>
              <a:buFont typeface="Wingdings 2"/>
              <a:buChar char=""/>
              <a:defRPr/>
            </a:pPr>
            <a:r>
              <a:rPr lang="fr-FR" dirty="0"/>
              <a:t>Un avec </a:t>
            </a:r>
            <a:r>
              <a:rPr lang="fr-FR" dirty="0" err="1"/>
              <a:t>code-barre</a:t>
            </a:r>
            <a:r>
              <a:rPr lang="fr-FR" dirty="0"/>
              <a:t> RPPS / ADELI</a:t>
            </a:r>
          </a:p>
          <a:p>
            <a:pPr marL="640080" lvl="1" indent="-274320" eaLnBrk="1" fontAlgn="auto" hangingPunct="1">
              <a:spcAft>
                <a:spcPts val="0"/>
              </a:spcAft>
              <a:buClr>
                <a:schemeClr val="accent2">
                  <a:shade val="75000"/>
                </a:schemeClr>
              </a:buClr>
              <a:buFont typeface="Wingdings 2"/>
              <a:buChar char=""/>
              <a:defRPr/>
            </a:pPr>
            <a:r>
              <a:rPr lang="fr-FR" dirty="0"/>
              <a:t>Un tampon remise de chèque (avec signature !) → le meilleur investissement de votre vie, assurément. </a:t>
            </a:r>
          </a:p>
          <a:p>
            <a:pPr marL="274320" indent="-274320" eaLnBrk="1" fontAlgn="auto" hangingPunct="1">
              <a:spcAft>
                <a:spcPts val="0"/>
              </a:spcAft>
              <a:buFont typeface="Wingdings 2"/>
              <a:buChar char=""/>
              <a:defRPr/>
            </a:pPr>
            <a:endParaRPr lang="fr-FR" dirty="0"/>
          </a:p>
          <a:p>
            <a:pPr marL="274320" indent="-274320" eaLnBrk="1" fontAlgn="auto" hangingPunct="1">
              <a:spcAft>
                <a:spcPts val="0"/>
              </a:spcAft>
              <a:buFont typeface="Wingdings 2"/>
              <a:buNone/>
              <a:defRPr/>
            </a:pPr>
            <a:endParaRPr lang="fr-FR" i="1" dirty="0"/>
          </a:p>
          <a:p>
            <a:pPr marL="274320" indent="-274320" eaLnBrk="1" fontAlgn="auto" hangingPunct="1">
              <a:spcAft>
                <a:spcPts val="0"/>
              </a:spcAft>
              <a:buFont typeface="Wingdings 2"/>
              <a:buNone/>
              <a:defRPr/>
            </a:pPr>
            <a:endParaRPr lang="fr-FR" dirty="0"/>
          </a:p>
          <a:p>
            <a:pPr marL="274320" indent="-274320" eaLnBrk="1" fontAlgn="auto" hangingPunct="1">
              <a:spcAft>
                <a:spcPts val="0"/>
              </a:spcAft>
              <a:buFont typeface="Wingdings 2"/>
              <a:buChar char=""/>
              <a:defRPr/>
            </a:pPr>
            <a:endParaRPr lang="fr-FR" dirty="0"/>
          </a:p>
        </p:txBody>
      </p:sp>
      <p:sp>
        <p:nvSpPr>
          <p:cNvPr id="2" name="Title 1">
            <a:extLst>
              <a:ext uri="{FF2B5EF4-FFF2-40B4-BE49-F238E27FC236}">
                <a16:creationId xmlns:a16="http://schemas.microsoft.com/office/drawing/2014/main" id="{21376187-D3CA-9346-B78E-76016C888BA2}"/>
              </a:ext>
            </a:extLst>
          </p:cNvPr>
          <p:cNvSpPr>
            <a:spLocks noGrp="1"/>
          </p:cNvSpPr>
          <p:nvPr>
            <p:ph type="title"/>
          </p:nvPr>
        </p:nvSpPr>
        <p:spPr/>
        <p:txBody>
          <a:bodyPr/>
          <a:lstStyle/>
          <a:p>
            <a:pPr eaLnBrk="1" fontAlgn="auto" hangingPunct="1">
              <a:spcAft>
                <a:spcPts val="0"/>
              </a:spcAft>
              <a:defRPr/>
            </a:pPr>
            <a:r>
              <a:rPr lang="fr-FR"/>
              <a:t>Ordonnanciers, formulaires et autres</a:t>
            </a:r>
          </a:p>
        </p:txBody>
      </p:sp>
      <p:sp>
        <p:nvSpPr>
          <p:cNvPr id="93187" name="Date Placeholder 3">
            <a:extLst>
              <a:ext uri="{FF2B5EF4-FFF2-40B4-BE49-F238E27FC236}">
                <a16:creationId xmlns:a16="http://schemas.microsoft.com/office/drawing/2014/main" id="{5F7AA4E5-0214-EC48-94D3-417F13134AF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EA0E1D-D9F7-F24B-B8DA-80EF453F629F}"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3188" name="Slide Number Placeholder 4">
            <a:extLst>
              <a:ext uri="{FF2B5EF4-FFF2-40B4-BE49-F238E27FC236}">
                <a16:creationId xmlns:a16="http://schemas.microsoft.com/office/drawing/2014/main" id="{5920234C-50E7-E947-B26D-8510D62BF2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38DA3A80-82D5-C44F-B22B-E090183CE032}" type="slidenum">
              <a:rPr lang="en-US" altLang="fr-FR" sz="1600">
                <a:solidFill>
                  <a:schemeClr val="tx2"/>
                </a:solidFill>
              </a:rPr>
              <a:pPr>
                <a:spcBef>
                  <a:spcPct val="0"/>
                </a:spcBef>
                <a:buClrTx/>
                <a:buSzTx/>
                <a:buFontTx/>
                <a:buNone/>
              </a:pPr>
              <a:t>92</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9F84575F-E945-1A48-A63D-FD6D7825A33E}"/>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DF25A-B3AC-F043-B3BD-B66C9BBB3C79}"/>
              </a:ext>
            </a:extLst>
          </p:cNvPr>
          <p:cNvSpPr>
            <a:spLocks noGrp="1"/>
          </p:cNvSpPr>
          <p:nvPr>
            <p:ph idx="1"/>
          </p:nvPr>
        </p:nvSpPr>
        <p:spPr>
          <a:xfrm>
            <a:off x="457200" y="1524000"/>
            <a:ext cx="8229600" cy="5105400"/>
          </a:xfrm>
        </p:spPr>
        <p:txBody>
          <a:bodyPr>
            <a:normAutofit fontScale="62500" lnSpcReduction="20000"/>
          </a:bodyPr>
          <a:lstStyle/>
          <a:p>
            <a:pPr marL="274320" indent="-274320" eaLnBrk="1" fontAlgn="auto" hangingPunct="1">
              <a:spcAft>
                <a:spcPts val="0"/>
              </a:spcAft>
              <a:buFont typeface="Wingdings 2"/>
              <a:buChar char=""/>
              <a:defRPr/>
            </a:pPr>
            <a:r>
              <a:rPr lang="fr-FR" dirty="0"/>
              <a:t>Congés maternité (si déclaration &lt; 14 SA) : </a:t>
            </a:r>
          </a:p>
          <a:p>
            <a:pPr marL="640080" lvl="1" indent="-274320" eaLnBrk="1" fontAlgn="auto" hangingPunct="1">
              <a:spcAft>
                <a:spcPts val="0"/>
              </a:spcAft>
              <a:buClr>
                <a:schemeClr val="accent2">
                  <a:shade val="75000"/>
                </a:schemeClr>
              </a:buClr>
              <a:buFont typeface="Wingdings 2"/>
              <a:buChar char=""/>
              <a:defRPr/>
            </a:pPr>
            <a:r>
              <a:rPr lang="fr-FR" dirty="0"/>
              <a:t>Allocation Forfaitaire de Repos Maternel = 3300 €</a:t>
            </a:r>
          </a:p>
          <a:p>
            <a:pPr marL="640080" lvl="1" indent="-274320" eaLnBrk="1" fontAlgn="auto" hangingPunct="1">
              <a:spcAft>
                <a:spcPts val="0"/>
              </a:spcAft>
              <a:buClr>
                <a:schemeClr val="accent2">
                  <a:shade val="75000"/>
                </a:schemeClr>
              </a:buClr>
              <a:buFont typeface="Wingdings 2"/>
              <a:buChar char=""/>
              <a:defRPr/>
            </a:pPr>
            <a:r>
              <a:rPr lang="fr-FR" dirty="0"/>
              <a:t>IJ forfaitaire = 54€/jour (WE, fériés inclus) avec 6 semaines avant / 10 semaines après (12/22 si jumeaux, 24/22 si triplés, 8/18 si 2 enfants à charge)</a:t>
            </a:r>
          </a:p>
          <a:p>
            <a:pPr marL="640080" lvl="1" indent="-274320" eaLnBrk="1" fontAlgn="auto" hangingPunct="1">
              <a:spcAft>
                <a:spcPts val="0"/>
              </a:spcAft>
              <a:buClr>
                <a:schemeClr val="accent2">
                  <a:shade val="75000"/>
                </a:schemeClr>
              </a:buClr>
              <a:buFont typeface="Wingdings 2"/>
              <a:buChar char=""/>
              <a:defRPr/>
            </a:pPr>
            <a:r>
              <a:rPr lang="fr-FR" dirty="0"/>
              <a:t>Congé pathologique : 2 semaines max</a:t>
            </a:r>
          </a:p>
          <a:p>
            <a:pPr marL="640080" lvl="1" indent="-274320" eaLnBrk="1" fontAlgn="auto" hangingPunct="1">
              <a:spcAft>
                <a:spcPts val="0"/>
              </a:spcAft>
              <a:buClr>
                <a:schemeClr val="accent2">
                  <a:shade val="75000"/>
                </a:schemeClr>
              </a:buClr>
              <a:buFont typeface="Wingdings 2"/>
              <a:buChar char=""/>
              <a:defRPr/>
            </a:pPr>
            <a:r>
              <a:rPr lang="fr-FR" dirty="0"/>
              <a:t>Après octobre 2017 : Avantage supplémentaire maternité ASM (installée/</a:t>
            </a:r>
            <a:r>
              <a:rPr lang="fr-FR" dirty="0" err="1"/>
              <a:t>collab</a:t>
            </a:r>
            <a:r>
              <a:rPr lang="fr-FR" dirty="0"/>
              <a:t>’ exerçant &gt; 8 demi-journées  par semaine) : 9300€. </a:t>
            </a:r>
          </a:p>
          <a:p>
            <a:pPr marL="640080" lvl="1" indent="-274320" eaLnBrk="1" fontAlgn="auto" hangingPunct="1">
              <a:spcAft>
                <a:spcPts val="0"/>
              </a:spcAft>
              <a:buClr>
                <a:schemeClr val="accent2">
                  <a:shade val="75000"/>
                </a:schemeClr>
              </a:buClr>
              <a:buFont typeface="Wingdings 2"/>
              <a:buChar char=""/>
              <a:defRPr/>
            </a:pPr>
            <a:r>
              <a:rPr lang="fr-FR" dirty="0"/>
              <a:t>Vous pouvez tout refuser et ne prendre que 8 semaines (2/6), vous aurez le forfait et une ASM à 6200€. </a:t>
            </a:r>
          </a:p>
          <a:p>
            <a:pPr marL="640080" lvl="1" indent="-274320" eaLnBrk="1" fontAlgn="auto" hangingPunct="1">
              <a:spcAft>
                <a:spcPts val="0"/>
              </a:spcAft>
              <a:buClr>
                <a:schemeClr val="accent2">
                  <a:shade val="75000"/>
                </a:schemeClr>
              </a:buClr>
              <a:buFont typeface="Wingdings 2"/>
              <a:buChar char=""/>
              <a:defRPr/>
            </a:pPr>
            <a:r>
              <a:rPr lang="fr-FR" dirty="0"/>
              <a:t>Délais variables selon grossesse normale ou pathologique… (se renseigner !)</a:t>
            </a:r>
          </a:p>
          <a:p>
            <a:pPr marL="640080" lvl="1" indent="-274320" eaLnBrk="1" fontAlgn="auto" hangingPunct="1">
              <a:spcAft>
                <a:spcPts val="0"/>
              </a:spcAft>
              <a:buClr>
                <a:schemeClr val="accent2">
                  <a:shade val="75000"/>
                </a:schemeClr>
              </a:buClr>
              <a:buFont typeface="Wingdings 2"/>
              <a:buChar char=""/>
              <a:defRPr/>
            </a:pPr>
            <a:r>
              <a:rPr lang="fr-FR" dirty="0"/>
              <a:t>Si activité mixte : IJ 100 % en plus</a:t>
            </a:r>
          </a:p>
          <a:p>
            <a:pPr marL="274320" indent="-274320" eaLnBrk="1" fontAlgn="auto" hangingPunct="1">
              <a:spcAft>
                <a:spcPts val="0"/>
              </a:spcAft>
              <a:buFont typeface="Wingdings 2"/>
              <a:buChar char=""/>
              <a:defRPr/>
            </a:pPr>
            <a:r>
              <a:rPr lang="fr-FR" dirty="0"/>
              <a:t>Congés paternité :</a:t>
            </a:r>
          </a:p>
          <a:p>
            <a:pPr marL="641033" lvl="1" indent="-274320" eaLnBrk="1" fontAlgn="auto" hangingPunct="1">
              <a:spcAft>
                <a:spcPts val="0"/>
              </a:spcAft>
              <a:buFont typeface="Wingdings 2"/>
              <a:buChar char=""/>
              <a:defRPr/>
            </a:pPr>
            <a:r>
              <a:rPr lang="fr-FR" dirty="0"/>
              <a:t>53€/jour pendant 11 jours (dans les 4 premiers mois) ou 18 jours si &gt; 2 enfants </a:t>
            </a:r>
          </a:p>
          <a:p>
            <a:pPr marL="641033" lvl="1" indent="-274320" eaLnBrk="1" fontAlgn="auto" hangingPunct="1">
              <a:spcAft>
                <a:spcPts val="0"/>
              </a:spcAft>
              <a:buFont typeface="Wingdings 2"/>
              <a:buChar char=""/>
              <a:defRPr/>
            </a:pPr>
            <a:r>
              <a:rPr lang="fr-FR" dirty="0"/>
              <a:t>ASM prévu de 1116€</a:t>
            </a:r>
          </a:p>
          <a:p>
            <a:pPr marL="274320" indent="-274320" eaLnBrk="1" fontAlgn="auto" hangingPunct="1">
              <a:spcAft>
                <a:spcPts val="0"/>
              </a:spcAft>
              <a:buFont typeface="Wingdings 2"/>
              <a:buChar char=""/>
              <a:defRPr/>
            </a:pPr>
            <a:r>
              <a:rPr lang="fr-FR" dirty="0"/>
              <a:t>Assurance complémentaire :</a:t>
            </a:r>
          </a:p>
          <a:p>
            <a:pPr marL="640080" lvl="1" indent="-274320" eaLnBrk="1" fontAlgn="auto" hangingPunct="1">
              <a:spcAft>
                <a:spcPts val="0"/>
              </a:spcAft>
              <a:buClr>
                <a:schemeClr val="accent2">
                  <a:shade val="75000"/>
                </a:schemeClr>
              </a:buClr>
              <a:buFont typeface="Wingdings 2"/>
              <a:buChar char=""/>
              <a:defRPr/>
            </a:pPr>
            <a:r>
              <a:rPr lang="fr-FR" dirty="0"/>
              <a:t>Penser à assurance prévoyance avant 1</a:t>
            </a:r>
            <a:r>
              <a:rPr lang="fr-FR" baseline="30000" dirty="0"/>
              <a:t>ère</a:t>
            </a:r>
            <a:r>
              <a:rPr lang="fr-FR" dirty="0"/>
              <a:t> grossesse </a:t>
            </a:r>
            <a:r>
              <a:rPr lang="fr-FR" dirty="0" err="1"/>
              <a:t>patho</a:t>
            </a:r>
            <a:r>
              <a:rPr lang="fr-FR" dirty="0"/>
              <a:t>…</a:t>
            </a:r>
          </a:p>
          <a:p>
            <a:pPr marL="640080" lvl="1" indent="-274320" eaLnBrk="1" fontAlgn="auto" hangingPunct="1">
              <a:spcAft>
                <a:spcPts val="0"/>
              </a:spcAft>
              <a:buClr>
                <a:schemeClr val="accent2">
                  <a:shade val="75000"/>
                </a:schemeClr>
              </a:buClr>
              <a:buFont typeface="Wingdings 2"/>
              <a:buChar char=""/>
              <a:defRPr/>
            </a:pPr>
            <a:r>
              <a:rPr lang="fr-FR" dirty="0"/>
              <a:t>IJ +/- forfait maternité de naissance</a:t>
            </a:r>
          </a:p>
          <a:p>
            <a:pPr marL="274320" indent="-274320" eaLnBrk="1" fontAlgn="auto" hangingPunct="1">
              <a:spcAft>
                <a:spcPts val="0"/>
              </a:spcAft>
              <a:buFont typeface="Wingdings 2"/>
              <a:buChar char=""/>
              <a:defRPr/>
            </a:pPr>
            <a:r>
              <a:rPr lang="fr-FR" dirty="0"/>
              <a:t>CAF</a:t>
            </a:r>
          </a:p>
          <a:p>
            <a:pPr marL="640080" lvl="1" indent="-274320" eaLnBrk="1" fontAlgn="auto" hangingPunct="1">
              <a:spcAft>
                <a:spcPts val="0"/>
              </a:spcAft>
              <a:buClr>
                <a:schemeClr val="accent2">
                  <a:shade val="75000"/>
                </a:schemeClr>
              </a:buClr>
              <a:buFont typeface="Wingdings 2"/>
              <a:buChar char=""/>
              <a:defRPr/>
            </a:pPr>
            <a:r>
              <a:rPr lang="fr-FR" dirty="0"/>
              <a:t>Prime de naissance, allocation de base, aides pour mode de garde (+ crédits d’impôts…)</a:t>
            </a:r>
          </a:p>
          <a:p>
            <a:pPr marL="274320" indent="-274320" eaLnBrk="1" fontAlgn="auto" hangingPunct="1">
              <a:spcAft>
                <a:spcPts val="0"/>
              </a:spcAft>
              <a:buFont typeface="Wingdings 2"/>
              <a:buChar char=""/>
              <a:defRPr/>
            </a:pPr>
            <a:r>
              <a:rPr lang="fr-FR" dirty="0"/>
              <a:t>CARMF</a:t>
            </a:r>
          </a:p>
          <a:p>
            <a:pPr marL="640080" lvl="1" indent="-274320" eaLnBrk="1" fontAlgn="auto" hangingPunct="1">
              <a:spcAft>
                <a:spcPts val="0"/>
              </a:spcAft>
              <a:buClr>
                <a:schemeClr val="accent2">
                  <a:shade val="75000"/>
                </a:schemeClr>
              </a:buClr>
              <a:buFont typeface="Wingdings 2"/>
              <a:buChar char=""/>
              <a:defRPr/>
            </a:pPr>
            <a:r>
              <a:rPr lang="fr-FR" dirty="0"/>
              <a:t>Exonération de semestre de cotisations, points supplémentaires de retrait</a:t>
            </a:r>
          </a:p>
        </p:txBody>
      </p:sp>
      <p:sp>
        <p:nvSpPr>
          <p:cNvPr id="3" name="Title 2">
            <a:extLst>
              <a:ext uri="{FF2B5EF4-FFF2-40B4-BE49-F238E27FC236}">
                <a16:creationId xmlns:a16="http://schemas.microsoft.com/office/drawing/2014/main" id="{218648B7-431E-E644-8F5D-C7AADE40525A}"/>
              </a:ext>
            </a:extLst>
          </p:cNvPr>
          <p:cNvSpPr>
            <a:spLocks noGrp="1"/>
          </p:cNvSpPr>
          <p:nvPr>
            <p:ph type="title"/>
          </p:nvPr>
        </p:nvSpPr>
        <p:spPr/>
        <p:txBody>
          <a:bodyPr/>
          <a:lstStyle/>
          <a:p>
            <a:pPr eaLnBrk="1" fontAlgn="auto" hangingPunct="1">
              <a:spcAft>
                <a:spcPts val="0"/>
              </a:spcAft>
              <a:defRPr/>
            </a:pPr>
            <a:r>
              <a:rPr lang="fr-FR"/>
              <a:t>Congés parentaux : prise en charge ? </a:t>
            </a:r>
          </a:p>
        </p:txBody>
      </p:sp>
      <p:sp>
        <p:nvSpPr>
          <p:cNvPr id="95235" name="Date Placeholder 3">
            <a:extLst>
              <a:ext uri="{FF2B5EF4-FFF2-40B4-BE49-F238E27FC236}">
                <a16:creationId xmlns:a16="http://schemas.microsoft.com/office/drawing/2014/main" id="{8343B09F-3B93-D343-878C-7477D46883D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063E9D-73D3-1648-BA3C-97C87EB36C82}"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5236" name="Slide Number Placeholder 4">
            <a:extLst>
              <a:ext uri="{FF2B5EF4-FFF2-40B4-BE49-F238E27FC236}">
                <a16:creationId xmlns:a16="http://schemas.microsoft.com/office/drawing/2014/main" id="{02676D0C-EA63-2348-926A-0CA8564F11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090F2413-608D-124C-8A3A-CBBE534EF3CE}" type="slidenum">
              <a:rPr lang="en-US" altLang="fr-FR" sz="1600">
                <a:solidFill>
                  <a:schemeClr val="tx2"/>
                </a:solidFill>
              </a:rPr>
              <a:pPr>
                <a:spcBef>
                  <a:spcPct val="0"/>
                </a:spcBef>
                <a:buClrTx/>
                <a:buSzTx/>
                <a:buFontTx/>
                <a:buNone/>
              </a:pPr>
              <a:t>93</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AA7A40DE-A060-EB4D-B88D-CF77A20EC06A}"/>
              </a:ext>
            </a:extLst>
          </p:cNvPr>
          <p:cNvSpPr>
            <a:spLocks noGrp="1"/>
          </p:cNvSpPr>
          <p:nvPr>
            <p:ph type="ftr" sz="quarter" idx="11"/>
          </p:nvPr>
        </p:nvSpPr>
        <p:spPr/>
        <p:txBody>
          <a:bodyPr/>
          <a:lstStyle/>
          <a:p>
            <a:pPr>
              <a:defRPr/>
            </a:pPr>
            <a:r>
              <a:rPr lang="en-US"/>
              <a:t>Version 2.0</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1">
            <a:extLst>
              <a:ext uri="{FF2B5EF4-FFF2-40B4-BE49-F238E27FC236}">
                <a16:creationId xmlns:a16="http://schemas.microsoft.com/office/drawing/2014/main" id="{35B8DC64-090A-644A-947A-DBB382CFF31E}"/>
              </a:ext>
            </a:extLst>
          </p:cNvPr>
          <p:cNvSpPr>
            <a:spLocks noGrp="1"/>
          </p:cNvSpPr>
          <p:nvPr>
            <p:ph idx="1"/>
          </p:nvPr>
        </p:nvSpPr>
        <p:spPr/>
        <p:txBody>
          <a:bodyPr/>
          <a:lstStyle/>
          <a:p>
            <a:pPr eaLnBrk="1" hangingPunct="1"/>
            <a:r>
              <a:rPr lang="fr-FR" altLang="fr-FR"/>
              <a:t>CPAM : 44€/j à partir de J3 jusqu’à J90 pour les IJ au titre de la maternité </a:t>
            </a:r>
            <a:r>
              <a:rPr lang="fr-FR" altLang="fr-FR" b="1"/>
              <a:t>seulement</a:t>
            </a:r>
            <a:r>
              <a:rPr lang="fr-FR" altLang="fr-FR"/>
              <a:t> (pas du risque « maladie » !)</a:t>
            </a:r>
          </a:p>
          <a:p>
            <a:pPr lvl="1" eaLnBrk="1" hangingPunct="1"/>
            <a:r>
              <a:rPr lang="fr-FR" altLang="fr-FR"/>
              <a:t>Intérêt d’une prévoyance ! </a:t>
            </a:r>
          </a:p>
          <a:p>
            <a:pPr eaLnBrk="1" hangingPunct="1"/>
            <a:endParaRPr lang="fr-FR" altLang="fr-FR"/>
          </a:p>
          <a:p>
            <a:pPr eaLnBrk="1" hangingPunct="1"/>
            <a:r>
              <a:rPr lang="fr-FR" altLang="fr-FR"/>
              <a:t>CARMF à partir de 91</a:t>
            </a:r>
            <a:r>
              <a:rPr lang="fr-FR" altLang="fr-FR" baseline="30000"/>
              <a:t>ème</a:t>
            </a:r>
            <a:r>
              <a:rPr lang="fr-FR" altLang="fr-FR"/>
              <a:t> jour (si médecin thésé !)</a:t>
            </a:r>
          </a:p>
          <a:p>
            <a:pPr lvl="1" eaLnBrk="1" hangingPunct="1"/>
            <a:r>
              <a:rPr lang="fr-FR" altLang="fr-FR"/>
              <a:t>Intérêt d’une prévoyance ! </a:t>
            </a:r>
          </a:p>
          <a:p>
            <a:pPr eaLnBrk="1" hangingPunct="1">
              <a:buFont typeface="Wingdings 2" pitchFamily="2" charset="2"/>
              <a:buNone/>
            </a:pPr>
            <a:endParaRPr lang="fr-FR" altLang="fr-FR"/>
          </a:p>
        </p:txBody>
      </p:sp>
      <p:sp>
        <p:nvSpPr>
          <p:cNvPr id="3" name="Title 2">
            <a:extLst>
              <a:ext uri="{FF2B5EF4-FFF2-40B4-BE49-F238E27FC236}">
                <a16:creationId xmlns:a16="http://schemas.microsoft.com/office/drawing/2014/main" id="{2610FDDF-2AE4-E248-984C-BD77C2B91465}"/>
              </a:ext>
            </a:extLst>
          </p:cNvPr>
          <p:cNvSpPr>
            <a:spLocks noGrp="1"/>
          </p:cNvSpPr>
          <p:nvPr>
            <p:ph type="title"/>
          </p:nvPr>
        </p:nvSpPr>
        <p:spPr/>
        <p:txBody>
          <a:bodyPr/>
          <a:lstStyle/>
          <a:p>
            <a:pPr eaLnBrk="1" fontAlgn="auto" hangingPunct="1">
              <a:spcAft>
                <a:spcPts val="0"/>
              </a:spcAft>
              <a:defRPr/>
            </a:pPr>
            <a:r>
              <a:rPr lang="fr-FR"/>
              <a:t>Arrêt de travail : prise en charge ?</a:t>
            </a:r>
          </a:p>
        </p:txBody>
      </p:sp>
      <p:sp>
        <p:nvSpPr>
          <p:cNvPr id="96259" name="Date Placeholder 3">
            <a:extLst>
              <a:ext uri="{FF2B5EF4-FFF2-40B4-BE49-F238E27FC236}">
                <a16:creationId xmlns:a16="http://schemas.microsoft.com/office/drawing/2014/main" id="{36CFABCD-AD12-7C4D-8609-2C605686125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7FBEB7-9E02-6F49-BFFD-D2AAAE451293}"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6260" name="Slide Number Placeholder 4">
            <a:extLst>
              <a:ext uri="{FF2B5EF4-FFF2-40B4-BE49-F238E27FC236}">
                <a16:creationId xmlns:a16="http://schemas.microsoft.com/office/drawing/2014/main" id="{188078CC-471C-F046-9392-5ABC211DFD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3328DDBC-A9EE-7B4D-A8C8-E917347217EF}" type="slidenum">
              <a:rPr lang="en-US" altLang="fr-FR" sz="1600">
                <a:solidFill>
                  <a:schemeClr val="tx2"/>
                </a:solidFill>
              </a:rPr>
              <a:pPr>
                <a:spcBef>
                  <a:spcPct val="0"/>
                </a:spcBef>
                <a:buClrTx/>
                <a:buSzTx/>
                <a:buFontTx/>
                <a:buNone/>
              </a:pPr>
              <a:t>94</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4012C5CF-AB27-E844-8E7B-F81F57A4E823}"/>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1">
            <a:extLst>
              <a:ext uri="{FF2B5EF4-FFF2-40B4-BE49-F238E27FC236}">
                <a16:creationId xmlns:a16="http://schemas.microsoft.com/office/drawing/2014/main" id="{D83C4E8F-A19E-364C-98FF-4C93C47E689A}"/>
              </a:ext>
            </a:extLst>
          </p:cNvPr>
          <p:cNvSpPr>
            <a:spLocks noGrp="1"/>
          </p:cNvSpPr>
          <p:nvPr>
            <p:ph idx="1"/>
          </p:nvPr>
        </p:nvSpPr>
        <p:spPr/>
        <p:txBody>
          <a:bodyPr/>
          <a:lstStyle/>
          <a:p>
            <a:pPr eaLnBrk="1" hangingPunct="1"/>
            <a:r>
              <a:rPr lang="fr-FR" altLang="fr-FR"/>
              <a:t>OGDPC (</a:t>
            </a:r>
            <a:r>
              <a:rPr lang="fr-FR" altLang="fr-FR">
                <a:hlinkClick r:id="rId2"/>
              </a:rPr>
              <a:t>https://www.mondpc.fr/</a:t>
            </a:r>
            <a:r>
              <a:rPr lang="fr-FR" altLang="fr-FR"/>
              <a:t>)</a:t>
            </a:r>
          </a:p>
          <a:p>
            <a:pPr lvl="1" eaLnBrk="1" hangingPunct="1"/>
            <a:r>
              <a:rPr lang="fr-FR" altLang="fr-FR"/>
              <a:t>Budget de 3700€/an </a:t>
            </a:r>
          </a:p>
          <a:p>
            <a:pPr lvl="2" eaLnBrk="1" hangingPunct="1"/>
            <a:r>
              <a:rPr lang="fr-FR" altLang="fr-FR"/>
              <a:t>Programme à 355€ + indemnisation de 862,50€</a:t>
            </a:r>
          </a:p>
          <a:p>
            <a:pPr lvl="2" eaLnBrk="1" hangingPunct="1"/>
            <a:r>
              <a:rPr lang="fr-FR" altLang="fr-FR"/>
              <a:t>Programme à 900€ + indemnisation de 517,50€</a:t>
            </a:r>
          </a:p>
          <a:p>
            <a:pPr lvl="2" eaLnBrk="1" hangingPunct="1"/>
            <a:r>
              <a:rPr lang="fr-FR" altLang="fr-FR"/>
              <a:t>Programme à 1145€ + indemnisation de 690€</a:t>
            </a:r>
          </a:p>
          <a:p>
            <a:pPr lvl="2" eaLnBrk="1" hangingPunct="1"/>
            <a:r>
              <a:rPr lang="fr-FR" altLang="fr-FR"/>
              <a:t>…</a:t>
            </a:r>
          </a:p>
          <a:p>
            <a:pPr eaLnBrk="1" hangingPunct="1"/>
            <a:r>
              <a:rPr lang="fr-FR" altLang="fr-FR"/>
              <a:t>FAF-PM (</a:t>
            </a:r>
            <a:r>
              <a:rPr lang="fr-FR" altLang="fr-FR">
                <a:hlinkClick r:id="rId3"/>
              </a:rPr>
              <a:t>http://www.fafpm.org/</a:t>
            </a:r>
            <a:r>
              <a:rPr lang="fr-FR" altLang="fr-FR"/>
              <a:t>)</a:t>
            </a:r>
          </a:p>
          <a:p>
            <a:pPr lvl="1" eaLnBrk="1" hangingPunct="1"/>
            <a:r>
              <a:rPr lang="fr-FR" altLang="fr-FR"/>
              <a:t>Cotisation de 94€ par an (dans l’URSSAF)</a:t>
            </a:r>
          </a:p>
          <a:p>
            <a:pPr lvl="1" eaLnBrk="1" hangingPunct="1"/>
            <a:r>
              <a:rPr lang="fr-FR" altLang="fr-FR"/>
              <a:t>Environ 400€ par an (congrès, DIU…) </a:t>
            </a:r>
          </a:p>
          <a:p>
            <a:pPr eaLnBrk="1" hangingPunct="1"/>
            <a:r>
              <a:rPr lang="fr-FR" altLang="fr-FR"/>
              <a:t>Crédit d’impôt de 40 heures</a:t>
            </a:r>
          </a:p>
          <a:p>
            <a:pPr lvl="1" eaLnBrk="1" hangingPunct="1"/>
            <a:r>
              <a:rPr lang="fr-FR" altLang="fr-FR"/>
              <a:t>Si formation non indemnisée… </a:t>
            </a:r>
          </a:p>
          <a:p>
            <a:pPr lvl="2" eaLnBrk="1" hangingPunct="1"/>
            <a:endParaRPr lang="fr-FR" altLang="fr-FR"/>
          </a:p>
        </p:txBody>
      </p:sp>
      <p:sp>
        <p:nvSpPr>
          <p:cNvPr id="3" name="Title 2">
            <a:extLst>
              <a:ext uri="{FF2B5EF4-FFF2-40B4-BE49-F238E27FC236}">
                <a16:creationId xmlns:a16="http://schemas.microsoft.com/office/drawing/2014/main" id="{283F9903-EDE1-1849-897D-313F0E640320}"/>
              </a:ext>
            </a:extLst>
          </p:cNvPr>
          <p:cNvSpPr>
            <a:spLocks noGrp="1"/>
          </p:cNvSpPr>
          <p:nvPr>
            <p:ph type="title"/>
          </p:nvPr>
        </p:nvSpPr>
        <p:spPr/>
        <p:txBody>
          <a:bodyPr>
            <a:normAutofit fontScale="90000"/>
          </a:bodyPr>
          <a:lstStyle/>
          <a:p>
            <a:pPr eaLnBrk="1" fontAlgn="auto" hangingPunct="1">
              <a:spcAft>
                <a:spcPts val="0"/>
              </a:spcAft>
              <a:defRPr/>
            </a:pPr>
            <a:r>
              <a:rPr lang="fr-FR"/>
              <a:t>Formations rémunérées (OGDPC) ou remboursées (FAF-PM, crédit 40h)</a:t>
            </a:r>
          </a:p>
        </p:txBody>
      </p:sp>
      <p:sp>
        <p:nvSpPr>
          <p:cNvPr id="97283" name="Date Placeholder 3">
            <a:extLst>
              <a:ext uri="{FF2B5EF4-FFF2-40B4-BE49-F238E27FC236}">
                <a16:creationId xmlns:a16="http://schemas.microsoft.com/office/drawing/2014/main" id="{6CDFC29B-5E40-8F45-B2A2-424EA651E7D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5EAA6-DF9A-6F43-9EDF-68132D312FD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7284" name="Slide Number Placeholder 4">
            <a:extLst>
              <a:ext uri="{FF2B5EF4-FFF2-40B4-BE49-F238E27FC236}">
                <a16:creationId xmlns:a16="http://schemas.microsoft.com/office/drawing/2014/main" id="{BDD393E0-AC14-8546-A1A9-DC2ECDAE87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C2E84211-C18B-3446-AB0C-BC2846A3CF96}" type="slidenum">
              <a:rPr lang="en-US" altLang="fr-FR" sz="1600">
                <a:solidFill>
                  <a:schemeClr val="tx2"/>
                </a:solidFill>
              </a:rPr>
              <a:pPr>
                <a:spcBef>
                  <a:spcPct val="0"/>
                </a:spcBef>
                <a:buClrTx/>
                <a:buSzTx/>
                <a:buFontTx/>
                <a:buNone/>
              </a:pPr>
              <a:t>95</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43C1771F-E3DA-124C-BE76-7FAB526A6155}"/>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a:extLst>
              <a:ext uri="{FF2B5EF4-FFF2-40B4-BE49-F238E27FC236}">
                <a16:creationId xmlns:a16="http://schemas.microsoft.com/office/drawing/2014/main" id="{4E695508-C366-F644-A0B7-7C03EEEC6996}"/>
              </a:ext>
            </a:extLst>
          </p:cNvPr>
          <p:cNvSpPr>
            <a:spLocks noGrp="1"/>
          </p:cNvSpPr>
          <p:nvPr>
            <p:ph idx="1"/>
          </p:nvPr>
        </p:nvSpPr>
        <p:spPr/>
        <p:txBody>
          <a:bodyPr/>
          <a:lstStyle/>
          <a:p>
            <a:pPr eaLnBrk="1" hangingPunct="1"/>
            <a:r>
              <a:rPr lang="fr-FR" altLang="fr-FR"/>
              <a:t>Comparatifs : </a:t>
            </a:r>
          </a:p>
          <a:p>
            <a:pPr lvl="1" eaLnBrk="1" hangingPunct="1"/>
            <a:r>
              <a:rPr lang="fr-FR" altLang="fr-FR"/>
              <a:t>http://comparatif-logiciels-medicaux.fr/logiciels-bureau</a:t>
            </a:r>
          </a:p>
          <a:p>
            <a:pPr eaLnBrk="1" hangingPunct="1"/>
            <a:endParaRPr lang="fr-FR" altLang="fr-FR"/>
          </a:p>
          <a:p>
            <a:pPr eaLnBrk="1" hangingPunct="1"/>
            <a:r>
              <a:rPr lang="fr-FR" altLang="fr-FR"/>
              <a:t>Faites des essais : </a:t>
            </a:r>
          </a:p>
          <a:p>
            <a:pPr lvl="1" eaLnBrk="1" hangingPunct="1"/>
            <a:r>
              <a:rPr lang="fr-FR" altLang="fr-FR"/>
              <a:t>MédiStory (Mac)</a:t>
            </a:r>
          </a:p>
          <a:p>
            <a:pPr lvl="1" eaLnBrk="1" hangingPunct="1"/>
            <a:r>
              <a:rPr lang="fr-FR" altLang="fr-FR"/>
              <a:t>HelloDoc, Crossway, Almapro, Axisanté… (PC)</a:t>
            </a:r>
          </a:p>
          <a:p>
            <a:pPr lvl="1" eaLnBrk="1" hangingPunct="1"/>
            <a:r>
              <a:rPr lang="fr-FR" altLang="fr-FR"/>
              <a:t>Weda (online)</a:t>
            </a:r>
          </a:p>
          <a:p>
            <a:pPr lvl="1" eaLnBrk="1" hangingPunct="1"/>
            <a:r>
              <a:rPr lang="fr-FR" altLang="fr-FR"/>
              <a:t>FreeHealth.io (libre)</a:t>
            </a:r>
          </a:p>
          <a:p>
            <a:pPr lvl="1" eaLnBrk="1" hangingPunct="1"/>
            <a:r>
              <a:rPr lang="fr-FR" altLang="fr-FR"/>
              <a:t>… (attention aux petits éditeurs quand même, ou ceux qui se font racheter et vous imposent de la pub, ou ceux qui revendent les données patients, ou ceux qui ont des données difficiles à récupérer)</a:t>
            </a:r>
          </a:p>
        </p:txBody>
      </p:sp>
      <p:sp>
        <p:nvSpPr>
          <p:cNvPr id="3" name="Title 2">
            <a:extLst>
              <a:ext uri="{FF2B5EF4-FFF2-40B4-BE49-F238E27FC236}">
                <a16:creationId xmlns:a16="http://schemas.microsoft.com/office/drawing/2014/main" id="{B111BBAE-54E9-4741-B076-04CC781C0586}"/>
              </a:ext>
            </a:extLst>
          </p:cNvPr>
          <p:cNvSpPr>
            <a:spLocks noGrp="1"/>
          </p:cNvSpPr>
          <p:nvPr>
            <p:ph type="title"/>
          </p:nvPr>
        </p:nvSpPr>
        <p:spPr/>
        <p:txBody>
          <a:bodyPr/>
          <a:lstStyle/>
          <a:p>
            <a:pPr eaLnBrk="1" fontAlgn="auto" hangingPunct="1">
              <a:spcAft>
                <a:spcPts val="0"/>
              </a:spcAft>
              <a:defRPr/>
            </a:pPr>
            <a:r>
              <a:rPr lang="fr-FR"/>
              <a:t>Quels logiciels ? </a:t>
            </a:r>
          </a:p>
        </p:txBody>
      </p:sp>
      <p:sp>
        <p:nvSpPr>
          <p:cNvPr id="98307" name="Date Placeholder 3">
            <a:extLst>
              <a:ext uri="{FF2B5EF4-FFF2-40B4-BE49-F238E27FC236}">
                <a16:creationId xmlns:a16="http://schemas.microsoft.com/office/drawing/2014/main" id="{E96301E9-6E96-CC40-934E-7194085F9F8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2EB689-839A-054E-9060-56F7AACAC32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8308" name="Slide Number Placeholder 4">
            <a:extLst>
              <a:ext uri="{FF2B5EF4-FFF2-40B4-BE49-F238E27FC236}">
                <a16:creationId xmlns:a16="http://schemas.microsoft.com/office/drawing/2014/main" id="{F17F7CD5-90FE-DF46-BFA4-79075769E4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94E039AE-4E20-D74C-ACDC-564D403DB344}" type="slidenum">
              <a:rPr lang="en-US" altLang="fr-FR" sz="1600">
                <a:solidFill>
                  <a:schemeClr val="tx2"/>
                </a:solidFill>
              </a:rPr>
              <a:pPr>
                <a:spcBef>
                  <a:spcPct val="0"/>
                </a:spcBef>
                <a:buClrTx/>
                <a:buSzTx/>
                <a:buFontTx/>
                <a:buNone/>
              </a:pPr>
              <a:t>96</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9D35176A-7BED-A34D-A1C0-EC98D0F997B7}"/>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1">
            <a:extLst>
              <a:ext uri="{FF2B5EF4-FFF2-40B4-BE49-F238E27FC236}">
                <a16:creationId xmlns:a16="http://schemas.microsoft.com/office/drawing/2014/main" id="{ED73AEA1-78B6-3B40-9BC9-31C54074DB05}"/>
              </a:ext>
            </a:extLst>
          </p:cNvPr>
          <p:cNvSpPr>
            <a:spLocks noGrp="1"/>
          </p:cNvSpPr>
          <p:nvPr>
            <p:ph idx="1"/>
          </p:nvPr>
        </p:nvSpPr>
        <p:spPr>
          <a:xfrm>
            <a:off x="457200" y="1524000"/>
            <a:ext cx="8229600" cy="4876800"/>
          </a:xfrm>
        </p:spPr>
        <p:txBody>
          <a:bodyPr/>
          <a:lstStyle/>
          <a:p>
            <a:pPr eaLnBrk="1" hangingPunct="1"/>
            <a:r>
              <a:rPr lang="fr-FR" altLang="fr-FR"/>
              <a:t>Apicrypt : 80€/an (ou MSSanté)</a:t>
            </a:r>
          </a:p>
          <a:p>
            <a:pPr lvl="1" eaLnBrk="1" hangingPunct="1"/>
            <a:r>
              <a:rPr lang="fr-FR" altLang="fr-FR"/>
              <a:t>Très utile… mais attention, rien n’est parfait (d’après </a:t>
            </a:r>
            <a:r>
              <a:rPr lang="fr-FR" altLang="fr-FR">
                <a:hlinkClick r:id="rId2"/>
              </a:rPr>
              <a:t>@aeris22</a:t>
            </a:r>
            <a:r>
              <a:rPr lang="fr-FR" altLang="fr-FR"/>
              <a:t>, on ferait même mieux de tous passer à GPG-Mail car ApiCrypt est loin d’être si sécurisé que ça) : </a:t>
            </a:r>
            <a:r>
              <a:rPr lang="fr-FR" altLang="fr-FR">
                <a:hlinkClick r:id="rId3"/>
              </a:rPr>
              <a:t>http://renaud.schleck.free.fr/apicrypt.php?lang=fr</a:t>
            </a:r>
            <a:r>
              <a:rPr lang="fr-FR" altLang="fr-FR"/>
              <a:t> et </a:t>
            </a:r>
            <a:r>
              <a:rPr lang="fr-FR" altLang="fr-FR">
                <a:hlinkClick r:id="rId4"/>
              </a:rPr>
              <a:t>https://www.reddit.com/r/ReverseEngineering/comments/2vzecq/i_reversed_apicrypt_the_system_used_by_french/</a:t>
            </a:r>
            <a:r>
              <a:rPr lang="fr-FR" altLang="fr-FR"/>
              <a:t>  ou </a:t>
            </a:r>
            <a:r>
              <a:rPr lang="fr-FR" altLang="fr-FR">
                <a:hlinkClick r:id="rId5"/>
              </a:rPr>
              <a:t>https://www.reddit.com/r/netsec/comments/2w26xe/apicrypt_a_system_used_to_encrypt_health_data/</a:t>
            </a:r>
            <a:r>
              <a:rPr lang="fr-FR" altLang="fr-FR"/>
              <a:t> </a:t>
            </a:r>
          </a:p>
          <a:p>
            <a:pPr eaLnBrk="1" hangingPunct="1"/>
            <a:r>
              <a:rPr lang="fr-FR" altLang="fr-FR"/>
              <a:t>Vidal ou Banque Claude-Bernard (BCB) :</a:t>
            </a:r>
          </a:p>
          <a:p>
            <a:pPr lvl="1" eaLnBrk="1" hangingPunct="1"/>
            <a:r>
              <a:rPr lang="fr-FR" altLang="fr-FR"/>
              <a:t>Inclus dans le ROSP (remboursé, voire valorisé).</a:t>
            </a:r>
          </a:p>
          <a:p>
            <a:pPr eaLnBrk="1" hangingPunct="1"/>
            <a:endParaRPr lang="fr-FR" altLang="fr-FR"/>
          </a:p>
        </p:txBody>
      </p:sp>
      <p:sp>
        <p:nvSpPr>
          <p:cNvPr id="3" name="Title 2">
            <a:extLst>
              <a:ext uri="{FF2B5EF4-FFF2-40B4-BE49-F238E27FC236}">
                <a16:creationId xmlns:a16="http://schemas.microsoft.com/office/drawing/2014/main" id="{6D095901-8971-BE4C-84EE-DCC58A9CC309}"/>
              </a:ext>
            </a:extLst>
          </p:cNvPr>
          <p:cNvSpPr>
            <a:spLocks noGrp="1"/>
          </p:cNvSpPr>
          <p:nvPr>
            <p:ph type="title"/>
          </p:nvPr>
        </p:nvSpPr>
        <p:spPr/>
        <p:txBody>
          <a:bodyPr/>
          <a:lstStyle/>
          <a:p>
            <a:pPr eaLnBrk="1" fontAlgn="auto" hangingPunct="1">
              <a:spcAft>
                <a:spcPts val="0"/>
              </a:spcAft>
              <a:defRPr/>
            </a:pPr>
            <a:r>
              <a:rPr lang="fr-FR"/>
              <a:t>Messagerie sécurisée / médicament</a:t>
            </a:r>
          </a:p>
        </p:txBody>
      </p:sp>
      <p:sp>
        <p:nvSpPr>
          <p:cNvPr id="99331" name="Date Placeholder 3">
            <a:extLst>
              <a:ext uri="{FF2B5EF4-FFF2-40B4-BE49-F238E27FC236}">
                <a16:creationId xmlns:a16="http://schemas.microsoft.com/office/drawing/2014/main" id="{32E0FB44-F16E-A546-AA17-981C0F3EA55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C39C60-FA47-5E49-935C-A2E56D27F07E}"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99332" name="Slide Number Placeholder 4">
            <a:extLst>
              <a:ext uri="{FF2B5EF4-FFF2-40B4-BE49-F238E27FC236}">
                <a16:creationId xmlns:a16="http://schemas.microsoft.com/office/drawing/2014/main" id="{E6B7B435-79B6-9240-9086-070CA1ED8C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755F5F30-EF63-8547-BE0A-F62AEA8974D5}" type="slidenum">
              <a:rPr lang="en-US" altLang="fr-FR" sz="1600">
                <a:solidFill>
                  <a:schemeClr val="tx2"/>
                </a:solidFill>
              </a:rPr>
              <a:pPr>
                <a:spcBef>
                  <a:spcPct val="0"/>
                </a:spcBef>
                <a:buClrTx/>
                <a:buSzTx/>
                <a:buFontTx/>
                <a:buNone/>
              </a:pPr>
              <a:t>97</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CC71E55C-A5A3-214C-92C5-3E47B0CE94E6}"/>
              </a:ext>
            </a:extLst>
          </p:cNvPr>
          <p:cNvSpPr>
            <a:spLocks noGrp="1"/>
          </p:cNvSpPr>
          <p:nvPr>
            <p:ph type="ftr" sz="quarter" idx="11"/>
          </p:nvPr>
        </p:nvSpPr>
        <p:spPr/>
        <p:txBody>
          <a:bodyPr/>
          <a:lstStyle/>
          <a:p>
            <a:pPr>
              <a:defRPr/>
            </a:pPr>
            <a:r>
              <a:rPr lang="en-US"/>
              <a:t>Version 2.0</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a:extLst>
              <a:ext uri="{FF2B5EF4-FFF2-40B4-BE49-F238E27FC236}">
                <a16:creationId xmlns:a16="http://schemas.microsoft.com/office/drawing/2014/main" id="{4823B885-DCC1-A449-B019-9C59AB3BE39E}"/>
              </a:ext>
            </a:extLst>
          </p:cNvPr>
          <p:cNvSpPr>
            <a:spLocks noGrp="1"/>
          </p:cNvSpPr>
          <p:nvPr>
            <p:ph idx="1"/>
          </p:nvPr>
        </p:nvSpPr>
        <p:spPr/>
        <p:txBody>
          <a:bodyPr/>
          <a:lstStyle/>
          <a:p>
            <a:pPr eaLnBrk="1" hangingPunct="1"/>
            <a:r>
              <a:rPr lang="fr-FR" altLang="fr-FR"/>
              <a:t>Organisées par secteurs : visites à domicile, gardes individuelles, maisons médicales… </a:t>
            </a:r>
          </a:p>
          <a:p>
            <a:pPr eaLnBrk="1" hangingPunct="1"/>
            <a:r>
              <a:rPr lang="fr-FR" altLang="fr-FR"/>
              <a:t>Ex. maison médicale de Boulogne-sur-mer : </a:t>
            </a:r>
          </a:p>
          <a:p>
            <a:pPr lvl="1" eaLnBrk="1" hangingPunct="1"/>
            <a:r>
              <a:rPr lang="fr-FR" altLang="fr-FR"/>
              <a:t>Par semestre : </a:t>
            </a:r>
          </a:p>
          <a:p>
            <a:pPr lvl="2" eaLnBrk="1" hangingPunct="1"/>
            <a:r>
              <a:rPr lang="fr-FR" altLang="fr-FR"/>
              <a:t>1 garde de 20h-0h </a:t>
            </a:r>
            <a:r>
              <a:rPr lang="fr-FR" altLang="fr-FR" i="1"/>
              <a:t>(3 patients en moyenne…)</a:t>
            </a:r>
            <a:endParaRPr lang="fr-FR" altLang="fr-FR"/>
          </a:p>
          <a:p>
            <a:pPr lvl="2" eaLnBrk="1" hangingPunct="1"/>
            <a:r>
              <a:rPr lang="fr-FR" altLang="fr-FR"/>
              <a:t>1 garde de week-end/férié de 4-5h (14h-18h ou 20h-0h le samedi ; 9h-14h ou 17h-22h le dimanche) </a:t>
            </a:r>
            <a:r>
              <a:rPr lang="fr-FR" altLang="fr-FR" i="1"/>
              <a:t>(variable, jusqu’à 20 patients)</a:t>
            </a:r>
            <a:endParaRPr lang="fr-FR" altLang="fr-FR"/>
          </a:p>
          <a:p>
            <a:pPr lvl="1" eaLnBrk="1" hangingPunct="1"/>
            <a:r>
              <a:rPr lang="fr-FR" altLang="fr-FR"/>
              <a:t>50€ base pour 20h-0h + honoraires d’urgence de l’ordre de 50-70€/patient</a:t>
            </a:r>
          </a:p>
          <a:p>
            <a:pPr lvl="1" eaLnBrk="1" hangingPunct="1">
              <a:buFont typeface="Wingdings 2" pitchFamily="2" charset="2"/>
              <a:buNone/>
            </a:pPr>
            <a:endParaRPr lang="fr-FR" altLang="fr-FR"/>
          </a:p>
          <a:p>
            <a:pPr eaLnBrk="1" hangingPunct="1">
              <a:buFont typeface="Wingdings 2" pitchFamily="2" charset="2"/>
              <a:buNone/>
            </a:pPr>
            <a:endParaRPr lang="fr-FR" altLang="fr-FR"/>
          </a:p>
        </p:txBody>
      </p:sp>
      <p:sp>
        <p:nvSpPr>
          <p:cNvPr id="3" name="Title 2">
            <a:extLst>
              <a:ext uri="{FF2B5EF4-FFF2-40B4-BE49-F238E27FC236}">
                <a16:creationId xmlns:a16="http://schemas.microsoft.com/office/drawing/2014/main" id="{7C157996-C0C0-ED46-A118-EEE87176766F}"/>
              </a:ext>
            </a:extLst>
          </p:cNvPr>
          <p:cNvSpPr>
            <a:spLocks noGrp="1"/>
          </p:cNvSpPr>
          <p:nvPr>
            <p:ph type="title"/>
          </p:nvPr>
        </p:nvSpPr>
        <p:spPr/>
        <p:txBody>
          <a:bodyPr/>
          <a:lstStyle/>
          <a:p>
            <a:pPr eaLnBrk="1" fontAlgn="auto" hangingPunct="1">
              <a:spcAft>
                <a:spcPts val="0"/>
              </a:spcAft>
              <a:defRPr/>
            </a:pPr>
            <a:r>
              <a:rPr lang="fr-FR"/>
              <a:t>Gardes : obligation, système… </a:t>
            </a:r>
          </a:p>
        </p:txBody>
      </p:sp>
      <p:sp>
        <p:nvSpPr>
          <p:cNvPr id="100355" name="Date Placeholder 3">
            <a:extLst>
              <a:ext uri="{FF2B5EF4-FFF2-40B4-BE49-F238E27FC236}">
                <a16:creationId xmlns:a16="http://schemas.microsoft.com/office/drawing/2014/main" id="{E8EBE812-38BE-7041-BDE2-BA9920AA6B2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76CEE2-EEE8-F44D-9CFB-1FDBA48A7FC4}"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0356" name="Slide Number Placeholder 4">
            <a:extLst>
              <a:ext uri="{FF2B5EF4-FFF2-40B4-BE49-F238E27FC236}">
                <a16:creationId xmlns:a16="http://schemas.microsoft.com/office/drawing/2014/main" id="{02542E3D-C0F7-644F-8DC0-3E2389EBD9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C81CA1BB-9C29-CD46-81A8-5CDD6EB70819}" type="slidenum">
              <a:rPr lang="en-US" altLang="fr-FR" sz="1600">
                <a:solidFill>
                  <a:schemeClr val="tx2"/>
                </a:solidFill>
              </a:rPr>
              <a:pPr>
                <a:spcBef>
                  <a:spcPct val="0"/>
                </a:spcBef>
                <a:buClrTx/>
                <a:buSzTx/>
                <a:buFontTx/>
                <a:buNone/>
              </a:pPr>
              <a:t>98</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14DAAF85-63B0-834F-A192-F5E7D17E5C10}"/>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138AA8-4F3C-0644-8892-36808F5D869D}"/>
              </a:ext>
            </a:extLst>
          </p:cNvPr>
          <p:cNvSpPr>
            <a:spLocks noGrp="1"/>
          </p:cNvSpPr>
          <p:nvPr>
            <p:ph idx="1"/>
          </p:nvPr>
        </p:nvSpPr>
        <p:spPr>
          <a:xfrm>
            <a:off x="457200" y="1524000"/>
            <a:ext cx="8229600" cy="4876800"/>
          </a:xfrm>
        </p:spPr>
        <p:txBody>
          <a:bodyPr>
            <a:normAutofit fontScale="92500" lnSpcReduction="20000"/>
          </a:bodyPr>
          <a:lstStyle/>
          <a:p>
            <a:pPr marL="274320" indent="-274320" eaLnBrk="1" fontAlgn="auto" hangingPunct="1">
              <a:spcAft>
                <a:spcPts val="0"/>
              </a:spcAft>
              <a:buFont typeface="Wingdings 2"/>
              <a:buChar char=""/>
              <a:defRPr/>
            </a:pPr>
            <a:r>
              <a:rPr lang="fr-FR" dirty="0"/>
              <a:t>Dès que vous serez en BNC </a:t>
            </a:r>
          </a:p>
          <a:p>
            <a:pPr marL="274320" indent="-274320" eaLnBrk="1" fontAlgn="auto" hangingPunct="1">
              <a:spcAft>
                <a:spcPts val="0"/>
              </a:spcAft>
              <a:buFont typeface="Wingdings 2"/>
              <a:buChar char=""/>
              <a:defRPr/>
            </a:pPr>
            <a:r>
              <a:rPr lang="fr-FR" dirty="0"/>
              <a:t>Inutile si en micro-BNC (bénéfices &lt; 32000€) car la comptabilité est globalement simple…</a:t>
            </a:r>
          </a:p>
          <a:p>
            <a:pPr marL="640080" lvl="1" indent="-274320" eaLnBrk="1" fontAlgn="auto" hangingPunct="1">
              <a:spcAft>
                <a:spcPts val="0"/>
              </a:spcAft>
              <a:buClr>
                <a:schemeClr val="accent2">
                  <a:shade val="75000"/>
                </a:schemeClr>
              </a:buClr>
              <a:buFont typeface="Wingdings 2"/>
              <a:buChar char=""/>
              <a:defRPr/>
            </a:pPr>
            <a:r>
              <a:rPr lang="fr-FR" dirty="0"/>
              <a:t>… sauf si vous avez des dépenses professionnelles &gt; 30 % de vos recettes (notamment primo-installation, où vous vous mettez en BNC même si bénéfices &lt; 32 000€)</a:t>
            </a:r>
          </a:p>
          <a:p>
            <a:pPr marL="274320" indent="-274320" eaLnBrk="1" fontAlgn="auto" hangingPunct="1">
              <a:spcAft>
                <a:spcPts val="0"/>
              </a:spcAft>
              <a:buFont typeface="Wingdings 2"/>
              <a:buChar char=""/>
              <a:defRPr/>
            </a:pPr>
            <a:r>
              <a:rPr lang="fr-FR" dirty="0"/>
              <a:t>Avantages : </a:t>
            </a:r>
          </a:p>
          <a:p>
            <a:pPr marL="640080" lvl="1" indent="-274320" eaLnBrk="1" fontAlgn="auto" hangingPunct="1">
              <a:spcAft>
                <a:spcPts val="0"/>
              </a:spcAft>
              <a:buClr>
                <a:schemeClr val="accent2">
                  <a:shade val="75000"/>
                </a:schemeClr>
              </a:buClr>
              <a:buFont typeface="Wingdings 2"/>
              <a:buChar char=""/>
              <a:defRPr/>
            </a:pPr>
            <a:r>
              <a:rPr lang="fr-FR" dirty="0"/>
              <a:t>Déclaration contrôlée : pas de majoration de 25 % pour les impôts (majoration compensatrice d’une éventuelle triche…)</a:t>
            </a:r>
          </a:p>
          <a:p>
            <a:pPr marL="1005840" lvl="2" eaLnBrk="1" fontAlgn="auto" hangingPunct="1">
              <a:spcAft>
                <a:spcPts val="0"/>
              </a:spcAft>
              <a:buClr>
                <a:schemeClr val="accent2">
                  <a:shade val="50000"/>
                </a:schemeClr>
              </a:buClr>
              <a:buFont typeface="Wingdings 2"/>
              <a:buChar char=""/>
              <a:defRPr/>
            </a:pPr>
            <a:r>
              <a:rPr lang="fr-FR" dirty="0"/>
              <a:t>Allô, c’est encore la Logique…</a:t>
            </a:r>
          </a:p>
          <a:p>
            <a:pPr marL="1280160" lvl="3" eaLnBrk="1" fontAlgn="auto" hangingPunct="1">
              <a:spcAft>
                <a:spcPts val="0"/>
              </a:spcAft>
              <a:buClr>
                <a:schemeClr val="accent2">
                  <a:shade val="75000"/>
                </a:schemeClr>
              </a:buClr>
              <a:buFont typeface="Wingdings 2" pitchFamily="18" charset="2"/>
              <a:buChar char=""/>
              <a:defRPr/>
            </a:pPr>
            <a:r>
              <a:rPr lang="fr-FR" dirty="0"/>
              <a:t>Oh ça va, hein ! </a:t>
            </a:r>
          </a:p>
          <a:p>
            <a:pPr marL="640080" lvl="1" indent="-274320" eaLnBrk="1" fontAlgn="auto" hangingPunct="1">
              <a:spcAft>
                <a:spcPts val="0"/>
              </a:spcAft>
              <a:buClr>
                <a:schemeClr val="accent2">
                  <a:shade val="75000"/>
                </a:schemeClr>
              </a:buClr>
              <a:buFont typeface="Wingdings 2"/>
              <a:buChar char=""/>
              <a:defRPr/>
            </a:pPr>
            <a:r>
              <a:rPr lang="fr-FR" dirty="0"/>
              <a:t>Réduction de 2 % du BNC (voire 2 % + 3 % la première année, d’où l’intérêt de ne pas s’inscrire en micro-BNC !)</a:t>
            </a:r>
          </a:p>
          <a:p>
            <a:pPr marL="640080" lvl="1" indent="-274320" eaLnBrk="1" fontAlgn="auto" hangingPunct="1">
              <a:spcAft>
                <a:spcPts val="0"/>
              </a:spcAft>
              <a:buClr>
                <a:schemeClr val="accent2">
                  <a:shade val="75000"/>
                </a:schemeClr>
              </a:buClr>
              <a:buFont typeface="Wingdings 2"/>
              <a:buChar char=""/>
              <a:defRPr/>
            </a:pPr>
            <a:r>
              <a:rPr lang="fr-FR" dirty="0"/>
              <a:t>Aide comptable + soirées de formation à la fiscalité (2-3/an)</a:t>
            </a:r>
          </a:p>
          <a:p>
            <a:pPr marL="274320" indent="-274320" eaLnBrk="1" fontAlgn="auto" hangingPunct="1">
              <a:spcAft>
                <a:spcPts val="0"/>
              </a:spcAft>
              <a:buFont typeface="Wingdings 2"/>
              <a:buChar char=""/>
              <a:defRPr/>
            </a:pPr>
            <a:r>
              <a:rPr lang="fr-FR" dirty="0"/>
              <a:t>Relativement peu onéreux (≈ 200€)</a:t>
            </a:r>
          </a:p>
          <a:p>
            <a:pPr marL="274320" indent="-274320" eaLnBrk="1" fontAlgn="auto" hangingPunct="1">
              <a:spcAft>
                <a:spcPts val="0"/>
              </a:spcAft>
              <a:buFont typeface="Wingdings 2"/>
              <a:buChar char=""/>
              <a:defRPr/>
            </a:pPr>
            <a:endParaRPr lang="fr-FR" dirty="0"/>
          </a:p>
        </p:txBody>
      </p:sp>
      <p:sp>
        <p:nvSpPr>
          <p:cNvPr id="3" name="Title 2">
            <a:extLst>
              <a:ext uri="{FF2B5EF4-FFF2-40B4-BE49-F238E27FC236}">
                <a16:creationId xmlns:a16="http://schemas.microsoft.com/office/drawing/2014/main" id="{8FEF5FCD-E01B-3C4F-9756-CA901546D0D5}"/>
              </a:ext>
            </a:extLst>
          </p:cNvPr>
          <p:cNvSpPr>
            <a:spLocks noGrp="1"/>
          </p:cNvSpPr>
          <p:nvPr>
            <p:ph type="title"/>
          </p:nvPr>
        </p:nvSpPr>
        <p:spPr/>
        <p:txBody>
          <a:bodyPr>
            <a:normAutofit fontScale="90000"/>
          </a:bodyPr>
          <a:lstStyle/>
          <a:p>
            <a:pPr eaLnBrk="1" fontAlgn="auto" hangingPunct="1">
              <a:spcAft>
                <a:spcPts val="0"/>
              </a:spcAft>
              <a:defRPr/>
            </a:pPr>
            <a:r>
              <a:rPr lang="fr-FR"/>
              <a:t>Association de gestion agréée : quand ? Pourquoi ? </a:t>
            </a:r>
          </a:p>
        </p:txBody>
      </p:sp>
      <p:sp>
        <p:nvSpPr>
          <p:cNvPr id="101379" name="Date Placeholder 3">
            <a:extLst>
              <a:ext uri="{FF2B5EF4-FFF2-40B4-BE49-F238E27FC236}">
                <a16:creationId xmlns:a16="http://schemas.microsoft.com/office/drawing/2014/main" id="{B0D88635-1867-404D-B842-2EAD1137183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8A1BB7-6A4B-E142-8FCE-EA67CAB25F75}" type="datetime1">
              <a:rPr lang="fr-FR" altLang="fr-FR">
                <a:solidFill>
                  <a:schemeClr val="tx2"/>
                </a:solidFill>
                <a:latin typeface="Constantia" panose="02030602050306030303" pitchFamily="18" charset="0"/>
              </a:rPr>
              <a:pPr/>
              <a:t>01/09/2021</a:t>
            </a:fld>
            <a:endParaRPr lang="en-US" altLang="fr-FR">
              <a:solidFill>
                <a:schemeClr val="tx2"/>
              </a:solidFill>
              <a:latin typeface="Constantia" panose="02030602050306030303" pitchFamily="18" charset="0"/>
            </a:endParaRPr>
          </a:p>
        </p:txBody>
      </p:sp>
      <p:sp>
        <p:nvSpPr>
          <p:cNvPr id="101380" name="Slide Number Placeholder 4">
            <a:extLst>
              <a:ext uri="{FF2B5EF4-FFF2-40B4-BE49-F238E27FC236}">
                <a16:creationId xmlns:a16="http://schemas.microsoft.com/office/drawing/2014/main" id="{1BC25BA4-0698-0548-AEFC-C67DE2C460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itchFamily="2"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itchFamily="2"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itchFamily="2"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itchFamily="2"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itchFamily="2"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itchFamily="2" charset="2"/>
              <a:buChar char=""/>
              <a:defRPr sz="1600">
                <a:solidFill>
                  <a:schemeClr val="tx1"/>
                </a:solidFill>
                <a:latin typeface="Constantia" panose="02030602050306030303" pitchFamily="18" charset="0"/>
              </a:defRPr>
            </a:lvl9pPr>
          </a:lstStyle>
          <a:p>
            <a:pPr>
              <a:spcBef>
                <a:spcPct val="0"/>
              </a:spcBef>
              <a:buClrTx/>
              <a:buSzTx/>
              <a:buFontTx/>
              <a:buNone/>
            </a:pPr>
            <a:fld id="{617E461D-4BFC-2F43-B428-1897DF8C4278}" type="slidenum">
              <a:rPr lang="en-US" altLang="fr-FR" sz="1600">
                <a:solidFill>
                  <a:schemeClr val="tx2"/>
                </a:solidFill>
              </a:rPr>
              <a:pPr>
                <a:spcBef>
                  <a:spcPct val="0"/>
                </a:spcBef>
                <a:buClrTx/>
                <a:buSzTx/>
                <a:buFontTx/>
                <a:buNone/>
              </a:pPr>
              <a:t>99</a:t>
            </a:fld>
            <a:endParaRPr lang="en-US" altLang="fr-FR" sz="1600">
              <a:solidFill>
                <a:schemeClr val="tx2"/>
              </a:solidFill>
            </a:endParaRPr>
          </a:p>
        </p:txBody>
      </p:sp>
      <p:sp>
        <p:nvSpPr>
          <p:cNvPr id="6" name="Footer Placeholder 5">
            <a:extLst>
              <a:ext uri="{FF2B5EF4-FFF2-40B4-BE49-F238E27FC236}">
                <a16:creationId xmlns:a16="http://schemas.microsoft.com/office/drawing/2014/main" id="{EF9888B7-C863-F344-9866-27343255F33E}"/>
              </a:ext>
            </a:extLst>
          </p:cNvPr>
          <p:cNvSpPr>
            <a:spLocks noGrp="1"/>
          </p:cNvSpPr>
          <p:nvPr>
            <p:ph type="ftr" sz="quarter" idx="11"/>
          </p:nvPr>
        </p:nvSpPr>
        <p:spPr/>
        <p:txBody>
          <a:bodyPr/>
          <a:lstStyle/>
          <a:p>
            <a:pPr>
              <a:defRPr/>
            </a:pPr>
            <a:r>
              <a:rPr lang="en-US"/>
              <a:t>Version 2.0</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486</TotalTime>
  <Words>10223</Words>
  <Application>Microsoft Macintosh PowerPoint</Application>
  <PresentationFormat>Affichage à l'écran (4:3)</PresentationFormat>
  <Paragraphs>1209</Paragraphs>
  <Slides>111</Slides>
  <Notes>13</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111</vt:i4>
      </vt:variant>
    </vt:vector>
  </HeadingPairs>
  <TitlesOfParts>
    <vt:vector size="117" baseType="lpstr">
      <vt:lpstr>Arial</vt:lpstr>
      <vt:lpstr>Constantia</vt:lpstr>
      <vt:lpstr>Wingdings 2</vt:lpstr>
      <vt:lpstr>Calibri</vt:lpstr>
      <vt:lpstr>Wingdings</vt:lpstr>
      <vt:lpstr>Paper</vt:lpstr>
      <vt:lpstr>Exercer en médecine libérale</vt:lpstr>
      <vt:lpstr>Première réflexion Concevoir votre exercice idéal</vt:lpstr>
      <vt:lpstr>Objectifs de la présentation</vt:lpstr>
      <vt:lpstr>Diaporama à l’opposé de ce qu’il faut faire</vt:lpstr>
      <vt:lpstr>Place et rôles du MG</vt:lpstr>
      <vt:lpstr>Place et rôles du MG dans le système de soins</vt:lpstr>
      <vt:lpstr>Article L.4130-1 du CSP : missions du MG</vt:lpstr>
      <vt:lpstr>En lire plus… rapport Druais, mars 2015</vt:lpstr>
      <vt:lpstr>Structures institutionnelles</vt:lpstr>
      <vt:lpstr>Structures </vt:lpstr>
      <vt:lpstr>Exercice de la MG  et rémunération</vt:lpstr>
      <vt:lpstr>Modes d’exercice et de rémunération</vt:lpstr>
      <vt:lpstr>Notre objectif…</vt:lpstr>
      <vt:lpstr>Remplacer</vt:lpstr>
      <vt:lpstr>Comment obtenir la licence de remplacement (non thésé) ?</vt:lpstr>
      <vt:lpstr>Peut-on remplacer sans licence ? </vt:lpstr>
      <vt:lpstr>Comment remplacer lorsqu’on est thésé ? </vt:lpstr>
      <vt:lpstr>Où trouver des offres de remplacement ? </vt:lpstr>
      <vt:lpstr>Que faire avant les premiers remplacements ?</vt:lpstr>
      <vt:lpstr>Comment rédiger un contrat de remplacement ? </vt:lpstr>
      <vt:lpstr>Que paie t-on quand on remplace ?</vt:lpstr>
      <vt:lpstr>Que NE paie t-on PAS ? </vt:lpstr>
      <vt:lpstr>Faut-il remplacer ou s’installer ? </vt:lpstr>
      <vt:lpstr>Remplacer ou s’installer ? </vt:lpstr>
      <vt:lpstr>Comment peut-on s’installer ? </vt:lpstr>
      <vt:lpstr>S’installer</vt:lpstr>
      <vt:lpstr>Reprendre ou créer ? </vt:lpstr>
      <vt:lpstr>Reprendre ou créer ? </vt:lpstr>
      <vt:lpstr>Où trouver des reprises de patientèle ? </vt:lpstr>
      <vt:lpstr>Peut-on s’installer n’importe où ? </vt:lpstr>
      <vt:lpstr>Peut-on s’installer avec n’importe qui ? </vt:lpstr>
      <vt:lpstr>Peut-on s’installer avec n’importe qui ? </vt:lpstr>
      <vt:lpstr>Peut-on s’installer avec n’importe qui ? </vt:lpstr>
      <vt:lpstr>Présentation PowerPoint</vt:lpstr>
      <vt:lpstr>Normes au cabinet</vt:lpstr>
      <vt:lpstr>Etre libéral, c’est devenir…</vt:lpstr>
      <vt:lpstr>Etre salarié, c’est…</vt:lpstr>
      <vt:lpstr>Cabinet de groupe vs exercice solo</vt:lpstr>
      <vt:lpstr>Cabinet de groupe vs exercice solo</vt:lpstr>
      <vt:lpstr>Cabinet de groupe vs exercice solo</vt:lpstr>
      <vt:lpstr>Nul homme n’est une île</vt:lpstr>
      <vt:lpstr>S’installer ou remplacer…  Créer ou reprendre…  Etre seul ou en groupe…   Il n’y a qu’une seule règle :  dans « libéral » il y a (encore) « libre ».  Faites comme vous voulez, ce qui vous plait.  Rien n’est complètement « mieux » ! Réfléchissez avec vos envies, pas celles des autres.</vt:lpstr>
      <vt:lpstr>Mais respectez les contrats…  (Sauf en installation solo, le seul mode d’exercice sans contrat). </vt:lpstr>
      <vt:lpstr>Puisqu’on parle des contrats… </vt:lpstr>
      <vt:lpstr>Installation, collaboration, association</vt:lpstr>
      <vt:lpstr>Contrats d’association</vt:lpstr>
      <vt:lpstr>Contrats sur le site de l’Ordre</vt:lpstr>
      <vt:lpstr>Aides à l’installation</vt:lpstr>
      <vt:lpstr>Démographie médicale</vt:lpstr>
      <vt:lpstr>Aides à l’installation en zone sous-dotée</vt:lpstr>
      <vt:lpstr>Contrat d’engagement service public</vt:lpstr>
      <vt:lpstr>Contrat de début d’exercice</vt:lpstr>
      <vt:lpstr>Contrat de début d’exercice</vt:lpstr>
      <vt:lpstr>Devenir universitaire</vt:lpstr>
      <vt:lpstr>Plusieurs rôles à jouer… on en parle ?</vt:lpstr>
      <vt:lpstr>Partenaires particuliers</vt:lpstr>
      <vt:lpstr>URSSAF</vt:lpstr>
      <vt:lpstr>URSSAF</vt:lpstr>
      <vt:lpstr>URSSAF contactée, que se passe-t-il ?</vt:lpstr>
      <vt:lpstr>URSSAF : le site</vt:lpstr>
      <vt:lpstr>URSSAF : documents clés</vt:lpstr>
      <vt:lpstr>URSSAF : déclaration pour l’année N</vt:lpstr>
      <vt:lpstr>Combien ils vont me prélever ?</vt:lpstr>
      <vt:lpstr>Attention, les tableaux qui suivent peuvent vous troubler.   Je vous invite quand même à essayer de bien les lire, histoire de comprendre un peu.</vt:lpstr>
      <vt:lpstr>Présentation PowerPoint</vt:lpstr>
      <vt:lpstr>Note pour les remplaçants</vt:lpstr>
      <vt:lpstr>Caisse autonome de retraite des médecins de France </vt:lpstr>
      <vt:lpstr>Présentation PowerPoint</vt:lpstr>
      <vt:lpstr>Donc pour 32 000€, ils prélèvent environ 12 000€ (36 %) … mais si je gagne 96 000€ ?   Il parait que c’est beaucoup plus.   Il parait qu’ils nous prennent TOUT ! </vt:lpstr>
      <vt:lpstr>Présentation PowerPoint</vt:lpstr>
      <vt:lpstr>Note sur les 2 premières années</vt:lpstr>
      <vt:lpstr>Plus on gagne, plus le taux de prélèvement de la CARMF diminue.   Les autres cotisations sociales (URSSAF) sont à peu près stables à 10 % du BNC.   A noter que votre déclaration concerne bien votre BNC, soit vos recettes moins vos dépenses professionnelles. </vt:lpstr>
      <vt:lpstr>« En tout cas, j’étais pas taxé autant quand j’étais salarié. C’est dingue qu’on prélève autant aux braves entrepreneurs… »</vt:lpstr>
      <vt:lpstr>Présentation PowerPoint</vt:lpstr>
      <vt:lpstr>Je sais, la photo est de qualité médiocre.   Du coup, je vous invite à aller vérifier ça sur votre/vos propre(s) fiche(s) de paie… ;-) </vt:lpstr>
      <vt:lpstr>Les médecins libéraux (conventionnés secteur 1) ont en fait moins de charges que les salariés, notamment parce que la CPAM prend en charge leurs cotisations CPAM de 9,81 % !  La principale différence, c’est qu’on voit partir l’argent…   #RendsLargent</vt:lpstr>
      <vt:lpstr>La retraite par la CARMF, il parait que ça n’est pas suffisant (2600€/mois en moyenne en 2016… pas de quoi pleurer à chaudes larmes non plus). Tout ça est  par rapport aux cotisations et au train de vie préalable  Par contre, la couverture en cas d’arrêt maladie n’est vraiment pas top  (90 jours de délai de carence !)</vt:lpstr>
      <vt:lpstr>Autres partenaires particuliers… </vt:lpstr>
      <vt:lpstr>ACCRE (Aide au Chômeur à la Création ou Reprise d’Entreprise)</vt:lpstr>
      <vt:lpstr>Ordre des médecins</vt:lpstr>
      <vt:lpstr>Caisse Primaire d’Assurance maladie</vt:lpstr>
      <vt:lpstr>Cotisation foncière des entreprises</vt:lpstr>
      <vt:lpstr>Les arnaqueurs ou assimilés…</vt:lpstr>
      <vt:lpstr>Rappel sur le démarchage téléphonique</vt:lpstr>
      <vt:lpstr>Et donc, au plus tôt, je peux m’installer quand ? </vt:lpstr>
      <vt:lpstr>On paie qui et quoi ? </vt:lpstr>
      <vt:lpstr>Dates-clés pour les installés</vt:lpstr>
      <vt:lpstr>A propos de la 2035 pour l’AGA…</vt:lpstr>
      <vt:lpstr>Comment développer un réseau ? </vt:lpstr>
      <vt:lpstr>Comment se faire connaître ?  (publicité et médecine)</vt:lpstr>
      <vt:lpstr>Plaque professionnelle</vt:lpstr>
      <vt:lpstr>Ordonnanciers, formulaires et autres</vt:lpstr>
      <vt:lpstr>Congés parentaux : prise en charge ? </vt:lpstr>
      <vt:lpstr>Arrêt de travail : prise en charge ?</vt:lpstr>
      <vt:lpstr>Formations rémunérées (OGDPC) ou remboursées (FAF-PM, crédit 40h)</vt:lpstr>
      <vt:lpstr>Quels logiciels ? </vt:lpstr>
      <vt:lpstr>Messagerie sécurisée / médicament</vt:lpstr>
      <vt:lpstr>Gardes : obligation, système… </vt:lpstr>
      <vt:lpstr>Association de gestion agréée : quand ? Pourquoi ? </vt:lpstr>
      <vt:lpstr>Voiture et fiscalité…</vt:lpstr>
      <vt:lpstr>Frais réels : comment fait-on ? </vt:lpstr>
      <vt:lpstr>Frais réels : qu’est-ce qui compte ? </vt:lpstr>
      <vt:lpstr>Frais réels : qu’est-ce qui compte ? </vt:lpstr>
      <vt:lpstr>Frais réels pour les libéraux…</vt:lpstr>
      <vt:lpstr>Faut-il un comptable ? </vt:lpstr>
      <vt:lpstr>« Optimisation fiscale et produits avec rendements » pour votre « patrimoine »</vt:lpstr>
      <vt:lpstr>Voilà…</vt:lpstr>
      <vt:lpstr>Perspectives d’avenir</vt:lpstr>
      <vt:lpstr>Que faire avant 2030 ? </vt:lpstr>
      <vt:lpstr>Perspectives d’avenir…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Exercer en médecine libérale</dc:title>
  <dc:creator>Michaël</dc:creator>
  <cp:lastModifiedBy>Michaël Rochoy</cp:lastModifiedBy>
  <cp:revision>38</cp:revision>
  <dcterms:created xsi:type="dcterms:W3CDTF">2017-05-30T05:12:18Z</dcterms:created>
  <dcterms:modified xsi:type="dcterms:W3CDTF">2021-09-01T06:32:11Z</dcterms:modified>
</cp:coreProperties>
</file>