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8" r:id="rId2"/>
    <p:sldId id="260" r:id="rId3"/>
    <p:sldId id="262" r:id="rId4"/>
    <p:sldId id="282" r:id="rId5"/>
    <p:sldId id="263" r:id="rId6"/>
    <p:sldId id="267" r:id="rId7"/>
    <p:sldId id="268" r:id="rId8"/>
    <p:sldId id="266" r:id="rId9"/>
    <p:sldId id="269" r:id="rId10"/>
    <p:sldId id="270" r:id="rId11"/>
    <p:sldId id="271" r:id="rId12"/>
    <p:sldId id="272" r:id="rId13"/>
    <p:sldId id="273" r:id="rId14"/>
    <p:sldId id="275" r:id="rId15"/>
    <p:sldId id="284" r:id="rId16"/>
    <p:sldId id="274" r:id="rId17"/>
    <p:sldId id="278" r:id="rId18"/>
    <p:sldId id="279" r:id="rId19"/>
    <p:sldId id="276" r:id="rId20"/>
    <p:sldId id="277" r:id="rId21"/>
    <p:sldId id="280" r:id="rId22"/>
    <p:sldId id="281" r:id="rId23"/>
    <p:sldId id="285" r:id="rId24"/>
    <p:sldId id="286" r:id="rId25"/>
    <p:sldId id="288" r:id="rId26"/>
    <p:sldId id="287" r:id="rId27"/>
    <p:sldId id="289" r:id="rId28"/>
    <p:sldId id="305" r:id="rId29"/>
    <p:sldId id="292" r:id="rId30"/>
    <p:sldId id="294" r:id="rId31"/>
    <p:sldId id="293" r:id="rId32"/>
    <p:sldId id="291" r:id="rId33"/>
    <p:sldId id="290" r:id="rId34"/>
    <p:sldId id="304" r:id="rId35"/>
    <p:sldId id="295" r:id="rId36"/>
    <p:sldId id="296" r:id="rId37"/>
    <p:sldId id="297" r:id="rId38"/>
    <p:sldId id="298" r:id="rId39"/>
    <p:sldId id="299" r:id="rId40"/>
    <p:sldId id="300" r:id="rId41"/>
    <p:sldId id="302" r:id="rId42"/>
    <p:sldId id="303" r:id="rId43"/>
    <p:sldId id="265" r:id="rId44"/>
    <p:sldId id="264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A39"/>
    <a:srgbClr val="396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4286" autoAdjust="0"/>
  </p:normalViewPr>
  <p:slideViewPr>
    <p:cSldViewPr snapToGrid="0">
      <p:cViewPr varScale="1">
        <p:scale>
          <a:sx n="108" d="100"/>
          <a:sy n="108" d="100"/>
        </p:scale>
        <p:origin x="54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6FBC9-E298-1246-A2DA-1A01BA1D6CFD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DE82D-3AE3-CC45-9E9C-41F618F85E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6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45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531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Un professeur marseillais qui réclamait vainement le droit d’être intelligent…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46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759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solidFill>
                  <a:srgbClr val="B20A39"/>
                </a:solidFill>
              </a:rPr>
              <a:t>annoncée médiatiquement comme prospective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le 29 mars donc.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Merci de suivre.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118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</a:t>
            </a:r>
            <a:r>
              <a:rPr lang="fr-FR" dirty="0" err="1"/>
              <a:t>reader.elsevier.com</a:t>
            </a:r>
            <a:r>
              <a:rPr lang="fr-FR" dirty="0"/>
              <a:t>/</a:t>
            </a:r>
            <a:r>
              <a:rPr lang="fr-FR" dirty="0" err="1"/>
              <a:t>reader</a:t>
            </a:r>
            <a:r>
              <a:rPr lang="fr-FR" dirty="0"/>
              <a:t>/</a:t>
            </a:r>
            <a:r>
              <a:rPr lang="fr-FR" dirty="0" err="1"/>
              <a:t>sd</a:t>
            </a:r>
            <a:r>
              <a:rPr lang="fr-FR" dirty="0"/>
              <a:t>/</a:t>
            </a:r>
            <a:r>
              <a:rPr lang="fr-FR" dirty="0" err="1"/>
              <a:t>pii</a:t>
            </a:r>
            <a:r>
              <a:rPr lang="fr-FR" dirty="0"/>
              <a:t>/S0040595721002146?token=34FAA27B9896B76792E0DE1DF2CDCA39D0AE4FD7C5BDCE980A4B25CCBCF590C1D04BFF6D75EB6F96B2C6D73364DC311B&amp;originRegion=eu-west-1&amp;originCreation=20211201210553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256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10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696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DE82D-3AE3-CC45-9E9C-41F618F85E25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199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EC694-1539-2C4E-B097-A43311911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B39A00-8F70-E243-986A-FE18E8907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61CEAC-8FDC-944B-B713-73823863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A2357-C55A-6241-9541-6039C6AB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757B91-F01C-5E47-848A-C0B74BFD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FC6C14-B4B6-BA47-B393-58A8B253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DE791C-C1D4-A444-9604-99423CDF16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3AE159-B432-4144-BB2F-BD9377E2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82F767-D0F8-084A-9534-08FFA5B7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B2510-B832-2943-AC54-FDDA055C0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28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3945EFE-404A-8B41-A112-A82F968398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8669A4-980E-1348-9C05-E03FF445D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1BB41F-848E-4947-8545-815BDDAF6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B58D2A-259F-D546-9029-1C965945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2DD321-DAA0-8A44-AE2E-8B2A391E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77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C601B8-85F5-3C4E-8267-71F22DF0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3EC20C-3E2D-B744-8699-A960CC022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B89AE4-F82E-FC46-A8CD-C5DB10AB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A0644E-671F-7A46-8294-96EB277D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60EAFE-3D44-DF4B-BDAA-DB7AC18B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322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0691E7-97A6-AB43-A20C-D970A69C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9047D8-5D26-AA4A-A56D-BA2A3399F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85ECB6-80E0-EA4F-B23F-058880673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E7A239-BEF9-CF40-A17F-1AC19CD3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86043F-42F6-1C4F-9F76-55453F54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37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87456-2A92-374C-8393-D996F79B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ABDDF8-42B2-7C4A-B509-6963AB469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B78F45-3161-C341-96C9-2D5863718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D0379C-AB2A-8445-B6A6-88CBA92B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B88DB5-F6CF-C740-92F3-CF1A413E3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6F1D83B-B63A-CD46-BB48-979FB3E0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89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20EC55-04F5-2646-844B-838B508B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0523A4-26F3-FA41-9756-792B64950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9A7D92-22A6-1E4F-B9AD-45049C0C0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8168890-D085-2B45-8D97-195D83861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784D93-2561-C447-BA1B-CD5BF973F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837E746-9046-4A4D-93E8-A2444BFF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86A474-B0B4-8040-8B76-D7F13CE4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5DC933-7C05-8542-8B5B-2BF3EAA5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34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EAC60-C011-A644-A1AB-3AA795323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6F49A9-DBB9-FE4B-A506-EAF1B8CB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E6675A-2BE6-7D4D-B2FC-6A79F74B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6DEA7F-8733-1249-B30E-B043A4BFC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80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0B4E82-ADA9-C24F-9D23-59D1F667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9C2B877-4497-B547-96B7-3E3982F9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80AE19-3363-9642-A8ED-4C7533FB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86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70278-0E30-9645-8C38-2AF8757D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B20B23-13A5-B847-854C-CADA8BB8C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BD5991-8148-224E-BB5E-2A3C07D11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9A91AF-5593-A640-A5EE-4190E424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247A3F-6DE5-D943-BEC1-C4BEFB6C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5999D1-20E1-AD43-83C5-C093556A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13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FDDA9-BB7E-804D-99AC-181DCEC2A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1794F10-E014-EE42-AA41-F25F4EBEA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E9A700-99C6-F847-BC55-24B1B5FC1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B928AF-D757-3D4D-844A-870FC022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F5C148-1407-7F45-BE32-9BFAF714F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459270-5007-754E-8678-CFF0DB5E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72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E17C9D-7FF9-E844-A162-2AB90C69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4FE08B-567C-8B46-ADB5-9BC7B47AA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1C0F60-F4CC-6B4E-AD04-1284FEF19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E3BC1-924A-BD41-8BA1-61C93304D1C2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DFC148-4403-BA40-963B-D092BA76D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E327B9-D988-0D45-8087-2E6FC7CDC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B335-0475-464B-AA9F-1170E5C4B2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79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miryudo.com/blog/2020/08/le-meilleur-article-de-tous-les-temp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3678745_Version_traduite_en_francais" TargetMode="External"/><Relationship Id="rId4" Type="http://schemas.openxmlformats.org/officeDocument/2006/relationships/hyperlink" Target="https://www.researchgate.net/publication/343671758_SARS-CoV-2_was_Unexpectedly_Deadlier_than_Push-scooters_Could_Hydroxychloroquine_be_the_Unique_Solution/relate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2223040"/>
            <a:ext cx="10515600" cy="21801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Vanille, fraise ou vanille-fraise :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méta-analyse </a:t>
            </a:r>
            <a:r>
              <a:rPr lang="fr-FR" dirty="0" err="1">
                <a:solidFill>
                  <a:srgbClr val="B20A39"/>
                </a:solidFill>
              </a:rPr>
              <a:t>phénométéorologique</a:t>
            </a:r>
            <a:r>
              <a:rPr lang="fr-FR" dirty="0">
                <a:solidFill>
                  <a:srgbClr val="B20A39"/>
                </a:solidFill>
              </a:rPr>
              <a:t> d’un choix corne(</a:t>
            </a:r>
            <a:r>
              <a:rPr lang="fr-FR" dirty="0" err="1">
                <a:solidFill>
                  <a:srgbClr val="B20A39"/>
                </a:solidFill>
              </a:rPr>
              <a:t>t</a:t>
            </a:r>
            <a:r>
              <a:rPr lang="fr-FR" dirty="0">
                <a:solidFill>
                  <a:srgbClr val="B20A39"/>
                </a:solidFill>
              </a:rPr>
              <a:t>)lien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7A6B45-AB04-554F-875B-9F02ABFF5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4960"/>
            <a:ext cx="10515600" cy="1542001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Michaël </a:t>
            </a:r>
            <a:r>
              <a:rPr lang="fr-FR" dirty="0" err="1"/>
              <a:t>Rochoy</a:t>
            </a:r>
            <a:r>
              <a:rPr lang="fr-FR" dirty="0"/>
              <a:t>, artisan glacier</a:t>
            </a:r>
          </a:p>
        </p:txBody>
      </p:sp>
      <p:pic>
        <p:nvPicPr>
          <p:cNvPr id="4" name="Trottinette.mp3" descr="Trottinette.mp3">
            <a:hlinkClick r:id="" action="ppaction://media"/>
            <a:extLst>
              <a:ext uri="{FF2B5EF4-FFF2-40B4-BE49-F238E27FC236}">
                <a16:creationId xmlns:a16="http://schemas.microsoft.com/office/drawing/2014/main" id="{68F133E0-E424-6840-9539-800EC84348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7182.6437"/>
                  <p14:fade in="100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9725" y="399678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1F6C02-07AC-CC46-B0BD-567A704713AA}"/>
              </a:ext>
            </a:extLst>
          </p:cNvPr>
          <p:cNvSpPr/>
          <p:nvPr/>
        </p:nvSpPr>
        <p:spPr>
          <a:xfrm>
            <a:off x="3776353" y="5530605"/>
            <a:ext cx="907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[Le diaporama défile seul avec le son enregistré le 2/12/2021 au CNGE. </a:t>
            </a:r>
          </a:p>
          <a:p>
            <a:pPr algn="ctr"/>
            <a:r>
              <a:rPr lang="fr-FR" b="1" dirty="0"/>
              <a:t>Le débit de parole est élevé, mais ce n’est pas une erreur…]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849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88"/>
    </mc:Choice>
    <mc:Fallback>
      <p:transition spd="slow" advTm="19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2263515"/>
            <a:ext cx="3210365" cy="305799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Cette chose de gens facilement médiatiques (honnêtes ?) est relayée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44A475-E9AF-D645-AE38-DBD28C95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48" y="2126360"/>
            <a:ext cx="7816948" cy="37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9"/>
    </mc:Choice>
    <mc:Fallback>
      <p:transition spd="slow" advTm="474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4" y="1636130"/>
            <a:ext cx="6420730" cy="980461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Evidemment, c’est relayé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5D4D8F-4D1A-3D4B-96A4-7D16C368E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398"/>
            <a:ext cx="12192000" cy="40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7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8"/>
    </mc:Choice>
    <mc:Fallback>
      <p:transition spd="slow" advTm="1359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93" y="1437836"/>
            <a:ext cx="4419698" cy="476191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Juillet arrive.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L’épidémie se calme, on commence à discuter de mettre des masques dans les entreprises ou à l’école (…)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QUAND SOUDAIN !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37BAA40-5115-AB40-9502-D5A35546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10" y="2278091"/>
            <a:ext cx="6779358" cy="332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1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0"/>
    </mc:Choice>
    <mc:Fallback>
      <p:transition spd="slow" advTm="2548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B8032D-F433-0F42-BE68-07B101ED85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74" y="1197449"/>
            <a:ext cx="5079238" cy="5259622"/>
          </a:xfrm>
          <a:prstGeom prst="rect">
            <a:avLst/>
          </a:prstGeom>
          <a:effectLst>
            <a:softEdge rad="104606"/>
          </a:effectLst>
        </p:spPr>
      </p:pic>
    </p:spTree>
    <p:extLst>
      <p:ext uri="{BB962C8B-B14F-4D97-AF65-F5344CB8AC3E}">
        <p14:creationId xmlns:p14="http://schemas.microsoft.com/office/powerpoint/2010/main" val="1590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7"/>
    </mc:Choice>
    <mc:Fallback>
      <p:transition spd="slow" advTm="1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4C2E0E-7815-DA47-AFAB-FF14C4C9F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5" y="1603239"/>
            <a:ext cx="6443003" cy="29920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641DD4-5761-6344-91BB-87AC2EC210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5307"/>
            <a:ext cx="12192000" cy="115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06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90"/>
    </mc:Choice>
    <mc:Fallback>
      <p:transition spd="slow" advTm="2949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4179720-B3B7-1845-831D-538F9EE9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944" y="1786596"/>
            <a:ext cx="10515600" cy="801859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Une revue prédatrice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993D06-D774-6A45-A55C-033A5037654A}"/>
              </a:ext>
            </a:extLst>
          </p:cNvPr>
          <p:cNvSpPr txBox="1"/>
          <p:nvPr/>
        </p:nvSpPr>
        <p:spPr>
          <a:xfrm>
            <a:off x="520503" y="2684496"/>
            <a:ext cx="67806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Privilégient l’intérêt personnel au détriment de l’érudition </a:t>
            </a:r>
          </a:p>
          <a:p>
            <a:endParaRPr lang="fr-FR" sz="2000" dirty="0"/>
          </a:p>
          <a:p>
            <a:r>
              <a:rPr lang="fr-FR" sz="2000" dirty="0"/>
              <a:t>Informations fausses ou trompeuses</a:t>
            </a:r>
          </a:p>
          <a:p>
            <a:endParaRPr lang="fr-FR" sz="2000" dirty="0"/>
          </a:p>
          <a:p>
            <a:r>
              <a:rPr lang="fr-FR" sz="2000" dirty="0"/>
              <a:t>Ecart par rapport aux meilleures pratiques éditoriales et publication</a:t>
            </a:r>
          </a:p>
          <a:p>
            <a:endParaRPr lang="fr-FR" sz="2000" dirty="0"/>
          </a:p>
          <a:p>
            <a:r>
              <a:rPr lang="fr-FR" sz="2000" dirty="0"/>
              <a:t>Manque de transparence</a:t>
            </a:r>
          </a:p>
          <a:p>
            <a:endParaRPr lang="fr-FR" sz="2000" dirty="0"/>
          </a:p>
          <a:p>
            <a:r>
              <a:rPr lang="fr-FR" sz="2000" dirty="0"/>
              <a:t>Pratiques de sollicitation agressive et sans discernement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0ED187-C4CD-894E-B62A-7B5AE61A9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98" y="2838384"/>
            <a:ext cx="4339899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83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22"/>
    </mc:Choice>
    <mc:Fallback>
      <p:transition spd="slow" advTm="3732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CBED313-D378-2D41-9BBE-E10403EA2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5" y="1833587"/>
            <a:ext cx="5804895" cy="24570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998447-2A9F-004C-9551-B004E5A2C0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49" y="3062116"/>
            <a:ext cx="92202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1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91"/>
    </mc:Choice>
    <mc:Fallback>
      <p:transition spd="slow" advTm="3179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E6A42D-8A41-5A4D-AAB4-06B4D1F0B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79" y="2208627"/>
            <a:ext cx="79629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5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64"/>
    </mc:Choice>
    <mc:Fallback>
      <p:transition spd="slow" advTm="1036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855" y="2898289"/>
            <a:ext cx="5928361" cy="164557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Mais se pourrait-ce qu’ils ne disent pas toute la vérité ?</a:t>
            </a:r>
          </a:p>
        </p:txBody>
      </p:sp>
      <p:pic>
        <p:nvPicPr>
          <p:cNvPr id="13314" name="Picture 2" descr="Anaconda, le prédateur en DVD : Anaconda - AlloCiné">
            <a:extLst>
              <a:ext uri="{FF2B5EF4-FFF2-40B4-BE49-F238E27FC236}">
                <a16:creationId xmlns:a16="http://schemas.microsoft.com/office/drawing/2014/main" id="{99D58010-AEA1-DB46-9E29-95D9376F4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22" y="1631851"/>
            <a:ext cx="3392072" cy="4522763"/>
          </a:xfrm>
          <a:prstGeom prst="rect">
            <a:avLst/>
          </a:prstGeom>
          <a:noFill/>
          <a:effectLst>
            <a:softEdge rad="16475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5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2"/>
    </mc:Choice>
    <mc:Fallback>
      <p:transition spd="slow" advTm="614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B91B8F-3735-A543-837B-7D70F96B5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16"/>
          <a:stretch/>
        </p:blipFill>
        <p:spPr>
          <a:xfrm>
            <a:off x="0" y="170961"/>
            <a:ext cx="5375189" cy="37982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B2BCC9-79A7-0C46-9389-FA8F80262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93" y="822492"/>
            <a:ext cx="4802579" cy="41434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46BC84-F3CD-0B46-8AEF-C72754BF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821" y="822492"/>
            <a:ext cx="4633172" cy="526224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D7DC05-B66B-AE40-8A04-4D3B44689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7730"/>
            <a:ext cx="4315566" cy="190027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97B49231-2112-4944-9B45-F0A5D00E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566" y="5627739"/>
            <a:ext cx="8544951" cy="164557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Le 20 juillet, sur Twitter…</a:t>
            </a:r>
          </a:p>
        </p:txBody>
      </p:sp>
    </p:spTree>
    <p:extLst>
      <p:ext uri="{BB962C8B-B14F-4D97-AF65-F5344CB8AC3E}">
        <p14:creationId xmlns:p14="http://schemas.microsoft.com/office/powerpoint/2010/main" val="138944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74"/>
    </mc:Choice>
    <mc:Fallback>
      <p:transition spd="slow" advTm="3407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1660332"/>
            <a:ext cx="10515600" cy="70304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Conflit d’intérêts</a:t>
            </a:r>
          </a:p>
        </p:txBody>
      </p:sp>
      <p:pic>
        <p:nvPicPr>
          <p:cNvPr id="1026" name="Picture 2" descr="Une nouvelle équipe aux manettes de la Confédération Nationale des Glaciers  de France - CGAD Les métiers du goût">
            <a:extLst>
              <a:ext uri="{FF2B5EF4-FFF2-40B4-BE49-F238E27FC236}">
                <a16:creationId xmlns:a16="http://schemas.microsoft.com/office/drawing/2014/main" id="{D3879A6B-E09D-F94B-869B-915295829C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73" y="2559414"/>
            <a:ext cx="2647437" cy="28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B701E3-73E7-1A47-9494-77FD80CBBE5E}"/>
              </a:ext>
            </a:extLst>
          </p:cNvPr>
          <p:cNvSpPr txBox="1"/>
          <p:nvPr/>
        </p:nvSpPr>
        <p:spPr>
          <a:xfrm>
            <a:off x="3516921" y="2559414"/>
            <a:ext cx="82718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Membre du CNGF</a:t>
            </a:r>
          </a:p>
          <a:p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[« Corrélation inverse forte entre diffusion de 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All I </a:t>
            </a:r>
            <a:r>
              <a:rPr lang="fr-FR" sz="2000" i="1" dirty="0" err="1">
                <a:solidFill>
                  <a:schemeClr val="bg1">
                    <a:lumMod val="50000"/>
                  </a:schemeClr>
                </a:solidFill>
              </a:rPr>
              <a:t>want</a:t>
            </a:r>
            <a:r>
              <a:rPr lang="fr-FR" sz="2000" i="1" dirty="0">
                <a:solidFill>
                  <a:schemeClr val="bg1">
                    <a:lumMod val="50000"/>
                  </a:schemeClr>
                </a:solidFill>
              </a:rPr>
              <a:t> for Christmas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</a:rPr>
              <a:t> et ventes de glaces : changer de disque pour vendre plus »] </a:t>
            </a:r>
          </a:p>
          <a:p>
            <a:endParaRPr lang="fr-FR" sz="2400" dirty="0"/>
          </a:p>
          <a:p>
            <a:r>
              <a:rPr lang="fr-FR" sz="2400" dirty="0"/>
              <a:t>Consultant pour Häagen-</a:t>
            </a:r>
            <a:r>
              <a:rPr lang="fr-FR" sz="2400" dirty="0" err="1"/>
              <a:t>Dazs</a:t>
            </a:r>
            <a:r>
              <a:rPr lang="fr-FR" sz="2400" dirty="0"/>
              <a:t>, Ben &amp; </a:t>
            </a:r>
            <a:r>
              <a:rPr lang="fr-FR" sz="2400" dirty="0" err="1"/>
              <a:t>Jerry’s</a:t>
            </a:r>
            <a:r>
              <a:rPr lang="fr-FR" sz="2400" dirty="0"/>
              <a:t> et divers glaciers indépendants</a:t>
            </a:r>
          </a:p>
          <a:p>
            <a:r>
              <a:rPr lang="fr-FR" sz="2400" dirty="0"/>
              <a:t>(</a:t>
            </a:r>
            <a:r>
              <a:rPr lang="fr-FR" sz="2400" b="1" dirty="0"/>
              <a:t>rappel :</a:t>
            </a:r>
            <a:r>
              <a:rPr lang="fr-FR" sz="2400" dirty="0"/>
              <a:t> avoir plusieurs conflit d’intérêts = n’en avoir aucun)</a:t>
            </a:r>
          </a:p>
          <a:p>
            <a:endParaRPr lang="fr-FR" sz="2400" dirty="0"/>
          </a:p>
          <a:p>
            <a:r>
              <a:rPr lang="fr-FR" sz="2400" dirty="0"/>
              <a:t>Bon-mais-pas-vraiment-meilleur Ouvrier de France en 2011 (BOF)</a:t>
            </a:r>
          </a:p>
        </p:txBody>
      </p:sp>
    </p:spTree>
    <p:extLst>
      <p:ext uri="{BB962C8B-B14F-4D97-AF65-F5344CB8AC3E}">
        <p14:creationId xmlns:p14="http://schemas.microsoft.com/office/powerpoint/2010/main" val="624151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51"/>
    </mc:Choice>
    <mc:Fallback>
      <p:transition spd="slow" advTm="18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34" y="1407862"/>
            <a:ext cx="5444197" cy="488667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Un groupe MP sur Twitter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Un Google Doc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Des figures par captures d’écrans immondes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Une absurdité par phrase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Aucun test stat correct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…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Et roule ma poule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FF893AC-9797-D44D-99D6-75176270F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15" y="1871346"/>
            <a:ext cx="5279615" cy="3959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95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8"/>
    </mc:Choice>
    <mc:Fallback>
      <p:transition spd="slow" advTm="1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4FB528-4C78-CF4F-A279-EB493B64A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09" y="184150"/>
            <a:ext cx="6172200" cy="64897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FE5BD4CA-2DE6-634F-A5E4-3B7F107CB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4550" y="1512795"/>
            <a:ext cx="4381973" cy="154520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Etude  1/3</a:t>
            </a:r>
          </a:p>
        </p:txBody>
      </p:sp>
    </p:spTree>
    <p:extLst>
      <p:ext uri="{BB962C8B-B14F-4D97-AF65-F5344CB8AC3E}">
        <p14:creationId xmlns:p14="http://schemas.microsoft.com/office/powerpoint/2010/main" val="279324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8"/>
    </mc:Choice>
    <mc:Fallback>
      <p:transition spd="slow" advTm="3170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C21FF4-7D90-E344-82EC-673AA555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60" y="0"/>
            <a:ext cx="8985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3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72"/>
    </mc:Choice>
    <mc:Fallback>
      <p:transition spd="slow" advTm="1347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2898289"/>
            <a:ext cx="5444197" cy="164557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Le 24 juillet, on soumet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rgbClr val="B20A39"/>
                </a:solidFill>
              </a:rPr>
              <a:t>La rapidité dans la recherche française</a:t>
            </a:r>
          </a:p>
          <a:p>
            <a:pPr algn="ctr"/>
            <a:r>
              <a:rPr lang="fr-FR" sz="2000" dirty="0">
                <a:solidFill>
                  <a:srgbClr val="B20A39"/>
                </a:solidFill>
              </a:rPr>
              <a:t>(Dans certains journaux on aurait été accepté le 25)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1DD3A5-CC22-9645-84D0-2F0AB456E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8"/>
          <a:stretch/>
        </p:blipFill>
        <p:spPr>
          <a:xfrm>
            <a:off x="7180288" y="1713555"/>
            <a:ext cx="4380512" cy="44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1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86"/>
    </mc:Choice>
    <mc:Fallback>
      <p:transition spd="slow" advTm="3488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260" y="1407114"/>
            <a:ext cx="5444197" cy="164557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Et là, deux options…</a:t>
            </a:r>
          </a:p>
        </p:txBody>
      </p:sp>
      <p:pic>
        <p:nvPicPr>
          <p:cNvPr id="22530" name="Picture 2" descr="Famous garage where first Apple computers were built is a &amp;#39;myth">
            <a:extLst>
              <a:ext uri="{FF2B5EF4-FFF2-40B4-BE49-F238E27FC236}">
                <a16:creationId xmlns:a16="http://schemas.microsoft.com/office/drawing/2014/main" id="{A38E8D1F-EC04-CD4E-BE9E-3AAA542F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3" y="2596072"/>
            <a:ext cx="5044171" cy="333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B6F06B9-8B7B-8F4C-9574-56D1AFCA5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55" y="2530308"/>
            <a:ext cx="5044171" cy="341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1"/>
    </mc:Choice>
    <mc:Fallback>
      <p:transition spd="slow" advTm="1075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54" y="2898289"/>
            <a:ext cx="5444197" cy="164557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Le 28 juillet… on paie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rgbClr val="B20A39"/>
                </a:solidFill>
              </a:rPr>
              <a:t>La rapidité dans la finance indienne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B0A3D14D-A1D8-3D41-8FD9-08EED30E1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0159" r="-7177" b="4978"/>
          <a:stretch/>
        </p:blipFill>
        <p:spPr bwMode="auto">
          <a:xfrm>
            <a:off x="7133570" y="1694632"/>
            <a:ext cx="4004122" cy="44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0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4"/>
    </mc:Choice>
    <mc:Fallback>
      <p:transition spd="slow" advTm="459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" y="1227527"/>
            <a:ext cx="12041946" cy="164557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30 juillet : des « exigences éditoriales »…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C26AC5-E235-3448-886E-49E4BC101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 b="1259"/>
          <a:stretch/>
        </p:blipFill>
        <p:spPr>
          <a:xfrm>
            <a:off x="3077551" y="2353456"/>
            <a:ext cx="6366627" cy="36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6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4"/>
    </mc:Choice>
    <mc:Fallback>
      <p:transition spd="slow" advTm="2879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81410"/>
            <a:ext cx="12041946" cy="164557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Et le 3 août…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les « révisions mineures » </a:t>
            </a:r>
            <a:br>
              <a:rPr lang="fr-FR" dirty="0">
                <a:solidFill>
                  <a:srgbClr val="B20A39"/>
                </a:solidFill>
              </a:rPr>
            </a:br>
            <a:br>
              <a:rPr lang="fr-FR" dirty="0">
                <a:solidFill>
                  <a:srgbClr val="B20A39"/>
                </a:solidFill>
              </a:rPr>
            </a:b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????????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6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4"/>
    </mc:Choice>
    <mc:Fallback>
      <p:transition spd="slow" advTm="608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F6489A-E079-214B-8FE6-EEB2D938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69634"/>
            <a:ext cx="62484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7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3"/>
    </mc:Choice>
    <mc:Fallback>
      <p:transition spd="slow" advTm="247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4675E3-5496-4344-9090-ACFD9A039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84" y="0"/>
            <a:ext cx="8849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4"/>
    </mc:Choice>
    <mc:Fallback>
      <p:transition spd="slow" advTm="170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1660332"/>
            <a:ext cx="10515600" cy="70304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Une question.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0DD8697-E7F5-8441-A703-8CA531A0C93D}"/>
              </a:ext>
            </a:extLst>
          </p:cNvPr>
          <p:cNvSpPr txBox="1">
            <a:spLocks/>
          </p:cNvSpPr>
          <p:nvPr/>
        </p:nvSpPr>
        <p:spPr>
          <a:xfrm>
            <a:off x="950741" y="3207434"/>
            <a:ext cx="10515600" cy="14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20A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6600" dirty="0"/>
              <a:t>Mais qu’est-ce qu’il fait, ce con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E1F384-511C-C147-9172-1947DA8A28FE}"/>
              </a:ext>
            </a:extLst>
          </p:cNvPr>
          <p:cNvSpPr txBox="1"/>
          <p:nvPr/>
        </p:nvSpPr>
        <p:spPr>
          <a:xfrm>
            <a:off x="10135317" y="2508403"/>
            <a:ext cx="2063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B20A39"/>
                </a:solidFill>
              </a:rPr>
              <a:t>Il est aux fraises ?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068C04E-D6F0-BE45-8C79-4DDA107581AB}"/>
              </a:ext>
            </a:extLst>
          </p:cNvPr>
          <p:cNvCxnSpPr>
            <a:cxnSpLocks/>
          </p:cNvCxnSpPr>
          <p:nvPr/>
        </p:nvCxnSpPr>
        <p:spPr>
          <a:xfrm>
            <a:off x="11202573" y="1308641"/>
            <a:ext cx="0" cy="119976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581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0"/>
    </mc:Choice>
    <mc:Fallback>
      <p:transition spd="slow" advTm="4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6F2062C-697D-A74A-A15A-DFBB39A67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72" y="0"/>
            <a:ext cx="885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6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"/>
    </mc:Choice>
    <mc:Fallback>
      <p:transition spd="slow" advTm="109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9165C66-5D9F-CB4A-833F-FEB36D1A7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13" y="0"/>
            <a:ext cx="8864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9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0"/>
    </mc:Choice>
    <mc:Fallback>
      <p:transition spd="slow" advTm="58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6202B89-E7E5-1A4E-81B1-858CA44FA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00"/>
          <a:stretch/>
        </p:blipFill>
        <p:spPr>
          <a:xfrm>
            <a:off x="3752882" y="3654082"/>
            <a:ext cx="4901938" cy="22014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" y="1227527"/>
            <a:ext cx="12041946" cy="164557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Une attention forte aux sources…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FB7AE7C-1F89-7F4A-81C2-751EBBFB8E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5" r="49760" b="31026"/>
          <a:stretch/>
        </p:blipFill>
        <p:spPr>
          <a:xfrm>
            <a:off x="1709638" y="2447546"/>
            <a:ext cx="8301261" cy="3199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365374-ED5E-3749-8BE1-AB298F83B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5"/>
          <a:stretch/>
        </p:blipFill>
        <p:spPr>
          <a:xfrm>
            <a:off x="1709638" y="2992582"/>
            <a:ext cx="7863582" cy="436417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63A5842-900B-0B4A-8A8F-84CDD600E5BB}"/>
              </a:ext>
            </a:extLst>
          </p:cNvPr>
          <p:cNvCxnSpPr/>
          <p:nvPr/>
        </p:nvCxnSpPr>
        <p:spPr>
          <a:xfrm>
            <a:off x="11067803" y="1306286"/>
            <a:ext cx="0" cy="111628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C24F45D5-23E8-E847-867D-5D85C0358D49}"/>
              </a:ext>
            </a:extLst>
          </p:cNvPr>
          <p:cNvSpPr txBox="1"/>
          <p:nvPr/>
        </p:nvSpPr>
        <p:spPr>
          <a:xfrm>
            <a:off x="9874154" y="2513434"/>
            <a:ext cx="2387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B20A39"/>
                </a:solidFill>
              </a:rPr>
              <a:t>Vanille-fraise en 50-50 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15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23"/>
    </mc:Choice>
    <mc:Fallback>
      <p:transition spd="slow" advTm="28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" y="1899137"/>
            <a:ext cx="12041946" cy="122389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Le 4 août, on passe en « évaluation finale »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… puis 3 éditeurs (!!!) donnent leurs avis</a:t>
            </a:r>
            <a:br>
              <a:rPr lang="fr-FR" dirty="0">
                <a:solidFill>
                  <a:srgbClr val="B20A39"/>
                </a:solidFill>
              </a:rPr>
            </a:br>
            <a:endParaRPr lang="fr-FR" dirty="0">
              <a:solidFill>
                <a:srgbClr val="B20A39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B8DA90-D11C-8741-9103-897C62D55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76" y="2783168"/>
            <a:ext cx="10273370" cy="26732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CD5D99-39E8-A940-BB3D-7D00A4D95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4" b="15345"/>
          <a:stretch/>
        </p:blipFill>
        <p:spPr>
          <a:xfrm>
            <a:off x="389205" y="5576341"/>
            <a:ext cx="11613384" cy="31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2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94"/>
    </mc:Choice>
    <mc:Fallback>
      <p:transition spd="slow" advTm="38694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05" y="3429000"/>
            <a:ext cx="5706795" cy="122389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Le 12 août, c’est accepté.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Même sur la maquette, on ré-insiste sur les contributions aux auteurs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DF0D38-5535-7148-92EC-906F52B6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93" y="1742964"/>
            <a:ext cx="4935646" cy="435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86"/>
    </mc:Choice>
    <mc:Fallback>
      <p:transition spd="slow" advTm="2438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605" y="1424354"/>
            <a:ext cx="5706795" cy="2004646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L’article est diffusé et (très) relayé le 15 août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0950FAA-DEAF-0B47-8037-C8084EC72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1" r="27117"/>
          <a:stretch/>
        </p:blipFill>
        <p:spPr bwMode="auto">
          <a:xfrm>
            <a:off x="6104427" y="1424354"/>
            <a:ext cx="6087573" cy="46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EDEDD6-E08E-8E43-B9EA-F70A8EEAD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6" y="3939731"/>
            <a:ext cx="6306722" cy="2075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103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"/>
    </mc:Choice>
    <mc:Fallback>
      <p:transition spd="slow" advTm="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A0927C-7CE6-F544-9BE1-40812A66C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55" y="4350064"/>
            <a:ext cx="4462108" cy="25068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7D279ED-331C-5244-8C95-17128900C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0" y="3818762"/>
            <a:ext cx="6750452" cy="10926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DD86205-35F2-814C-B716-1A370B378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33" y="2036090"/>
            <a:ext cx="5544347" cy="35343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5CED64-6160-E841-960E-47F99A784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62" y="1479900"/>
            <a:ext cx="5157768" cy="21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0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1"/>
    </mc:Choice>
    <mc:Fallback>
      <p:transition spd="slow" advTm="614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05" y="1688124"/>
            <a:ext cx="10668001" cy="20257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L’article est rétracté 30 heures plus tard… et bénéficie d’un effet Streisand !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25A732E2-B690-BD45-A946-EE553FE4A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752" y="2984597"/>
            <a:ext cx="5715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4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3"/>
    </mc:Choice>
    <mc:Fallback>
      <p:transition spd="slow" advTm="6243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D82404-0FE7-B84B-818B-7E0D5C40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82" y="4504830"/>
            <a:ext cx="9397218" cy="19185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6A3791-3EF3-4440-83C0-839D80CCD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" y="1473839"/>
            <a:ext cx="9397218" cy="23244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15" y="4009134"/>
            <a:ext cx="11638672" cy="284872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rgbClr val="B20A39"/>
                </a:solidFill>
              </a:rPr>
              <a:t>(Avec sa version en français par Robin </a:t>
            </a:r>
            <a:r>
              <a:rPr lang="fr-FR" sz="3200" dirty="0" err="1">
                <a:solidFill>
                  <a:srgbClr val="B20A39"/>
                </a:solidFill>
              </a:rPr>
              <a:t>Alais</a:t>
            </a:r>
            <a:r>
              <a:rPr lang="fr-FR" sz="3200" dirty="0">
                <a:solidFill>
                  <a:srgbClr val="B20A39"/>
                </a:solidFill>
              </a:rPr>
              <a:t>, dès J1)</a:t>
            </a:r>
          </a:p>
        </p:txBody>
      </p:sp>
      <p:pic>
        <p:nvPicPr>
          <p:cNvPr id="27650" name="Picture 2" descr="ResearchGate - find and share research – Telegraph">
            <a:extLst>
              <a:ext uri="{FF2B5EF4-FFF2-40B4-BE49-F238E27FC236}">
                <a16:creationId xmlns:a16="http://schemas.microsoft.com/office/drawing/2014/main" id="{51111865-6B31-3940-AF9D-F8F41D03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42" y="2785299"/>
            <a:ext cx="3381276" cy="11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5"/>
    </mc:Choice>
    <mc:Fallback>
      <p:transition spd="slow" advTm="901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05" y="1688124"/>
            <a:ext cx="11638672" cy="20257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Depuis, chaque lundi…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250162-0871-FB4F-933F-92456200B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42"/>
          <a:stretch/>
        </p:blipFill>
        <p:spPr>
          <a:xfrm>
            <a:off x="83028" y="1500079"/>
            <a:ext cx="3097818" cy="44275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4E7DA5-8E5E-554D-BD6E-1680DE530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05" y="4039470"/>
            <a:ext cx="2880567" cy="145566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94AEB2-517B-3C46-A3E1-2B897FBD4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24" y="3065511"/>
            <a:ext cx="5673481" cy="2540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47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3"/>
    </mc:Choice>
    <mc:Fallback>
      <p:transition spd="slow" advTm="15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70304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Je vais vous raconter une histoire…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Rembobinons…</a:t>
            </a:r>
          </a:p>
        </p:txBody>
      </p:sp>
    </p:spTree>
    <p:extLst>
      <p:ext uri="{BB962C8B-B14F-4D97-AF65-F5344CB8AC3E}">
        <p14:creationId xmlns:p14="http://schemas.microsoft.com/office/powerpoint/2010/main" val="383211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"/>
    </mc:Choice>
    <mc:Fallback>
      <p:transition spd="slow" advTm="367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05" y="1688124"/>
            <a:ext cx="11638672" cy="2025748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Vous pouvez retrouver toute cette histoire…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76F46F-FCAA-CA4F-9113-8FEE55AE4E06}"/>
              </a:ext>
            </a:extLst>
          </p:cNvPr>
          <p:cNvSpPr txBox="1"/>
          <p:nvPr/>
        </p:nvSpPr>
        <p:spPr>
          <a:xfrm>
            <a:off x="1041010" y="3378562"/>
            <a:ext cx="1076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Le meilleur article de tous les temps » (</a:t>
            </a:r>
            <a:r>
              <a:rPr lang="fr-FR" dirty="0">
                <a:sym typeface="Wingdings" pitchFamily="2" charset="2"/>
              </a:rPr>
              <a:t> articles + son histoire + presse…)</a:t>
            </a:r>
            <a:endParaRPr lang="fr-FR" dirty="0"/>
          </a:p>
          <a:p>
            <a:r>
              <a:rPr lang="fr-FR" dirty="0">
                <a:hlinkClick r:id="rId3"/>
              </a:rPr>
              <a:t>http://www.mimiryudo.com/blog/2020/08/le-meilleur-article-de-tous-les-temps/</a:t>
            </a:r>
            <a:r>
              <a:rPr lang="fr-FR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8824BE-048A-4A47-A990-000FA273C4AF}"/>
              </a:ext>
            </a:extLst>
          </p:cNvPr>
          <p:cNvSpPr/>
          <p:nvPr/>
        </p:nvSpPr>
        <p:spPr>
          <a:xfrm>
            <a:off x="1041010" y="4197413"/>
            <a:ext cx="87547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Article original : </a:t>
            </a:r>
            <a:r>
              <a:rPr lang="fr-FR" dirty="0">
                <a:hlinkClick r:id="rId4"/>
              </a:rPr>
              <a:t>https://www.researchgate.net/publication/343671758_SARS-CoV-2_was_Unexpectedly_Deadlier_than_Push-scooters_Could_Hydroxychloroquine_be_the_Unique_Solution/related</a:t>
            </a:r>
            <a:endParaRPr lang="fr-FR" dirty="0"/>
          </a:p>
          <a:p>
            <a:endParaRPr lang="fr-FR" dirty="0"/>
          </a:p>
          <a:p>
            <a:r>
              <a:rPr lang="fr-FR" dirty="0"/>
              <a:t>Article en français : </a:t>
            </a:r>
            <a:r>
              <a:rPr lang="fr-FR" dirty="0">
                <a:hlinkClick r:id="rId5"/>
              </a:rPr>
              <a:t>https://www.researchgate.net/publication/343678745_Version_traduite_en_francais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388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5"/>
    </mc:Choice>
    <mc:Fallback>
      <p:transition spd="slow" advTm="825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3A15B44-B348-7940-A29E-2C06A6407FC6}"/>
              </a:ext>
            </a:extLst>
          </p:cNvPr>
          <p:cNvSpPr txBox="1">
            <a:spLocks/>
          </p:cNvSpPr>
          <p:nvPr/>
        </p:nvSpPr>
        <p:spPr>
          <a:xfrm>
            <a:off x="759654" y="3429000"/>
            <a:ext cx="5444197" cy="164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2000" dirty="0">
              <a:solidFill>
                <a:srgbClr val="B20A39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DE1E3C-1635-B444-B859-4A2C54E87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7" y="1914183"/>
            <a:ext cx="4521200" cy="1651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7E53AE-CE6F-B94B-ABA3-A5DE9921E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27" y="1612900"/>
            <a:ext cx="1536700" cy="18161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2F5752A-428A-3048-9F10-0D0540AB1126}"/>
              </a:ext>
            </a:extLst>
          </p:cNvPr>
          <p:cNvSpPr txBox="1"/>
          <p:nvPr/>
        </p:nvSpPr>
        <p:spPr>
          <a:xfrm>
            <a:off x="7174523" y="1862520"/>
            <a:ext cx="3193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Revues prédatrices </a:t>
            </a:r>
          </a:p>
          <a:p>
            <a:r>
              <a:rPr lang="fr-FR" sz="2400" dirty="0" err="1"/>
              <a:t>Reviewing</a:t>
            </a:r>
            <a:r>
              <a:rPr lang="fr-FR" sz="2400" dirty="0"/>
              <a:t> expéditif </a:t>
            </a:r>
          </a:p>
          <a:p>
            <a:r>
              <a:rPr lang="fr-FR" sz="2400" dirty="0"/>
              <a:t>Conflit d’intérêts</a:t>
            </a:r>
          </a:p>
          <a:p>
            <a:r>
              <a:rPr lang="fr-FR" sz="2400" dirty="0" err="1"/>
              <a:t>Pre-print</a:t>
            </a:r>
            <a:r>
              <a:rPr lang="fr-FR" sz="2400" dirty="0"/>
              <a:t> / </a:t>
            </a:r>
            <a:r>
              <a:rPr lang="fr-FR" sz="2400" dirty="0" err="1"/>
              <a:t>infodémie</a:t>
            </a:r>
            <a:endParaRPr lang="fr-FR" sz="2400" dirty="0"/>
          </a:p>
          <a:p>
            <a:r>
              <a:rPr lang="fr-FR" sz="2400" dirty="0"/>
              <a:t> </a:t>
            </a:r>
          </a:p>
          <a:p>
            <a:r>
              <a:rPr lang="fr-FR" sz="2400" dirty="0"/>
              <a:t>Zone grise…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643FBF-33B8-8F4F-8454-9260DC032048}"/>
              </a:ext>
            </a:extLst>
          </p:cNvPr>
          <p:cNvSpPr txBox="1"/>
          <p:nvPr/>
        </p:nvSpPr>
        <p:spPr>
          <a:xfrm>
            <a:off x="2253663" y="4854664"/>
            <a:ext cx="8761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B20A39"/>
                </a:solidFill>
              </a:rPr>
              <a:t>Et puis… quand il est devenu notoire que notre publication est dans une revue prédatrice, que dicte l’honnêteté 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BCD5B6-0EF0-CE4A-A990-4AA310DD2225}"/>
              </a:ext>
            </a:extLst>
          </p:cNvPr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0E7F5C1-B58F-F543-A01C-9866D96B8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27" y="3421348"/>
            <a:ext cx="27559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0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1"/>
    </mc:Choice>
    <mc:Fallback>
      <p:transition spd="slow" advTm="1246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6BBF11-0EF5-D44F-8285-E64B6423A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368550"/>
            <a:ext cx="11531600" cy="2120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8C9F21-E47D-0F49-857A-1D99F24A2097}"/>
              </a:ext>
            </a:extLst>
          </p:cNvPr>
          <p:cNvSpPr txBox="1"/>
          <p:nvPr/>
        </p:nvSpPr>
        <p:spPr>
          <a:xfrm>
            <a:off x="6459902" y="5107883"/>
            <a:ext cx="876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B20A39"/>
                </a:solidFill>
              </a:rPr>
              <a:t>Oh, j’ai oublié la vraie diapo de titre…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196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3"/>
    </mc:Choice>
    <mc:Fallback>
      <p:transition spd="slow" advTm="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2223040"/>
            <a:ext cx="10515600" cy="218014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B20A39"/>
                </a:solidFill>
              </a:rPr>
              <a:t>Peut-on publier n'importe quoi dans les revues prédatrices ?</a:t>
            </a:r>
            <a:br>
              <a:rPr lang="fr-FR" b="1" dirty="0">
                <a:solidFill>
                  <a:srgbClr val="B20A39"/>
                </a:solidFill>
              </a:rPr>
            </a:br>
            <a:br>
              <a:rPr lang="fr-FR" b="1" dirty="0">
                <a:solidFill>
                  <a:srgbClr val="B20A39"/>
                </a:solidFill>
              </a:rPr>
            </a:br>
            <a:r>
              <a:rPr lang="fr-FR" b="1" dirty="0">
                <a:solidFill>
                  <a:srgbClr val="B20A39"/>
                </a:solidFill>
              </a:rPr>
              <a:t>Oui.</a:t>
            </a:r>
          </a:p>
        </p:txBody>
      </p:sp>
      <p:sp>
        <p:nvSpPr>
          <p:cNvPr id="4" name="Espace réservé du contenu 7">
            <a:extLst>
              <a:ext uri="{FF2B5EF4-FFF2-40B4-BE49-F238E27FC236}">
                <a16:creationId xmlns:a16="http://schemas.microsoft.com/office/drawing/2014/main" id="{EBBB1665-8794-5C4C-B378-2C0737C690A7}"/>
              </a:ext>
            </a:extLst>
          </p:cNvPr>
          <p:cNvSpPr txBox="1">
            <a:spLocks/>
          </p:cNvSpPr>
          <p:nvPr/>
        </p:nvSpPr>
        <p:spPr>
          <a:xfrm>
            <a:off x="838200" y="5317587"/>
            <a:ext cx="10515600" cy="85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Michaël </a:t>
            </a:r>
            <a:r>
              <a:rPr lang="fr-FR" dirty="0" err="1"/>
              <a:t>Rochoy</a:t>
            </a:r>
            <a:r>
              <a:rPr lang="fr-FR" dirty="0"/>
              <a:t>, Florian </a:t>
            </a:r>
            <a:r>
              <a:rPr lang="fr-FR" dirty="0" err="1"/>
              <a:t>Cova</a:t>
            </a:r>
            <a:r>
              <a:rPr lang="fr-FR" dirty="0"/>
              <a:t>, Mathieu </a:t>
            </a:r>
            <a:r>
              <a:rPr lang="fr-FR" dirty="0" err="1"/>
              <a:t>Rebeaud</a:t>
            </a:r>
            <a:r>
              <a:rPr lang="fr-FR" dirty="0"/>
              <a:t>, Valentin </a:t>
            </a:r>
            <a:r>
              <a:rPr lang="fr-FR" dirty="0" err="1"/>
              <a:t>Ruggeri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311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1"/>
    </mc:Choice>
    <mc:Fallback>
      <p:transition spd="slow" advTm="315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1859"/>
            <a:ext cx="12192000" cy="2180148"/>
          </a:xfrm>
        </p:spPr>
        <p:txBody>
          <a:bodyPr>
            <a:normAutofit/>
          </a:bodyPr>
          <a:lstStyle/>
          <a:p>
            <a:pPr algn="ctr"/>
            <a:r>
              <a:rPr lang="fr-FR" b="0" dirty="0">
                <a:solidFill>
                  <a:srgbClr val="B20A39"/>
                </a:solidFill>
              </a:rPr>
              <a:t>Merci pour votre attention.</a:t>
            </a:r>
            <a:br>
              <a:rPr lang="fr-FR" b="0" dirty="0">
                <a:solidFill>
                  <a:srgbClr val="B20A39"/>
                </a:solidFill>
              </a:rPr>
            </a:br>
            <a:r>
              <a:rPr lang="fr-FR" sz="3600" b="0" dirty="0">
                <a:solidFill>
                  <a:srgbClr val="B20A39"/>
                </a:solidFill>
              </a:rPr>
              <a:t>Je dédie cette présentation originale</a:t>
            </a:r>
            <a:br>
              <a:rPr lang="fr-FR" sz="3600" b="0" dirty="0">
                <a:solidFill>
                  <a:srgbClr val="B20A39"/>
                </a:solidFill>
              </a:rPr>
            </a:br>
            <a:r>
              <a:rPr lang="fr-FR" sz="3600" b="0" dirty="0">
                <a:solidFill>
                  <a:srgbClr val="B20A39"/>
                </a:solidFill>
              </a:rPr>
              <a:t>à « Mémère Alice » (1926 – 2021)</a:t>
            </a:r>
            <a:r>
              <a:rPr lang="fr-FR" sz="3600" dirty="0">
                <a:solidFill>
                  <a:srgbClr val="B20A39"/>
                </a:solidFill>
              </a:rPr>
              <a:t>, </a:t>
            </a:r>
            <a:r>
              <a:rPr lang="fr-FR" sz="3600" b="0" dirty="0">
                <a:solidFill>
                  <a:srgbClr val="B20A39"/>
                </a:solidFill>
              </a:rPr>
              <a:t>qui savait rire.</a:t>
            </a:r>
            <a:endParaRPr lang="fr-FR" dirty="0">
              <a:solidFill>
                <a:srgbClr val="B20A39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7A2340-6866-9540-8F92-4F834B7A1F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18256" r="2834" b="37231"/>
          <a:stretch/>
        </p:blipFill>
        <p:spPr>
          <a:xfrm>
            <a:off x="3971778" y="3429000"/>
            <a:ext cx="4248443" cy="3052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985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55"/>
    </mc:Choice>
    <mc:Fallback>
      <p:transition spd="slow" advTm="151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1660332"/>
            <a:ext cx="10515600" cy="70304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Il était une fois un professeur marseillais…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BB0483E-A9F6-694E-9B36-B7E8DE5EC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9" y="2475912"/>
            <a:ext cx="6058332" cy="35757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695D70-A21F-5A42-B7B5-247BBB8EB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19761" r="15119" b="17326"/>
          <a:stretch/>
        </p:blipFill>
        <p:spPr>
          <a:xfrm>
            <a:off x="7061979" y="2602523"/>
            <a:ext cx="4572001" cy="3336605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059AE975-E3E3-D84B-BB37-765EC7B283DB}"/>
              </a:ext>
            </a:extLst>
          </p:cNvPr>
          <p:cNvSpPr txBox="1">
            <a:spLocks/>
          </p:cNvSpPr>
          <p:nvPr/>
        </p:nvSpPr>
        <p:spPr>
          <a:xfrm>
            <a:off x="950741" y="2068122"/>
            <a:ext cx="10515600" cy="70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rgbClr val="B20A39"/>
                </a:solidFill>
              </a:rPr>
              <a:t>(à gauche sur l’image)</a:t>
            </a:r>
          </a:p>
        </p:txBody>
      </p:sp>
    </p:spTree>
    <p:extLst>
      <p:ext uri="{BB962C8B-B14F-4D97-AF65-F5344CB8AC3E}">
        <p14:creationId xmlns:p14="http://schemas.microsoft.com/office/powerpoint/2010/main" val="58534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0"/>
    </mc:Choice>
    <mc:Fallback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1660332"/>
            <a:ext cx="10515600" cy="70304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Qui annonçait </a:t>
            </a:r>
            <a:r>
              <a:rPr lang="fr-FR" i="1" dirty="0">
                <a:solidFill>
                  <a:srgbClr val="B20A39"/>
                </a:solidFill>
              </a:rPr>
              <a:t>l’</a:t>
            </a:r>
            <a:r>
              <a:rPr lang="fr-FR" i="1" dirty="0" err="1">
                <a:solidFill>
                  <a:srgbClr val="B20A39"/>
                </a:solidFill>
              </a:rPr>
              <a:t>endgame</a:t>
            </a:r>
            <a:r>
              <a:rPr lang="fr-FR" i="1" dirty="0">
                <a:solidFill>
                  <a:srgbClr val="B20A39"/>
                </a:solidFill>
              </a:rPr>
              <a:t> </a:t>
            </a:r>
            <a:r>
              <a:rPr lang="fr-FR" dirty="0">
                <a:solidFill>
                  <a:srgbClr val="B20A39"/>
                </a:solidFill>
              </a:rPr>
              <a:t>en février 2020.</a:t>
            </a:r>
          </a:p>
        </p:txBody>
      </p:sp>
      <p:pic>
        <p:nvPicPr>
          <p:cNvPr id="8194" name="Picture 2" descr="Didier Raoult on Twitter: &amp;quot;Plus personne ne croit à la toxicité de l&amp;#39;HCQ,  les études montrant son efficacité se multiplient. Pour les militants  anti-HCQ, une seule solution : kill the messenger. Le">
            <a:extLst>
              <a:ext uri="{FF2B5EF4-FFF2-40B4-BE49-F238E27FC236}">
                <a16:creationId xmlns:a16="http://schemas.microsoft.com/office/drawing/2014/main" id="{EF0C1F60-FCC9-4249-B2B2-E949BAE72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3"/>
          <a:stretch/>
        </p:blipFill>
        <p:spPr bwMode="auto">
          <a:xfrm>
            <a:off x="725659" y="2363372"/>
            <a:ext cx="5013959" cy="33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ommage à Tony Stark - DVD, Blu-Ray &amp;amp; achat digital | Disney">
            <a:extLst>
              <a:ext uri="{FF2B5EF4-FFF2-40B4-BE49-F238E27FC236}">
                <a16:creationId xmlns:a16="http://schemas.microsoft.com/office/drawing/2014/main" id="{B3975818-7633-164F-9E49-201FC5BE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336" y="2272222"/>
            <a:ext cx="2466923" cy="37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066C6B5-BA7E-9F4F-ADF6-75F6EDE37066}"/>
              </a:ext>
            </a:extLst>
          </p:cNvPr>
          <p:cNvSpPr txBox="1">
            <a:spLocks/>
          </p:cNvSpPr>
          <p:nvPr/>
        </p:nvSpPr>
        <p:spPr>
          <a:xfrm>
            <a:off x="1999177" y="3419374"/>
            <a:ext cx="10515600" cy="1265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000" dirty="0">
                <a:solidFill>
                  <a:srgbClr val="B20A39"/>
                </a:solidFill>
              </a:rPr>
              <a:t>Il a tort. </a:t>
            </a:r>
          </a:p>
          <a:p>
            <a:pPr algn="ctr"/>
            <a:endParaRPr lang="fr-FR" sz="2000" dirty="0">
              <a:solidFill>
                <a:srgbClr val="B20A39"/>
              </a:solidFill>
            </a:endParaRPr>
          </a:p>
          <a:p>
            <a:pPr algn="ctr"/>
            <a:r>
              <a:rPr lang="fr-FR" sz="2000" dirty="0">
                <a:solidFill>
                  <a:srgbClr val="B20A39"/>
                </a:solidFill>
              </a:rPr>
              <a:t>Ils ont Thor.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CDFEFBC-D893-5D4E-8838-5F17224B82DB}"/>
              </a:ext>
            </a:extLst>
          </p:cNvPr>
          <p:cNvCxnSpPr/>
          <p:nvPr/>
        </p:nvCxnSpPr>
        <p:spPr>
          <a:xfrm flipH="1">
            <a:off x="5866228" y="3756074"/>
            <a:ext cx="7877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DED693A-2170-F04C-99B3-F02557674B08}"/>
              </a:ext>
            </a:extLst>
          </p:cNvPr>
          <p:cNvCxnSpPr/>
          <p:nvPr/>
        </p:nvCxnSpPr>
        <p:spPr>
          <a:xfrm>
            <a:off x="7990449" y="4332849"/>
            <a:ext cx="6189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84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3"/>
    </mc:Choice>
    <mc:Fallback>
      <p:transition spd="slow" advTm="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1" y="1660332"/>
            <a:ext cx="10515600" cy="703040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Motivant des médecins à vouloir être cobayes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068F06-8D42-414E-9941-65C7A886C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5" y="3410819"/>
            <a:ext cx="10785231" cy="216762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8DC99A3-8390-474F-8179-6CF0426DA46C}"/>
              </a:ext>
            </a:extLst>
          </p:cNvPr>
          <p:cNvSpPr txBox="1"/>
          <p:nvPr/>
        </p:nvSpPr>
        <p:spPr>
          <a:xfrm>
            <a:off x="1568353" y="2351782"/>
            <a:ext cx="977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B20A39"/>
                </a:solidFill>
              </a:rPr>
              <a:t>... contre l’avis de la pharmacovigilance, des autorités…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BF46DF-69C0-AF40-B29B-34451EF3C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00" y="5373858"/>
            <a:ext cx="4202526" cy="7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8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2"/>
    </mc:Choice>
    <mc:Fallback>
      <p:transition spd="slow" advTm="19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" y="1660332"/>
            <a:ext cx="12176760" cy="70304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Des gens ont trouvé que c’était une chouette idée, dont…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B701E3-73E7-1A47-9494-77FD80CBBE5E}"/>
              </a:ext>
            </a:extLst>
          </p:cNvPr>
          <p:cNvSpPr txBox="1"/>
          <p:nvPr/>
        </p:nvSpPr>
        <p:spPr>
          <a:xfrm>
            <a:off x="501408" y="2491497"/>
            <a:ext cx="5322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Martine </a:t>
            </a:r>
            <a:r>
              <a:rPr lang="fr-FR" sz="2000" b="1" dirty="0" err="1"/>
              <a:t>Wonner</a:t>
            </a:r>
            <a:r>
              <a:rPr lang="fr-FR" sz="2000" b="1" dirty="0"/>
              <a:t>,</a:t>
            </a:r>
            <a:r>
              <a:rPr lang="fr-FR" sz="2000" dirty="0"/>
              <a:t> députée </a:t>
            </a:r>
            <a:r>
              <a:rPr lang="fr-FR" sz="2000" dirty="0" err="1"/>
              <a:t>multi-partis</a:t>
            </a:r>
            <a:r>
              <a:rPr lang="fr-FR" sz="2000" dirty="0"/>
              <a:t> puis sans</a:t>
            </a:r>
          </a:p>
          <a:p>
            <a:r>
              <a:rPr lang="fr-FR" sz="2000" dirty="0"/>
              <a:t>(avoir des conflits avec plusieurs partis d’intérêts = n’en avoir aucun… ? )</a:t>
            </a:r>
          </a:p>
        </p:txBody>
      </p:sp>
      <p:pic>
        <p:nvPicPr>
          <p:cNvPr id="5122" name="Picture 2" descr="La République En Marche ! Le mouvement fondé par Emmanuel Macron">
            <a:extLst>
              <a:ext uri="{FF2B5EF4-FFF2-40B4-BE49-F238E27FC236}">
                <a16:creationId xmlns:a16="http://schemas.microsoft.com/office/drawing/2014/main" id="{1FDB74B5-B86A-EE47-BEFB-1A08E540A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4" b="16016"/>
          <a:stretch/>
        </p:blipFill>
        <p:spPr bwMode="auto">
          <a:xfrm>
            <a:off x="796829" y="5267676"/>
            <a:ext cx="4169219" cy="62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ssemblée nationale : voici le logo du nouveau groupe &amp;quot;Ecologie démocratie  solidarité&amp;quot;">
            <a:extLst>
              <a:ext uri="{FF2B5EF4-FFF2-40B4-BE49-F238E27FC236}">
                <a16:creationId xmlns:a16="http://schemas.microsoft.com/office/drawing/2014/main" id="{546DB8CD-E75E-A145-82A8-541D06BC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" y="3558597"/>
            <a:ext cx="3580996" cy="17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9A23A8-F241-9942-B2EC-CF8D541D7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605" y="3640015"/>
            <a:ext cx="1627661" cy="162766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ABC7140-8982-D04C-9977-A6797B05392D}"/>
              </a:ext>
            </a:extLst>
          </p:cNvPr>
          <p:cNvSpPr txBox="1"/>
          <p:nvPr/>
        </p:nvSpPr>
        <p:spPr>
          <a:xfrm>
            <a:off x="6950585" y="2421686"/>
            <a:ext cx="5369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Thierry </a:t>
            </a:r>
            <a:r>
              <a:rPr lang="fr-FR" sz="2000" b="1" dirty="0" err="1"/>
              <a:t>Lardenois</a:t>
            </a:r>
            <a:r>
              <a:rPr lang="fr-FR" sz="2000" dirty="0"/>
              <a:t>, président de la CARMF</a:t>
            </a:r>
          </a:p>
        </p:txBody>
      </p:sp>
      <p:pic>
        <p:nvPicPr>
          <p:cNvPr id="5134" name="Picture 14" descr="carmf - CNAVPL">
            <a:extLst>
              <a:ext uri="{FF2B5EF4-FFF2-40B4-BE49-F238E27FC236}">
                <a16:creationId xmlns:a16="http://schemas.microsoft.com/office/drawing/2014/main" id="{3A2475BE-9CFD-3A49-9CCE-2F4C404B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601" y="3292381"/>
            <a:ext cx="2680301" cy="11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5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8"/>
    </mc:Choice>
    <mc:Fallback>
      <p:transition spd="slow" advTm="18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77CA2-596E-9643-BA08-CF1912CF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49" y="2015957"/>
            <a:ext cx="5478195" cy="3558782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rgbClr val="B20A39"/>
                </a:solidFill>
              </a:rPr>
              <a:t>Le 1</a:t>
            </a:r>
            <a:r>
              <a:rPr lang="fr-FR" baseline="30000" dirty="0">
                <a:solidFill>
                  <a:srgbClr val="B20A39"/>
                </a:solidFill>
              </a:rPr>
              <a:t>er</a:t>
            </a:r>
            <a:r>
              <a:rPr lang="fr-FR" dirty="0">
                <a:solidFill>
                  <a:srgbClr val="B20A39"/>
                </a:solidFill>
              </a:rPr>
              <a:t> mai, sort leur étude 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...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« rétrospective »</a:t>
            </a:r>
            <a:br>
              <a:rPr lang="fr-FR" dirty="0">
                <a:solidFill>
                  <a:srgbClr val="B20A39"/>
                </a:solidFill>
              </a:rPr>
            </a:br>
            <a:r>
              <a:rPr lang="fr-FR" dirty="0">
                <a:solidFill>
                  <a:srgbClr val="B20A39"/>
                </a:solidFill>
              </a:rPr>
              <a:t>annoncée le 29 mars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214C75-A456-2745-9302-C6B103E8C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8"/>
          <a:stretch/>
        </p:blipFill>
        <p:spPr>
          <a:xfrm>
            <a:off x="6707542" y="1899483"/>
            <a:ext cx="5038788" cy="42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8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3"/>
    </mc:Choice>
    <mc:Fallback>
      <p:transition spd="slow" advTm="1151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4724</TotalTime>
  <Words>788</Words>
  <Application>Microsoft Macintosh PowerPoint</Application>
  <PresentationFormat>Grand écran</PresentationFormat>
  <Paragraphs>91</Paragraphs>
  <Slides>44</Slides>
  <Notes>9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Thème Office</vt:lpstr>
      <vt:lpstr>Vanille, fraise ou vanille-fraise :  méta-analyse phénométéorologique d’un choix corne(t)lien</vt:lpstr>
      <vt:lpstr>Conflit d’intérêts</vt:lpstr>
      <vt:lpstr>Une question.</vt:lpstr>
      <vt:lpstr>Je vais vous raconter une histoire…  Rembobinons…</vt:lpstr>
      <vt:lpstr>Il était une fois un professeur marseillais…</vt:lpstr>
      <vt:lpstr>Qui annonçait l’endgame en février 2020.</vt:lpstr>
      <vt:lpstr>Motivant des médecins à vouloir être cobayes</vt:lpstr>
      <vt:lpstr>Des gens ont trouvé que c’était une chouette idée, dont… </vt:lpstr>
      <vt:lpstr>Le 1er mai, sort leur étude  ... « rétrospective » annoncée le 29 mars</vt:lpstr>
      <vt:lpstr>Cette chose de gens facilement médiatiques (honnêtes ?) est relayée</vt:lpstr>
      <vt:lpstr>Evidemment, c’est relayé</vt:lpstr>
      <vt:lpstr>Juillet arrive.  L’épidémie se calme, on commence à discuter de mettre des masques dans les entreprises ou à l’école (…) QUAND SOUDAIN !</vt:lpstr>
      <vt:lpstr>Présentation PowerPoint</vt:lpstr>
      <vt:lpstr>Présentation PowerPoint</vt:lpstr>
      <vt:lpstr>Une revue prédatrice ? </vt:lpstr>
      <vt:lpstr>Présentation PowerPoint</vt:lpstr>
      <vt:lpstr>Présentation PowerPoint</vt:lpstr>
      <vt:lpstr>Mais se pourrait-ce qu’ils ne disent pas toute la vérité ?</vt:lpstr>
      <vt:lpstr>Le 20 juillet, sur Twitter…</vt:lpstr>
      <vt:lpstr>Un groupe MP sur Twitter Un Google Doc Des figures par captures d’écrans immondes Une absurdité par phrase Aucun test stat correct … Et roule ma poule</vt:lpstr>
      <vt:lpstr>Etude  1/3</vt:lpstr>
      <vt:lpstr>Présentation PowerPoint</vt:lpstr>
      <vt:lpstr>Le 24 juillet, on soumet</vt:lpstr>
      <vt:lpstr>Et là, deux options…</vt:lpstr>
      <vt:lpstr>Le 28 juillet… on paie</vt:lpstr>
      <vt:lpstr>30 juillet : des « exigences éditoriales »…</vt:lpstr>
      <vt:lpstr>Et le 3 août…  les « révisions mineures »    ???????? </vt:lpstr>
      <vt:lpstr>Présentation PowerPoint</vt:lpstr>
      <vt:lpstr>Présentation PowerPoint</vt:lpstr>
      <vt:lpstr>Présentation PowerPoint</vt:lpstr>
      <vt:lpstr>Présentation PowerPoint</vt:lpstr>
      <vt:lpstr>Une attention forte aux sources…</vt:lpstr>
      <vt:lpstr>Le 4 août, on passe en « évaluation finale » … puis 3 éditeurs (!!!) donnent leurs avis </vt:lpstr>
      <vt:lpstr>Le 12 août, c’est accepté.  Même sur la maquette, on ré-insiste sur les contributions aux auteurs</vt:lpstr>
      <vt:lpstr>L’article est diffusé et (très) relayé le 15 août </vt:lpstr>
      <vt:lpstr>Présentation PowerPoint</vt:lpstr>
      <vt:lpstr>L’article est rétracté 30 heures plus tard… et bénéficie d’un effet Streisand !  .</vt:lpstr>
      <vt:lpstr>(Avec sa version en français par Robin Alais, dès J1)</vt:lpstr>
      <vt:lpstr>Depuis, chaque lundi… </vt:lpstr>
      <vt:lpstr>Vous pouvez retrouver toute cette histoire…</vt:lpstr>
      <vt:lpstr>Présentation PowerPoint</vt:lpstr>
      <vt:lpstr>Présentation PowerPoint</vt:lpstr>
      <vt:lpstr>Peut-on publier n'importe quoi dans les revues prédatrices ?  Oui.</vt:lpstr>
      <vt:lpstr>Merci pour votre attention. Je dédie cette présentation originale à « Mémère Alice » (1926 – 2021), qui savait rire.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 Diat</dc:creator>
  <cp:lastModifiedBy>Michaël Rochoy</cp:lastModifiedBy>
  <cp:revision>30</cp:revision>
  <dcterms:created xsi:type="dcterms:W3CDTF">2019-01-30T09:51:01Z</dcterms:created>
  <dcterms:modified xsi:type="dcterms:W3CDTF">2021-12-08T16:10:55Z</dcterms:modified>
</cp:coreProperties>
</file>