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7" r:id="rId2"/>
    <p:sldId id="321" r:id="rId3"/>
    <p:sldId id="309" r:id="rId4"/>
    <p:sldId id="313" r:id="rId5"/>
    <p:sldId id="310" r:id="rId6"/>
    <p:sldId id="314" r:id="rId7"/>
    <p:sldId id="315" r:id="rId8"/>
    <p:sldId id="319" r:id="rId9"/>
    <p:sldId id="320" r:id="rId10"/>
    <p:sldId id="312" r:id="rId11"/>
    <p:sldId id="316" r:id="rId12"/>
    <p:sldId id="318" r:id="rId13"/>
    <p:sldId id="311" r:id="rId14"/>
    <p:sldId id="267" r:id="rId15"/>
    <p:sldId id="270" r:id="rId16"/>
    <p:sldId id="284" r:id="rId17"/>
    <p:sldId id="287" r:id="rId18"/>
    <p:sldId id="293" r:id="rId19"/>
    <p:sldId id="272" r:id="rId20"/>
    <p:sldId id="288" r:id="rId21"/>
    <p:sldId id="292" r:id="rId22"/>
    <p:sldId id="289" r:id="rId23"/>
    <p:sldId id="303" r:id="rId24"/>
    <p:sldId id="276" r:id="rId25"/>
    <p:sldId id="290" r:id="rId26"/>
    <p:sldId id="295" r:id="rId27"/>
    <p:sldId id="322" r:id="rId28"/>
    <p:sldId id="277" r:id="rId29"/>
    <p:sldId id="296" r:id="rId30"/>
    <p:sldId id="294" r:id="rId31"/>
    <p:sldId id="278" r:id="rId32"/>
    <p:sldId id="298" r:id="rId33"/>
    <p:sldId id="304" r:id="rId34"/>
    <p:sldId id="305" r:id="rId35"/>
    <p:sldId id="300" r:id="rId36"/>
    <p:sldId id="306" r:id="rId37"/>
    <p:sldId id="299" r:id="rId38"/>
    <p:sldId id="297" r:id="rId39"/>
    <p:sldId id="302" r:id="rId40"/>
    <p:sldId id="329" r:id="rId41"/>
    <p:sldId id="328" r:id="rId42"/>
    <p:sldId id="325" r:id="rId43"/>
    <p:sldId id="326"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7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65"/>
    <p:restoredTop sz="95028"/>
  </p:normalViewPr>
  <p:slideViewPr>
    <p:cSldViewPr snapToGrid="0">
      <p:cViewPr varScale="1">
        <p:scale>
          <a:sx n="94" d="100"/>
          <a:sy n="94" d="100"/>
        </p:scale>
        <p:origin x="224" y="7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23B9B-5D35-ED41-87E2-4E227D52C61B}" type="datetimeFigureOut">
              <a:rPr lang="fr-FR" smtClean="0"/>
              <a:t>04/10/2023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B949B-4D6A-5842-9158-D2CC662A0010}" type="slidenum">
              <a:rPr lang="fr-FR" smtClean="0"/>
              <a:t>‹N°›</a:t>
            </a:fld>
            <a:endParaRPr lang="fr-FR"/>
          </a:p>
        </p:txBody>
      </p:sp>
    </p:spTree>
    <p:extLst>
      <p:ext uri="{BB962C8B-B14F-4D97-AF65-F5344CB8AC3E}">
        <p14:creationId xmlns:p14="http://schemas.microsoft.com/office/powerpoint/2010/main" val="874784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gisumd.github.io/COVID-19-API-Documentat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2</a:t>
            </a:fld>
            <a:endParaRPr lang="fr-FR"/>
          </a:p>
        </p:txBody>
      </p:sp>
    </p:spTree>
    <p:extLst>
      <p:ext uri="{BB962C8B-B14F-4D97-AF65-F5344CB8AC3E}">
        <p14:creationId xmlns:p14="http://schemas.microsoft.com/office/powerpoint/2010/main" val="2279442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11</a:t>
            </a:fld>
            <a:endParaRPr lang="fr-FR"/>
          </a:p>
        </p:txBody>
      </p:sp>
    </p:spTree>
    <p:extLst>
      <p:ext uri="{BB962C8B-B14F-4D97-AF65-F5344CB8AC3E}">
        <p14:creationId xmlns:p14="http://schemas.microsoft.com/office/powerpoint/2010/main" val="1990702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12</a:t>
            </a:fld>
            <a:endParaRPr lang="fr-FR"/>
          </a:p>
        </p:txBody>
      </p:sp>
    </p:spTree>
    <p:extLst>
      <p:ext uri="{BB962C8B-B14F-4D97-AF65-F5344CB8AC3E}">
        <p14:creationId xmlns:p14="http://schemas.microsoft.com/office/powerpoint/2010/main" val="3443564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13</a:t>
            </a:fld>
            <a:endParaRPr lang="fr-FR"/>
          </a:p>
        </p:txBody>
      </p:sp>
    </p:spTree>
    <p:extLst>
      <p:ext uri="{BB962C8B-B14F-4D97-AF65-F5344CB8AC3E}">
        <p14:creationId xmlns:p14="http://schemas.microsoft.com/office/powerpoint/2010/main" val="2687215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14</a:t>
            </a:fld>
            <a:endParaRPr lang="fr-FR"/>
          </a:p>
        </p:txBody>
      </p:sp>
    </p:spTree>
    <p:extLst>
      <p:ext uri="{BB962C8B-B14F-4D97-AF65-F5344CB8AC3E}">
        <p14:creationId xmlns:p14="http://schemas.microsoft.com/office/powerpoint/2010/main" val="1496204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15</a:t>
            </a:fld>
            <a:endParaRPr lang="fr-FR"/>
          </a:p>
        </p:txBody>
      </p:sp>
    </p:spTree>
    <p:extLst>
      <p:ext uri="{BB962C8B-B14F-4D97-AF65-F5344CB8AC3E}">
        <p14:creationId xmlns:p14="http://schemas.microsoft.com/office/powerpoint/2010/main" val="3827811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16</a:t>
            </a:fld>
            <a:endParaRPr lang="fr-FR"/>
          </a:p>
        </p:txBody>
      </p:sp>
    </p:spTree>
    <p:extLst>
      <p:ext uri="{BB962C8B-B14F-4D97-AF65-F5344CB8AC3E}">
        <p14:creationId xmlns:p14="http://schemas.microsoft.com/office/powerpoint/2010/main" val="872886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err="1">
                <a:solidFill>
                  <a:srgbClr val="212121"/>
                </a:solidFill>
                <a:effectLst/>
                <a:latin typeface="Cambria" panose="02040503050406030204" pitchFamily="18" charset="0"/>
              </a:rPr>
              <a:t>We</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directly</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analyze</a:t>
            </a:r>
            <a:r>
              <a:rPr lang="fr-FR" b="0" i="0" dirty="0">
                <a:solidFill>
                  <a:srgbClr val="212121"/>
                </a:solidFill>
                <a:effectLst/>
                <a:latin typeface="Cambria" panose="02040503050406030204" pitchFamily="18" charset="0"/>
              </a:rPr>
              <a:t> the </a:t>
            </a:r>
            <a:r>
              <a:rPr lang="fr-FR" b="0" i="0" dirty="0" err="1">
                <a:solidFill>
                  <a:srgbClr val="212121"/>
                </a:solidFill>
                <a:effectLst/>
                <a:latin typeface="Cambria" panose="02040503050406030204" pitchFamily="18" charset="0"/>
              </a:rPr>
              <a:t>effect</a:t>
            </a:r>
            <a:r>
              <a:rPr lang="fr-FR" b="0" i="0" dirty="0">
                <a:solidFill>
                  <a:srgbClr val="212121"/>
                </a:solidFill>
                <a:effectLst/>
                <a:latin typeface="Cambria" panose="02040503050406030204" pitchFamily="18" charset="0"/>
              </a:rPr>
              <a:t> of </a:t>
            </a:r>
            <a:r>
              <a:rPr lang="fr-FR" b="0" i="0" dirty="0" err="1">
                <a:solidFill>
                  <a:srgbClr val="212121"/>
                </a:solidFill>
                <a:effectLst/>
                <a:latin typeface="Cambria" panose="02040503050406030204" pitchFamily="18" charset="0"/>
              </a:rPr>
              <a:t>mask</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wearing</a:t>
            </a:r>
            <a:r>
              <a:rPr lang="fr-FR" b="0" i="0" dirty="0">
                <a:solidFill>
                  <a:srgbClr val="212121"/>
                </a:solidFill>
                <a:effectLst/>
                <a:latin typeface="Cambria" panose="02040503050406030204" pitchFamily="18" charset="0"/>
              </a:rPr>
              <a:t> on SARS-CoV-2 transmission, </a:t>
            </a:r>
            <a:r>
              <a:rPr lang="fr-FR" b="0" i="0" dirty="0" err="1">
                <a:solidFill>
                  <a:srgbClr val="212121"/>
                </a:solidFill>
                <a:effectLst/>
                <a:latin typeface="Cambria" panose="02040503050406030204" pitchFamily="18" charset="0"/>
              </a:rPr>
              <a:t>drawing</a:t>
            </a:r>
            <a:r>
              <a:rPr lang="fr-FR" b="0" i="0" dirty="0">
                <a:solidFill>
                  <a:srgbClr val="212121"/>
                </a:solidFill>
                <a:effectLst/>
                <a:latin typeface="Cambria" panose="02040503050406030204" pitchFamily="18" charset="0"/>
              </a:rPr>
              <a:t> on </a:t>
            </a:r>
            <a:r>
              <a:rPr lang="fr-FR" b="0" i="0" dirty="0" err="1">
                <a:solidFill>
                  <a:srgbClr val="212121"/>
                </a:solidFill>
                <a:effectLst/>
                <a:latin typeface="Cambria" panose="02040503050406030204" pitchFamily="18" charset="0"/>
              </a:rPr>
              <a:t>several</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datasets</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covering</a:t>
            </a:r>
            <a:r>
              <a:rPr lang="fr-FR" b="0" i="0" dirty="0">
                <a:solidFill>
                  <a:srgbClr val="212121"/>
                </a:solidFill>
                <a:effectLst/>
                <a:latin typeface="Cambria" panose="02040503050406030204" pitchFamily="18" charset="0"/>
              </a:rPr>
              <a:t> 92 </a:t>
            </a:r>
            <a:r>
              <a:rPr lang="fr-FR" b="0" i="0" dirty="0" err="1">
                <a:solidFill>
                  <a:srgbClr val="212121"/>
                </a:solidFill>
                <a:effectLst/>
                <a:latin typeface="Cambria" panose="02040503050406030204" pitchFamily="18" charset="0"/>
              </a:rPr>
              <a:t>regions</a:t>
            </a:r>
            <a:r>
              <a:rPr lang="fr-FR" b="0" i="0" dirty="0">
                <a:solidFill>
                  <a:srgbClr val="212121"/>
                </a:solidFill>
                <a:effectLst/>
                <a:latin typeface="Cambria" panose="02040503050406030204" pitchFamily="18" charset="0"/>
              </a:rPr>
              <a:t> on six continents, </a:t>
            </a:r>
            <a:r>
              <a:rPr lang="fr-FR" b="0" i="0" dirty="0" err="1">
                <a:solidFill>
                  <a:srgbClr val="212121"/>
                </a:solidFill>
                <a:effectLst/>
                <a:latin typeface="Cambria" panose="02040503050406030204" pitchFamily="18" charset="0"/>
              </a:rPr>
              <a:t>including</a:t>
            </a:r>
            <a:r>
              <a:rPr lang="fr-FR" b="0" i="0" dirty="0">
                <a:solidFill>
                  <a:srgbClr val="212121"/>
                </a:solidFill>
                <a:effectLst/>
                <a:latin typeface="Cambria" panose="02040503050406030204" pitchFamily="18" charset="0"/>
              </a:rPr>
              <a:t> the </a:t>
            </a:r>
            <a:r>
              <a:rPr lang="fr-FR" b="0" i="0" dirty="0" err="1">
                <a:solidFill>
                  <a:srgbClr val="212121"/>
                </a:solidFill>
                <a:effectLst/>
                <a:latin typeface="Cambria" panose="02040503050406030204" pitchFamily="18" charset="0"/>
              </a:rPr>
              <a:t>largest</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survey</a:t>
            </a:r>
            <a:r>
              <a:rPr lang="fr-FR" b="0" i="0" dirty="0">
                <a:solidFill>
                  <a:srgbClr val="212121"/>
                </a:solidFill>
                <a:effectLst/>
                <a:latin typeface="Cambria" panose="02040503050406030204" pitchFamily="18" charset="0"/>
              </a:rPr>
              <a:t> of </a:t>
            </a:r>
            <a:r>
              <a:rPr lang="fr-FR" b="0" i="0" dirty="0" err="1">
                <a:solidFill>
                  <a:srgbClr val="212121"/>
                </a:solidFill>
                <a:effectLst/>
                <a:latin typeface="Cambria" panose="02040503050406030204" pitchFamily="18" charset="0"/>
              </a:rPr>
              <a:t>wearing</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behavior</a:t>
            </a:r>
            <a:r>
              <a:rPr lang="fr-FR" b="0" i="0" dirty="0">
                <a:solidFill>
                  <a:srgbClr val="212121"/>
                </a:solidFill>
                <a:effectLst/>
                <a:latin typeface="Cambria" panose="02040503050406030204" pitchFamily="18" charset="0"/>
              </a:rPr>
              <a:t> (</a:t>
            </a:r>
            <a:r>
              <a:rPr lang="fr-FR" b="0" i="0" u="none" strike="noStrike" dirty="0">
                <a:solidFill>
                  <a:srgbClr val="212121"/>
                </a:solidFill>
                <a:effectLst/>
                <a:latin typeface="STIXGeneral-Italic"/>
              </a:rPr>
              <a:t>𝑛</a:t>
            </a:r>
            <a:r>
              <a:rPr lang="fr-FR" b="0" i="0" u="none" strike="noStrike" dirty="0">
                <a:solidFill>
                  <a:srgbClr val="212121"/>
                </a:solidFill>
                <a:effectLst/>
                <a:latin typeface="STIXGeneral-Regular"/>
              </a:rPr>
              <a:t>=</a:t>
            </a:r>
            <a:r>
              <a:rPr lang="fr-FR" b="0" i="0" dirty="0">
                <a:solidFill>
                  <a:srgbClr val="212121"/>
                </a:solidFill>
                <a:effectLst/>
                <a:latin typeface="Cambria" panose="02040503050406030204" pitchFamily="18" charset="0"/>
              </a:rPr>
              <a:t> 20 million) [F. </a:t>
            </a:r>
            <a:r>
              <a:rPr lang="fr-FR" b="0" i="0" dirty="0" err="1">
                <a:solidFill>
                  <a:srgbClr val="212121"/>
                </a:solidFill>
                <a:effectLst/>
                <a:latin typeface="Cambria" panose="02040503050406030204" pitchFamily="18" charset="0"/>
              </a:rPr>
              <a:t>Kreuter</a:t>
            </a:r>
            <a:r>
              <a:rPr lang="fr-FR" b="0" i="0" dirty="0">
                <a:solidFill>
                  <a:srgbClr val="212121"/>
                </a:solidFill>
                <a:effectLst/>
                <a:latin typeface="Cambria" panose="02040503050406030204" pitchFamily="18" charset="0"/>
              </a:rPr>
              <a:t> </a:t>
            </a:r>
            <a:r>
              <a:rPr lang="fr-FR" b="0" i="1" dirty="0">
                <a:solidFill>
                  <a:srgbClr val="212121"/>
                </a:solidFill>
                <a:effectLst/>
                <a:latin typeface="Cambria" panose="02040503050406030204" pitchFamily="18" charset="0"/>
              </a:rPr>
              <a:t>et al.</a:t>
            </a:r>
            <a:r>
              <a:rPr lang="fr-FR" b="0" i="0" dirty="0">
                <a:solidFill>
                  <a:srgbClr val="212121"/>
                </a:solidFill>
                <a:effectLst/>
                <a:latin typeface="Cambria" panose="02040503050406030204" pitchFamily="18" charset="0"/>
              </a:rPr>
              <a:t>, </a:t>
            </a:r>
            <a:r>
              <a:rPr lang="fr-FR" b="0" i="0" u="sng" dirty="0">
                <a:solidFill>
                  <a:srgbClr val="376FAA"/>
                </a:solidFill>
                <a:effectLst/>
                <a:latin typeface="Cambria" panose="02040503050406030204" pitchFamily="18" charset="0"/>
                <a:hlinkClick r:id="rId3"/>
              </a:rPr>
              <a:t>https://gisumd.github.io/COVID-19-API-Documentation</a:t>
            </a:r>
            <a:r>
              <a:rPr lang="fr-FR" b="0" i="0" dirty="0">
                <a:solidFill>
                  <a:srgbClr val="212121"/>
                </a:solidFill>
                <a:effectLst/>
                <a:latin typeface="Cambria" panose="02040503050406030204" pitchFamily="18" charset="0"/>
              </a:rPr>
              <a:t> (2020)]. </a:t>
            </a:r>
            <a:r>
              <a:rPr lang="fr-FR" b="0" i="0" dirty="0" err="1">
                <a:solidFill>
                  <a:srgbClr val="212121"/>
                </a:solidFill>
                <a:effectLst/>
                <a:latin typeface="Cambria" panose="02040503050406030204" pitchFamily="18" charset="0"/>
              </a:rPr>
              <a:t>Using</a:t>
            </a:r>
            <a:r>
              <a:rPr lang="fr-FR" b="0" i="0" dirty="0">
                <a:solidFill>
                  <a:srgbClr val="212121"/>
                </a:solidFill>
                <a:effectLst/>
                <a:latin typeface="Cambria" panose="02040503050406030204" pitchFamily="18" charset="0"/>
              </a:rPr>
              <a:t> a </a:t>
            </a:r>
            <a:r>
              <a:rPr lang="fr-FR" b="0" i="0" dirty="0" err="1">
                <a:solidFill>
                  <a:srgbClr val="212121"/>
                </a:solidFill>
                <a:effectLst/>
                <a:latin typeface="Cambria" panose="02040503050406030204" pitchFamily="18" charset="0"/>
              </a:rPr>
              <a:t>Bayesian</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hierarchical</a:t>
            </a:r>
            <a:r>
              <a:rPr lang="fr-FR" b="0" i="0" dirty="0">
                <a:solidFill>
                  <a:srgbClr val="212121"/>
                </a:solidFill>
                <a:effectLst/>
                <a:latin typeface="Cambria" panose="02040503050406030204" pitchFamily="18" charset="0"/>
              </a:rPr>
              <a:t> model, </a:t>
            </a:r>
            <a:r>
              <a:rPr lang="fr-FR" b="0" i="0" dirty="0" err="1">
                <a:solidFill>
                  <a:srgbClr val="212121"/>
                </a:solidFill>
                <a:effectLst/>
                <a:latin typeface="Cambria" panose="02040503050406030204" pitchFamily="18" charset="0"/>
              </a:rPr>
              <a:t>we</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estimate</a:t>
            </a:r>
            <a:r>
              <a:rPr lang="fr-FR" b="0" i="0" dirty="0">
                <a:solidFill>
                  <a:srgbClr val="212121"/>
                </a:solidFill>
                <a:effectLst/>
                <a:latin typeface="Cambria" panose="02040503050406030204" pitchFamily="18" charset="0"/>
              </a:rPr>
              <a:t> the </a:t>
            </a:r>
            <a:r>
              <a:rPr lang="fr-FR" b="0" i="0" dirty="0" err="1">
                <a:solidFill>
                  <a:srgbClr val="212121"/>
                </a:solidFill>
                <a:effectLst/>
                <a:latin typeface="Cambria" panose="02040503050406030204" pitchFamily="18" charset="0"/>
              </a:rPr>
              <a:t>effect</a:t>
            </a:r>
            <a:r>
              <a:rPr lang="fr-FR" b="0" i="0" dirty="0">
                <a:solidFill>
                  <a:srgbClr val="212121"/>
                </a:solidFill>
                <a:effectLst/>
                <a:latin typeface="Cambria" panose="02040503050406030204" pitchFamily="18" charset="0"/>
              </a:rPr>
              <a:t> of </a:t>
            </a:r>
            <a:r>
              <a:rPr lang="fr-FR" b="0" i="0" dirty="0" err="1">
                <a:solidFill>
                  <a:srgbClr val="212121"/>
                </a:solidFill>
                <a:effectLst/>
                <a:latin typeface="Cambria" panose="02040503050406030204" pitchFamily="18" charset="0"/>
              </a:rPr>
              <a:t>mask</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wearing</a:t>
            </a:r>
            <a:r>
              <a:rPr lang="fr-FR" b="0" i="0" dirty="0">
                <a:solidFill>
                  <a:srgbClr val="212121"/>
                </a:solidFill>
                <a:effectLst/>
                <a:latin typeface="Cambria" panose="02040503050406030204" pitchFamily="18" charset="0"/>
              </a:rPr>
              <a:t> on transmission, by </a:t>
            </a:r>
            <a:r>
              <a:rPr lang="fr-FR" b="0" i="0" dirty="0" err="1">
                <a:solidFill>
                  <a:srgbClr val="212121"/>
                </a:solidFill>
                <a:effectLst/>
                <a:latin typeface="Cambria" panose="02040503050406030204" pitchFamily="18" charset="0"/>
              </a:rPr>
              <a:t>linking</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reported</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wearing</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levels</a:t>
            </a:r>
            <a:r>
              <a:rPr lang="fr-FR" b="0" i="0" dirty="0">
                <a:solidFill>
                  <a:srgbClr val="212121"/>
                </a:solidFill>
                <a:effectLst/>
                <a:latin typeface="Cambria" panose="02040503050406030204" pitchFamily="18" charset="0"/>
              </a:rPr>
              <a:t> to </a:t>
            </a:r>
            <a:r>
              <a:rPr lang="fr-FR" b="0" i="0" dirty="0" err="1">
                <a:solidFill>
                  <a:srgbClr val="212121"/>
                </a:solidFill>
                <a:effectLst/>
                <a:latin typeface="Cambria" panose="02040503050406030204" pitchFamily="18" charset="0"/>
              </a:rPr>
              <a:t>reported</a:t>
            </a:r>
            <a:r>
              <a:rPr lang="fr-FR" b="0" i="0" dirty="0">
                <a:solidFill>
                  <a:srgbClr val="212121"/>
                </a:solidFill>
                <a:effectLst/>
                <a:latin typeface="Cambria" panose="02040503050406030204" pitchFamily="18" charset="0"/>
              </a:rPr>
              <a:t> cases in </a:t>
            </a:r>
            <a:r>
              <a:rPr lang="fr-FR" b="0" i="0" dirty="0" err="1">
                <a:solidFill>
                  <a:srgbClr val="212121"/>
                </a:solidFill>
                <a:effectLst/>
                <a:latin typeface="Cambria" panose="02040503050406030204" pitchFamily="18" charset="0"/>
              </a:rPr>
              <a:t>each</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region</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while</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adjusting</a:t>
            </a:r>
            <a:r>
              <a:rPr lang="fr-FR" b="0" i="0" dirty="0">
                <a:solidFill>
                  <a:srgbClr val="212121"/>
                </a:solidFill>
                <a:effectLst/>
                <a:latin typeface="Cambria" panose="02040503050406030204" pitchFamily="18" charset="0"/>
              </a:rPr>
              <a:t> for </a:t>
            </a:r>
            <a:r>
              <a:rPr lang="fr-FR" b="0" i="0" dirty="0" err="1">
                <a:solidFill>
                  <a:srgbClr val="212121"/>
                </a:solidFill>
                <a:effectLst/>
                <a:latin typeface="Cambria" panose="02040503050406030204" pitchFamily="18" charset="0"/>
              </a:rPr>
              <a:t>mobility</a:t>
            </a:r>
            <a:r>
              <a:rPr lang="fr-FR" b="0" i="0" dirty="0">
                <a:solidFill>
                  <a:srgbClr val="212121"/>
                </a:solidFill>
                <a:effectLst/>
                <a:latin typeface="Cambria" panose="02040503050406030204" pitchFamily="18" charset="0"/>
              </a:rPr>
              <a:t> and </a:t>
            </a:r>
            <a:r>
              <a:rPr lang="fr-FR" b="0" i="0" dirty="0" err="1">
                <a:solidFill>
                  <a:srgbClr val="212121"/>
                </a:solidFill>
                <a:effectLst/>
                <a:latin typeface="Cambria" panose="02040503050406030204" pitchFamily="18" charset="0"/>
              </a:rPr>
              <a:t>nonpharmaceutical</a:t>
            </a:r>
            <a:r>
              <a:rPr lang="fr-FR" b="0" i="0" dirty="0">
                <a:solidFill>
                  <a:srgbClr val="212121"/>
                </a:solidFill>
                <a:effectLst/>
                <a:latin typeface="Cambria" panose="02040503050406030204" pitchFamily="18" charset="0"/>
              </a:rPr>
              <a:t> interventions (</a:t>
            </a:r>
            <a:r>
              <a:rPr lang="fr-FR" b="0" i="0" dirty="0" err="1">
                <a:solidFill>
                  <a:srgbClr val="212121"/>
                </a:solidFill>
                <a:effectLst/>
                <a:latin typeface="Cambria" panose="02040503050406030204" pitchFamily="18" charset="0"/>
              </a:rPr>
              <a:t>NPIs</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such</a:t>
            </a:r>
            <a:r>
              <a:rPr lang="fr-FR" b="0" i="0" dirty="0">
                <a:solidFill>
                  <a:srgbClr val="212121"/>
                </a:solidFill>
                <a:effectLst/>
                <a:latin typeface="Cambria" panose="02040503050406030204" pitchFamily="18" charset="0"/>
              </a:rPr>
              <a:t> as bans on large </a:t>
            </a:r>
            <a:r>
              <a:rPr lang="fr-FR" b="0" i="0" dirty="0" err="1">
                <a:solidFill>
                  <a:srgbClr val="212121"/>
                </a:solidFill>
                <a:effectLst/>
                <a:latin typeface="Cambria" panose="02040503050406030204" pitchFamily="18" charset="0"/>
              </a:rPr>
              <a:t>gatherings</a:t>
            </a:r>
            <a:r>
              <a:rPr lang="fr-FR" b="0" i="0" dirty="0">
                <a:solidFill>
                  <a:srgbClr val="212121"/>
                </a:solidFill>
                <a:effectLst/>
                <a:latin typeface="Cambria" panose="02040503050406030204" pitchFamily="18" charset="0"/>
              </a:rPr>
              <a:t>. Our </a:t>
            </a:r>
            <a:r>
              <a:rPr lang="fr-FR" b="0" i="0" dirty="0" err="1">
                <a:solidFill>
                  <a:srgbClr val="212121"/>
                </a:solidFill>
                <a:effectLst/>
                <a:latin typeface="Cambria" panose="02040503050406030204" pitchFamily="18" charset="0"/>
              </a:rPr>
              <a:t>estimates</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imply</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that</a:t>
            </a:r>
            <a:r>
              <a:rPr lang="fr-FR" b="0" i="0" dirty="0">
                <a:solidFill>
                  <a:srgbClr val="212121"/>
                </a:solidFill>
                <a:effectLst/>
                <a:latin typeface="Cambria" panose="02040503050406030204" pitchFamily="18" charset="0"/>
              </a:rPr>
              <a:t> the </a:t>
            </a:r>
            <a:r>
              <a:rPr lang="fr-FR" b="0" i="0" dirty="0" err="1">
                <a:solidFill>
                  <a:srgbClr val="212121"/>
                </a:solidFill>
                <a:effectLst/>
                <a:latin typeface="Cambria" panose="02040503050406030204" pitchFamily="18" charset="0"/>
              </a:rPr>
              <a:t>mean</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observed</a:t>
            </a:r>
            <a:r>
              <a:rPr lang="fr-FR" b="0" i="0" dirty="0">
                <a:solidFill>
                  <a:srgbClr val="212121"/>
                </a:solidFill>
                <a:effectLst/>
                <a:latin typeface="Cambria" panose="02040503050406030204" pitchFamily="18" charset="0"/>
              </a:rPr>
              <a:t> level of </a:t>
            </a:r>
            <a:r>
              <a:rPr lang="fr-FR" b="0" i="0" dirty="0" err="1">
                <a:solidFill>
                  <a:srgbClr val="212121"/>
                </a:solidFill>
                <a:effectLst/>
                <a:latin typeface="Cambria" panose="02040503050406030204" pitchFamily="18" charset="0"/>
              </a:rPr>
              <a:t>mask</a:t>
            </a:r>
            <a:r>
              <a:rPr lang="fr-FR" b="0" i="0" dirty="0">
                <a:solidFill>
                  <a:srgbClr val="212121"/>
                </a:solidFill>
                <a:effectLst/>
                <a:latin typeface="Cambria" panose="02040503050406030204" pitchFamily="18" charset="0"/>
              </a:rPr>
              <a:t> </a:t>
            </a:r>
            <a:r>
              <a:rPr lang="fr-FR" b="0" i="0" dirty="0" err="1">
                <a:solidFill>
                  <a:srgbClr val="212121"/>
                </a:solidFill>
                <a:effectLst/>
                <a:latin typeface="Cambria" panose="02040503050406030204" pitchFamily="18" charset="0"/>
              </a:rPr>
              <a:t>wearing</a:t>
            </a:r>
            <a:r>
              <a:rPr lang="fr-FR" b="0" i="0" dirty="0">
                <a:solidFill>
                  <a:srgbClr val="212121"/>
                </a:solidFill>
                <a:effectLst/>
                <a:latin typeface="Cambria" panose="02040503050406030204" pitchFamily="18" charset="0"/>
              </a:rPr>
              <a:t> corresponds to a 19% </a:t>
            </a:r>
            <a:r>
              <a:rPr lang="fr-FR" b="0" i="0" dirty="0" err="1">
                <a:solidFill>
                  <a:srgbClr val="212121"/>
                </a:solidFill>
                <a:effectLst/>
                <a:latin typeface="Cambria" panose="02040503050406030204" pitchFamily="18" charset="0"/>
              </a:rPr>
              <a:t>decrease</a:t>
            </a:r>
            <a:r>
              <a:rPr lang="fr-FR" b="0" i="0" dirty="0">
                <a:solidFill>
                  <a:srgbClr val="212121"/>
                </a:solidFill>
                <a:effectLst/>
                <a:latin typeface="Cambria" panose="02040503050406030204" pitchFamily="18" charset="0"/>
              </a:rPr>
              <a:t> in the reproduction </a:t>
            </a:r>
            <a:r>
              <a:rPr lang="fr-FR" b="0" i="0" dirty="0" err="1">
                <a:solidFill>
                  <a:srgbClr val="212121"/>
                </a:solidFill>
                <a:effectLst/>
                <a:latin typeface="Cambria" panose="02040503050406030204" pitchFamily="18" charset="0"/>
              </a:rPr>
              <a:t>number</a:t>
            </a:r>
            <a:r>
              <a:rPr lang="fr-FR" b="0" i="0" dirty="0">
                <a:solidFill>
                  <a:srgbClr val="212121"/>
                </a:solidFill>
                <a:effectLst/>
                <a:latin typeface="Cambria" panose="02040503050406030204" pitchFamily="18" charset="0"/>
              </a:rPr>
              <a:t> </a:t>
            </a:r>
            <a:r>
              <a:rPr lang="fr-FR" b="0" i="1" dirty="0">
                <a:solidFill>
                  <a:srgbClr val="212121"/>
                </a:solidFill>
                <a:effectLst/>
                <a:latin typeface="Cambria" panose="02040503050406030204" pitchFamily="18" charset="0"/>
              </a:rPr>
              <a:t>R</a:t>
            </a:r>
            <a:r>
              <a:rPr lang="fr-FR" b="0" i="0" dirty="0">
                <a:solidFill>
                  <a:srgbClr val="212121"/>
                </a:solidFill>
                <a:effectLst/>
                <a:latin typeface="Cambria" panose="02040503050406030204" pitchFamily="18" charset="0"/>
              </a:rPr>
              <a:t>.</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17</a:t>
            </a:fld>
            <a:endParaRPr lang="fr-FR"/>
          </a:p>
        </p:txBody>
      </p:sp>
    </p:spTree>
    <p:extLst>
      <p:ext uri="{BB962C8B-B14F-4D97-AF65-F5344CB8AC3E}">
        <p14:creationId xmlns:p14="http://schemas.microsoft.com/office/powerpoint/2010/main" val="2746671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18</a:t>
            </a:fld>
            <a:endParaRPr lang="fr-FR"/>
          </a:p>
        </p:txBody>
      </p:sp>
    </p:spTree>
    <p:extLst>
      <p:ext uri="{BB962C8B-B14F-4D97-AF65-F5344CB8AC3E}">
        <p14:creationId xmlns:p14="http://schemas.microsoft.com/office/powerpoint/2010/main" val="1423191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19</a:t>
            </a:fld>
            <a:endParaRPr lang="fr-FR"/>
          </a:p>
        </p:txBody>
      </p:sp>
    </p:spTree>
    <p:extLst>
      <p:ext uri="{BB962C8B-B14F-4D97-AF65-F5344CB8AC3E}">
        <p14:creationId xmlns:p14="http://schemas.microsoft.com/office/powerpoint/2010/main" val="726802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rPr>
              <a:t>« Il s’est écoulé 50 ans entre les travaux de John Snow sur le choléra (Londres, 1854) et l’amélioration de la qualité de l’eau potable. Combien de temps s’écoulera avant l’amélioration de la qualité de l’air ? » (Pr Antoine </a:t>
            </a:r>
            <a:r>
              <a:rPr lang="fr-FR" sz="1200" dirty="0" err="1">
                <a:effectLst/>
                <a:latin typeface="Calibri" panose="020F0502020204030204" pitchFamily="34" charset="0"/>
              </a:rPr>
              <a:t>Flahaut</a:t>
            </a:r>
            <a:r>
              <a:rPr lang="fr-FR" sz="1200" dirty="0">
                <a:effectLst/>
                <a:latin typeface="Calibri" panose="020F0502020204030204" pitchFamily="34" charset="0"/>
              </a:rPr>
              <a:t>, HUG)</a:t>
            </a:r>
            <a:endParaRPr lang="fr-FR" sz="1200" dirty="0">
              <a:latin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20</a:t>
            </a:fld>
            <a:endParaRPr lang="fr-FR"/>
          </a:p>
        </p:txBody>
      </p:sp>
    </p:spTree>
    <p:extLst>
      <p:ext uri="{BB962C8B-B14F-4D97-AF65-F5344CB8AC3E}">
        <p14:creationId xmlns:p14="http://schemas.microsoft.com/office/powerpoint/2010/main" val="56578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3</a:t>
            </a:fld>
            <a:endParaRPr lang="fr-FR"/>
          </a:p>
        </p:txBody>
      </p:sp>
    </p:spTree>
    <p:extLst>
      <p:ext uri="{BB962C8B-B14F-4D97-AF65-F5344CB8AC3E}">
        <p14:creationId xmlns:p14="http://schemas.microsoft.com/office/powerpoint/2010/main" val="2194467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21</a:t>
            </a:fld>
            <a:endParaRPr lang="fr-FR"/>
          </a:p>
        </p:txBody>
      </p:sp>
    </p:spTree>
    <p:extLst>
      <p:ext uri="{BB962C8B-B14F-4D97-AF65-F5344CB8AC3E}">
        <p14:creationId xmlns:p14="http://schemas.microsoft.com/office/powerpoint/2010/main" val="2068690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22</a:t>
            </a:fld>
            <a:endParaRPr lang="fr-FR"/>
          </a:p>
        </p:txBody>
      </p:sp>
    </p:spTree>
    <p:extLst>
      <p:ext uri="{BB962C8B-B14F-4D97-AF65-F5344CB8AC3E}">
        <p14:creationId xmlns:p14="http://schemas.microsoft.com/office/powerpoint/2010/main" val="684682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23</a:t>
            </a:fld>
            <a:endParaRPr lang="fr-FR"/>
          </a:p>
        </p:txBody>
      </p:sp>
    </p:spTree>
    <p:extLst>
      <p:ext uri="{BB962C8B-B14F-4D97-AF65-F5344CB8AC3E}">
        <p14:creationId xmlns:p14="http://schemas.microsoft.com/office/powerpoint/2010/main" val="3535981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24</a:t>
            </a:fld>
            <a:endParaRPr lang="fr-FR"/>
          </a:p>
        </p:txBody>
      </p:sp>
    </p:spTree>
    <p:extLst>
      <p:ext uri="{BB962C8B-B14F-4D97-AF65-F5344CB8AC3E}">
        <p14:creationId xmlns:p14="http://schemas.microsoft.com/office/powerpoint/2010/main" val="2610903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2400" b="1" dirty="0">
                <a:latin typeface="Calibri" panose="020F0502020204030204" pitchFamily="34" charset="0"/>
                <a:cs typeface="Calibri" panose="020F0502020204030204" pitchFamily="34" charset="0"/>
              </a:rPr>
              <a:t>500 ml par inspiration x 16 par min x 24h = 12 000 litres</a:t>
            </a:r>
          </a:p>
          <a:p>
            <a:endParaRPr lang="fr-FR" sz="2400" dirty="0">
              <a:latin typeface="Calibri" panose="020F0502020204030204" pitchFamily="34" charset="0"/>
              <a:cs typeface="Calibri" panose="020F0502020204030204" pitchFamily="34" charset="0"/>
            </a:endParaRPr>
          </a:p>
          <a:p>
            <a:r>
              <a:rPr lang="fr-FR" sz="2400" dirty="0">
                <a:latin typeface="Calibri" panose="020F0502020204030204" pitchFamily="34" charset="0"/>
                <a:cs typeface="Calibri" panose="020F0502020204030204" pitchFamily="34" charset="0"/>
              </a:rPr>
              <a:t>NB. Jusque fin 2022, aide aux collectivités territoriales pour équiper les écoles (8€/élève) : 120 000 capteurs déployés (sept 2022) pour 59 650 établissements scolaires (12,8M d’élèves) et 500 000 classes… soit environ 2 capteurs par établissement</a:t>
            </a:r>
          </a:p>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25</a:t>
            </a:fld>
            <a:endParaRPr lang="fr-FR"/>
          </a:p>
        </p:txBody>
      </p:sp>
    </p:spTree>
    <p:extLst>
      <p:ext uri="{BB962C8B-B14F-4D97-AF65-F5344CB8AC3E}">
        <p14:creationId xmlns:p14="http://schemas.microsoft.com/office/powerpoint/2010/main" val="2105976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2400" dirty="0">
                <a:latin typeface="Calibri" panose="020F0502020204030204" pitchFamily="34" charset="0"/>
                <a:cs typeface="Calibri" panose="020F0502020204030204" pitchFamily="34" charset="0"/>
              </a:rPr>
              <a:t>NB. Jusque fin 2022, aide aux collectivités territoriales pour équiper les écoles (8€/élève) : 120 000 capteurs déployés (sept 2022) pour 59 650 établissements scolaires (12,8M d’élèves) et 500 000 classes… soit environ 2 capteurs par établissement</a:t>
            </a:r>
          </a:p>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26</a:t>
            </a:fld>
            <a:endParaRPr lang="fr-FR"/>
          </a:p>
        </p:txBody>
      </p:sp>
    </p:spTree>
    <p:extLst>
      <p:ext uri="{BB962C8B-B14F-4D97-AF65-F5344CB8AC3E}">
        <p14:creationId xmlns:p14="http://schemas.microsoft.com/office/powerpoint/2010/main" val="2665146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27</a:t>
            </a:fld>
            <a:endParaRPr lang="fr-FR"/>
          </a:p>
        </p:txBody>
      </p:sp>
    </p:spTree>
    <p:extLst>
      <p:ext uri="{BB962C8B-B14F-4D97-AF65-F5344CB8AC3E}">
        <p14:creationId xmlns:p14="http://schemas.microsoft.com/office/powerpoint/2010/main" val="3419358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28</a:t>
            </a:fld>
            <a:endParaRPr lang="fr-FR"/>
          </a:p>
        </p:txBody>
      </p:sp>
    </p:spTree>
    <p:extLst>
      <p:ext uri="{BB962C8B-B14F-4D97-AF65-F5344CB8AC3E}">
        <p14:creationId xmlns:p14="http://schemas.microsoft.com/office/powerpoint/2010/main" val="2135083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29</a:t>
            </a:fld>
            <a:endParaRPr lang="fr-FR"/>
          </a:p>
        </p:txBody>
      </p:sp>
    </p:spTree>
    <p:extLst>
      <p:ext uri="{BB962C8B-B14F-4D97-AF65-F5344CB8AC3E}">
        <p14:creationId xmlns:p14="http://schemas.microsoft.com/office/powerpoint/2010/main" val="931730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30</a:t>
            </a:fld>
            <a:endParaRPr lang="fr-FR"/>
          </a:p>
        </p:txBody>
      </p:sp>
    </p:spTree>
    <p:extLst>
      <p:ext uri="{BB962C8B-B14F-4D97-AF65-F5344CB8AC3E}">
        <p14:creationId xmlns:p14="http://schemas.microsoft.com/office/powerpoint/2010/main" val="897050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4</a:t>
            </a:fld>
            <a:endParaRPr lang="fr-FR"/>
          </a:p>
        </p:txBody>
      </p:sp>
    </p:spTree>
    <p:extLst>
      <p:ext uri="{BB962C8B-B14F-4D97-AF65-F5344CB8AC3E}">
        <p14:creationId xmlns:p14="http://schemas.microsoft.com/office/powerpoint/2010/main" val="1459663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31</a:t>
            </a:fld>
            <a:endParaRPr lang="fr-FR"/>
          </a:p>
        </p:txBody>
      </p:sp>
    </p:spTree>
    <p:extLst>
      <p:ext uri="{BB962C8B-B14F-4D97-AF65-F5344CB8AC3E}">
        <p14:creationId xmlns:p14="http://schemas.microsoft.com/office/powerpoint/2010/main" val="1118738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32</a:t>
            </a:fld>
            <a:endParaRPr lang="fr-FR"/>
          </a:p>
        </p:txBody>
      </p:sp>
    </p:spTree>
    <p:extLst>
      <p:ext uri="{BB962C8B-B14F-4D97-AF65-F5344CB8AC3E}">
        <p14:creationId xmlns:p14="http://schemas.microsoft.com/office/powerpoint/2010/main" val="2337449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33</a:t>
            </a:fld>
            <a:endParaRPr lang="fr-FR"/>
          </a:p>
        </p:txBody>
      </p:sp>
    </p:spTree>
    <p:extLst>
      <p:ext uri="{BB962C8B-B14F-4D97-AF65-F5344CB8AC3E}">
        <p14:creationId xmlns:p14="http://schemas.microsoft.com/office/powerpoint/2010/main" val="3404290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34</a:t>
            </a:fld>
            <a:endParaRPr lang="fr-FR"/>
          </a:p>
        </p:txBody>
      </p:sp>
    </p:spTree>
    <p:extLst>
      <p:ext uri="{BB962C8B-B14F-4D97-AF65-F5344CB8AC3E}">
        <p14:creationId xmlns:p14="http://schemas.microsoft.com/office/powerpoint/2010/main" val="65018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35</a:t>
            </a:fld>
            <a:endParaRPr lang="fr-FR"/>
          </a:p>
        </p:txBody>
      </p:sp>
    </p:spTree>
    <p:extLst>
      <p:ext uri="{BB962C8B-B14F-4D97-AF65-F5344CB8AC3E}">
        <p14:creationId xmlns:p14="http://schemas.microsoft.com/office/powerpoint/2010/main" val="2526674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36</a:t>
            </a:fld>
            <a:endParaRPr lang="fr-FR"/>
          </a:p>
        </p:txBody>
      </p:sp>
    </p:spTree>
    <p:extLst>
      <p:ext uri="{BB962C8B-B14F-4D97-AF65-F5344CB8AC3E}">
        <p14:creationId xmlns:p14="http://schemas.microsoft.com/office/powerpoint/2010/main" val="3550300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37</a:t>
            </a:fld>
            <a:endParaRPr lang="fr-FR"/>
          </a:p>
        </p:txBody>
      </p:sp>
    </p:spTree>
    <p:extLst>
      <p:ext uri="{BB962C8B-B14F-4D97-AF65-F5344CB8AC3E}">
        <p14:creationId xmlns:p14="http://schemas.microsoft.com/office/powerpoint/2010/main" val="752376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38</a:t>
            </a:fld>
            <a:endParaRPr lang="fr-FR"/>
          </a:p>
        </p:txBody>
      </p:sp>
    </p:spTree>
    <p:extLst>
      <p:ext uri="{BB962C8B-B14F-4D97-AF65-F5344CB8AC3E}">
        <p14:creationId xmlns:p14="http://schemas.microsoft.com/office/powerpoint/2010/main" val="3502288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39</a:t>
            </a:fld>
            <a:endParaRPr lang="fr-FR"/>
          </a:p>
        </p:txBody>
      </p:sp>
    </p:spTree>
    <p:extLst>
      <p:ext uri="{BB962C8B-B14F-4D97-AF65-F5344CB8AC3E}">
        <p14:creationId xmlns:p14="http://schemas.microsoft.com/office/powerpoint/2010/main" val="2936274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40</a:t>
            </a:fld>
            <a:endParaRPr lang="fr-FR"/>
          </a:p>
        </p:txBody>
      </p:sp>
    </p:spTree>
    <p:extLst>
      <p:ext uri="{BB962C8B-B14F-4D97-AF65-F5344CB8AC3E}">
        <p14:creationId xmlns:p14="http://schemas.microsoft.com/office/powerpoint/2010/main" val="2981122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5</a:t>
            </a:fld>
            <a:endParaRPr lang="fr-FR"/>
          </a:p>
        </p:txBody>
      </p:sp>
    </p:spTree>
    <p:extLst>
      <p:ext uri="{BB962C8B-B14F-4D97-AF65-F5344CB8AC3E}">
        <p14:creationId xmlns:p14="http://schemas.microsoft.com/office/powerpoint/2010/main" val="36277692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41</a:t>
            </a:fld>
            <a:endParaRPr lang="fr-FR"/>
          </a:p>
        </p:txBody>
      </p:sp>
    </p:spTree>
    <p:extLst>
      <p:ext uri="{BB962C8B-B14F-4D97-AF65-F5344CB8AC3E}">
        <p14:creationId xmlns:p14="http://schemas.microsoft.com/office/powerpoint/2010/main" val="1645890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43</a:t>
            </a:fld>
            <a:endParaRPr lang="fr-FR"/>
          </a:p>
        </p:txBody>
      </p:sp>
    </p:spTree>
    <p:extLst>
      <p:ext uri="{BB962C8B-B14F-4D97-AF65-F5344CB8AC3E}">
        <p14:creationId xmlns:p14="http://schemas.microsoft.com/office/powerpoint/2010/main" val="2397580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6</a:t>
            </a:fld>
            <a:endParaRPr lang="fr-FR"/>
          </a:p>
        </p:txBody>
      </p:sp>
    </p:spTree>
    <p:extLst>
      <p:ext uri="{BB962C8B-B14F-4D97-AF65-F5344CB8AC3E}">
        <p14:creationId xmlns:p14="http://schemas.microsoft.com/office/powerpoint/2010/main" val="3383580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7</a:t>
            </a:fld>
            <a:endParaRPr lang="fr-FR"/>
          </a:p>
        </p:txBody>
      </p:sp>
    </p:spTree>
    <p:extLst>
      <p:ext uri="{BB962C8B-B14F-4D97-AF65-F5344CB8AC3E}">
        <p14:creationId xmlns:p14="http://schemas.microsoft.com/office/powerpoint/2010/main" val="885465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8</a:t>
            </a:fld>
            <a:endParaRPr lang="fr-FR"/>
          </a:p>
        </p:txBody>
      </p:sp>
    </p:spTree>
    <p:extLst>
      <p:ext uri="{BB962C8B-B14F-4D97-AF65-F5344CB8AC3E}">
        <p14:creationId xmlns:p14="http://schemas.microsoft.com/office/powerpoint/2010/main" val="818109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9</a:t>
            </a:fld>
            <a:endParaRPr lang="fr-FR"/>
          </a:p>
        </p:txBody>
      </p:sp>
    </p:spTree>
    <p:extLst>
      <p:ext uri="{BB962C8B-B14F-4D97-AF65-F5344CB8AC3E}">
        <p14:creationId xmlns:p14="http://schemas.microsoft.com/office/powerpoint/2010/main" val="117857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B949B-4D6A-5842-9158-D2CC662A0010}" type="slidenum">
              <a:rPr lang="fr-FR" smtClean="0"/>
              <a:t>10</a:t>
            </a:fld>
            <a:endParaRPr lang="fr-FR"/>
          </a:p>
        </p:txBody>
      </p:sp>
    </p:spTree>
    <p:extLst>
      <p:ext uri="{BB962C8B-B14F-4D97-AF65-F5344CB8AC3E}">
        <p14:creationId xmlns:p14="http://schemas.microsoft.com/office/powerpoint/2010/main" val="1850680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D20FF-9E58-C824-90C4-E16C51B96A8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88A765D-76EB-E6DA-C825-99096F709B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E5EE4D8-885A-878D-8AB2-180CC9D5B662}"/>
              </a:ext>
            </a:extLst>
          </p:cNvPr>
          <p:cNvSpPr>
            <a:spLocks noGrp="1"/>
          </p:cNvSpPr>
          <p:nvPr>
            <p:ph type="dt" sz="half" idx="10"/>
          </p:nvPr>
        </p:nvSpPr>
        <p:spPr/>
        <p:txBody>
          <a:bodyPr/>
          <a:lstStyle/>
          <a:p>
            <a:fld id="{9D7E6A1D-FA20-D446-B5A3-4C5A20B88D48}" type="datetimeFigureOut">
              <a:rPr lang="fr-FR" smtClean="0"/>
              <a:t>04/10/2023</a:t>
            </a:fld>
            <a:endParaRPr lang="fr-FR"/>
          </a:p>
        </p:txBody>
      </p:sp>
      <p:sp>
        <p:nvSpPr>
          <p:cNvPr id="5" name="Espace réservé du pied de page 4">
            <a:extLst>
              <a:ext uri="{FF2B5EF4-FFF2-40B4-BE49-F238E27FC236}">
                <a16:creationId xmlns:a16="http://schemas.microsoft.com/office/drawing/2014/main" id="{C77C4ED2-0160-E574-50A7-D68A18EB5BA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AB162B-B2CE-9A15-19A8-012981FBC58F}"/>
              </a:ext>
            </a:extLst>
          </p:cNvPr>
          <p:cNvSpPr>
            <a:spLocks noGrp="1"/>
          </p:cNvSpPr>
          <p:nvPr>
            <p:ph type="sldNum" sz="quarter" idx="12"/>
          </p:nvPr>
        </p:nvSpPr>
        <p:spPr/>
        <p:txBody>
          <a:bodyPr/>
          <a:lstStyle/>
          <a:p>
            <a:fld id="{672FA520-6F85-8E44-86F4-769BD93CACA3}" type="slidenum">
              <a:rPr lang="fr-FR" smtClean="0"/>
              <a:t>‹N°›</a:t>
            </a:fld>
            <a:endParaRPr lang="fr-FR"/>
          </a:p>
        </p:txBody>
      </p:sp>
    </p:spTree>
    <p:extLst>
      <p:ext uri="{BB962C8B-B14F-4D97-AF65-F5344CB8AC3E}">
        <p14:creationId xmlns:p14="http://schemas.microsoft.com/office/powerpoint/2010/main" val="1485304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000032-3968-BB83-A85C-1BEB0476274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1F348FE-78BA-D0C8-E8D6-778C840A906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5FC73D3-E603-E480-52CB-0B8EAD8EAD05}"/>
              </a:ext>
            </a:extLst>
          </p:cNvPr>
          <p:cNvSpPr>
            <a:spLocks noGrp="1"/>
          </p:cNvSpPr>
          <p:nvPr>
            <p:ph type="dt" sz="half" idx="10"/>
          </p:nvPr>
        </p:nvSpPr>
        <p:spPr/>
        <p:txBody>
          <a:bodyPr/>
          <a:lstStyle/>
          <a:p>
            <a:fld id="{9D7E6A1D-FA20-D446-B5A3-4C5A20B88D48}" type="datetimeFigureOut">
              <a:rPr lang="fr-FR" smtClean="0"/>
              <a:t>04/10/2023</a:t>
            </a:fld>
            <a:endParaRPr lang="fr-FR"/>
          </a:p>
        </p:txBody>
      </p:sp>
      <p:sp>
        <p:nvSpPr>
          <p:cNvPr id="5" name="Espace réservé du pied de page 4">
            <a:extLst>
              <a:ext uri="{FF2B5EF4-FFF2-40B4-BE49-F238E27FC236}">
                <a16:creationId xmlns:a16="http://schemas.microsoft.com/office/drawing/2014/main" id="{37B5E8C2-1201-F552-01BF-647BA88018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A793B6-08BE-A6D8-1E63-EF4D3E80B764}"/>
              </a:ext>
            </a:extLst>
          </p:cNvPr>
          <p:cNvSpPr>
            <a:spLocks noGrp="1"/>
          </p:cNvSpPr>
          <p:nvPr>
            <p:ph type="sldNum" sz="quarter" idx="12"/>
          </p:nvPr>
        </p:nvSpPr>
        <p:spPr/>
        <p:txBody>
          <a:bodyPr/>
          <a:lstStyle/>
          <a:p>
            <a:fld id="{672FA520-6F85-8E44-86F4-769BD93CACA3}" type="slidenum">
              <a:rPr lang="fr-FR" smtClean="0"/>
              <a:t>‹N°›</a:t>
            </a:fld>
            <a:endParaRPr lang="fr-FR"/>
          </a:p>
        </p:txBody>
      </p:sp>
    </p:spTree>
    <p:extLst>
      <p:ext uri="{BB962C8B-B14F-4D97-AF65-F5344CB8AC3E}">
        <p14:creationId xmlns:p14="http://schemas.microsoft.com/office/powerpoint/2010/main" val="941089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C13DCD0-D101-9BDA-F6F0-AC7BE1AD196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692CDC3-FED1-3714-8359-2B336171666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39C0952-C5D0-CBFC-E23E-AAE295244F58}"/>
              </a:ext>
            </a:extLst>
          </p:cNvPr>
          <p:cNvSpPr>
            <a:spLocks noGrp="1"/>
          </p:cNvSpPr>
          <p:nvPr>
            <p:ph type="dt" sz="half" idx="10"/>
          </p:nvPr>
        </p:nvSpPr>
        <p:spPr/>
        <p:txBody>
          <a:bodyPr/>
          <a:lstStyle/>
          <a:p>
            <a:fld id="{9D7E6A1D-FA20-D446-B5A3-4C5A20B88D48}" type="datetimeFigureOut">
              <a:rPr lang="fr-FR" smtClean="0"/>
              <a:t>04/10/2023</a:t>
            </a:fld>
            <a:endParaRPr lang="fr-FR"/>
          </a:p>
        </p:txBody>
      </p:sp>
      <p:sp>
        <p:nvSpPr>
          <p:cNvPr id="5" name="Espace réservé du pied de page 4">
            <a:extLst>
              <a:ext uri="{FF2B5EF4-FFF2-40B4-BE49-F238E27FC236}">
                <a16:creationId xmlns:a16="http://schemas.microsoft.com/office/drawing/2014/main" id="{C0412919-17C0-0A15-C767-C53946C72D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FFBEB33-1799-6B79-1DF1-A84A951B0C04}"/>
              </a:ext>
            </a:extLst>
          </p:cNvPr>
          <p:cNvSpPr>
            <a:spLocks noGrp="1"/>
          </p:cNvSpPr>
          <p:nvPr>
            <p:ph type="sldNum" sz="quarter" idx="12"/>
          </p:nvPr>
        </p:nvSpPr>
        <p:spPr/>
        <p:txBody>
          <a:bodyPr/>
          <a:lstStyle/>
          <a:p>
            <a:fld id="{672FA520-6F85-8E44-86F4-769BD93CACA3}" type="slidenum">
              <a:rPr lang="fr-FR" smtClean="0"/>
              <a:t>‹N°›</a:t>
            </a:fld>
            <a:endParaRPr lang="fr-FR"/>
          </a:p>
        </p:txBody>
      </p:sp>
    </p:spTree>
    <p:extLst>
      <p:ext uri="{BB962C8B-B14F-4D97-AF65-F5344CB8AC3E}">
        <p14:creationId xmlns:p14="http://schemas.microsoft.com/office/powerpoint/2010/main" val="33417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57A92-C4BF-743F-00EC-AF383E538BE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98C76D2-F175-8113-A6CF-FBA2323160F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C799CE-59A8-24BC-0053-9FC5C1C0E644}"/>
              </a:ext>
            </a:extLst>
          </p:cNvPr>
          <p:cNvSpPr>
            <a:spLocks noGrp="1"/>
          </p:cNvSpPr>
          <p:nvPr>
            <p:ph type="dt" sz="half" idx="10"/>
          </p:nvPr>
        </p:nvSpPr>
        <p:spPr/>
        <p:txBody>
          <a:bodyPr/>
          <a:lstStyle/>
          <a:p>
            <a:fld id="{9D7E6A1D-FA20-D446-B5A3-4C5A20B88D48}" type="datetimeFigureOut">
              <a:rPr lang="fr-FR" smtClean="0"/>
              <a:t>04/10/2023</a:t>
            </a:fld>
            <a:endParaRPr lang="fr-FR"/>
          </a:p>
        </p:txBody>
      </p:sp>
      <p:sp>
        <p:nvSpPr>
          <p:cNvPr id="5" name="Espace réservé du pied de page 4">
            <a:extLst>
              <a:ext uri="{FF2B5EF4-FFF2-40B4-BE49-F238E27FC236}">
                <a16:creationId xmlns:a16="http://schemas.microsoft.com/office/drawing/2014/main" id="{7F4FD993-27F7-2BA8-2B80-07FAF6242E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7A291E-0285-9148-4069-E5911E826E02}"/>
              </a:ext>
            </a:extLst>
          </p:cNvPr>
          <p:cNvSpPr>
            <a:spLocks noGrp="1"/>
          </p:cNvSpPr>
          <p:nvPr>
            <p:ph type="sldNum" sz="quarter" idx="12"/>
          </p:nvPr>
        </p:nvSpPr>
        <p:spPr/>
        <p:txBody>
          <a:bodyPr/>
          <a:lstStyle/>
          <a:p>
            <a:fld id="{672FA520-6F85-8E44-86F4-769BD93CACA3}" type="slidenum">
              <a:rPr lang="fr-FR" smtClean="0"/>
              <a:t>‹N°›</a:t>
            </a:fld>
            <a:endParaRPr lang="fr-FR"/>
          </a:p>
        </p:txBody>
      </p:sp>
    </p:spTree>
    <p:extLst>
      <p:ext uri="{BB962C8B-B14F-4D97-AF65-F5344CB8AC3E}">
        <p14:creationId xmlns:p14="http://schemas.microsoft.com/office/powerpoint/2010/main" val="308404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731DEB-8F19-6F05-793E-2BFAA2A87CB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211926D-70D7-9539-BFED-0C33AC8A1F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0606781-4AA4-DE1A-C468-8A7A12A096F5}"/>
              </a:ext>
            </a:extLst>
          </p:cNvPr>
          <p:cNvSpPr>
            <a:spLocks noGrp="1"/>
          </p:cNvSpPr>
          <p:nvPr>
            <p:ph type="dt" sz="half" idx="10"/>
          </p:nvPr>
        </p:nvSpPr>
        <p:spPr/>
        <p:txBody>
          <a:bodyPr/>
          <a:lstStyle/>
          <a:p>
            <a:fld id="{9D7E6A1D-FA20-D446-B5A3-4C5A20B88D48}" type="datetimeFigureOut">
              <a:rPr lang="fr-FR" smtClean="0"/>
              <a:t>04/10/2023</a:t>
            </a:fld>
            <a:endParaRPr lang="fr-FR"/>
          </a:p>
        </p:txBody>
      </p:sp>
      <p:sp>
        <p:nvSpPr>
          <p:cNvPr id="5" name="Espace réservé du pied de page 4">
            <a:extLst>
              <a:ext uri="{FF2B5EF4-FFF2-40B4-BE49-F238E27FC236}">
                <a16:creationId xmlns:a16="http://schemas.microsoft.com/office/drawing/2014/main" id="{FA47B4CB-1E92-78EF-E94F-B7DAC5DB911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6BE66B-386B-067C-FF5F-BA1F58889C83}"/>
              </a:ext>
            </a:extLst>
          </p:cNvPr>
          <p:cNvSpPr>
            <a:spLocks noGrp="1"/>
          </p:cNvSpPr>
          <p:nvPr>
            <p:ph type="sldNum" sz="quarter" idx="12"/>
          </p:nvPr>
        </p:nvSpPr>
        <p:spPr/>
        <p:txBody>
          <a:bodyPr/>
          <a:lstStyle/>
          <a:p>
            <a:fld id="{672FA520-6F85-8E44-86F4-769BD93CACA3}" type="slidenum">
              <a:rPr lang="fr-FR" smtClean="0"/>
              <a:t>‹N°›</a:t>
            </a:fld>
            <a:endParaRPr lang="fr-FR"/>
          </a:p>
        </p:txBody>
      </p:sp>
    </p:spTree>
    <p:extLst>
      <p:ext uri="{BB962C8B-B14F-4D97-AF65-F5344CB8AC3E}">
        <p14:creationId xmlns:p14="http://schemas.microsoft.com/office/powerpoint/2010/main" val="15991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D9FD6A-231F-6A1C-20C9-F46EFF597FC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C220539-E123-AEAF-426B-4686E5124F8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036803D-EA5D-7FFE-1F49-44E7529F269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6FB9810-3FD6-A64F-37B6-1645BD8721E0}"/>
              </a:ext>
            </a:extLst>
          </p:cNvPr>
          <p:cNvSpPr>
            <a:spLocks noGrp="1"/>
          </p:cNvSpPr>
          <p:nvPr>
            <p:ph type="dt" sz="half" idx="10"/>
          </p:nvPr>
        </p:nvSpPr>
        <p:spPr/>
        <p:txBody>
          <a:bodyPr/>
          <a:lstStyle/>
          <a:p>
            <a:fld id="{9D7E6A1D-FA20-D446-B5A3-4C5A20B88D48}" type="datetimeFigureOut">
              <a:rPr lang="fr-FR" smtClean="0"/>
              <a:t>04/10/2023</a:t>
            </a:fld>
            <a:endParaRPr lang="fr-FR"/>
          </a:p>
        </p:txBody>
      </p:sp>
      <p:sp>
        <p:nvSpPr>
          <p:cNvPr id="6" name="Espace réservé du pied de page 5">
            <a:extLst>
              <a:ext uri="{FF2B5EF4-FFF2-40B4-BE49-F238E27FC236}">
                <a16:creationId xmlns:a16="http://schemas.microsoft.com/office/drawing/2014/main" id="{79C5B7F6-D595-76F3-5F68-36E844E9688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C3852BE-2BD5-8447-1302-3F81235CEA2B}"/>
              </a:ext>
            </a:extLst>
          </p:cNvPr>
          <p:cNvSpPr>
            <a:spLocks noGrp="1"/>
          </p:cNvSpPr>
          <p:nvPr>
            <p:ph type="sldNum" sz="quarter" idx="12"/>
          </p:nvPr>
        </p:nvSpPr>
        <p:spPr/>
        <p:txBody>
          <a:bodyPr/>
          <a:lstStyle/>
          <a:p>
            <a:fld id="{672FA520-6F85-8E44-86F4-769BD93CACA3}" type="slidenum">
              <a:rPr lang="fr-FR" smtClean="0"/>
              <a:t>‹N°›</a:t>
            </a:fld>
            <a:endParaRPr lang="fr-FR"/>
          </a:p>
        </p:txBody>
      </p:sp>
    </p:spTree>
    <p:extLst>
      <p:ext uri="{BB962C8B-B14F-4D97-AF65-F5344CB8AC3E}">
        <p14:creationId xmlns:p14="http://schemas.microsoft.com/office/powerpoint/2010/main" val="1018578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78497C-2F66-711B-0EF0-27CF24C0B85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978D5F8-50EF-3E7E-842E-CB50B52ED5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93DECBD-663D-398F-1024-EE5FF9ECB20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C65CDFD-681A-3E8F-10C8-730D5731C6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8A94BC1-43A1-071D-0FF1-F40CE874143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C41ED47-351D-4B9F-0376-E9A82518F696}"/>
              </a:ext>
            </a:extLst>
          </p:cNvPr>
          <p:cNvSpPr>
            <a:spLocks noGrp="1"/>
          </p:cNvSpPr>
          <p:nvPr>
            <p:ph type="dt" sz="half" idx="10"/>
          </p:nvPr>
        </p:nvSpPr>
        <p:spPr/>
        <p:txBody>
          <a:bodyPr/>
          <a:lstStyle/>
          <a:p>
            <a:fld id="{9D7E6A1D-FA20-D446-B5A3-4C5A20B88D48}" type="datetimeFigureOut">
              <a:rPr lang="fr-FR" smtClean="0"/>
              <a:t>04/10/2023</a:t>
            </a:fld>
            <a:endParaRPr lang="fr-FR"/>
          </a:p>
        </p:txBody>
      </p:sp>
      <p:sp>
        <p:nvSpPr>
          <p:cNvPr id="8" name="Espace réservé du pied de page 7">
            <a:extLst>
              <a:ext uri="{FF2B5EF4-FFF2-40B4-BE49-F238E27FC236}">
                <a16:creationId xmlns:a16="http://schemas.microsoft.com/office/drawing/2014/main" id="{C9EB468A-C9B0-B82C-9D77-96BC07FB564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16CBD41-6B7A-DA1C-CA1C-9897E813B092}"/>
              </a:ext>
            </a:extLst>
          </p:cNvPr>
          <p:cNvSpPr>
            <a:spLocks noGrp="1"/>
          </p:cNvSpPr>
          <p:nvPr>
            <p:ph type="sldNum" sz="quarter" idx="12"/>
          </p:nvPr>
        </p:nvSpPr>
        <p:spPr/>
        <p:txBody>
          <a:bodyPr/>
          <a:lstStyle/>
          <a:p>
            <a:fld id="{672FA520-6F85-8E44-86F4-769BD93CACA3}" type="slidenum">
              <a:rPr lang="fr-FR" smtClean="0"/>
              <a:t>‹N°›</a:t>
            </a:fld>
            <a:endParaRPr lang="fr-FR"/>
          </a:p>
        </p:txBody>
      </p:sp>
    </p:spTree>
    <p:extLst>
      <p:ext uri="{BB962C8B-B14F-4D97-AF65-F5344CB8AC3E}">
        <p14:creationId xmlns:p14="http://schemas.microsoft.com/office/powerpoint/2010/main" val="3758482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CD555-CE48-3B43-E1F5-8B72957379F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062A685-6FAB-1718-907C-8E280D15F0DC}"/>
              </a:ext>
            </a:extLst>
          </p:cNvPr>
          <p:cNvSpPr>
            <a:spLocks noGrp="1"/>
          </p:cNvSpPr>
          <p:nvPr>
            <p:ph type="dt" sz="half" idx="10"/>
          </p:nvPr>
        </p:nvSpPr>
        <p:spPr/>
        <p:txBody>
          <a:bodyPr/>
          <a:lstStyle/>
          <a:p>
            <a:fld id="{9D7E6A1D-FA20-D446-B5A3-4C5A20B88D48}" type="datetimeFigureOut">
              <a:rPr lang="fr-FR" smtClean="0"/>
              <a:t>04/10/2023</a:t>
            </a:fld>
            <a:endParaRPr lang="fr-FR"/>
          </a:p>
        </p:txBody>
      </p:sp>
      <p:sp>
        <p:nvSpPr>
          <p:cNvPr id="4" name="Espace réservé du pied de page 3">
            <a:extLst>
              <a:ext uri="{FF2B5EF4-FFF2-40B4-BE49-F238E27FC236}">
                <a16:creationId xmlns:a16="http://schemas.microsoft.com/office/drawing/2014/main" id="{35FE196E-B374-87FF-B5F2-68B7BAE13B1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5869994-FE80-7589-8385-7A43C6D19F75}"/>
              </a:ext>
            </a:extLst>
          </p:cNvPr>
          <p:cNvSpPr>
            <a:spLocks noGrp="1"/>
          </p:cNvSpPr>
          <p:nvPr>
            <p:ph type="sldNum" sz="quarter" idx="12"/>
          </p:nvPr>
        </p:nvSpPr>
        <p:spPr/>
        <p:txBody>
          <a:bodyPr/>
          <a:lstStyle/>
          <a:p>
            <a:fld id="{672FA520-6F85-8E44-86F4-769BD93CACA3}" type="slidenum">
              <a:rPr lang="fr-FR" smtClean="0"/>
              <a:t>‹N°›</a:t>
            </a:fld>
            <a:endParaRPr lang="fr-FR"/>
          </a:p>
        </p:txBody>
      </p:sp>
    </p:spTree>
    <p:extLst>
      <p:ext uri="{BB962C8B-B14F-4D97-AF65-F5344CB8AC3E}">
        <p14:creationId xmlns:p14="http://schemas.microsoft.com/office/powerpoint/2010/main" val="2121800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611AD37-19E4-9274-41F5-C27E12096E00}"/>
              </a:ext>
            </a:extLst>
          </p:cNvPr>
          <p:cNvSpPr>
            <a:spLocks noGrp="1"/>
          </p:cNvSpPr>
          <p:nvPr>
            <p:ph type="dt" sz="half" idx="10"/>
          </p:nvPr>
        </p:nvSpPr>
        <p:spPr/>
        <p:txBody>
          <a:bodyPr/>
          <a:lstStyle/>
          <a:p>
            <a:fld id="{9D7E6A1D-FA20-D446-B5A3-4C5A20B88D48}" type="datetimeFigureOut">
              <a:rPr lang="fr-FR" smtClean="0"/>
              <a:t>04/10/2023</a:t>
            </a:fld>
            <a:endParaRPr lang="fr-FR"/>
          </a:p>
        </p:txBody>
      </p:sp>
      <p:sp>
        <p:nvSpPr>
          <p:cNvPr id="3" name="Espace réservé du pied de page 2">
            <a:extLst>
              <a:ext uri="{FF2B5EF4-FFF2-40B4-BE49-F238E27FC236}">
                <a16:creationId xmlns:a16="http://schemas.microsoft.com/office/drawing/2014/main" id="{008E008D-50EB-31DF-4159-8B47E4295F2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E074CBE-8795-9759-1A7E-A069732F931E}"/>
              </a:ext>
            </a:extLst>
          </p:cNvPr>
          <p:cNvSpPr>
            <a:spLocks noGrp="1"/>
          </p:cNvSpPr>
          <p:nvPr>
            <p:ph type="sldNum" sz="quarter" idx="12"/>
          </p:nvPr>
        </p:nvSpPr>
        <p:spPr/>
        <p:txBody>
          <a:bodyPr/>
          <a:lstStyle/>
          <a:p>
            <a:fld id="{672FA520-6F85-8E44-86F4-769BD93CACA3}" type="slidenum">
              <a:rPr lang="fr-FR" smtClean="0"/>
              <a:t>‹N°›</a:t>
            </a:fld>
            <a:endParaRPr lang="fr-FR"/>
          </a:p>
        </p:txBody>
      </p:sp>
    </p:spTree>
    <p:extLst>
      <p:ext uri="{BB962C8B-B14F-4D97-AF65-F5344CB8AC3E}">
        <p14:creationId xmlns:p14="http://schemas.microsoft.com/office/powerpoint/2010/main" val="4026643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16D7E7-2D41-23D3-2CCB-A179A0FBDBB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B3FFC96-E09F-8716-B783-FBD1D8D43D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BD2AF03-87C5-D7AE-8493-573F45650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5B4003-14FD-7B12-EC0B-98B590B152E5}"/>
              </a:ext>
            </a:extLst>
          </p:cNvPr>
          <p:cNvSpPr>
            <a:spLocks noGrp="1"/>
          </p:cNvSpPr>
          <p:nvPr>
            <p:ph type="dt" sz="half" idx="10"/>
          </p:nvPr>
        </p:nvSpPr>
        <p:spPr/>
        <p:txBody>
          <a:bodyPr/>
          <a:lstStyle/>
          <a:p>
            <a:fld id="{9D7E6A1D-FA20-D446-B5A3-4C5A20B88D48}" type="datetimeFigureOut">
              <a:rPr lang="fr-FR" smtClean="0"/>
              <a:t>04/10/2023</a:t>
            </a:fld>
            <a:endParaRPr lang="fr-FR"/>
          </a:p>
        </p:txBody>
      </p:sp>
      <p:sp>
        <p:nvSpPr>
          <p:cNvPr id="6" name="Espace réservé du pied de page 5">
            <a:extLst>
              <a:ext uri="{FF2B5EF4-FFF2-40B4-BE49-F238E27FC236}">
                <a16:creationId xmlns:a16="http://schemas.microsoft.com/office/drawing/2014/main" id="{8F56E1A3-973A-5293-EB55-702343E6726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E93198-5C57-3187-2E16-D69C88FF21E8}"/>
              </a:ext>
            </a:extLst>
          </p:cNvPr>
          <p:cNvSpPr>
            <a:spLocks noGrp="1"/>
          </p:cNvSpPr>
          <p:nvPr>
            <p:ph type="sldNum" sz="quarter" idx="12"/>
          </p:nvPr>
        </p:nvSpPr>
        <p:spPr/>
        <p:txBody>
          <a:bodyPr/>
          <a:lstStyle/>
          <a:p>
            <a:fld id="{672FA520-6F85-8E44-86F4-769BD93CACA3}" type="slidenum">
              <a:rPr lang="fr-FR" smtClean="0"/>
              <a:t>‹N°›</a:t>
            </a:fld>
            <a:endParaRPr lang="fr-FR"/>
          </a:p>
        </p:txBody>
      </p:sp>
    </p:spTree>
    <p:extLst>
      <p:ext uri="{BB962C8B-B14F-4D97-AF65-F5344CB8AC3E}">
        <p14:creationId xmlns:p14="http://schemas.microsoft.com/office/powerpoint/2010/main" val="3849585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6CE603-5D65-B1D7-7B88-B4F1A170130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5414647-5C31-4BA1-9247-D7A6777642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537F370-CE45-C23B-7CE3-A768599CE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325B3F4-17DA-9A12-8752-99267A0D72DF}"/>
              </a:ext>
            </a:extLst>
          </p:cNvPr>
          <p:cNvSpPr>
            <a:spLocks noGrp="1"/>
          </p:cNvSpPr>
          <p:nvPr>
            <p:ph type="dt" sz="half" idx="10"/>
          </p:nvPr>
        </p:nvSpPr>
        <p:spPr/>
        <p:txBody>
          <a:bodyPr/>
          <a:lstStyle/>
          <a:p>
            <a:fld id="{9D7E6A1D-FA20-D446-B5A3-4C5A20B88D48}" type="datetimeFigureOut">
              <a:rPr lang="fr-FR" smtClean="0"/>
              <a:t>04/10/2023</a:t>
            </a:fld>
            <a:endParaRPr lang="fr-FR"/>
          </a:p>
        </p:txBody>
      </p:sp>
      <p:sp>
        <p:nvSpPr>
          <p:cNvPr id="6" name="Espace réservé du pied de page 5">
            <a:extLst>
              <a:ext uri="{FF2B5EF4-FFF2-40B4-BE49-F238E27FC236}">
                <a16:creationId xmlns:a16="http://schemas.microsoft.com/office/drawing/2014/main" id="{EE1CD8FA-51DD-FB1C-922A-0A3336E52C9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81129AE-C678-D132-725E-C9D5F4D47332}"/>
              </a:ext>
            </a:extLst>
          </p:cNvPr>
          <p:cNvSpPr>
            <a:spLocks noGrp="1"/>
          </p:cNvSpPr>
          <p:nvPr>
            <p:ph type="sldNum" sz="quarter" idx="12"/>
          </p:nvPr>
        </p:nvSpPr>
        <p:spPr/>
        <p:txBody>
          <a:bodyPr/>
          <a:lstStyle/>
          <a:p>
            <a:fld id="{672FA520-6F85-8E44-86F4-769BD93CACA3}" type="slidenum">
              <a:rPr lang="fr-FR" smtClean="0"/>
              <a:t>‹N°›</a:t>
            </a:fld>
            <a:endParaRPr lang="fr-FR"/>
          </a:p>
        </p:txBody>
      </p:sp>
    </p:spTree>
    <p:extLst>
      <p:ext uri="{BB962C8B-B14F-4D97-AF65-F5344CB8AC3E}">
        <p14:creationId xmlns:p14="http://schemas.microsoft.com/office/powerpoint/2010/main" val="1917853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7F3"/>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66C5DD9-FF9C-DD33-F59F-7D4D6548BA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068AD9E-748C-68CF-4E3D-A98E06A480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A7D78C9-D96D-DBAE-B67A-63BED3C05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7E6A1D-FA20-D446-B5A3-4C5A20B88D48}" type="datetimeFigureOut">
              <a:rPr lang="fr-FR" smtClean="0"/>
              <a:t>04/10/2023</a:t>
            </a:fld>
            <a:endParaRPr lang="fr-FR"/>
          </a:p>
        </p:txBody>
      </p:sp>
      <p:sp>
        <p:nvSpPr>
          <p:cNvPr id="5" name="Espace réservé du pied de page 4">
            <a:extLst>
              <a:ext uri="{FF2B5EF4-FFF2-40B4-BE49-F238E27FC236}">
                <a16:creationId xmlns:a16="http://schemas.microsoft.com/office/drawing/2014/main" id="{EF2C07E8-6779-AC30-481E-D3BD952A8D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D5CDC95-0861-0677-17CF-88FCD90CC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FA520-6F85-8E44-86F4-769BD93CACA3}" type="slidenum">
              <a:rPr lang="fr-FR" smtClean="0"/>
              <a:t>‹N°›</a:t>
            </a:fld>
            <a:endParaRPr lang="fr-FR"/>
          </a:p>
        </p:txBody>
      </p:sp>
    </p:spTree>
    <p:extLst>
      <p:ext uri="{BB962C8B-B14F-4D97-AF65-F5344CB8AC3E}">
        <p14:creationId xmlns:p14="http://schemas.microsoft.com/office/powerpoint/2010/main" val="2120657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mailto:michael.rochoy@gmail.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9.wdp"/><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3.wdp"/></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insee.fr/fr/statistiques/fichier/7628176/ip1951.pdf" TargetMode="External"/><Relationship Id="rId5" Type="http://schemas.openxmlformats.org/officeDocument/2006/relationships/image" Target="../media/image20.png"/><Relationship Id="rId4" Type="http://schemas.microsoft.com/office/2007/relationships/hdphoto" Target="../media/hdphoto14.wdp"/></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microsoft.com/office/2007/relationships/hdphoto" Target="../media/hdphoto14.wdp"/></Relationships>
</file>

<file path=ppt/slides/_rels/slide3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insee.fr/fr/statistiques/fichier/7628176/ip1951.pdf" TargetMode="External"/><Relationship Id="rId5" Type="http://schemas.openxmlformats.org/officeDocument/2006/relationships/image" Target="../media/image22.png"/><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4.wdp"/></Relationships>
</file>

<file path=ppt/slides/_rels/slide3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insee.fr/fr/statistiques/fichier/7628176/ip1951.pdf" TargetMode="External"/><Relationship Id="rId5" Type="http://schemas.openxmlformats.org/officeDocument/2006/relationships/image" Target="../media/image24.png"/><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microsoft.com/office/2007/relationships/hdphoto" Target="../media/hdphoto9.wdp"/><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5.jpeg"/><Relationship Id="rId10" Type="http://schemas.openxmlformats.org/officeDocument/2006/relationships/image" Target="../media/image28.png"/><Relationship Id="rId4" Type="http://schemas.microsoft.com/office/2007/relationships/hdphoto" Target="../media/hdphoto14.wdp"/><Relationship Id="rId9" Type="http://schemas.openxmlformats.org/officeDocument/2006/relationships/image" Target="../media/image27.png"/></Relationships>
</file>

<file path=ppt/slides/_rels/slide3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5.wdp"/><Relationship Id="rId9" Type="http://schemas.openxmlformats.org/officeDocument/2006/relationships/image" Target="../media/image25.jpeg"/></Relationships>
</file>

<file path=ppt/slides/_rels/slide3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29.png"/><Relationship Id="rId4" Type="http://schemas.microsoft.com/office/2007/relationships/hdphoto" Target="../media/hdphoto14.wdp"/><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17.wdp"/></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michael.rochoy@gmail.co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59744-BF87-13EA-D4CD-DB72679CAE5E}"/>
              </a:ext>
            </a:extLst>
          </p:cNvPr>
          <p:cNvSpPr>
            <a:spLocks noGrp="1"/>
          </p:cNvSpPr>
          <p:nvPr>
            <p:ph type="title"/>
          </p:nvPr>
        </p:nvSpPr>
        <p:spPr/>
        <p:txBody>
          <a:bodyPr/>
          <a:lstStyle/>
          <a:p>
            <a:endParaRPr lang="fr-FR"/>
          </a:p>
        </p:txBody>
      </p:sp>
      <p:pic>
        <p:nvPicPr>
          <p:cNvPr id="4" name="Image 3" descr="Une image contenant texte, Police, capture d’écran, logo&#10;&#10;Description générée automatiquement">
            <a:extLst>
              <a:ext uri="{FF2B5EF4-FFF2-40B4-BE49-F238E27FC236}">
                <a16:creationId xmlns:a16="http://schemas.microsoft.com/office/drawing/2014/main" id="{6025D6F1-5F17-4929-C135-7B09AD6E1A66}"/>
              </a:ext>
            </a:extLst>
          </p:cNvPr>
          <p:cNvPicPr>
            <a:picLocks noChangeAspect="1"/>
          </p:cNvPicPr>
          <p:nvPr/>
        </p:nvPicPr>
        <p:blipFill rotWithShape="1">
          <a:blip r:embed="rId4"/>
          <a:srcRect b="5621"/>
          <a:stretch/>
        </p:blipFill>
        <p:spPr>
          <a:xfrm>
            <a:off x="0" y="0"/>
            <a:ext cx="12191390" cy="2380996"/>
          </a:xfrm>
          <a:prstGeom prst="rect">
            <a:avLst/>
          </a:prstGeom>
        </p:spPr>
      </p:pic>
      <p:sp>
        <p:nvSpPr>
          <p:cNvPr id="5" name="Sous-titre 2">
            <a:extLst>
              <a:ext uri="{FF2B5EF4-FFF2-40B4-BE49-F238E27FC236}">
                <a16:creationId xmlns:a16="http://schemas.microsoft.com/office/drawing/2014/main" id="{164F6A98-713A-8F0C-569E-22865997323D}"/>
              </a:ext>
            </a:extLst>
          </p:cNvPr>
          <p:cNvSpPr txBox="1">
            <a:spLocks/>
          </p:cNvSpPr>
          <p:nvPr/>
        </p:nvSpPr>
        <p:spPr>
          <a:xfrm>
            <a:off x="1860331" y="5004151"/>
            <a:ext cx="8184758" cy="193904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b="1" dirty="0">
                <a:latin typeface="Helvetica" pitchFamily="2" charset="0"/>
              </a:rPr>
              <a:t>Dr Michaël </a:t>
            </a:r>
            <a:r>
              <a:rPr lang="fr-FR" sz="2000" b="1" dirty="0" err="1">
                <a:latin typeface="Helvetica" pitchFamily="2" charset="0"/>
              </a:rPr>
              <a:t>Rochoy</a:t>
            </a:r>
            <a:r>
              <a:rPr lang="fr-FR" sz="2000" b="1" dirty="0">
                <a:latin typeface="Helvetica" pitchFamily="2" charset="0"/>
              </a:rPr>
              <a:t> (médecin généraliste – 62, Outreau)</a:t>
            </a:r>
          </a:p>
          <a:p>
            <a:pPr marL="0" indent="0" algn="ctr">
              <a:buNone/>
            </a:pPr>
            <a:r>
              <a:rPr lang="fr-FR" sz="2000" b="1" dirty="0">
                <a:latin typeface="Helvetica" pitchFamily="2" charset="0"/>
                <a:hlinkClick r:id="rId5"/>
              </a:rPr>
              <a:t>michael.rochoy@gmail.com</a:t>
            </a:r>
            <a:r>
              <a:rPr lang="fr-FR" sz="2000" b="1" dirty="0">
                <a:latin typeface="Helvetica" pitchFamily="2" charset="0"/>
              </a:rPr>
              <a:t> </a:t>
            </a:r>
          </a:p>
          <a:p>
            <a:pPr marL="0" indent="0" algn="ctr">
              <a:buNone/>
            </a:pPr>
            <a:r>
              <a:rPr lang="fr-FR" sz="2000" b="1" dirty="0">
                <a:latin typeface="Helvetica" pitchFamily="2" charset="0"/>
              </a:rPr>
              <a:t>Pas de conflit d’intérêt financier en lien avec cette présentation</a:t>
            </a:r>
            <a:br>
              <a:rPr lang="fr-FR" sz="2000" b="1" dirty="0">
                <a:latin typeface="Helvetica" pitchFamily="2" charset="0"/>
              </a:rPr>
            </a:br>
            <a:r>
              <a:rPr lang="fr-FR" sz="2000" b="1" dirty="0">
                <a:latin typeface="Helvetica" pitchFamily="2" charset="0"/>
              </a:rPr>
              <a:t>(Les références ne seront aucunement exhaustives…)</a:t>
            </a:r>
          </a:p>
        </p:txBody>
      </p:sp>
      <p:sp>
        <p:nvSpPr>
          <p:cNvPr id="7" name="ZoneTexte 6">
            <a:extLst>
              <a:ext uri="{FF2B5EF4-FFF2-40B4-BE49-F238E27FC236}">
                <a16:creationId xmlns:a16="http://schemas.microsoft.com/office/drawing/2014/main" id="{CF28A55E-C4EC-2BB4-BA3D-93ECEE1DCFCD}"/>
              </a:ext>
            </a:extLst>
          </p:cNvPr>
          <p:cNvSpPr txBox="1"/>
          <p:nvPr/>
        </p:nvSpPr>
        <p:spPr>
          <a:xfrm>
            <a:off x="214437" y="3429000"/>
            <a:ext cx="11762509" cy="1384995"/>
          </a:xfrm>
          <a:prstGeom prst="rect">
            <a:avLst/>
          </a:prstGeom>
          <a:noFill/>
        </p:spPr>
        <p:txBody>
          <a:bodyPr wrap="square">
            <a:spAutoFit/>
          </a:bodyPr>
          <a:lstStyle/>
          <a:p>
            <a:pPr marL="0" indent="0" algn="ctr">
              <a:buNone/>
            </a:pPr>
            <a:r>
              <a:rPr lang="fr-FR" sz="2800" b="1" dirty="0">
                <a:latin typeface="Helvetica" pitchFamily="2" charset="0"/>
              </a:rPr>
              <a:t>Tester, traiter, vacciner, isoler, masquer, aérer, former, informer... </a:t>
            </a:r>
          </a:p>
          <a:p>
            <a:pPr marL="0" indent="0" algn="ctr">
              <a:buNone/>
            </a:pPr>
            <a:r>
              <a:rPr lang="fr-FR" sz="2800" b="1" dirty="0">
                <a:latin typeface="Helvetica" pitchFamily="2" charset="0"/>
              </a:rPr>
              <a:t>Les multiples rôles du généraliste </a:t>
            </a:r>
          </a:p>
          <a:p>
            <a:pPr marL="0" indent="0" algn="ctr">
              <a:buNone/>
            </a:pPr>
            <a:r>
              <a:rPr lang="fr-FR" sz="2800" b="1" dirty="0">
                <a:latin typeface="Helvetica" pitchFamily="2" charset="0"/>
              </a:rPr>
              <a:t>face aux infections respiratoires virales</a:t>
            </a:r>
          </a:p>
        </p:txBody>
      </p:sp>
      <p:sp>
        <p:nvSpPr>
          <p:cNvPr id="8" name="ZoneTexte 7">
            <a:extLst>
              <a:ext uri="{FF2B5EF4-FFF2-40B4-BE49-F238E27FC236}">
                <a16:creationId xmlns:a16="http://schemas.microsoft.com/office/drawing/2014/main" id="{E85B87CC-7213-D0C3-995F-A2BA1E4F1A87}"/>
              </a:ext>
            </a:extLst>
          </p:cNvPr>
          <p:cNvSpPr txBox="1"/>
          <p:nvPr/>
        </p:nvSpPr>
        <p:spPr>
          <a:xfrm>
            <a:off x="999514" y="2372207"/>
            <a:ext cx="10192357" cy="707886"/>
          </a:xfrm>
          <a:prstGeom prst="rect">
            <a:avLst/>
          </a:prstGeom>
          <a:noFill/>
        </p:spPr>
        <p:txBody>
          <a:bodyPr wrap="square">
            <a:spAutoFit/>
          </a:bodyPr>
          <a:lstStyle/>
          <a:p>
            <a:pPr marL="0" indent="0" algn="ctr">
              <a:buNone/>
            </a:pPr>
            <a:r>
              <a:rPr lang="fr-FR" sz="2000" b="1" dirty="0">
                <a:latin typeface="Helvetica" pitchFamily="2" charset="0"/>
              </a:rPr>
              <a:t>Symposium grippe et virus respiratoire </a:t>
            </a:r>
          </a:p>
          <a:p>
            <a:pPr marL="0" indent="0" algn="ctr">
              <a:buNone/>
            </a:pPr>
            <a:r>
              <a:rPr lang="fr-FR" sz="2000" b="1" dirty="0">
                <a:latin typeface="Helvetica" pitchFamily="2" charset="0"/>
              </a:rPr>
              <a:t>Session 2 – Prise en charge des infections respiratoires virales</a:t>
            </a:r>
          </a:p>
        </p:txBody>
      </p:sp>
      <p:pic>
        <p:nvPicPr>
          <p:cNvPr id="11" name="Image 10" descr="Une image contenant Visage humain, personne, sourire, verres&#10;&#10;Description générée automatiquement">
            <a:extLst>
              <a:ext uri="{FF2B5EF4-FFF2-40B4-BE49-F238E27FC236}">
                <a16:creationId xmlns:a16="http://schemas.microsoft.com/office/drawing/2014/main" id="{CBD41803-4715-7800-7EFB-DF27A5E7F69E}"/>
              </a:ext>
            </a:extLst>
          </p:cNvPr>
          <p:cNvPicPr>
            <a:picLocks noChangeAspect="1"/>
          </p:cNvPicPr>
          <p:nvPr/>
        </p:nvPicPr>
        <p:blipFill>
          <a:blip r:embed="rId6"/>
          <a:stretch>
            <a:fillRect/>
          </a:stretch>
        </p:blipFill>
        <p:spPr>
          <a:xfrm>
            <a:off x="10455280" y="5105445"/>
            <a:ext cx="1736110" cy="1664200"/>
          </a:xfrm>
          <a:prstGeom prst="rect">
            <a:avLst/>
          </a:prstGeom>
        </p:spPr>
      </p:pic>
      <p:sp>
        <p:nvSpPr>
          <p:cNvPr id="13" name="ZoneTexte 12">
            <a:extLst>
              <a:ext uri="{FF2B5EF4-FFF2-40B4-BE49-F238E27FC236}">
                <a16:creationId xmlns:a16="http://schemas.microsoft.com/office/drawing/2014/main" id="{AFAA8604-4D8F-5D5D-DDA9-8A380C6E0023}"/>
              </a:ext>
            </a:extLst>
          </p:cNvPr>
          <p:cNvSpPr txBox="1"/>
          <p:nvPr/>
        </p:nvSpPr>
        <p:spPr>
          <a:xfrm>
            <a:off x="429490" y="6981681"/>
            <a:ext cx="9615599" cy="646331"/>
          </a:xfrm>
          <a:prstGeom prst="rect">
            <a:avLst/>
          </a:prstGeom>
          <a:noFill/>
        </p:spPr>
        <p:txBody>
          <a:bodyPr wrap="square">
            <a:spAutoFit/>
          </a:bodyPr>
          <a:lstStyle/>
          <a:p>
            <a:r>
              <a:rPr lang="fr-FR" b="0" i="0" dirty="0">
                <a:solidFill>
                  <a:srgbClr val="000000"/>
                </a:solidFill>
                <a:effectLst/>
                <a:latin typeface="Helvetica Neue" panose="02000503000000020004" pitchFamily="2" charset="0"/>
              </a:rPr>
              <a:t>Prise en charge en soins primaires : place des TROD + avis HAS, mesures barrières, qui et quand adresser aux urgences…</a:t>
            </a:r>
            <a:endParaRPr lang="fr-FR" dirty="0"/>
          </a:p>
        </p:txBody>
      </p:sp>
      <p:pic>
        <p:nvPicPr>
          <p:cNvPr id="6" name="Extrait présentation.m4a">
            <a:hlinkClick r:id="" action="ppaction://media"/>
            <a:extLst>
              <a:ext uri="{FF2B5EF4-FFF2-40B4-BE49-F238E27FC236}">
                <a16:creationId xmlns:a16="http://schemas.microsoft.com/office/drawing/2014/main" id="{174B8E55-F631-F0C6-B6A9-40BD928F78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7340" y="5162902"/>
            <a:ext cx="812800" cy="812800"/>
          </a:xfrm>
          <a:prstGeom prst="rect">
            <a:avLst/>
          </a:prstGeom>
        </p:spPr>
      </p:pic>
    </p:spTree>
    <p:extLst>
      <p:ext uri="{BB962C8B-B14F-4D97-AF65-F5344CB8AC3E}">
        <p14:creationId xmlns:p14="http://schemas.microsoft.com/office/powerpoint/2010/main" val="3920600225"/>
      </p:ext>
    </p:extLst>
  </p:cSld>
  <p:clrMapOvr>
    <a:masterClrMapping/>
  </p:clrMapOvr>
  <mc:AlternateContent xmlns:mc="http://schemas.openxmlformats.org/markup-compatibility/2006">
    <mc:Choice xmlns:p14="http://schemas.microsoft.com/office/powerpoint/2010/main" Requires="p14">
      <p:transition spd="slow" p14:dur="23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808C2E6-BF91-475B-B0A3-0D41FA681B85}"/>
              </a:ext>
            </a:extLst>
          </p:cNvPr>
          <p:cNvPicPr>
            <a:picLocks noChangeAspect="1" noChangeArrowheads="1"/>
          </p:cNvPicPr>
          <p:nvPr/>
        </p:nvPicPr>
        <p:blipFill rotWithShape="1">
          <a:blip r:embed="rId3"/>
          <a:srcRect l="30194" t="55910" r="30814" b="12173"/>
          <a:stretch/>
        </p:blipFill>
        <p:spPr bwMode="auto">
          <a:xfrm>
            <a:off x="525060" y="10"/>
            <a:ext cx="11666940" cy="6857990"/>
          </a:xfrm>
          <a:custGeom>
            <a:avLst/>
            <a:gdLst/>
            <a:ahLst/>
            <a:cxnLst/>
            <a:rect l="l" t="t" r="r" b="b"/>
            <a:pathLst>
              <a:path w="11666940" h="6857990">
                <a:moveTo>
                  <a:pt x="1638970" y="701484"/>
                </a:moveTo>
                <a:lnTo>
                  <a:pt x="1476375" y="1197826"/>
                </a:lnTo>
                <a:lnTo>
                  <a:pt x="1796430" y="1197826"/>
                </a:lnTo>
                <a:close/>
                <a:moveTo>
                  <a:pt x="8119727" y="632167"/>
                </a:moveTo>
                <a:lnTo>
                  <a:pt x="8426090" y="632167"/>
                </a:lnTo>
                <a:cubicBezTo>
                  <a:pt x="8483140" y="632167"/>
                  <a:pt x="8525929" y="639584"/>
                  <a:pt x="8554454" y="654417"/>
                </a:cubicBezTo>
                <a:cubicBezTo>
                  <a:pt x="8605230" y="680661"/>
                  <a:pt x="8630617" y="732006"/>
                  <a:pt x="8630617" y="808454"/>
                </a:cubicBezTo>
                <a:cubicBezTo>
                  <a:pt x="8630617" y="879197"/>
                  <a:pt x="8604374" y="926549"/>
                  <a:pt x="8551887" y="950511"/>
                </a:cubicBezTo>
                <a:cubicBezTo>
                  <a:pt x="8522221" y="964203"/>
                  <a:pt x="8477721" y="971049"/>
                  <a:pt x="8418388" y="971049"/>
                </a:cubicBezTo>
                <a:lnTo>
                  <a:pt x="8119727" y="971049"/>
                </a:lnTo>
                <a:close/>
                <a:moveTo>
                  <a:pt x="7862143" y="413092"/>
                </a:moveTo>
                <a:lnTo>
                  <a:pt x="7862143" y="1674485"/>
                </a:lnTo>
                <a:lnTo>
                  <a:pt x="8119727" y="1674485"/>
                </a:lnTo>
                <a:lnTo>
                  <a:pt x="8119727" y="1179855"/>
                </a:lnTo>
                <a:lnTo>
                  <a:pt x="8391859" y="1179855"/>
                </a:lnTo>
                <a:cubicBezTo>
                  <a:pt x="8469448" y="1179855"/>
                  <a:pt x="8522363" y="1193262"/>
                  <a:pt x="8550603" y="1220076"/>
                </a:cubicBezTo>
                <a:cubicBezTo>
                  <a:pt x="8578843" y="1246890"/>
                  <a:pt x="8593534" y="1300517"/>
                  <a:pt x="8594675" y="1380959"/>
                </a:cubicBezTo>
                <a:lnTo>
                  <a:pt x="8596386" y="1498198"/>
                </a:lnTo>
                <a:cubicBezTo>
                  <a:pt x="8596957" y="1535281"/>
                  <a:pt x="8600665" y="1571509"/>
                  <a:pt x="8607511" y="1606880"/>
                </a:cubicBezTo>
                <a:cubicBezTo>
                  <a:pt x="8610934" y="1623995"/>
                  <a:pt x="8616639" y="1646530"/>
                  <a:pt x="8624627" y="1674485"/>
                </a:cubicBezTo>
                <a:lnTo>
                  <a:pt x="8914730" y="1674485"/>
                </a:lnTo>
                <a:lnTo>
                  <a:pt x="8914730" y="1642822"/>
                </a:lnTo>
                <a:cubicBezTo>
                  <a:pt x="8889627" y="1627418"/>
                  <a:pt x="8873653" y="1603457"/>
                  <a:pt x="8866807" y="1570938"/>
                </a:cubicBezTo>
                <a:cubicBezTo>
                  <a:pt x="8862243" y="1550400"/>
                  <a:pt x="8859961" y="1511320"/>
                  <a:pt x="8859961" y="1453699"/>
                </a:cubicBezTo>
                <a:lnTo>
                  <a:pt x="8859961" y="1368978"/>
                </a:lnTo>
                <a:cubicBezTo>
                  <a:pt x="8859961" y="1280550"/>
                  <a:pt x="8847838" y="1214799"/>
                  <a:pt x="8823591" y="1171725"/>
                </a:cubicBezTo>
                <a:cubicBezTo>
                  <a:pt x="8799344" y="1128652"/>
                  <a:pt x="8758125" y="1095420"/>
                  <a:pt x="8699934" y="1072029"/>
                </a:cubicBezTo>
                <a:cubicBezTo>
                  <a:pt x="8769536" y="1048068"/>
                  <a:pt x="8819455" y="1007134"/>
                  <a:pt x="8849692" y="949227"/>
                </a:cubicBezTo>
                <a:cubicBezTo>
                  <a:pt x="8879929" y="891321"/>
                  <a:pt x="8895047" y="832416"/>
                  <a:pt x="8895047" y="772512"/>
                </a:cubicBezTo>
                <a:cubicBezTo>
                  <a:pt x="8895047" y="722878"/>
                  <a:pt x="8887060" y="678664"/>
                  <a:pt x="8871086" y="639869"/>
                </a:cubicBezTo>
                <a:cubicBezTo>
                  <a:pt x="8855112" y="601075"/>
                  <a:pt x="8833432" y="565703"/>
                  <a:pt x="8806048" y="533755"/>
                </a:cubicBezTo>
                <a:cubicBezTo>
                  <a:pt x="8772959" y="494960"/>
                  <a:pt x="8732595" y="465579"/>
                  <a:pt x="8684958" y="445611"/>
                </a:cubicBezTo>
                <a:cubicBezTo>
                  <a:pt x="8637321" y="425644"/>
                  <a:pt x="8569288" y="414804"/>
                  <a:pt x="8480859" y="413092"/>
                </a:cubicBezTo>
                <a:close/>
                <a:moveTo>
                  <a:pt x="6692280" y="413092"/>
                </a:moveTo>
                <a:lnTo>
                  <a:pt x="6692280" y="1674485"/>
                </a:lnTo>
                <a:lnTo>
                  <a:pt x="7648166" y="1674485"/>
                </a:lnTo>
                <a:lnTo>
                  <a:pt x="7648166" y="1447708"/>
                </a:lnTo>
                <a:lnTo>
                  <a:pt x="6949864" y="1447708"/>
                </a:lnTo>
                <a:lnTo>
                  <a:pt x="6949864" y="1123375"/>
                </a:lnTo>
                <a:lnTo>
                  <a:pt x="7562589" y="1123375"/>
                </a:lnTo>
                <a:lnTo>
                  <a:pt x="7562589" y="904300"/>
                </a:lnTo>
                <a:lnTo>
                  <a:pt x="6949864" y="904300"/>
                </a:lnTo>
                <a:lnTo>
                  <a:pt x="6949864" y="636446"/>
                </a:lnTo>
                <a:lnTo>
                  <a:pt x="7617358" y="636446"/>
                </a:lnTo>
                <a:lnTo>
                  <a:pt x="7617358" y="413092"/>
                </a:lnTo>
                <a:close/>
                <a:moveTo>
                  <a:pt x="5413474" y="413092"/>
                </a:moveTo>
                <a:lnTo>
                  <a:pt x="5413474" y="1674485"/>
                </a:lnTo>
                <a:lnTo>
                  <a:pt x="5659078" y="1674485"/>
                </a:lnTo>
                <a:lnTo>
                  <a:pt x="5659078" y="778503"/>
                </a:lnTo>
                <a:lnTo>
                  <a:pt x="6174246" y="1674485"/>
                </a:lnTo>
                <a:lnTo>
                  <a:pt x="6437821" y="1674485"/>
                </a:lnTo>
                <a:lnTo>
                  <a:pt x="6437821" y="413092"/>
                </a:lnTo>
                <a:lnTo>
                  <a:pt x="6192217" y="413092"/>
                </a:lnTo>
                <a:lnTo>
                  <a:pt x="6192217" y="1293671"/>
                </a:lnTo>
                <a:lnTo>
                  <a:pt x="5689885" y="413092"/>
                </a:lnTo>
                <a:close/>
                <a:moveTo>
                  <a:pt x="4911440" y="413092"/>
                </a:moveTo>
                <a:lnTo>
                  <a:pt x="4911440" y="1674485"/>
                </a:lnTo>
                <a:lnTo>
                  <a:pt x="5173303" y="1674485"/>
                </a:lnTo>
                <a:lnTo>
                  <a:pt x="5173303" y="413092"/>
                </a:lnTo>
                <a:close/>
                <a:moveTo>
                  <a:pt x="1492635" y="413092"/>
                </a:moveTo>
                <a:lnTo>
                  <a:pt x="1790440" y="413092"/>
                </a:lnTo>
                <a:lnTo>
                  <a:pt x="2237147" y="1674485"/>
                </a:lnTo>
                <a:lnTo>
                  <a:pt x="1951323" y="1674485"/>
                </a:lnTo>
                <a:lnTo>
                  <a:pt x="1870025" y="1415189"/>
                </a:lnTo>
                <a:lnTo>
                  <a:pt x="1405347" y="1415189"/>
                </a:lnTo>
                <a:lnTo>
                  <a:pt x="1318059" y="1674485"/>
                </a:lnTo>
                <a:lnTo>
                  <a:pt x="1042504" y="1674485"/>
                </a:lnTo>
                <a:close/>
                <a:moveTo>
                  <a:pt x="0" y="413092"/>
                </a:moveTo>
                <a:lnTo>
                  <a:pt x="281546" y="413092"/>
                </a:lnTo>
                <a:lnTo>
                  <a:pt x="555389" y="1370690"/>
                </a:lnTo>
                <a:lnTo>
                  <a:pt x="831800" y="413092"/>
                </a:lnTo>
                <a:lnTo>
                  <a:pt x="1105644" y="413092"/>
                </a:lnTo>
                <a:lnTo>
                  <a:pt x="675196" y="1674485"/>
                </a:lnTo>
                <a:lnTo>
                  <a:pt x="426169" y="1674485"/>
                </a:lnTo>
                <a:close/>
                <a:moveTo>
                  <a:pt x="4179466" y="389131"/>
                </a:moveTo>
                <a:cubicBezTo>
                  <a:pt x="4020865" y="389131"/>
                  <a:pt x="3890219" y="441047"/>
                  <a:pt x="3787527" y="544880"/>
                </a:cubicBezTo>
                <a:cubicBezTo>
                  <a:pt x="3669432" y="664116"/>
                  <a:pt x="3610385" y="833842"/>
                  <a:pt x="3610385" y="1054058"/>
                </a:cubicBezTo>
                <a:cubicBezTo>
                  <a:pt x="3610385" y="1257729"/>
                  <a:pt x="3662301" y="1418042"/>
                  <a:pt x="3766133" y="1534996"/>
                </a:cubicBezTo>
                <a:cubicBezTo>
                  <a:pt x="3869965" y="1651380"/>
                  <a:pt x="4012593" y="1709571"/>
                  <a:pt x="4194014" y="1709571"/>
                </a:cubicBezTo>
                <a:cubicBezTo>
                  <a:pt x="4340634" y="1709571"/>
                  <a:pt x="4461012" y="1666498"/>
                  <a:pt x="4555145" y="1580351"/>
                </a:cubicBezTo>
                <a:cubicBezTo>
                  <a:pt x="4648708" y="1494205"/>
                  <a:pt x="4706900" y="1382385"/>
                  <a:pt x="4729721" y="1244893"/>
                </a:cubicBezTo>
                <a:lnTo>
                  <a:pt x="4468713" y="1244893"/>
                </a:lnTo>
                <a:cubicBezTo>
                  <a:pt x="4451027" y="1309931"/>
                  <a:pt x="4428778" y="1358709"/>
                  <a:pt x="4401964" y="1391228"/>
                </a:cubicBezTo>
                <a:cubicBezTo>
                  <a:pt x="4353471" y="1451702"/>
                  <a:pt x="4283014" y="1481939"/>
                  <a:pt x="4190591" y="1481939"/>
                </a:cubicBezTo>
                <a:cubicBezTo>
                  <a:pt x="4100451" y="1481939"/>
                  <a:pt x="4026141" y="1446710"/>
                  <a:pt x="3967665" y="1376252"/>
                </a:cubicBezTo>
                <a:cubicBezTo>
                  <a:pt x="3909188" y="1305794"/>
                  <a:pt x="3879949" y="1199823"/>
                  <a:pt x="3879949" y="1058337"/>
                </a:cubicBezTo>
                <a:cubicBezTo>
                  <a:pt x="3879949" y="916851"/>
                  <a:pt x="3907618" y="807456"/>
                  <a:pt x="3962958" y="730152"/>
                </a:cubicBezTo>
                <a:cubicBezTo>
                  <a:pt x="4018297" y="652848"/>
                  <a:pt x="4093890" y="614196"/>
                  <a:pt x="4189735" y="614196"/>
                </a:cubicBezTo>
                <a:cubicBezTo>
                  <a:pt x="4283869" y="614196"/>
                  <a:pt x="4354897" y="641581"/>
                  <a:pt x="4402820" y="696350"/>
                </a:cubicBezTo>
                <a:cubicBezTo>
                  <a:pt x="4429634" y="727157"/>
                  <a:pt x="4451598" y="772798"/>
                  <a:pt x="4468713" y="833271"/>
                </a:cubicBezTo>
                <a:lnTo>
                  <a:pt x="4732288" y="833271"/>
                </a:lnTo>
                <a:cubicBezTo>
                  <a:pt x="4728294" y="754541"/>
                  <a:pt x="4699198" y="676096"/>
                  <a:pt x="4645000" y="597937"/>
                </a:cubicBezTo>
                <a:cubicBezTo>
                  <a:pt x="4546873" y="458733"/>
                  <a:pt x="4391695" y="389131"/>
                  <a:pt x="4179466" y="389131"/>
                </a:cubicBezTo>
                <a:close/>
                <a:moveTo>
                  <a:pt x="2912642" y="389131"/>
                </a:moveTo>
                <a:cubicBezTo>
                  <a:pt x="3018756" y="389131"/>
                  <a:pt x="3110607" y="406532"/>
                  <a:pt x="3188196" y="441332"/>
                </a:cubicBezTo>
                <a:lnTo>
                  <a:pt x="3220539" y="461301"/>
                </a:lnTo>
                <a:lnTo>
                  <a:pt x="3191452" y="491516"/>
                </a:lnTo>
                <a:lnTo>
                  <a:pt x="3063894" y="643712"/>
                </a:lnTo>
                <a:lnTo>
                  <a:pt x="3046782" y="634735"/>
                </a:lnTo>
                <a:cubicBezTo>
                  <a:pt x="3011267" y="621043"/>
                  <a:pt x="2969977" y="614196"/>
                  <a:pt x="2922910" y="614196"/>
                </a:cubicBezTo>
                <a:cubicBezTo>
                  <a:pt x="2827065" y="614196"/>
                  <a:pt x="2751473" y="652848"/>
                  <a:pt x="2696134" y="730152"/>
                </a:cubicBezTo>
                <a:cubicBezTo>
                  <a:pt x="2640794" y="807456"/>
                  <a:pt x="2613125" y="916851"/>
                  <a:pt x="2613125" y="1058337"/>
                </a:cubicBezTo>
                <a:cubicBezTo>
                  <a:pt x="2613125" y="1129080"/>
                  <a:pt x="2620435" y="1190944"/>
                  <a:pt x="2635054" y="1243930"/>
                </a:cubicBezTo>
                <a:lnTo>
                  <a:pt x="2649760" y="1282999"/>
                </a:lnTo>
                <a:lnTo>
                  <a:pt x="2642905" y="1295432"/>
                </a:lnTo>
                <a:cubicBezTo>
                  <a:pt x="2604943" y="1369520"/>
                  <a:pt x="2568958" y="1445248"/>
                  <a:pt x="2534980" y="1522517"/>
                </a:cubicBezTo>
                <a:lnTo>
                  <a:pt x="2521749" y="1555125"/>
                </a:lnTo>
                <a:lnTo>
                  <a:pt x="2499308" y="1534996"/>
                </a:lnTo>
                <a:cubicBezTo>
                  <a:pt x="2395476" y="1418042"/>
                  <a:pt x="2343560" y="1257729"/>
                  <a:pt x="2343560" y="1054058"/>
                </a:cubicBezTo>
                <a:cubicBezTo>
                  <a:pt x="2343560" y="833842"/>
                  <a:pt x="2402608" y="664116"/>
                  <a:pt x="2520703" y="544880"/>
                </a:cubicBezTo>
                <a:cubicBezTo>
                  <a:pt x="2623394" y="441047"/>
                  <a:pt x="2754040" y="389131"/>
                  <a:pt x="2912642" y="389131"/>
                </a:cubicBezTo>
                <a:close/>
                <a:moveTo>
                  <a:pt x="3742740" y="0"/>
                </a:moveTo>
                <a:lnTo>
                  <a:pt x="4835972" y="0"/>
                </a:lnTo>
                <a:lnTo>
                  <a:pt x="5152171" y="0"/>
                </a:lnTo>
                <a:lnTo>
                  <a:pt x="5616138" y="0"/>
                </a:lnTo>
                <a:lnTo>
                  <a:pt x="7325667" y="0"/>
                </a:lnTo>
                <a:lnTo>
                  <a:pt x="11666940" y="0"/>
                </a:lnTo>
                <a:lnTo>
                  <a:pt x="11666940" y="6857990"/>
                </a:lnTo>
                <a:lnTo>
                  <a:pt x="7325667" y="6857990"/>
                </a:lnTo>
                <a:lnTo>
                  <a:pt x="5616138" y="6857990"/>
                </a:lnTo>
                <a:lnTo>
                  <a:pt x="5152171" y="6857990"/>
                </a:lnTo>
                <a:lnTo>
                  <a:pt x="4835972" y="6857990"/>
                </a:lnTo>
                <a:lnTo>
                  <a:pt x="4622470" y="6857990"/>
                </a:lnTo>
                <a:lnTo>
                  <a:pt x="4510714" y="6780589"/>
                </a:lnTo>
                <a:cubicBezTo>
                  <a:pt x="4336896" y="6653099"/>
                  <a:pt x="4166269" y="6515388"/>
                  <a:pt x="3994066" y="6374805"/>
                </a:cubicBezTo>
                <a:cubicBezTo>
                  <a:pt x="3048441" y="5602831"/>
                  <a:pt x="2119716" y="4969124"/>
                  <a:pt x="2119716" y="3621651"/>
                </a:cubicBezTo>
                <a:cubicBezTo>
                  <a:pt x="2119716" y="2952949"/>
                  <a:pt x="2229533" y="2320597"/>
                  <a:pt x="2439092" y="1758846"/>
                </a:cubicBezTo>
                <a:lnTo>
                  <a:pt x="2521749" y="1555125"/>
                </a:lnTo>
                <a:lnTo>
                  <a:pt x="2584457" y="1611373"/>
                </a:lnTo>
                <a:cubicBezTo>
                  <a:pt x="2676879" y="1676839"/>
                  <a:pt x="2791123" y="1709571"/>
                  <a:pt x="2927190" y="1709571"/>
                </a:cubicBezTo>
                <a:cubicBezTo>
                  <a:pt x="3073810" y="1709571"/>
                  <a:pt x="3194187" y="1666498"/>
                  <a:pt x="3288321" y="1580351"/>
                </a:cubicBezTo>
                <a:cubicBezTo>
                  <a:pt x="3381884" y="1494205"/>
                  <a:pt x="3440075" y="1382385"/>
                  <a:pt x="3462896" y="1244893"/>
                </a:cubicBezTo>
                <a:lnTo>
                  <a:pt x="3201889" y="1244893"/>
                </a:lnTo>
                <a:cubicBezTo>
                  <a:pt x="3184203" y="1309931"/>
                  <a:pt x="3161953" y="1358709"/>
                  <a:pt x="3135139" y="1391228"/>
                </a:cubicBezTo>
                <a:cubicBezTo>
                  <a:pt x="3086646" y="1451702"/>
                  <a:pt x="3016189" y="1481939"/>
                  <a:pt x="2923766" y="1481939"/>
                </a:cubicBezTo>
                <a:cubicBezTo>
                  <a:pt x="2833626" y="1481939"/>
                  <a:pt x="2759317" y="1446710"/>
                  <a:pt x="2700841" y="1376252"/>
                </a:cubicBezTo>
                <a:cubicBezTo>
                  <a:pt x="2686221" y="1358638"/>
                  <a:pt x="2673429" y="1338804"/>
                  <a:pt x="2662465" y="1316750"/>
                </a:cubicBezTo>
                <a:lnTo>
                  <a:pt x="2649760" y="1282999"/>
                </a:lnTo>
                <a:lnTo>
                  <a:pt x="2762691" y="1078191"/>
                </a:lnTo>
                <a:cubicBezTo>
                  <a:pt x="2846463" y="936777"/>
                  <a:pt x="2938024" y="802325"/>
                  <a:pt x="3037140" y="675634"/>
                </a:cubicBezTo>
                <a:lnTo>
                  <a:pt x="3063894" y="643712"/>
                </a:lnTo>
                <a:lnTo>
                  <a:pt x="3095721" y="660408"/>
                </a:lnTo>
                <a:cubicBezTo>
                  <a:pt x="3110589" y="670677"/>
                  <a:pt x="3124014" y="682657"/>
                  <a:pt x="3135995" y="696350"/>
                </a:cubicBezTo>
                <a:cubicBezTo>
                  <a:pt x="3162809" y="727157"/>
                  <a:pt x="3184774" y="772798"/>
                  <a:pt x="3201889" y="833271"/>
                </a:cubicBezTo>
                <a:lnTo>
                  <a:pt x="3465463" y="833271"/>
                </a:lnTo>
                <a:cubicBezTo>
                  <a:pt x="3461469" y="754541"/>
                  <a:pt x="3432374" y="676096"/>
                  <a:pt x="3378175" y="597937"/>
                </a:cubicBezTo>
                <a:cubicBezTo>
                  <a:pt x="3353644" y="563136"/>
                  <a:pt x="3325546" y="532685"/>
                  <a:pt x="3293883" y="506584"/>
                </a:cubicBezTo>
                <a:lnTo>
                  <a:pt x="3220539" y="461301"/>
                </a:lnTo>
                <a:lnTo>
                  <a:pt x="3356919" y="319638"/>
                </a:lnTo>
                <a:cubicBezTo>
                  <a:pt x="3470909" y="209266"/>
                  <a:pt x="3592220" y="107452"/>
                  <a:pt x="3720615" y="14997"/>
                </a:cubicBezTo>
                <a:close/>
              </a:path>
            </a:pathLst>
          </a:cu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E0D89F3-5B08-769C-1AE3-EB656E726C69}"/>
              </a:ext>
            </a:extLst>
          </p:cNvPr>
          <p:cNvSpPr txBox="1"/>
          <p:nvPr/>
        </p:nvSpPr>
        <p:spPr>
          <a:xfrm>
            <a:off x="707865" y="5943600"/>
            <a:ext cx="11405202" cy="553998"/>
          </a:xfrm>
          <a:prstGeom prst="rect">
            <a:avLst/>
          </a:prstGeom>
          <a:noFill/>
        </p:spPr>
        <p:txBody>
          <a:bodyPr wrap="square" rtlCol="0">
            <a:spAutoFit/>
          </a:bodyPr>
          <a:lstStyle/>
          <a:p>
            <a:r>
              <a:rPr lang="fr-FR" sz="3000" b="1" dirty="0">
                <a:latin typeface="Helvetica" pitchFamily="2" charset="0"/>
              </a:rPr>
              <a:t>(les flacons sont retournés au frais juste après la photo !)</a:t>
            </a:r>
            <a:endParaRPr lang="fr-FR" sz="3000" dirty="0"/>
          </a:p>
        </p:txBody>
      </p:sp>
      <p:sp>
        <p:nvSpPr>
          <p:cNvPr id="5" name="ZoneTexte 4">
            <a:extLst>
              <a:ext uri="{FF2B5EF4-FFF2-40B4-BE49-F238E27FC236}">
                <a16:creationId xmlns:a16="http://schemas.microsoft.com/office/drawing/2014/main" id="{A2500F72-25A9-9F92-7EF0-BF19F1C8205E}"/>
              </a:ext>
            </a:extLst>
          </p:cNvPr>
          <p:cNvSpPr txBox="1"/>
          <p:nvPr/>
        </p:nvSpPr>
        <p:spPr>
          <a:xfrm>
            <a:off x="-12454758" y="1964353"/>
            <a:ext cx="12192000" cy="4893647"/>
          </a:xfrm>
          <a:prstGeom prst="rect">
            <a:avLst/>
          </a:prstGeom>
          <a:solidFill>
            <a:srgbClr val="FCF7F3">
              <a:alpha val="67132"/>
            </a:srgbClr>
          </a:solidFill>
        </p:spPr>
        <p:txBody>
          <a:bodyPr wrap="square" rtlCol="0">
            <a:spAutoFit/>
          </a:bodyPr>
          <a:lstStyle/>
          <a:p>
            <a:pPr marL="571500"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Empirique, études épidémiologiques, RCT… : </a:t>
            </a:r>
            <a:r>
              <a:rPr lang="fr-FR" sz="3600" b="1" dirty="0">
                <a:solidFill>
                  <a:srgbClr val="00B0F0"/>
                </a:solidFill>
                <a:latin typeface="Calibri" panose="020F0502020204030204" pitchFamily="34" charset="0"/>
                <a:cs typeface="Calibri" panose="020F0502020204030204" pitchFamily="34" charset="0"/>
              </a:rPr>
              <a:t>les vaccins sont efficaces, avec une balance bénéfice-risque favorable</a:t>
            </a:r>
          </a:p>
          <a:p>
            <a:pPr marL="1028700" lvl="1" indent="-571500" algn="just">
              <a:buFont typeface="Arial" panose="020B0604020202020204" pitchFamily="34" charset="0"/>
              <a:buChar char="•"/>
            </a:pPr>
            <a:r>
              <a:rPr lang="fr-FR" sz="3600" dirty="0">
                <a:latin typeface="Calibri" panose="020F0502020204030204" pitchFamily="34" charset="0"/>
                <a:cs typeface="Calibri" panose="020F0502020204030204" pitchFamily="34" charset="0"/>
              </a:rPr>
              <a:t>Réduction de formes graves / mortalité (COVID, grippe, </a:t>
            </a:r>
            <a:r>
              <a:rPr lang="fr-FR" sz="2000" dirty="0">
                <a:latin typeface="Calibri" panose="020F0502020204030204" pitchFamily="34" charset="0"/>
                <a:cs typeface="Calibri" panose="020F0502020204030204" pitchFamily="34" charset="0"/>
              </a:rPr>
              <a:t>VRS</a:t>
            </a:r>
            <a:r>
              <a:rPr lang="fr-FR" sz="3600" dirty="0">
                <a:latin typeface="Calibri" panose="020F0502020204030204" pitchFamily="34" charset="0"/>
                <a:cs typeface="Calibri" panose="020F0502020204030204" pitchFamily="34" charset="0"/>
              </a:rPr>
              <a:t>)</a:t>
            </a:r>
          </a:p>
          <a:p>
            <a:pPr lvl="1" algn="just"/>
            <a:r>
              <a:rPr lang="fr-FR" sz="1100" b="0" i="0" dirty="0" err="1">
                <a:solidFill>
                  <a:srgbClr val="212121"/>
                </a:solidFill>
                <a:effectLst/>
                <a:latin typeface="Arial" panose="020B0604020202020204" pitchFamily="34" charset="0"/>
                <a:cs typeface="Arial" panose="020B0604020202020204" pitchFamily="34" charset="0"/>
              </a:rPr>
              <a:t>Bohnert</a:t>
            </a:r>
            <a:r>
              <a:rPr lang="fr-FR" sz="1100" b="0" i="0" dirty="0">
                <a:solidFill>
                  <a:srgbClr val="212121"/>
                </a:solidFill>
                <a:effectLst/>
                <a:latin typeface="Arial" panose="020B0604020202020204" pitchFamily="34" charset="0"/>
                <a:cs typeface="Arial" panose="020B0604020202020204" pitchFamily="34" charset="0"/>
              </a:rPr>
              <a:t> AS, </a:t>
            </a:r>
            <a:r>
              <a:rPr lang="fr-FR" sz="1100" b="0" i="0" dirty="0" err="1">
                <a:solidFill>
                  <a:srgbClr val="212121"/>
                </a:solidFill>
                <a:effectLst/>
                <a:latin typeface="Arial" panose="020B0604020202020204" pitchFamily="34" charset="0"/>
                <a:cs typeface="Arial" panose="020B0604020202020204" pitchFamily="34" charset="0"/>
              </a:rPr>
              <a:t>Kumbier</a:t>
            </a:r>
            <a:r>
              <a:rPr lang="fr-FR" sz="1100" b="0" i="0" dirty="0">
                <a:solidFill>
                  <a:srgbClr val="212121"/>
                </a:solidFill>
                <a:effectLst/>
                <a:latin typeface="Arial" panose="020B0604020202020204" pitchFamily="34" charset="0"/>
                <a:cs typeface="Arial" panose="020B0604020202020204" pitchFamily="34" charset="0"/>
              </a:rPr>
              <a:t> K, </a:t>
            </a:r>
            <a:r>
              <a:rPr lang="fr-FR" sz="1100" b="0" i="0" dirty="0" err="1">
                <a:solidFill>
                  <a:srgbClr val="212121"/>
                </a:solidFill>
                <a:effectLst/>
                <a:latin typeface="Arial" panose="020B0604020202020204" pitchFamily="34" charset="0"/>
                <a:cs typeface="Arial" panose="020B0604020202020204" pitchFamily="34" charset="0"/>
              </a:rPr>
              <a:t>Rowneki</a:t>
            </a:r>
            <a:r>
              <a:rPr lang="fr-FR" sz="1100" b="0" i="0" dirty="0">
                <a:solidFill>
                  <a:srgbClr val="212121"/>
                </a:solidFill>
                <a:effectLst/>
                <a:latin typeface="Arial" panose="020B0604020202020204" pitchFamily="34" charset="0"/>
                <a:cs typeface="Arial" panose="020B0604020202020204" pitchFamily="34" charset="0"/>
              </a:rPr>
              <a:t> M, et al. Adverse </a:t>
            </a:r>
            <a:r>
              <a:rPr lang="fr-FR" sz="1100" b="0" i="0" dirty="0" err="1">
                <a:solidFill>
                  <a:srgbClr val="212121"/>
                </a:solidFill>
                <a:effectLst/>
                <a:latin typeface="Arial" panose="020B0604020202020204" pitchFamily="34" charset="0"/>
                <a:cs typeface="Arial" panose="020B0604020202020204" pitchFamily="34" charset="0"/>
              </a:rPr>
              <a:t>outcomes</a:t>
            </a:r>
            <a:r>
              <a:rPr lang="fr-FR" sz="1100" b="0" i="0" dirty="0">
                <a:solidFill>
                  <a:srgbClr val="212121"/>
                </a:solidFill>
                <a:effectLst/>
                <a:latin typeface="Arial" panose="020B0604020202020204" pitchFamily="34" charset="0"/>
                <a:cs typeface="Arial" panose="020B0604020202020204" pitchFamily="34" charset="0"/>
              </a:rPr>
              <a:t> of SARS-CoV-2 infection </a:t>
            </a:r>
            <a:r>
              <a:rPr lang="fr-FR" sz="1100" b="0" i="0" dirty="0" err="1">
                <a:solidFill>
                  <a:srgbClr val="212121"/>
                </a:solidFill>
                <a:effectLst/>
                <a:latin typeface="Arial" panose="020B0604020202020204" pitchFamily="34" charset="0"/>
                <a:cs typeface="Arial" panose="020B0604020202020204" pitchFamily="34" charset="0"/>
              </a:rPr>
              <a:t>with</a:t>
            </a:r>
            <a:r>
              <a:rPr lang="fr-FR" sz="1100" b="0" i="0" dirty="0">
                <a:solidFill>
                  <a:srgbClr val="212121"/>
                </a:solidFill>
                <a:effectLst/>
                <a:latin typeface="Arial" panose="020B0604020202020204" pitchFamily="34" charset="0"/>
                <a:cs typeface="Arial" panose="020B0604020202020204" pitchFamily="34" charset="0"/>
              </a:rPr>
              <a:t> delta and omicron variants in </a:t>
            </a:r>
            <a:r>
              <a:rPr lang="fr-FR" sz="1100" b="0" i="0" dirty="0" err="1">
                <a:solidFill>
                  <a:srgbClr val="212121"/>
                </a:solidFill>
                <a:effectLst/>
                <a:latin typeface="Arial" panose="020B0604020202020204" pitchFamily="34" charset="0"/>
                <a:cs typeface="Arial" panose="020B0604020202020204" pitchFamily="34" charset="0"/>
              </a:rPr>
              <a:t>vaccinated</a:t>
            </a:r>
            <a:r>
              <a:rPr lang="fr-FR" sz="1100" b="0" i="0" dirty="0">
                <a:solidFill>
                  <a:srgbClr val="212121"/>
                </a:solidFill>
                <a:effectLst/>
                <a:latin typeface="Arial" panose="020B0604020202020204" pitchFamily="34" charset="0"/>
                <a:cs typeface="Arial" panose="020B0604020202020204" pitchFamily="34" charset="0"/>
              </a:rPr>
              <a:t> versus </a:t>
            </a:r>
            <a:r>
              <a:rPr lang="fr-FR" sz="1100" b="0" i="0" dirty="0" err="1">
                <a:solidFill>
                  <a:srgbClr val="212121"/>
                </a:solidFill>
                <a:effectLst/>
                <a:latin typeface="Arial" panose="020B0604020202020204" pitchFamily="34" charset="0"/>
                <a:cs typeface="Arial" panose="020B0604020202020204" pitchFamily="34" charset="0"/>
              </a:rPr>
              <a:t>unvaccinated</a:t>
            </a:r>
            <a:r>
              <a:rPr lang="fr-FR" sz="1100" b="0" i="0" dirty="0">
                <a:solidFill>
                  <a:srgbClr val="212121"/>
                </a:solidFill>
                <a:effectLst/>
                <a:latin typeface="Arial" panose="020B0604020202020204" pitchFamily="34" charset="0"/>
                <a:cs typeface="Arial" panose="020B0604020202020204" pitchFamily="34" charset="0"/>
              </a:rPr>
              <a:t> US </a:t>
            </a:r>
            <a:r>
              <a:rPr lang="fr-FR" sz="1100" b="0" i="0" dirty="0" err="1">
                <a:solidFill>
                  <a:srgbClr val="212121"/>
                </a:solidFill>
                <a:effectLst/>
                <a:latin typeface="Arial" panose="020B0604020202020204" pitchFamily="34" charset="0"/>
                <a:cs typeface="Arial" panose="020B0604020202020204" pitchFamily="34" charset="0"/>
              </a:rPr>
              <a:t>veterans</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retrospective</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cohort</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study</a:t>
            </a:r>
            <a:r>
              <a:rPr lang="fr-FR" sz="1100" b="0" i="0" dirty="0">
                <a:solidFill>
                  <a:srgbClr val="212121"/>
                </a:solidFill>
                <a:effectLst/>
                <a:latin typeface="Arial" panose="020B0604020202020204" pitchFamily="34" charset="0"/>
                <a:cs typeface="Arial" panose="020B0604020202020204" pitchFamily="34" charset="0"/>
              </a:rPr>
              <a:t>. BMJ. 2023 May 23;381:e074521.</a:t>
            </a:r>
          </a:p>
          <a:p>
            <a:pPr lvl="1" algn="just"/>
            <a:r>
              <a:rPr lang="fr-FR" sz="1100" b="0" i="0" dirty="0">
                <a:solidFill>
                  <a:srgbClr val="212121"/>
                </a:solidFill>
                <a:effectLst/>
                <a:latin typeface="system-ui"/>
              </a:rPr>
              <a:t>Havers FP, Pham H, Taylor CA, et al. COVID-19-Associated </a:t>
            </a:r>
            <a:r>
              <a:rPr lang="fr-FR" sz="1100" b="0" i="0" dirty="0" err="1">
                <a:solidFill>
                  <a:srgbClr val="212121"/>
                </a:solidFill>
                <a:effectLst/>
                <a:latin typeface="system-ui"/>
              </a:rPr>
              <a:t>Hospitalizations</a:t>
            </a:r>
            <a:r>
              <a:rPr lang="fr-FR" sz="1100" b="0" i="0" dirty="0">
                <a:solidFill>
                  <a:srgbClr val="212121"/>
                </a:solidFill>
                <a:effectLst/>
                <a:latin typeface="system-ui"/>
              </a:rPr>
              <a:t> </a:t>
            </a:r>
            <a:r>
              <a:rPr lang="fr-FR" sz="1100" b="0" i="0" dirty="0" err="1">
                <a:solidFill>
                  <a:srgbClr val="212121"/>
                </a:solidFill>
                <a:effectLst/>
                <a:latin typeface="system-ui"/>
              </a:rPr>
              <a:t>Among</a:t>
            </a:r>
            <a:r>
              <a:rPr lang="fr-FR" sz="1100" b="0" i="0" dirty="0">
                <a:solidFill>
                  <a:srgbClr val="212121"/>
                </a:solidFill>
                <a:effectLst/>
                <a:latin typeface="system-ui"/>
              </a:rPr>
              <a:t> </a:t>
            </a:r>
            <a:r>
              <a:rPr lang="fr-FR" sz="1100" b="0" i="0" dirty="0" err="1">
                <a:solidFill>
                  <a:srgbClr val="212121"/>
                </a:solidFill>
                <a:effectLst/>
                <a:latin typeface="system-ui"/>
              </a:rPr>
              <a:t>Vaccinated</a:t>
            </a:r>
            <a:r>
              <a:rPr lang="fr-FR" sz="1100" b="0" i="0" dirty="0">
                <a:solidFill>
                  <a:srgbClr val="212121"/>
                </a:solidFill>
                <a:effectLst/>
                <a:latin typeface="system-ui"/>
              </a:rPr>
              <a:t> and </a:t>
            </a:r>
            <a:r>
              <a:rPr lang="fr-FR" sz="1100" b="0" i="0" dirty="0" err="1">
                <a:solidFill>
                  <a:srgbClr val="212121"/>
                </a:solidFill>
                <a:effectLst/>
                <a:latin typeface="system-ui"/>
              </a:rPr>
              <a:t>Unvaccinated</a:t>
            </a:r>
            <a:r>
              <a:rPr lang="fr-FR" sz="1100" b="0" i="0" dirty="0">
                <a:solidFill>
                  <a:srgbClr val="212121"/>
                </a:solidFill>
                <a:effectLst/>
                <a:latin typeface="system-ui"/>
              </a:rPr>
              <a:t> </a:t>
            </a:r>
            <a:r>
              <a:rPr lang="fr-FR" sz="1100" b="0" i="0" dirty="0" err="1">
                <a:solidFill>
                  <a:srgbClr val="212121"/>
                </a:solidFill>
                <a:effectLst/>
                <a:latin typeface="system-ui"/>
              </a:rPr>
              <a:t>Adults</a:t>
            </a:r>
            <a:r>
              <a:rPr lang="fr-FR" sz="1100" b="0" i="0" dirty="0">
                <a:solidFill>
                  <a:srgbClr val="212121"/>
                </a:solidFill>
                <a:effectLst/>
                <a:latin typeface="system-ui"/>
              </a:rPr>
              <a:t> 18 </a:t>
            </a:r>
            <a:r>
              <a:rPr lang="fr-FR" sz="1100" b="0" i="0" dirty="0" err="1">
                <a:solidFill>
                  <a:srgbClr val="212121"/>
                </a:solidFill>
                <a:effectLst/>
                <a:latin typeface="system-ui"/>
              </a:rPr>
              <a:t>Years</a:t>
            </a:r>
            <a:r>
              <a:rPr lang="fr-FR" sz="1100" b="0" i="0" dirty="0">
                <a:solidFill>
                  <a:srgbClr val="212121"/>
                </a:solidFill>
                <a:effectLst/>
                <a:latin typeface="system-ui"/>
              </a:rPr>
              <a:t> or </a:t>
            </a:r>
            <a:r>
              <a:rPr lang="fr-FR" sz="1100" b="0" i="0" dirty="0" err="1">
                <a:solidFill>
                  <a:srgbClr val="212121"/>
                </a:solidFill>
                <a:effectLst/>
                <a:latin typeface="system-ui"/>
              </a:rPr>
              <a:t>Older</a:t>
            </a:r>
            <a:r>
              <a:rPr lang="fr-FR" sz="1100" b="0" i="0" dirty="0">
                <a:solidFill>
                  <a:srgbClr val="212121"/>
                </a:solidFill>
                <a:effectLst/>
                <a:latin typeface="system-ui"/>
              </a:rPr>
              <a:t> in 13 US States, </a:t>
            </a:r>
            <a:r>
              <a:rPr lang="fr-FR" sz="1100" b="0" i="0" dirty="0" err="1">
                <a:solidFill>
                  <a:srgbClr val="212121"/>
                </a:solidFill>
                <a:effectLst/>
                <a:latin typeface="system-ui"/>
              </a:rPr>
              <a:t>January</a:t>
            </a:r>
            <a:r>
              <a:rPr lang="fr-FR" sz="1100" b="0" i="0" dirty="0">
                <a:solidFill>
                  <a:srgbClr val="212121"/>
                </a:solidFill>
                <a:effectLst/>
                <a:latin typeface="system-ui"/>
              </a:rPr>
              <a:t> 2021 to April 2022. JAMA </a:t>
            </a:r>
            <a:r>
              <a:rPr lang="fr-FR" sz="1100" b="0" i="0" dirty="0" err="1">
                <a:solidFill>
                  <a:srgbClr val="212121"/>
                </a:solidFill>
                <a:effectLst/>
                <a:latin typeface="system-ui"/>
              </a:rPr>
              <a:t>Intern</a:t>
            </a:r>
            <a:r>
              <a:rPr lang="fr-FR" sz="1100" b="0" i="0" dirty="0">
                <a:solidFill>
                  <a:srgbClr val="212121"/>
                </a:solidFill>
                <a:effectLst/>
                <a:latin typeface="system-ui"/>
              </a:rPr>
              <a:t> Med. 2022 </a:t>
            </a:r>
            <a:r>
              <a:rPr lang="fr-FR" sz="1100" b="0" i="0" dirty="0" err="1">
                <a:solidFill>
                  <a:srgbClr val="212121"/>
                </a:solidFill>
                <a:effectLst/>
                <a:latin typeface="system-ui"/>
              </a:rPr>
              <a:t>Oct</a:t>
            </a:r>
            <a:r>
              <a:rPr lang="fr-FR" sz="1100" b="0" i="0" dirty="0">
                <a:solidFill>
                  <a:srgbClr val="212121"/>
                </a:solidFill>
                <a:effectLst/>
                <a:latin typeface="system-ui"/>
              </a:rPr>
              <a:t> 1;182(10):1071-1081.</a:t>
            </a:r>
          </a:p>
          <a:p>
            <a:pPr lvl="1" algn="just"/>
            <a:r>
              <a:rPr lang="fr-FR" sz="1100" b="0" i="0" dirty="0">
                <a:solidFill>
                  <a:srgbClr val="212121"/>
                </a:solidFill>
                <a:effectLst/>
                <a:latin typeface="system-ui"/>
              </a:rPr>
              <a:t>Thompson MG, </a:t>
            </a:r>
            <a:r>
              <a:rPr lang="fr-FR" sz="1100" b="0" i="0" dirty="0" err="1">
                <a:solidFill>
                  <a:srgbClr val="212121"/>
                </a:solidFill>
                <a:effectLst/>
                <a:latin typeface="system-ui"/>
              </a:rPr>
              <a:t>Stenehjem</a:t>
            </a:r>
            <a:r>
              <a:rPr lang="fr-FR" sz="1100" b="0" i="0" dirty="0">
                <a:solidFill>
                  <a:srgbClr val="212121"/>
                </a:solidFill>
                <a:effectLst/>
                <a:latin typeface="system-ui"/>
              </a:rPr>
              <a:t> E, </a:t>
            </a:r>
            <a:r>
              <a:rPr lang="fr-FR" sz="1100" b="0" i="0" dirty="0" err="1">
                <a:solidFill>
                  <a:srgbClr val="212121"/>
                </a:solidFill>
                <a:effectLst/>
                <a:latin typeface="system-ui"/>
              </a:rPr>
              <a:t>Grannis</a:t>
            </a:r>
            <a:r>
              <a:rPr lang="fr-FR" sz="1100" b="0" i="0" dirty="0">
                <a:solidFill>
                  <a:srgbClr val="212121"/>
                </a:solidFill>
                <a:effectLst/>
                <a:latin typeface="system-ui"/>
              </a:rPr>
              <a:t> S, Ball SW, </a:t>
            </a:r>
            <a:r>
              <a:rPr lang="fr-FR" sz="1100" b="0" i="0" dirty="0" err="1">
                <a:solidFill>
                  <a:srgbClr val="212121"/>
                </a:solidFill>
                <a:effectLst/>
                <a:latin typeface="system-ui"/>
              </a:rPr>
              <a:t>Naleway</a:t>
            </a:r>
            <a:r>
              <a:rPr lang="fr-FR" sz="1100" b="0" i="0" dirty="0">
                <a:solidFill>
                  <a:srgbClr val="212121"/>
                </a:solidFill>
                <a:effectLst/>
                <a:latin typeface="system-ui"/>
              </a:rPr>
              <a:t> AL, </a:t>
            </a:r>
            <a:r>
              <a:rPr lang="fr-FR" sz="1100" b="0" i="0" dirty="0" err="1">
                <a:solidFill>
                  <a:srgbClr val="212121"/>
                </a:solidFill>
                <a:effectLst/>
                <a:latin typeface="system-ui"/>
              </a:rPr>
              <a:t>Ong</a:t>
            </a:r>
            <a:r>
              <a:rPr lang="fr-FR" sz="1100" b="0" i="0" dirty="0">
                <a:solidFill>
                  <a:srgbClr val="212121"/>
                </a:solidFill>
                <a:effectLst/>
                <a:latin typeface="system-ui"/>
              </a:rPr>
              <a:t> TC, </a:t>
            </a:r>
            <a:r>
              <a:rPr lang="fr-FR" sz="1100" b="0" i="0" dirty="0" err="1">
                <a:solidFill>
                  <a:srgbClr val="212121"/>
                </a:solidFill>
                <a:effectLst/>
                <a:latin typeface="system-ui"/>
              </a:rPr>
              <a:t>DeSilva</a:t>
            </a:r>
            <a:r>
              <a:rPr lang="fr-FR" sz="1100" b="0" i="0" dirty="0">
                <a:solidFill>
                  <a:srgbClr val="212121"/>
                </a:solidFill>
                <a:effectLst/>
                <a:latin typeface="system-ui"/>
              </a:rPr>
              <a:t> MB, </a:t>
            </a:r>
            <a:r>
              <a:rPr lang="fr-FR" sz="1100" b="0" i="0" dirty="0" err="1">
                <a:solidFill>
                  <a:srgbClr val="212121"/>
                </a:solidFill>
                <a:effectLst/>
                <a:latin typeface="system-ui"/>
              </a:rPr>
              <a:t>Natarajan</a:t>
            </a:r>
            <a:r>
              <a:rPr lang="fr-FR" sz="1100" b="0" i="0" dirty="0">
                <a:solidFill>
                  <a:srgbClr val="212121"/>
                </a:solidFill>
                <a:effectLst/>
                <a:latin typeface="system-ui"/>
              </a:rPr>
              <a:t> K, </a:t>
            </a:r>
            <a:r>
              <a:rPr lang="fr-FR" sz="1100" b="0" i="0" dirty="0" err="1">
                <a:solidFill>
                  <a:srgbClr val="212121"/>
                </a:solidFill>
                <a:effectLst/>
                <a:latin typeface="system-ui"/>
              </a:rPr>
              <a:t>Bozio</a:t>
            </a:r>
            <a:r>
              <a:rPr lang="fr-FR" sz="1100" b="0" i="0" dirty="0">
                <a:solidFill>
                  <a:srgbClr val="212121"/>
                </a:solidFill>
                <a:effectLst/>
                <a:latin typeface="system-ui"/>
              </a:rPr>
              <a:t> CH, Lewis N, </a:t>
            </a:r>
            <a:r>
              <a:rPr lang="fr-FR" sz="1100" b="0" i="0" dirty="0" err="1">
                <a:solidFill>
                  <a:srgbClr val="212121"/>
                </a:solidFill>
                <a:effectLst/>
                <a:latin typeface="system-ui"/>
              </a:rPr>
              <a:t>Dascomb</a:t>
            </a:r>
            <a:r>
              <a:rPr lang="fr-FR" sz="1100" b="0" i="0" dirty="0">
                <a:solidFill>
                  <a:srgbClr val="212121"/>
                </a:solidFill>
                <a:effectLst/>
                <a:latin typeface="system-ui"/>
              </a:rPr>
              <a:t> K, Dixon BE, </a:t>
            </a:r>
            <a:r>
              <a:rPr lang="fr-FR" sz="1100" b="0" i="0" dirty="0" err="1">
                <a:solidFill>
                  <a:srgbClr val="212121"/>
                </a:solidFill>
                <a:effectLst/>
                <a:latin typeface="system-ui"/>
              </a:rPr>
              <a:t>Birch</a:t>
            </a:r>
            <a:r>
              <a:rPr lang="fr-FR" sz="1100" b="0" i="0" dirty="0">
                <a:solidFill>
                  <a:srgbClr val="212121"/>
                </a:solidFill>
                <a:effectLst/>
                <a:latin typeface="system-ui"/>
              </a:rPr>
              <a:t> RJ, Irving SA, Rao S, </a:t>
            </a:r>
            <a:r>
              <a:rPr lang="fr-FR" sz="1100" b="0" i="0" dirty="0" err="1">
                <a:solidFill>
                  <a:srgbClr val="212121"/>
                </a:solidFill>
                <a:effectLst/>
                <a:latin typeface="system-ui"/>
              </a:rPr>
              <a:t>Kharbanda</a:t>
            </a:r>
            <a:r>
              <a:rPr lang="fr-FR" sz="1100" b="0" i="0" dirty="0">
                <a:solidFill>
                  <a:srgbClr val="212121"/>
                </a:solidFill>
                <a:effectLst/>
                <a:latin typeface="system-ui"/>
              </a:rPr>
              <a:t> E, Han J, Reynolds S, Goddard K, </a:t>
            </a:r>
            <a:r>
              <a:rPr lang="fr-FR" sz="1100" b="0" i="0" dirty="0" err="1">
                <a:solidFill>
                  <a:srgbClr val="212121"/>
                </a:solidFill>
                <a:effectLst/>
                <a:latin typeface="system-ui"/>
              </a:rPr>
              <a:t>Grisel</a:t>
            </a:r>
            <a:r>
              <a:rPr lang="fr-FR" sz="1100" b="0" i="0" dirty="0">
                <a:solidFill>
                  <a:srgbClr val="212121"/>
                </a:solidFill>
                <a:effectLst/>
                <a:latin typeface="system-ui"/>
              </a:rPr>
              <a:t> N, Fadel WF, Levy ME et al. </a:t>
            </a:r>
            <a:r>
              <a:rPr lang="fr-FR" sz="1100" b="0" i="0" dirty="0" err="1">
                <a:solidFill>
                  <a:srgbClr val="212121"/>
                </a:solidFill>
                <a:effectLst/>
                <a:latin typeface="system-ui"/>
              </a:rPr>
              <a:t>Effectiveness</a:t>
            </a:r>
            <a:r>
              <a:rPr lang="fr-FR" sz="1100" b="0" i="0" dirty="0">
                <a:solidFill>
                  <a:srgbClr val="212121"/>
                </a:solidFill>
                <a:effectLst/>
                <a:latin typeface="system-ui"/>
              </a:rPr>
              <a:t> of Covid-19 Vaccines in </a:t>
            </a:r>
            <a:r>
              <a:rPr lang="fr-FR" sz="1100" b="0" i="0" dirty="0" err="1">
                <a:solidFill>
                  <a:srgbClr val="212121"/>
                </a:solidFill>
                <a:effectLst/>
                <a:latin typeface="system-ui"/>
              </a:rPr>
              <a:t>Ambulatory</a:t>
            </a:r>
            <a:r>
              <a:rPr lang="fr-FR" sz="1100" b="0" i="0" dirty="0">
                <a:solidFill>
                  <a:srgbClr val="212121"/>
                </a:solidFill>
                <a:effectLst/>
                <a:latin typeface="system-ui"/>
              </a:rPr>
              <a:t> and </a:t>
            </a:r>
            <a:r>
              <a:rPr lang="fr-FR" sz="1100" b="0" i="0" dirty="0" err="1">
                <a:solidFill>
                  <a:srgbClr val="212121"/>
                </a:solidFill>
                <a:effectLst/>
                <a:latin typeface="system-ui"/>
              </a:rPr>
              <a:t>Inpatient</a:t>
            </a:r>
            <a:r>
              <a:rPr lang="fr-FR" sz="1100" b="0" i="0" dirty="0">
                <a:solidFill>
                  <a:srgbClr val="212121"/>
                </a:solidFill>
                <a:effectLst/>
                <a:latin typeface="system-ui"/>
              </a:rPr>
              <a:t> Care Settings. N </a:t>
            </a:r>
            <a:r>
              <a:rPr lang="fr-FR" sz="1100" b="0" i="0" dirty="0" err="1">
                <a:solidFill>
                  <a:srgbClr val="212121"/>
                </a:solidFill>
                <a:effectLst/>
                <a:latin typeface="system-ui"/>
              </a:rPr>
              <a:t>Engl</a:t>
            </a:r>
            <a:r>
              <a:rPr lang="fr-FR" sz="1100" b="0" i="0" dirty="0">
                <a:solidFill>
                  <a:srgbClr val="212121"/>
                </a:solidFill>
                <a:effectLst/>
                <a:latin typeface="system-ui"/>
              </a:rPr>
              <a:t> J Med. 2021 </a:t>
            </a:r>
            <a:r>
              <a:rPr lang="fr-FR" sz="1100" b="0" i="0" dirty="0" err="1">
                <a:solidFill>
                  <a:srgbClr val="212121"/>
                </a:solidFill>
                <a:effectLst/>
                <a:latin typeface="system-ui"/>
              </a:rPr>
              <a:t>Oct</a:t>
            </a:r>
            <a:r>
              <a:rPr lang="fr-FR" sz="1100" b="0" i="0" dirty="0">
                <a:solidFill>
                  <a:srgbClr val="212121"/>
                </a:solidFill>
                <a:effectLst/>
                <a:latin typeface="system-ui"/>
              </a:rPr>
              <a:t> 7;385(15):1355-1371. </a:t>
            </a:r>
            <a:br>
              <a:rPr lang="fr-FR" sz="1100" dirty="0"/>
            </a:br>
            <a:r>
              <a:rPr lang="fr-FR" sz="1100" b="0" i="0" dirty="0" err="1">
                <a:solidFill>
                  <a:srgbClr val="212121"/>
                </a:solidFill>
                <a:effectLst/>
                <a:latin typeface="system-ui"/>
              </a:rPr>
              <a:t>Ferdinands</a:t>
            </a:r>
            <a:r>
              <a:rPr lang="fr-FR" sz="1100" b="0" i="0" dirty="0">
                <a:solidFill>
                  <a:srgbClr val="212121"/>
                </a:solidFill>
                <a:effectLst/>
                <a:latin typeface="system-ui"/>
              </a:rPr>
              <a:t> JM, Thompson MG, </a:t>
            </a:r>
            <a:r>
              <a:rPr lang="fr-FR" sz="1100" b="0" i="0" dirty="0" err="1">
                <a:solidFill>
                  <a:srgbClr val="212121"/>
                </a:solidFill>
                <a:effectLst/>
                <a:latin typeface="system-ui"/>
              </a:rPr>
              <a:t>Blanton</a:t>
            </a:r>
            <a:r>
              <a:rPr lang="fr-FR" sz="1100" b="0" i="0" dirty="0">
                <a:solidFill>
                  <a:srgbClr val="212121"/>
                </a:solidFill>
                <a:effectLst/>
                <a:latin typeface="system-ui"/>
              </a:rPr>
              <a:t> L, Spencer S, Grant L, Fry AM. </a:t>
            </a:r>
            <a:r>
              <a:rPr lang="fr-FR" sz="1100" b="0" i="0" dirty="0" err="1">
                <a:solidFill>
                  <a:srgbClr val="212121"/>
                </a:solidFill>
                <a:effectLst/>
                <a:latin typeface="system-ui"/>
              </a:rPr>
              <a:t>Does</a:t>
            </a:r>
            <a:r>
              <a:rPr lang="fr-FR" sz="1100" b="0" i="0" dirty="0">
                <a:solidFill>
                  <a:srgbClr val="212121"/>
                </a:solidFill>
                <a:effectLst/>
                <a:latin typeface="system-ui"/>
              </a:rPr>
              <a:t> influenza vaccination </a:t>
            </a:r>
            <a:r>
              <a:rPr lang="fr-FR" sz="1100" b="0" i="0" dirty="0" err="1">
                <a:solidFill>
                  <a:srgbClr val="212121"/>
                </a:solidFill>
                <a:effectLst/>
                <a:latin typeface="system-ui"/>
              </a:rPr>
              <a:t>attenuate</a:t>
            </a:r>
            <a:r>
              <a:rPr lang="fr-FR" sz="1100" b="0" i="0" dirty="0">
                <a:solidFill>
                  <a:srgbClr val="212121"/>
                </a:solidFill>
                <a:effectLst/>
                <a:latin typeface="system-ui"/>
              </a:rPr>
              <a:t> the </a:t>
            </a:r>
            <a:r>
              <a:rPr lang="fr-FR" sz="1100" b="0" i="0" dirty="0" err="1">
                <a:solidFill>
                  <a:srgbClr val="212121"/>
                </a:solidFill>
                <a:effectLst/>
                <a:latin typeface="system-ui"/>
              </a:rPr>
              <a:t>severity</a:t>
            </a:r>
            <a:r>
              <a:rPr lang="fr-FR" sz="1100" b="0" i="0" dirty="0">
                <a:solidFill>
                  <a:srgbClr val="212121"/>
                </a:solidFill>
                <a:effectLst/>
                <a:latin typeface="system-ui"/>
              </a:rPr>
              <a:t> of </a:t>
            </a:r>
            <a:r>
              <a:rPr lang="fr-FR" sz="1100" b="0" i="0" dirty="0" err="1">
                <a:solidFill>
                  <a:srgbClr val="212121"/>
                </a:solidFill>
                <a:effectLst/>
                <a:latin typeface="system-ui"/>
              </a:rPr>
              <a:t>breakthrough</a:t>
            </a:r>
            <a:r>
              <a:rPr lang="fr-FR" sz="1100" b="0" i="0" dirty="0">
                <a:solidFill>
                  <a:srgbClr val="212121"/>
                </a:solidFill>
                <a:effectLst/>
                <a:latin typeface="system-ui"/>
              </a:rPr>
              <a:t> infections? A narrative </a:t>
            </a:r>
            <a:r>
              <a:rPr lang="fr-FR" sz="1100" b="0" i="0" dirty="0" err="1">
                <a:solidFill>
                  <a:srgbClr val="212121"/>
                </a:solidFill>
                <a:effectLst/>
                <a:latin typeface="system-ui"/>
              </a:rPr>
              <a:t>review</a:t>
            </a:r>
            <a:r>
              <a:rPr lang="fr-FR" sz="1100" b="0" i="0" dirty="0">
                <a:solidFill>
                  <a:srgbClr val="212121"/>
                </a:solidFill>
                <a:effectLst/>
                <a:latin typeface="system-ui"/>
              </a:rPr>
              <a:t> and </a:t>
            </a:r>
            <a:r>
              <a:rPr lang="fr-FR" sz="1100" b="0" i="0" dirty="0" err="1">
                <a:solidFill>
                  <a:srgbClr val="212121"/>
                </a:solidFill>
                <a:effectLst/>
                <a:latin typeface="system-ui"/>
              </a:rPr>
              <a:t>recommendations</a:t>
            </a:r>
            <a:r>
              <a:rPr lang="fr-FR" sz="1100" b="0" i="0" dirty="0">
                <a:solidFill>
                  <a:srgbClr val="212121"/>
                </a:solidFill>
                <a:effectLst/>
                <a:latin typeface="system-ui"/>
              </a:rPr>
              <a:t> for </a:t>
            </a:r>
            <a:r>
              <a:rPr lang="fr-FR" sz="1100" b="0" i="0" dirty="0" err="1">
                <a:solidFill>
                  <a:srgbClr val="212121"/>
                </a:solidFill>
                <a:effectLst/>
                <a:latin typeface="system-ui"/>
              </a:rPr>
              <a:t>further</a:t>
            </a:r>
            <a:r>
              <a:rPr lang="fr-FR" sz="1100" b="0" i="0" dirty="0">
                <a:solidFill>
                  <a:srgbClr val="212121"/>
                </a:solidFill>
                <a:effectLst/>
                <a:latin typeface="system-ui"/>
              </a:rPr>
              <a:t> </a:t>
            </a:r>
            <a:r>
              <a:rPr lang="fr-FR" sz="1100" b="0" i="0" dirty="0" err="1">
                <a:solidFill>
                  <a:srgbClr val="212121"/>
                </a:solidFill>
                <a:effectLst/>
                <a:latin typeface="system-ui"/>
              </a:rPr>
              <a:t>research</a:t>
            </a:r>
            <a:r>
              <a:rPr lang="fr-FR" sz="1100" b="0" i="0" dirty="0">
                <a:solidFill>
                  <a:srgbClr val="212121"/>
                </a:solidFill>
                <a:effectLst/>
                <a:latin typeface="system-ui"/>
              </a:rPr>
              <a:t>. Vaccine. 2021 Jun 23;39(28):3678-3695.</a:t>
            </a:r>
            <a:endParaRPr lang="fr-FR" sz="1100" dirty="0">
              <a:latin typeface="Arial" panose="020B0604020202020204" pitchFamily="34" charset="0"/>
              <a:cs typeface="Arial" panose="020B0604020202020204" pitchFamily="34" charset="0"/>
            </a:endParaRPr>
          </a:p>
          <a:p>
            <a:pPr marL="1028700" lvl="1" indent="-571500" algn="just">
              <a:buFont typeface="Arial" panose="020B0604020202020204" pitchFamily="34" charset="0"/>
              <a:buChar char="•"/>
            </a:pPr>
            <a:r>
              <a:rPr lang="fr-FR" sz="3600" dirty="0">
                <a:latin typeface="Calibri" panose="020F0502020204030204" pitchFamily="34" charset="0"/>
                <a:cs typeface="Calibri" panose="020F0502020204030204" pitchFamily="34" charset="0"/>
              </a:rPr>
              <a:t>Diminution du risque de COVID long (y compris pédiatrique), complications CV ; symptômes, transmission</a:t>
            </a:r>
          </a:p>
          <a:p>
            <a:pPr lvl="1" algn="just"/>
            <a:r>
              <a:rPr lang="fr-FR" sz="1100" b="0" i="0" dirty="0">
                <a:solidFill>
                  <a:srgbClr val="212121"/>
                </a:solidFill>
                <a:effectLst/>
                <a:latin typeface="Arial" panose="020B0604020202020204" pitchFamily="34" charset="0"/>
                <a:cs typeface="Arial" panose="020B0604020202020204" pitchFamily="34" charset="0"/>
              </a:rPr>
              <a:t>Jiang J, Chan L, </a:t>
            </a:r>
            <a:r>
              <a:rPr lang="fr-FR" sz="1100" b="0" i="0" dirty="0" err="1">
                <a:solidFill>
                  <a:srgbClr val="212121"/>
                </a:solidFill>
                <a:effectLst/>
                <a:latin typeface="Arial" panose="020B0604020202020204" pitchFamily="34" charset="0"/>
                <a:cs typeface="Arial" panose="020B0604020202020204" pitchFamily="34" charset="0"/>
              </a:rPr>
              <a:t>Kauffman</a:t>
            </a:r>
            <a:r>
              <a:rPr lang="fr-FR" sz="1100" b="0" i="0" dirty="0">
                <a:solidFill>
                  <a:srgbClr val="212121"/>
                </a:solidFill>
                <a:effectLst/>
                <a:latin typeface="Arial" panose="020B0604020202020204" pitchFamily="34" charset="0"/>
                <a:cs typeface="Arial" panose="020B0604020202020204" pitchFamily="34" charset="0"/>
              </a:rPr>
              <a:t> J, </a:t>
            </a:r>
            <a:r>
              <a:rPr lang="fr-FR" sz="1100" b="0" i="0" dirty="0" err="1">
                <a:solidFill>
                  <a:srgbClr val="212121"/>
                </a:solidFill>
                <a:effectLst/>
                <a:latin typeface="Arial" panose="020B0604020202020204" pitchFamily="34" charset="0"/>
                <a:cs typeface="Arial" panose="020B0604020202020204" pitchFamily="34" charset="0"/>
              </a:rPr>
              <a:t>Narula</a:t>
            </a:r>
            <a:r>
              <a:rPr lang="fr-FR" sz="1100" b="0" i="0" dirty="0">
                <a:solidFill>
                  <a:srgbClr val="212121"/>
                </a:solidFill>
                <a:effectLst/>
                <a:latin typeface="Arial" panose="020B0604020202020204" pitchFamily="34" charset="0"/>
                <a:cs typeface="Arial" panose="020B0604020202020204" pitchFamily="34" charset="0"/>
              </a:rPr>
              <a:t> J, </a:t>
            </a:r>
            <a:r>
              <a:rPr lang="fr-FR" sz="1100" b="0" i="0" dirty="0" err="1">
                <a:solidFill>
                  <a:srgbClr val="212121"/>
                </a:solidFill>
                <a:effectLst/>
                <a:latin typeface="Arial" panose="020B0604020202020204" pitchFamily="34" charset="0"/>
                <a:cs typeface="Arial" panose="020B0604020202020204" pitchFamily="34" charset="0"/>
              </a:rPr>
              <a:t>Charney</a:t>
            </a:r>
            <a:r>
              <a:rPr lang="fr-FR" sz="1100" b="0" i="0" dirty="0">
                <a:solidFill>
                  <a:srgbClr val="212121"/>
                </a:solidFill>
                <a:effectLst/>
                <a:latin typeface="Arial" panose="020B0604020202020204" pitchFamily="34" charset="0"/>
                <a:cs typeface="Arial" panose="020B0604020202020204" pitchFamily="34" charset="0"/>
              </a:rPr>
              <a:t> AW, Oh W, </a:t>
            </a:r>
            <a:r>
              <a:rPr lang="fr-FR" sz="1100" b="0" i="0" dirty="0" err="1">
                <a:solidFill>
                  <a:srgbClr val="212121"/>
                </a:solidFill>
                <a:effectLst/>
                <a:latin typeface="Arial" panose="020B0604020202020204" pitchFamily="34" charset="0"/>
                <a:cs typeface="Arial" panose="020B0604020202020204" pitchFamily="34" charset="0"/>
              </a:rPr>
              <a:t>Nadkarni</a:t>
            </a:r>
            <a:r>
              <a:rPr lang="fr-FR" sz="1100" b="0" i="0" dirty="0">
                <a:solidFill>
                  <a:srgbClr val="212121"/>
                </a:solidFill>
                <a:effectLst/>
                <a:latin typeface="Arial" panose="020B0604020202020204" pitchFamily="34" charset="0"/>
                <a:cs typeface="Arial" panose="020B0604020202020204" pitchFamily="34" charset="0"/>
              </a:rPr>
              <a:t> G; N3C Consortium. Impact of Vaccination on Major Adverse </a:t>
            </a:r>
            <a:r>
              <a:rPr lang="fr-FR" sz="1100" b="0" i="0" dirty="0" err="1">
                <a:solidFill>
                  <a:srgbClr val="212121"/>
                </a:solidFill>
                <a:effectLst/>
                <a:latin typeface="Arial" panose="020B0604020202020204" pitchFamily="34" charset="0"/>
                <a:cs typeface="Arial" panose="020B0604020202020204" pitchFamily="34" charset="0"/>
              </a:rPr>
              <a:t>Cardiovascular</a:t>
            </a:r>
            <a:r>
              <a:rPr lang="fr-FR" sz="1100" b="0" i="0" dirty="0">
                <a:solidFill>
                  <a:srgbClr val="212121"/>
                </a:solidFill>
                <a:effectLst/>
                <a:latin typeface="Arial" panose="020B0604020202020204" pitchFamily="34" charset="0"/>
                <a:cs typeface="Arial" panose="020B0604020202020204" pitchFamily="34" charset="0"/>
              </a:rPr>
              <a:t> Events in Patients </a:t>
            </a:r>
            <a:r>
              <a:rPr lang="fr-FR" sz="1100" b="0" i="0" dirty="0" err="1">
                <a:solidFill>
                  <a:srgbClr val="212121"/>
                </a:solidFill>
                <a:effectLst/>
                <a:latin typeface="Arial" panose="020B0604020202020204" pitchFamily="34" charset="0"/>
                <a:cs typeface="Arial" panose="020B0604020202020204" pitchFamily="34" charset="0"/>
              </a:rPr>
              <a:t>With</a:t>
            </a:r>
            <a:r>
              <a:rPr lang="fr-FR" sz="1100" b="0" i="0" dirty="0">
                <a:solidFill>
                  <a:srgbClr val="212121"/>
                </a:solidFill>
                <a:effectLst/>
                <a:latin typeface="Arial" panose="020B0604020202020204" pitchFamily="34" charset="0"/>
                <a:cs typeface="Arial" panose="020B0604020202020204" pitchFamily="34" charset="0"/>
              </a:rPr>
              <a:t> COVID-19 Infection. J Am Coll </a:t>
            </a:r>
            <a:r>
              <a:rPr lang="fr-FR" sz="1100" b="0" i="0" dirty="0" err="1">
                <a:solidFill>
                  <a:srgbClr val="212121"/>
                </a:solidFill>
                <a:effectLst/>
                <a:latin typeface="Arial" panose="020B0604020202020204" pitchFamily="34" charset="0"/>
                <a:cs typeface="Arial" panose="020B0604020202020204" pitchFamily="34" charset="0"/>
              </a:rPr>
              <a:t>Cardiol</a:t>
            </a:r>
            <a:r>
              <a:rPr lang="fr-FR" sz="1100" b="0" i="0" dirty="0">
                <a:solidFill>
                  <a:srgbClr val="212121"/>
                </a:solidFill>
                <a:effectLst/>
                <a:latin typeface="Arial" panose="020B0604020202020204" pitchFamily="34" charset="0"/>
                <a:cs typeface="Arial" panose="020B0604020202020204" pitchFamily="34" charset="0"/>
              </a:rPr>
              <a:t>. 2023 Jan 27;81(9):928–30</a:t>
            </a:r>
            <a:r>
              <a:rPr lang="fr-FR" sz="1100" dirty="0">
                <a:solidFill>
                  <a:srgbClr val="212121"/>
                </a:solidFill>
                <a:latin typeface="Arial" panose="020B0604020202020204" pitchFamily="34" charset="0"/>
                <a:cs typeface="Arial" panose="020B0604020202020204" pitchFamily="34" charset="0"/>
              </a:rPr>
              <a:t> ;  cohorte PROTECT : https://</a:t>
            </a:r>
            <a:r>
              <a:rPr lang="fr-FR" sz="1100" dirty="0" err="1">
                <a:solidFill>
                  <a:srgbClr val="212121"/>
                </a:solidFill>
                <a:latin typeface="Arial" panose="020B0604020202020204" pitchFamily="34" charset="0"/>
                <a:cs typeface="Arial" panose="020B0604020202020204" pitchFamily="34" charset="0"/>
              </a:rPr>
              <a:t>www.cdc.gov</a:t>
            </a:r>
            <a:r>
              <a:rPr lang="fr-FR" sz="1100" dirty="0">
                <a:solidFill>
                  <a:srgbClr val="212121"/>
                </a:solidFill>
                <a:latin typeface="Arial" panose="020B0604020202020204" pitchFamily="34" charset="0"/>
                <a:cs typeface="Arial" panose="020B0604020202020204" pitchFamily="34" charset="0"/>
              </a:rPr>
              <a:t>/vaccines/</a:t>
            </a:r>
            <a:r>
              <a:rPr lang="fr-FR" sz="1100" dirty="0" err="1">
                <a:solidFill>
                  <a:srgbClr val="212121"/>
                </a:solidFill>
                <a:latin typeface="Arial" panose="020B0604020202020204" pitchFamily="34" charset="0"/>
                <a:cs typeface="Arial" panose="020B0604020202020204" pitchFamily="34" charset="0"/>
              </a:rPr>
              <a:t>acip</a:t>
            </a:r>
            <a:r>
              <a:rPr lang="fr-FR" sz="1100" dirty="0">
                <a:solidFill>
                  <a:srgbClr val="212121"/>
                </a:solidFill>
                <a:latin typeface="Arial" panose="020B0604020202020204" pitchFamily="34" charset="0"/>
                <a:cs typeface="Arial" panose="020B0604020202020204" pitchFamily="34" charset="0"/>
              </a:rPr>
              <a:t>/meetings/downloads/slides-2023-09-12/04-COVID-Saydah-508.pdf</a:t>
            </a:r>
            <a:endParaRPr lang="fr-FR" sz="1100" dirty="0">
              <a:latin typeface="Arial" panose="020B0604020202020204" pitchFamily="34" charset="0"/>
              <a:cs typeface="Arial" panose="020B0604020202020204" pitchFamily="34" charset="0"/>
            </a:endParaRPr>
          </a:p>
          <a:p>
            <a:pPr lvl="1" algn="just"/>
            <a:r>
              <a:rPr lang="fr-FR" sz="1100" b="0" i="0" dirty="0" err="1">
                <a:solidFill>
                  <a:srgbClr val="212121"/>
                </a:solidFill>
                <a:effectLst/>
                <a:latin typeface="Arial" panose="020B0604020202020204" pitchFamily="34" charset="0"/>
                <a:cs typeface="Arial" panose="020B0604020202020204" pitchFamily="34" charset="0"/>
              </a:rPr>
              <a:t>Singanayagam</a:t>
            </a:r>
            <a:r>
              <a:rPr lang="fr-FR" sz="1100" b="0" i="0" dirty="0">
                <a:solidFill>
                  <a:srgbClr val="212121"/>
                </a:solidFill>
                <a:effectLst/>
                <a:latin typeface="Arial" panose="020B0604020202020204" pitchFamily="34" charset="0"/>
                <a:cs typeface="Arial" panose="020B0604020202020204" pitchFamily="34" charset="0"/>
              </a:rPr>
              <a:t> A, </a:t>
            </a:r>
            <a:r>
              <a:rPr lang="fr-FR" sz="1100" b="0" i="0" dirty="0" err="1">
                <a:solidFill>
                  <a:srgbClr val="212121"/>
                </a:solidFill>
                <a:effectLst/>
                <a:latin typeface="Arial" panose="020B0604020202020204" pitchFamily="34" charset="0"/>
                <a:cs typeface="Arial" panose="020B0604020202020204" pitchFamily="34" charset="0"/>
              </a:rPr>
              <a:t>Hakki</a:t>
            </a:r>
            <a:r>
              <a:rPr lang="fr-FR" sz="1100" b="0" i="0" dirty="0">
                <a:solidFill>
                  <a:srgbClr val="212121"/>
                </a:solidFill>
                <a:effectLst/>
                <a:latin typeface="Arial" panose="020B0604020202020204" pitchFamily="34" charset="0"/>
                <a:cs typeface="Arial" panose="020B0604020202020204" pitchFamily="34" charset="0"/>
              </a:rPr>
              <a:t> S, </a:t>
            </a:r>
            <a:r>
              <a:rPr lang="fr-FR" sz="1100" b="0" i="0" dirty="0" err="1">
                <a:solidFill>
                  <a:srgbClr val="212121"/>
                </a:solidFill>
                <a:effectLst/>
                <a:latin typeface="Arial" panose="020B0604020202020204" pitchFamily="34" charset="0"/>
                <a:cs typeface="Arial" panose="020B0604020202020204" pitchFamily="34" charset="0"/>
              </a:rPr>
              <a:t>Dunning</a:t>
            </a:r>
            <a:r>
              <a:rPr lang="fr-FR" sz="1100" b="0" i="0" dirty="0">
                <a:solidFill>
                  <a:srgbClr val="212121"/>
                </a:solidFill>
                <a:effectLst/>
                <a:latin typeface="Arial" panose="020B0604020202020204" pitchFamily="34" charset="0"/>
                <a:cs typeface="Arial" panose="020B0604020202020204" pitchFamily="34" charset="0"/>
              </a:rPr>
              <a:t> J, et al. Community transmission and viral </a:t>
            </a:r>
            <a:r>
              <a:rPr lang="fr-FR" sz="1100" b="0" i="0" dirty="0" err="1">
                <a:solidFill>
                  <a:srgbClr val="212121"/>
                </a:solidFill>
                <a:effectLst/>
                <a:latin typeface="Arial" panose="020B0604020202020204" pitchFamily="34" charset="0"/>
                <a:cs typeface="Arial" panose="020B0604020202020204" pitchFamily="34" charset="0"/>
              </a:rPr>
              <a:t>load</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kinetics</a:t>
            </a:r>
            <a:r>
              <a:rPr lang="fr-FR" sz="1100" b="0" i="0" dirty="0">
                <a:solidFill>
                  <a:srgbClr val="212121"/>
                </a:solidFill>
                <a:effectLst/>
                <a:latin typeface="Arial" panose="020B0604020202020204" pitchFamily="34" charset="0"/>
                <a:cs typeface="Arial" panose="020B0604020202020204" pitchFamily="34" charset="0"/>
              </a:rPr>
              <a:t> of the SARS-CoV-2 delta (B.1.617.2) variant in </a:t>
            </a:r>
            <a:r>
              <a:rPr lang="fr-FR" sz="1100" b="0" i="0" dirty="0" err="1">
                <a:solidFill>
                  <a:srgbClr val="212121"/>
                </a:solidFill>
                <a:effectLst/>
                <a:latin typeface="Arial" panose="020B0604020202020204" pitchFamily="34" charset="0"/>
                <a:cs typeface="Arial" panose="020B0604020202020204" pitchFamily="34" charset="0"/>
              </a:rPr>
              <a:t>vaccinated</a:t>
            </a:r>
            <a:r>
              <a:rPr lang="fr-FR" sz="1100" b="0" i="0" dirty="0">
                <a:solidFill>
                  <a:srgbClr val="212121"/>
                </a:solidFill>
                <a:effectLst/>
                <a:latin typeface="Arial" panose="020B0604020202020204" pitchFamily="34" charset="0"/>
                <a:cs typeface="Arial" panose="020B0604020202020204" pitchFamily="34" charset="0"/>
              </a:rPr>
              <a:t> and </a:t>
            </a:r>
            <a:r>
              <a:rPr lang="fr-FR" sz="1100" b="0" i="0" dirty="0" err="1">
                <a:solidFill>
                  <a:srgbClr val="212121"/>
                </a:solidFill>
                <a:effectLst/>
                <a:latin typeface="Arial" panose="020B0604020202020204" pitchFamily="34" charset="0"/>
                <a:cs typeface="Arial" panose="020B0604020202020204" pitchFamily="34" charset="0"/>
              </a:rPr>
              <a:t>unvaccinated</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individuals</a:t>
            </a:r>
            <a:r>
              <a:rPr lang="fr-FR" sz="1100" b="0" i="0" dirty="0">
                <a:solidFill>
                  <a:srgbClr val="212121"/>
                </a:solidFill>
                <a:effectLst/>
                <a:latin typeface="Arial" panose="020B0604020202020204" pitchFamily="34" charset="0"/>
                <a:cs typeface="Arial" panose="020B0604020202020204" pitchFamily="34" charset="0"/>
              </a:rPr>
              <a:t> in the UK: a prospective, longitudinal, </a:t>
            </a:r>
            <a:r>
              <a:rPr lang="fr-FR" sz="1100" b="0" i="0" dirty="0" err="1">
                <a:solidFill>
                  <a:srgbClr val="212121"/>
                </a:solidFill>
                <a:effectLst/>
                <a:latin typeface="Arial" panose="020B0604020202020204" pitchFamily="34" charset="0"/>
                <a:cs typeface="Arial" panose="020B0604020202020204" pitchFamily="34" charset="0"/>
              </a:rPr>
              <a:t>cohort</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study</a:t>
            </a:r>
            <a:r>
              <a:rPr lang="fr-FR" sz="1100" b="0" i="0" dirty="0">
                <a:solidFill>
                  <a:srgbClr val="212121"/>
                </a:solidFill>
                <a:effectLst/>
                <a:latin typeface="Arial" panose="020B0604020202020204" pitchFamily="34" charset="0"/>
                <a:cs typeface="Arial" panose="020B0604020202020204" pitchFamily="34" charset="0"/>
              </a:rPr>
              <a:t>. Lancet Infect Dis. 2022 Feb;22(2):183-195.</a:t>
            </a:r>
            <a:endParaRPr lang="fr-F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755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808C2E6-BF91-475B-B0A3-0D41FA681B8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Lst>
          </a:blip>
          <a:srcRect l="30194" t="55910" r="30814" b="12173"/>
          <a:stretch/>
        </p:blipFill>
        <p:spPr bwMode="auto">
          <a:xfrm>
            <a:off x="525060" y="10"/>
            <a:ext cx="11666940" cy="6857990"/>
          </a:xfrm>
          <a:custGeom>
            <a:avLst/>
            <a:gdLst/>
            <a:ahLst/>
            <a:cxnLst/>
            <a:rect l="l" t="t" r="r" b="b"/>
            <a:pathLst>
              <a:path w="11666940" h="6857990">
                <a:moveTo>
                  <a:pt x="1638970" y="701484"/>
                </a:moveTo>
                <a:lnTo>
                  <a:pt x="1476375" y="1197826"/>
                </a:lnTo>
                <a:lnTo>
                  <a:pt x="1796430" y="1197826"/>
                </a:lnTo>
                <a:close/>
                <a:moveTo>
                  <a:pt x="8119727" y="632167"/>
                </a:moveTo>
                <a:lnTo>
                  <a:pt x="8426090" y="632167"/>
                </a:lnTo>
                <a:cubicBezTo>
                  <a:pt x="8483140" y="632167"/>
                  <a:pt x="8525929" y="639584"/>
                  <a:pt x="8554454" y="654417"/>
                </a:cubicBezTo>
                <a:cubicBezTo>
                  <a:pt x="8605230" y="680661"/>
                  <a:pt x="8630617" y="732006"/>
                  <a:pt x="8630617" y="808454"/>
                </a:cubicBezTo>
                <a:cubicBezTo>
                  <a:pt x="8630617" y="879197"/>
                  <a:pt x="8604374" y="926549"/>
                  <a:pt x="8551887" y="950511"/>
                </a:cubicBezTo>
                <a:cubicBezTo>
                  <a:pt x="8522221" y="964203"/>
                  <a:pt x="8477721" y="971049"/>
                  <a:pt x="8418388" y="971049"/>
                </a:cubicBezTo>
                <a:lnTo>
                  <a:pt x="8119727" y="971049"/>
                </a:lnTo>
                <a:close/>
                <a:moveTo>
                  <a:pt x="7862143" y="413092"/>
                </a:moveTo>
                <a:lnTo>
                  <a:pt x="7862143" y="1674485"/>
                </a:lnTo>
                <a:lnTo>
                  <a:pt x="8119727" y="1674485"/>
                </a:lnTo>
                <a:lnTo>
                  <a:pt x="8119727" y="1179855"/>
                </a:lnTo>
                <a:lnTo>
                  <a:pt x="8391859" y="1179855"/>
                </a:lnTo>
                <a:cubicBezTo>
                  <a:pt x="8469448" y="1179855"/>
                  <a:pt x="8522363" y="1193262"/>
                  <a:pt x="8550603" y="1220076"/>
                </a:cubicBezTo>
                <a:cubicBezTo>
                  <a:pt x="8578843" y="1246890"/>
                  <a:pt x="8593534" y="1300517"/>
                  <a:pt x="8594675" y="1380959"/>
                </a:cubicBezTo>
                <a:lnTo>
                  <a:pt x="8596386" y="1498198"/>
                </a:lnTo>
                <a:cubicBezTo>
                  <a:pt x="8596957" y="1535281"/>
                  <a:pt x="8600665" y="1571509"/>
                  <a:pt x="8607511" y="1606880"/>
                </a:cubicBezTo>
                <a:cubicBezTo>
                  <a:pt x="8610934" y="1623995"/>
                  <a:pt x="8616639" y="1646530"/>
                  <a:pt x="8624627" y="1674485"/>
                </a:cubicBezTo>
                <a:lnTo>
                  <a:pt x="8914730" y="1674485"/>
                </a:lnTo>
                <a:lnTo>
                  <a:pt x="8914730" y="1642822"/>
                </a:lnTo>
                <a:cubicBezTo>
                  <a:pt x="8889627" y="1627418"/>
                  <a:pt x="8873653" y="1603457"/>
                  <a:pt x="8866807" y="1570938"/>
                </a:cubicBezTo>
                <a:cubicBezTo>
                  <a:pt x="8862243" y="1550400"/>
                  <a:pt x="8859961" y="1511320"/>
                  <a:pt x="8859961" y="1453699"/>
                </a:cubicBezTo>
                <a:lnTo>
                  <a:pt x="8859961" y="1368978"/>
                </a:lnTo>
                <a:cubicBezTo>
                  <a:pt x="8859961" y="1280550"/>
                  <a:pt x="8847838" y="1214799"/>
                  <a:pt x="8823591" y="1171725"/>
                </a:cubicBezTo>
                <a:cubicBezTo>
                  <a:pt x="8799344" y="1128652"/>
                  <a:pt x="8758125" y="1095420"/>
                  <a:pt x="8699934" y="1072029"/>
                </a:cubicBezTo>
                <a:cubicBezTo>
                  <a:pt x="8769536" y="1048068"/>
                  <a:pt x="8819455" y="1007134"/>
                  <a:pt x="8849692" y="949227"/>
                </a:cubicBezTo>
                <a:cubicBezTo>
                  <a:pt x="8879929" y="891321"/>
                  <a:pt x="8895047" y="832416"/>
                  <a:pt x="8895047" y="772512"/>
                </a:cubicBezTo>
                <a:cubicBezTo>
                  <a:pt x="8895047" y="722878"/>
                  <a:pt x="8887060" y="678664"/>
                  <a:pt x="8871086" y="639869"/>
                </a:cubicBezTo>
                <a:cubicBezTo>
                  <a:pt x="8855112" y="601075"/>
                  <a:pt x="8833432" y="565703"/>
                  <a:pt x="8806048" y="533755"/>
                </a:cubicBezTo>
                <a:cubicBezTo>
                  <a:pt x="8772959" y="494960"/>
                  <a:pt x="8732595" y="465579"/>
                  <a:pt x="8684958" y="445611"/>
                </a:cubicBezTo>
                <a:cubicBezTo>
                  <a:pt x="8637321" y="425644"/>
                  <a:pt x="8569288" y="414804"/>
                  <a:pt x="8480859" y="413092"/>
                </a:cubicBezTo>
                <a:close/>
                <a:moveTo>
                  <a:pt x="6692280" y="413092"/>
                </a:moveTo>
                <a:lnTo>
                  <a:pt x="6692280" y="1674485"/>
                </a:lnTo>
                <a:lnTo>
                  <a:pt x="7648166" y="1674485"/>
                </a:lnTo>
                <a:lnTo>
                  <a:pt x="7648166" y="1447708"/>
                </a:lnTo>
                <a:lnTo>
                  <a:pt x="6949864" y="1447708"/>
                </a:lnTo>
                <a:lnTo>
                  <a:pt x="6949864" y="1123375"/>
                </a:lnTo>
                <a:lnTo>
                  <a:pt x="7562589" y="1123375"/>
                </a:lnTo>
                <a:lnTo>
                  <a:pt x="7562589" y="904300"/>
                </a:lnTo>
                <a:lnTo>
                  <a:pt x="6949864" y="904300"/>
                </a:lnTo>
                <a:lnTo>
                  <a:pt x="6949864" y="636446"/>
                </a:lnTo>
                <a:lnTo>
                  <a:pt x="7617358" y="636446"/>
                </a:lnTo>
                <a:lnTo>
                  <a:pt x="7617358" y="413092"/>
                </a:lnTo>
                <a:close/>
                <a:moveTo>
                  <a:pt x="5413474" y="413092"/>
                </a:moveTo>
                <a:lnTo>
                  <a:pt x="5413474" y="1674485"/>
                </a:lnTo>
                <a:lnTo>
                  <a:pt x="5659078" y="1674485"/>
                </a:lnTo>
                <a:lnTo>
                  <a:pt x="5659078" y="778503"/>
                </a:lnTo>
                <a:lnTo>
                  <a:pt x="6174246" y="1674485"/>
                </a:lnTo>
                <a:lnTo>
                  <a:pt x="6437821" y="1674485"/>
                </a:lnTo>
                <a:lnTo>
                  <a:pt x="6437821" y="413092"/>
                </a:lnTo>
                <a:lnTo>
                  <a:pt x="6192217" y="413092"/>
                </a:lnTo>
                <a:lnTo>
                  <a:pt x="6192217" y="1293671"/>
                </a:lnTo>
                <a:lnTo>
                  <a:pt x="5689885" y="413092"/>
                </a:lnTo>
                <a:close/>
                <a:moveTo>
                  <a:pt x="4911440" y="413092"/>
                </a:moveTo>
                <a:lnTo>
                  <a:pt x="4911440" y="1674485"/>
                </a:lnTo>
                <a:lnTo>
                  <a:pt x="5173303" y="1674485"/>
                </a:lnTo>
                <a:lnTo>
                  <a:pt x="5173303" y="413092"/>
                </a:lnTo>
                <a:close/>
                <a:moveTo>
                  <a:pt x="1492635" y="413092"/>
                </a:moveTo>
                <a:lnTo>
                  <a:pt x="1790440" y="413092"/>
                </a:lnTo>
                <a:lnTo>
                  <a:pt x="2237147" y="1674485"/>
                </a:lnTo>
                <a:lnTo>
                  <a:pt x="1951323" y="1674485"/>
                </a:lnTo>
                <a:lnTo>
                  <a:pt x="1870025" y="1415189"/>
                </a:lnTo>
                <a:lnTo>
                  <a:pt x="1405347" y="1415189"/>
                </a:lnTo>
                <a:lnTo>
                  <a:pt x="1318059" y="1674485"/>
                </a:lnTo>
                <a:lnTo>
                  <a:pt x="1042504" y="1674485"/>
                </a:lnTo>
                <a:close/>
                <a:moveTo>
                  <a:pt x="0" y="413092"/>
                </a:moveTo>
                <a:lnTo>
                  <a:pt x="281546" y="413092"/>
                </a:lnTo>
                <a:lnTo>
                  <a:pt x="555389" y="1370690"/>
                </a:lnTo>
                <a:lnTo>
                  <a:pt x="831800" y="413092"/>
                </a:lnTo>
                <a:lnTo>
                  <a:pt x="1105644" y="413092"/>
                </a:lnTo>
                <a:lnTo>
                  <a:pt x="675196" y="1674485"/>
                </a:lnTo>
                <a:lnTo>
                  <a:pt x="426169" y="1674485"/>
                </a:lnTo>
                <a:close/>
                <a:moveTo>
                  <a:pt x="4179466" y="389131"/>
                </a:moveTo>
                <a:cubicBezTo>
                  <a:pt x="4020865" y="389131"/>
                  <a:pt x="3890219" y="441047"/>
                  <a:pt x="3787527" y="544880"/>
                </a:cubicBezTo>
                <a:cubicBezTo>
                  <a:pt x="3669432" y="664116"/>
                  <a:pt x="3610385" y="833842"/>
                  <a:pt x="3610385" y="1054058"/>
                </a:cubicBezTo>
                <a:cubicBezTo>
                  <a:pt x="3610385" y="1257729"/>
                  <a:pt x="3662301" y="1418042"/>
                  <a:pt x="3766133" y="1534996"/>
                </a:cubicBezTo>
                <a:cubicBezTo>
                  <a:pt x="3869965" y="1651380"/>
                  <a:pt x="4012593" y="1709571"/>
                  <a:pt x="4194014" y="1709571"/>
                </a:cubicBezTo>
                <a:cubicBezTo>
                  <a:pt x="4340634" y="1709571"/>
                  <a:pt x="4461012" y="1666498"/>
                  <a:pt x="4555145" y="1580351"/>
                </a:cubicBezTo>
                <a:cubicBezTo>
                  <a:pt x="4648708" y="1494205"/>
                  <a:pt x="4706900" y="1382385"/>
                  <a:pt x="4729721" y="1244893"/>
                </a:cubicBezTo>
                <a:lnTo>
                  <a:pt x="4468713" y="1244893"/>
                </a:lnTo>
                <a:cubicBezTo>
                  <a:pt x="4451027" y="1309931"/>
                  <a:pt x="4428778" y="1358709"/>
                  <a:pt x="4401964" y="1391228"/>
                </a:cubicBezTo>
                <a:cubicBezTo>
                  <a:pt x="4353471" y="1451702"/>
                  <a:pt x="4283014" y="1481939"/>
                  <a:pt x="4190591" y="1481939"/>
                </a:cubicBezTo>
                <a:cubicBezTo>
                  <a:pt x="4100451" y="1481939"/>
                  <a:pt x="4026141" y="1446710"/>
                  <a:pt x="3967665" y="1376252"/>
                </a:cubicBezTo>
                <a:cubicBezTo>
                  <a:pt x="3909188" y="1305794"/>
                  <a:pt x="3879949" y="1199823"/>
                  <a:pt x="3879949" y="1058337"/>
                </a:cubicBezTo>
                <a:cubicBezTo>
                  <a:pt x="3879949" y="916851"/>
                  <a:pt x="3907618" y="807456"/>
                  <a:pt x="3962958" y="730152"/>
                </a:cubicBezTo>
                <a:cubicBezTo>
                  <a:pt x="4018297" y="652848"/>
                  <a:pt x="4093890" y="614196"/>
                  <a:pt x="4189735" y="614196"/>
                </a:cubicBezTo>
                <a:cubicBezTo>
                  <a:pt x="4283869" y="614196"/>
                  <a:pt x="4354897" y="641581"/>
                  <a:pt x="4402820" y="696350"/>
                </a:cubicBezTo>
                <a:cubicBezTo>
                  <a:pt x="4429634" y="727157"/>
                  <a:pt x="4451598" y="772798"/>
                  <a:pt x="4468713" y="833271"/>
                </a:cubicBezTo>
                <a:lnTo>
                  <a:pt x="4732288" y="833271"/>
                </a:lnTo>
                <a:cubicBezTo>
                  <a:pt x="4728294" y="754541"/>
                  <a:pt x="4699198" y="676096"/>
                  <a:pt x="4645000" y="597937"/>
                </a:cubicBezTo>
                <a:cubicBezTo>
                  <a:pt x="4546873" y="458733"/>
                  <a:pt x="4391695" y="389131"/>
                  <a:pt x="4179466" y="389131"/>
                </a:cubicBezTo>
                <a:close/>
                <a:moveTo>
                  <a:pt x="2912642" y="389131"/>
                </a:moveTo>
                <a:cubicBezTo>
                  <a:pt x="3018756" y="389131"/>
                  <a:pt x="3110607" y="406532"/>
                  <a:pt x="3188196" y="441332"/>
                </a:cubicBezTo>
                <a:lnTo>
                  <a:pt x="3220539" y="461301"/>
                </a:lnTo>
                <a:lnTo>
                  <a:pt x="3191452" y="491516"/>
                </a:lnTo>
                <a:lnTo>
                  <a:pt x="3063894" y="643712"/>
                </a:lnTo>
                <a:lnTo>
                  <a:pt x="3046782" y="634735"/>
                </a:lnTo>
                <a:cubicBezTo>
                  <a:pt x="3011267" y="621043"/>
                  <a:pt x="2969977" y="614196"/>
                  <a:pt x="2922910" y="614196"/>
                </a:cubicBezTo>
                <a:cubicBezTo>
                  <a:pt x="2827065" y="614196"/>
                  <a:pt x="2751473" y="652848"/>
                  <a:pt x="2696134" y="730152"/>
                </a:cubicBezTo>
                <a:cubicBezTo>
                  <a:pt x="2640794" y="807456"/>
                  <a:pt x="2613125" y="916851"/>
                  <a:pt x="2613125" y="1058337"/>
                </a:cubicBezTo>
                <a:cubicBezTo>
                  <a:pt x="2613125" y="1129080"/>
                  <a:pt x="2620435" y="1190944"/>
                  <a:pt x="2635054" y="1243930"/>
                </a:cubicBezTo>
                <a:lnTo>
                  <a:pt x="2649760" y="1282999"/>
                </a:lnTo>
                <a:lnTo>
                  <a:pt x="2642905" y="1295432"/>
                </a:lnTo>
                <a:cubicBezTo>
                  <a:pt x="2604943" y="1369520"/>
                  <a:pt x="2568958" y="1445248"/>
                  <a:pt x="2534980" y="1522517"/>
                </a:cubicBezTo>
                <a:lnTo>
                  <a:pt x="2521749" y="1555125"/>
                </a:lnTo>
                <a:lnTo>
                  <a:pt x="2499308" y="1534996"/>
                </a:lnTo>
                <a:cubicBezTo>
                  <a:pt x="2395476" y="1418042"/>
                  <a:pt x="2343560" y="1257729"/>
                  <a:pt x="2343560" y="1054058"/>
                </a:cubicBezTo>
                <a:cubicBezTo>
                  <a:pt x="2343560" y="833842"/>
                  <a:pt x="2402608" y="664116"/>
                  <a:pt x="2520703" y="544880"/>
                </a:cubicBezTo>
                <a:cubicBezTo>
                  <a:pt x="2623394" y="441047"/>
                  <a:pt x="2754040" y="389131"/>
                  <a:pt x="2912642" y="389131"/>
                </a:cubicBezTo>
                <a:close/>
                <a:moveTo>
                  <a:pt x="3742740" y="0"/>
                </a:moveTo>
                <a:lnTo>
                  <a:pt x="4835972" y="0"/>
                </a:lnTo>
                <a:lnTo>
                  <a:pt x="5152171" y="0"/>
                </a:lnTo>
                <a:lnTo>
                  <a:pt x="5616138" y="0"/>
                </a:lnTo>
                <a:lnTo>
                  <a:pt x="7325667" y="0"/>
                </a:lnTo>
                <a:lnTo>
                  <a:pt x="11666940" y="0"/>
                </a:lnTo>
                <a:lnTo>
                  <a:pt x="11666940" y="6857990"/>
                </a:lnTo>
                <a:lnTo>
                  <a:pt x="7325667" y="6857990"/>
                </a:lnTo>
                <a:lnTo>
                  <a:pt x="5616138" y="6857990"/>
                </a:lnTo>
                <a:lnTo>
                  <a:pt x="5152171" y="6857990"/>
                </a:lnTo>
                <a:lnTo>
                  <a:pt x="4835972" y="6857990"/>
                </a:lnTo>
                <a:lnTo>
                  <a:pt x="4622470" y="6857990"/>
                </a:lnTo>
                <a:lnTo>
                  <a:pt x="4510714" y="6780589"/>
                </a:lnTo>
                <a:cubicBezTo>
                  <a:pt x="4336896" y="6653099"/>
                  <a:pt x="4166269" y="6515388"/>
                  <a:pt x="3994066" y="6374805"/>
                </a:cubicBezTo>
                <a:cubicBezTo>
                  <a:pt x="3048441" y="5602831"/>
                  <a:pt x="2119716" y="4969124"/>
                  <a:pt x="2119716" y="3621651"/>
                </a:cubicBezTo>
                <a:cubicBezTo>
                  <a:pt x="2119716" y="2952949"/>
                  <a:pt x="2229533" y="2320597"/>
                  <a:pt x="2439092" y="1758846"/>
                </a:cubicBezTo>
                <a:lnTo>
                  <a:pt x="2521749" y="1555125"/>
                </a:lnTo>
                <a:lnTo>
                  <a:pt x="2584457" y="1611373"/>
                </a:lnTo>
                <a:cubicBezTo>
                  <a:pt x="2676879" y="1676839"/>
                  <a:pt x="2791123" y="1709571"/>
                  <a:pt x="2927190" y="1709571"/>
                </a:cubicBezTo>
                <a:cubicBezTo>
                  <a:pt x="3073810" y="1709571"/>
                  <a:pt x="3194187" y="1666498"/>
                  <a:pt x="3288321" y="1580351"/>
                </a:cubicBezTo>
                <a:cubicBezTo>
                  <a:pt x="3381884" y="1494205"/>
                  <a:pt x="3440075" y="1382385"/>
                  <a:pt x="3462896" y="1244893"/>
                </a:cubicBezTo>
                <a:lnTo>
                  <a:pt x="3201889" y="1244893"/>
                </a:lnTo>
                <a:cubicBezTo>
                  <a:pt x="3184203" y="1309931"/>
                  <a:pt x="3161953" y="1358709"/>
                  <a:pt x="3135139" y="1391228"/>
                </a:cubicBezTo>
                <a:cubicBezTo>
                  <a:pt x="3086646" y="1451702"/>
                  <a:pt x="3016189" y="1481939"/>
                  <a:pt x="2923766" y="1481939"/>
                </a:cubicBezTo>
                <a:cubicBezTo>
                  <a:pt x="2833626" y="1481939"/>
                  <a:pt x="2759317" y="1446710"/>
                  <a:pt x="2700841" y="1376252"/>
                </a:cubicBezTo>
                <a:cubicBezTo>
                  <a:pt x="2686221" y="1358638"/>
                  <a:pt x="2673429" y="1338804"/>
                  <a:pt x="2662465" y="1316750"/>
                </a:cubicBezTo>
                <a:lnTo>
                  <a:pt x="2649760" y="1282999"/>
                </a:lnTo>
                <a:lnTo>
                  <a:pt x="2762691" y="1078191"/>
                </a:lnTo>
                <a:cubicBezTo>
                  <a:pt x="2846463" y="936777"/>
                  <a:pt x="2938024" y="802325"/>
                  <a:pt x="3037140" y="675634"/>
                </a:cubicBezTo>
                <a:lnTo>
                  <a:pt x="3063894" y="643712"/>
                </a:lnTo>
                <a:lnTo>
                  <a:pt x="3095721" y="660408"/>
                </a:lnTo>
                <a:cubicBezTo>
                  <a:pt x="3110589" y="670677"/>
                  <a:pt x="3124014" y="682657"/>
                  <a:pt x="3135995" y="696350"/>
                </a:cubicBezTo>
                <a:cubicBezTo>
                  <a:pt x="3162809" y="727157"/>
                  <a:pt x="3184774" y="772798"/>
                  <a:pt x="3201889" y="833271"/>
                </a:cubicBezTo>
                <a:lnTo>
                  <a:pt x="3465463" y="833271"/>
                </a:lnTo>
                <a:cubicBezTo>
                  <a:pt x="3461469" y="754541"/>
                  <a:pt x="3432374" y="676096"/>
                  <a:pt x="3378175" y="597937"/>
                </a:cubicBezTo>
                <a:cubicBezTo>
                  <a:pt x="3353644" y="563136"/>
                  <a:pt x="3325546" y="532685"/>
                  <a:pt x="3293883" y="506584"/>
                </a:cubicBezTo>
                <a:lnTo>
                  <a:pt x="3220539" y="461301"/>
                </a:lnTo>
                <a:lnTo>
                  <a:pt x="3356919" y="319638"/>
                </a:lnTo>
                <a:cubicBezTo>
                  <a:pt x="3470909" y="209266"/>
                  <a:pt x="3592220" y="107452"/>
                  <a:pt x="3720615" y="14997"/>
                </a:cubicBezTo>
                <a:close/>
              </a:path>
            </a:pathLst>
          </a:cu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E0D89F3-5B08-769C-1AE3-EB656E726C69}"/>
              </a:ext>
            </a:extLst>
          </p:cNvPr>
          <p:cNvSpPr txBox="1"/>
          <p:nvPr/>
        </p:nvSpPr>
        <p:spPr>
          <a:xfrm>
            <a:off x="12397345" y="6304002"/>
            <a:ext cx="11405202" cy="553998"/>
          </a:xfrm>
          <a:prstGeom prst="rect">
            <a:avLst/>
          </a:prstGeom>
          <a:noFill/>
        </p:spPr>
        <p:txBody>
          <a:bodyPr wrap="square" rtlCol="0">
            <a:spAutoFit/>
          </a:bodyPr>
          <a:lstStyle/>
          <a:p>
            <a:r>
              <a:rPr lang="fr-FR" sz="3000" b="1" dirty="0">
                <a:latin typeface="Helvetica" pitchFamily="2" charset="0"/>
              </a:rPr>
              <a:t>(les flacons sont retournés au frais juste après la photo !)</a:t>
            </a:r>
            <a:endParaRPr lang="fr-FR" sz="3000" dirty="0"/>
          </a:p>
        </p:txBody>
      </p:sp>
      <p:sp>
        <p:nvSpPr>
          <p:cNvPr id="2" name="ZoneTexte 1">
            <a:extLst>
              <a:ext uri="{FF2B5EF4-FFF2-40B4-BE49-F238E27FC236}">
                <a16:creationId xmlns:a16="http://schemas.microsoft.com/office/drawing/2014/main" id="{8FF60529-935E-6102-E010-21DB3AF90E69}"/>
              </a:ext>
            </a:extLst>
          </p:cNvPr>
          <p:cNvSpPr txBox="1"/>
          <p:nvPr/>
        </p:nvSpPr>
        <p:spPr>
          <a:xfrm>
            <a:off x="0" y="1977513"/>
            <a:ext cx="12192000" cy="4893647"/>
          </a:xfrm>
          <a:prstGeom prst="rect">
            <a:avLst/>
          </a:prstGeom>
          <a:solidFill>
            <a:srgbClr val="FCF7F3">
              <a:alpha val="67132"/>
            </a:srgbClr>
          </a:solidFill>
        </p:spPr>
        <p:txBody>
          <a:bodyPr wrap="square" rtlCol="0">
            <a:spAutoFit/>
          </a:bodyPr>
          <a:lstStyle/>
          <a:p>
            <a:pPr marL="571500"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Empirique, études épidémiologiques, RCT… : </a:t>
            </a:r>
            <a:r>
              <a:rPr lang="fr-FR" sz="3600" b="1" dirty="0">
                <a:solidFill>
                  <a:srgbClr val="00B0F0"/>
                </a:solidFill>
                <a:latin typeface="Calibri" panose="020F0502020204030204" pitchFamily="34" charset="0"/>
                <a:cs typeface="Calibri" panose="020F0502020204030204" pitchFamily="34" charset="0"/>
              </a:rPr>
              <a:t>les vaccins sont efficaces, avec une balance bénéfice-risque favorable</a:t>
            </a:r>
          </a:p>
          <a:p>
            <a:pPr marL="1028700" lvl="1" indent="-571500" algn="just">
              <a:buFont typeface="Arial" panose="020B0604020202020204" pitchFamily="34" charset="0"/>
              <a:buChar char="•"/>
            </a:pPr>
            <a:r>
              <a:rPr lang="fr-FR" sz="3600" dirty="0">
                <a:latin typeface="Calibri" panose="020F0502020204030204" pitchFamily="34" charset="0"/>
                <a:cs typeface="Calibri" panose="020F0502020204030204" pitchFamily="34" charset="0"/>
              </a:rPr>
              <a:t>Réduction de formes graves / mortalité (COVID, grippe, </a:t>
            </a:r>
            <a:r>
              <a:rPr lang="fr-FR" sz="2000" dirty="0">
                <a:latin typeface="Calibri" panose="020F0502020204030204" pitchFamily="34" charset="0"/>
                <a:cs typeface="Calibri" panose="020F0502020204030204" pitchFamily="34" charset="0"/>
              </a:rPr>
              <a:t>VRS</a:t>
            </a:r>
            <a:r>
              <a:rPr lang="fr-FR" sz="3600" dirty="0">
                <a:latin typeface="Calibri" panose="020F0502020204030204" pitchFamily="34" charset="0"/>
                <a:cs typeface="Calibri" panose="020F0502020204030204" pitchFamily="34" charset="0"/>
              </a:rPr>
              <a:t>)</a:t>
            </a:r>
          </a:p>
          <a:p>
            <a:pPr lvl="1" algn="just"/>
            <a:r>
              <a:rPr lang="fr-FR" sz="1100" b="0" i="0" dirty="0" err="1">
                <a:solidFill>
                  <a:srgbClr val="212121"/>
                </a:solidFill>
                <a:effectLst/>
                <a:latin typeface="Arial" panose="020B0604020202020204" pitchFamily="34" charset="0"/>
                <a:cs typeface="Arial" panose="020B0604020202020204" pitchFamily="34" charset="0"/>
              </a:rPr>
              <a:t>Bohnert</a:t>
            </a:r>
            <a:r>
              <a:rPr lang="fr-FR" sz="1100" b="0" i="0" dirty="0">
                <a:solidFill>
                  <a:srgbClr val="212121"/>
                </a:solidFill>
                <a:effectLst/>
                <a:latin typeface="Arial" panose="020B0604020202020204" pitchFamily="34" charset="0"/>
                <a:cs typeface="Arial" panose="020B0604020202020204" pitchFamily="34" charset="0"/>
              </a:rPr>
              <a:t> AS, </a:t>
            </a:r>
            <a:r>
              <a:rPr lang="fr-FR" sz="1100" b="0" i="0" dirty="0" err="1">
                <a:solidFill>
                  <a:srgbClr val="212121"/>
                </a:solidFill>
                <a:effectLst/>
                <a:latin typeface="Arial" panose="020B0604020202020204" pitchFamily="34" charset="0"/>
                <a:cs typeface="Arial" panose="020B0604020202020204" pitchFamily="34" charset="0"/>
              </a:rPr>
              <a:t>Kumbier</a:t>
            </a:r>
            <a:r>
              <a:rPr lang="fr-FR" sz="1100" b="0" i="0" dirty="0">
                <a:solidFill>
                  <a:srgbClr val="212121"/>
                </a:solidFill>
                <a:effectLst/>
                <a:latin typeface="Arial" panose="020B0604020202020204" pitchFamily="34" charset="0"/>
                <a:cs typeface="Arial" panose="020B0604020202020204" pitchFamily="34" charset="0"/>
              </a:rPr>
              <a:t> K, </a:t>
            </a:r>
            <a:r>
              <a:rPr lang="fr-FR" sz="1100" b="0" i="0" dirty="0" err="1">
                <a:solidFill>
                  <a:srgbClr val="212121"/>
                </a:solidFill>
                <a:effectLst/>
                <a:latin typeface="Arial" panose="020B0604020202020204" pitchFamily="34" charset="0"/>
                <a:cs typeface="Arial" panose="020B0604020202020204" pitchFamily="34" charset="0"/>
              </a:rPr>
              <a:t>Rowneki</a:t>
            </a:r>
            <a:r>
              <a:rPr lang="fr-FR" sz="1100" b="0" i="0" dirty="0">
                <a:solidFill>
                  <a:srgbClr val="212121"/>
                </a:solidFill>
                <a:effectLst/>
                <a:latin typeface="Arial" panose="020B0604020202020204" pitchFamily="34" charset="0"/>
                <a:cs typeface="Arial" panose="020B0604020202020204" pitchFamily="34" charset="0"/>
              </a:rPr>
              <a:t> M, et al. Adverse </a:t>
            </a:r>
            <a:r>
              <a:rPr lang="fr-FR" sz="1100" b="0" i="0" dirty="0" err="1">
                <a:solidFill>
                  <a:srgbClr val="212121"/>
                </a:solidFill>
                <a:effectLst/>
                <a:latin typeface="Arial" panose="020B0604020202020204" pitchFamily="34" charset="0"/>
                <a:cs typeface="Arial" panose="020B0604020202020204" pitchFamily="34" charset="0"/>
              </a:rPr>
              <a:t>outcomes</a:t>
            </a:r>
            <a:r>
              <a:rPr lang="fr-FR" sz="1100" b="0" i="0" dirty="0">
                <a:solidFill>
                  <a:srgbClr val="212121"/>
                </a:solidFill>
                <a:effectLst/>
                <a:latin typeface="Arial" panose="020B0604020202020204" pitchFamily="34" charset="0"/>
                <a:cs typeface="Arial" panose="020B0604020202020204" pitchFamily="34" charset="0"/>
              </a:rPr>
              <a:t> of SARS-CoV-2 infection </a:t>
            </a:r>
            <a:r>
              <a:rPr lang="fr-FR" sz="1100" b="0" i="0" dirty="0" err="1">
                <a:solidFill>
                  <a:srgbClr val="212121"/>
                </a:solidFill>
                <a:effectLst/>
                <a:latin typeface="Arial" panose="020B0604020202020204" pitchFamily="34" charset="0"/>
                <a:cs typeface="Arial" panose="020B0604020202020204" pitchFamily="34" charset="0"/>
              </a:rPr>
              <a:t>with</a:t>
            </a:r>
            <a:r>
              <a:rPr lang="fr-FR" sz="1100" b="0" i="0" dirty="0">
                <a:solidFill>
                  <a:srgbClr val="212121"/>
                </a:solidFill>
                <a:effectLst/>
                <a:latin typeface="Arial" panose="020B0604020202020204" pitchFamily="34" charset="0"/>
                <a:cs typeface="Arial" panose="020B0604020202020204" pitchFamily="34" charset="0"/>
              </a:rPr>
              <a:t> delta and omicron variants in </a:t>
            </a:r>
            <a:r>
              <a:rPr lang="fr-FR" sz="1100" b="0" i="0" dirty="0" err="1">
                <a:solidFill>
                  <a:srgbClr val="212121"/>
                </a:solidFill>
                <a:effectLst/>
                <a:latin typeface="Arial" panose="020B0604020202020204" pitchFamily="34" charset="0"/>
                <a:cs typeface="Arial" panose="020B0604020202020204" pitchFamily="34" charset="0"/>
              </a:rPr>
              <a:t>vaccinated</a:t>
            </a:r>
            <a:r>
              <a:rPr lang="fr-FR" sz="1100" b="0" i="0" dirty="0">
                <a:solidFill>
                  <a:srgbClr val="212121"/>
                </a:solidFill>
                <a:effectLst/>
                <a:latin typeface="Arial" panose="020B0604020202020204" pitchFamily="34" charset="0"/>
                <a:cs typeface="Arial" panose="020B0604020202020204" pitchFamily="34" charset="0"/>
              </a:rPr>
              <a:t> versus </a:t>
            </a:r>
            <a:r>
              <a:rPr lang="fr-FR" sz="1100" b="0" i="0" dirty="0" err="1">
                <a:solidFill>
                  <a:srgbClr val="212121"/>
                </a:solidFill>
                <a:effectLst/>
                <a:latin typeface="Arial" panose="020B0604020202020204" pitchFamily="34" charset="0"/>
                <a:cs typeface="Arial" panose="020B0604020202020204" pitchFamily="34" charset="0"/>
              </a:rPr>
              <a:t>unvaccinated</a:t>
            </a:r>
            <a:r>
              <a:rPr lang="fr-FR" sz="1100" b="0" i="0" dirty="0">
                <a:solidFill>
                  <a:srgbClr val="212121"/>
                </a:solidFill>
                <a:effectLst/>
                <a:latin typeface="Arial" panose="020B0604020202020204" pitchFamily="34" charset="0"/>
                <a:cs typeface="Arial" panose="020B0604020202020204" pitchFamily="34" charset="0"/>
              </a:rPr>
              <a:t> US </a:t>
            </a:r>
            <a:r>
              <a:rPr lang="fr-FR" sz="1100" b="0" i="0" dirty="0" err="1">
                <a:solidFill>
                  <a:srgbClr val="212121"/>
                </a:solidFill>
                <a:effectLst/>
                <a:latin typeface="Arial" panose="020B0604020202020204" pitchFamily="34" charset="0"/>
                <a:cs typeface="Arial" panose="020B0604020202020204" pitchFamily="34" charset="0"/>
              </a:rPr>
              <a:t>veterans</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retrospective</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cohort</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study</a:t>
            </a:r>
            <a:r>
              <a:rPr lang="fr-FR" sz="1100" b="0" i="0" dirty="0">
                <a:solidFill>
                  <a:srgbClr val="212121"/>
                </a:solidFill>
                <a:effectLst/>
                <a:latin typeface="Arial" panose="020B0604020202020204" pitchFamily="34" charset="0"/>
                <a:cs typeface="Arial" panose="020B0604020202020204" pitchFamily="34" charset="0"/>
              </a:rPr>
              <a:t>. BMJ. 2023 May 23;381:e074521.</a:t>
            </a:r>
          </a:p>
          <a:p>
            <a:pPr lvl="1" algn="just"/>
            <a:r>
              <a:rPr lang="fr-FR" sz="1100" b="0" i="0" dirty="0">
                <a:solidFill>
                  <a:srgbClr val="212121"/>
                </a:solidFill>
                <a:effectLst/>
                <a:latin typeface="system-ui"/>
              </a:rPr>
              <a:t>Havers FP, Pham H, Taylor CA, et al. COVID-19-Associated </a:t>
            </a:r>
            <a:r>
              <a:rPr lang="fr-FR" sz="1100" b="0" i="0" dirty="0" err="1">
                <a:solidFill>
                  <a:srgbClr val="212121"/>
                </a:solidFill>
                <a:effectLst/>
                <a:latin typeface="system-ui"/>
              </a:rPr>
              <a:t>Hospitalizations</a:t>
            </a:r>
            <a:r>
              <a:rPr lang="fr-FR" sz="1100" b="0" i="0" dirty="0">
                <a:solidFill>
                  <a:srgbClr val="212121"/>
                </a:solidFill>
                <a:effectLst/>
                <a:latin typeface="system-ui"/>
              </a:rPr>
              <a:t> </a:t>
            </a:r>
            <a:r>
              <a:rPr lang="fr-FR" sz="1100" b="0" i="0" dirty="0" err="1">
                <a:solidFill>
                  <a:srgbClr val="212121"/>
                </a:solidFill>
                <a:effectLst/>
                <a:latin typeface="system-ui"/>
              </a:rPr>
              <a:t>Among</a:t>
            </a:r>
            <a:r>
              <a:rPr lang="fr-FR" sz="1100" b="0" i="0" dirty="0">
                <a:solidFill>
                  <a:srgbClr val="212121"/>
                </a:solidFill>
                <a:effectLst/>
                <a:latin typeface="system-ui"/>
              </a:rPr>
              <a:t> </a:t>
            </a:r>
            <a:r>
              <a:rPr lang="fr-FR" sz="1100" b="0" i="0" dirty="0" err="1">
                <a:solidFill>
                  <a:srgbClr val="212121"/>
                </a:solidFill>
                <a:effectLst/>
                <a:latin typeface="system-ui"/>
              </a:rPr>
              <a:t>Vaccinated</a:t>
            </a:r>
            <a:r>
              <a:rPr lang="fr-FR" sz="1100" b="0" i="0" dirty="0">
                <a:solidFill>
                  <a:srgbClr val="212121"/>
                </a:solidFill>
                <a:effectLst/>
                <a:latin typeface="system-ui"/>
              </a:rPr>
              <a:t> and </a:t>
            </a:r>
            <a:r>
              <a:rPr lang="fr-FR" sz="1100" b="0" i="0" dirty="0" err="1">
                <a:solidFill>
                  <a:srgbClr val="212121"/>
                </a:solidFill>
                <a:effectLst/>
                <a:latin typeface="system-ui"/>
              </a:rPr>
              <a:t>Unvaccinated</a:t>
            </a:r>
            <a:r>
              <a:rPr lang="fr-FR" sz="1100" b="0" i="0" dirty="0">
                <a:solidFill>
                  <a:srgbClr val="212121"/>
                </a:solidFill>
                <a:effectLst/>
                <a:latin typeface="system-ui"/>
              </a:rPr>
              <a:t> </a:t>
            </a:r>
            <a:r>
              <a:rPr lang="fr-FR" sz="1100" b="0" i="0" dirty="0" err="1">
                <a:solidFill>
                  <a:srgbClr val="212121"/>
                </a:solidFill>
                <a:effectLst/>
                <a:latin typeface="system-ui"/>
              </a:rPr>
              <a:t>Adults</a:t>
            </a:r>
            <a:r>
              <a:rPr lang="fr-FR" sz="1100" b="0" i="0" dirty="0">
                <a:solidFill>
                  <a:srgbClr val="212121"/>
                </a:solidFill>
                <a:effectLst/>
                <a:latin typeface="system-ui"/>
              </a:rPr>
              <a:t> 18 </a:t>
            </a:r>
            <a:r>
              <a:rPr lang="fr-FR" sz="1100" b="0" i="0" dirty="0" err="1">
                <a:solidFill>
                  <a:srgbClr val="212121"/>
                </a:solidFill>
                <a:effectLst/>
                <a:latin typeface="system-ui"/>
              </a:rPr>
              <a:t>Years</a:t>
            </a:r>
            <a:r>
              <a:rPr lang="fr-FR" sz="1100" b="0" i="0" dirty="0">
                <a:solidFill>
                  <a:srgbClr val="212121"/>
                </a:solidFill>
                <a:effectLst/>
                <a:latin typeface="system-ui"/>
              </a:rPr>
              <a:t> or </a:t>
            </a:r>
            <a:r>
              <a:rPr lang="fr-FR" sz="1100" b="0" i="0" dirty="0" err="1">
                <a:solidFill>
                  <a:srgbClr val="212121"/>
                </a:solidFill>
                <a:effectLst/>
                <a:latin typeface="system-ui"/>
              </a:rPr>
              <a:t>Older</a:t>
            </a:r>
            <a:r>
              <a:rPr lang="fr-FR" sz="1100" b="0" i="0" dirty="0">
                <a:solidFill>
                  <a:srgbClr val="212121"/>
                </a:solidFill>
                <a:effectLst/>
                <a:latin typeface="system-ui"/>
              </a:rPr>
              <a:t> in 13 US States, </a:t>
            </a:r>
            <a:r>
              <a:rPr lang="fr-FR" sz="1100" b="0" i="0" dirty="0" err="1">
                <a:solidFill>
                  <a:srgbClr val="212121"/>
                </a:solidFill>
                <a:effectLst/>
                <a:latin typeface="system-ui"/>
              </a:rPr>
              <a:t>January</a:t>
            </a:r>
            <a:r>
              <a:rPr lang="fr-FR" sz="1100" b="0" i="0" dirty="0">
                <a:solidFill>
                  <a:srgbClr val="212121"/>
                </a:solidFill>
                <a:effectLst/>
                <a:latin typeface="system-ui"/>
              </a:rPr>
              <a:t> 2021 to April 2022. JAMA </a:t>
            </a:r>
            <a:r>
              <a:rPr lang="fr-FR" sz="1100" b="0" i="0" dirty="0" err="1">
                <a:solidFill>
                  <a:srgbClr val="212121"/>
                </a:solidFill>
                <a:effectLst/>
                <a:latin typeface="system-ui"/>
              </a:rPr>
              <a:t>Intern</a:t>
            </a:r>
            <a:r>
              <a:rPr lang="fr-FR" sz="1100" b="0" i="0" dirty="0">
                <a:solidFill>
                  <a:srgbClr val="212121"/>
                </a:solidFill>
                <a:effectLst/>
                <a:latin typeface="system-ui"/>
              </a:rPr>
              <a:t> Med. 2022 </a:t>
            </a:r>
            <a:r>
              <a:rPr lang="fr-FR" sz="1100" b="0" i="0" dirty="0" err="1">
                <a:solidFill>
                  <a:srgbClr val="212121"/>
                </a:solidFill>
                <a:effectLst/>
                <a:latin typeface="system-ui"/>
              </a:rPr>
              <a:t>Oct</a:t>
            </a:r>
            <a:r>
              <a:rPr lang="fr-FR" sz="1100" b="0" i="0" dirty="0">
                <a:solidFill>
                  <a:srgbClr val="212121"/>
                </a:solidFill>
                <a:effectLst/>
                <a:latin typeface="system-ui"/>
              </a:rPr>
              <a:t> 1;182(10):1071-1081.</a:t>
            </a:r>
          </a:p>
          <a:p>
            <a:pPr lvl="1" algn="just"/>
            <a:r>
              <a:rPr lang="fr-FR" sz="1100" b="0" i="0" dirty="0">
                <a:solidFill>
                  <a:srgbClr val="212121"/>
                </a:solidFill>
                <a:effectLst/>
                <a:latin typeface="system-ui"/>
              </a:rPr>
              <a:t>Thompson MG, </a:t>
            </a:r>
            <a:r>
              <a:rPr lang="fr-FR" sz="1100" b="0" i="0" dirty="0" err="1">
                <a:solidFill>
                  <a:srgbClr val="212121"/>
                </a:solidFill>
                <a:effectLst/>
                <a:latin typeface="system-ui"/>
              </a:rPr>
              <a:t>Stenehjem</a:t>
            </a:r>
            <a:r>
              <a:rPr lang="fr-FR" sz="1100" b="0" i="0" dirty="0">
                <a:solidFill>
                  <a:srgbClr val="212121"/>
                </a:solidFill>
                <a:effectLst/>
                <a:latin typeface="system-ui"/>
              </a:rPr>
              <a:t> E, </a:t>
            </a:r>
            <a:r>
              <a:rPr lang="fr-FR" sz="1100" b="0" i="0" dirty="0" err="1">
                <a:solidFill>
                  <a:srgbClr val="212121"/>
                </a:solidFill>
                <a:effectLst/>
                <a:latin typeface="system-ui"/>
              </a:rPr>
              <a:t>Grannis</a:t>
            </a:r>
            <a:r>
              <a:rPr lang="fr-FR" sz="1100" b="0" i="0" dirty="0">
                <a:solidFill>
                  <a:srgbClr val="212121"/>
                </a:solidFill>
                <a:effectLst/>
                <a:latin typeface="system-ui"/>
              </a:rPr>
              <a:t> S, Ball SW, </a:t>
            </a:r>
            <a:r>
              <a:rPr lang="fr-FR" sz="1100" b="0" i="0" dirty="0" err="1">
                <a:solidFill>
                  <a:srgbClr val="212121"/>
                </a:solidFill>
                <a:effectLst/>
                <a:latin typeface="system-ui"/>
              </a:rPr>
              <a:t>Naleway</a:t>
            </a:r>
            <a:r>
              <a:rPr lang="fr-FR" sz="1100" b="0" i="0" dirty="0">
                <a:solidFill>
                  <a:srgbClr val="212121"/>
                </a:solidFill>
                <a:effectLst/>
                <a:latin typeface="system-ui"/>
              </a:rPr>
              <a:t> AL, </a:t>
            </a:r>
            <a:r>
              <a:rPr lang="fr-FR" sz="1100" b="0" i="0" dirty="0" err="1">
                <a:solidFill>
                  <a:srgbClr val="212121"/>
                </a:solidFill>
                <a:effectLst/>
                <a:latin typeface="system-ui"/>
              </a:rPr>
              <a:t>Ong</a:t>
            </a:r>
            <a:r>
              <a:rPr lang="fr-FR" sz="1100" b="0" i="0" dirty="0">
                <a:solidFill>
                  <a:srgbClr val="212121"/>
                </a:solidFill>
                <a:effectLst/>
                <a:latin typeface="system-ui"/>
              </a:rPr>
              <a:t> TC, </a:t>
            </a:r>
            <a:r>
              <a:rPr lang="fr-FR" sz="1100" b="0" i="0" dirty="0" err="1">
                <a:solidFill>
                  <a:srgbClr val="212121"/>
                </a:solidFill>
                <a:effectLst/>
                <a:latin typeface="system-ui"/>
              </a:rPr>
              <a:t>DeSilva</a:t>
            </a:r>
            <a:r>
              <a:rPr lang="fr-FR" sz="1100" b="0" i="0" dirty="0">
                <a:solidFill>
                  <a:srgbClr val="212121"/>
                </a:solidFill>
                <a:effectLst/>
                <a:latin typeface="system-ui"/>
              </a:rPr>
              <a:t> MB, </a:t>
            </a:r>
            <a:r>
              <a:rPr lang="fr-FR" sz="1100" b="0" i="0" dirty="0" err="1">
                <a:solidFill>
                  <a:srgbClr val="212121"/>
                </a:solidFill>
                <a:effectLst/>
                <a:latin typeface="system-ui"/>
              </a:rPr>
              <a:t>Natarajan</a:t>
            </a:r>
            <a:r>
              <a:rPr lang="fr-FR" sz="1100" b="0" i="0" dirty="0">
                <a:solidFill>
                  <a:srgbClr val="212121"/>
                </a:solidFill>
                <a:effectLst/>
                <a:latin typeface="system-ui"/>
              </a:rPr>
              <a:t> K, </a:t>
            </a:r>
            <a:r>
              <a:rPr lang="fr-FR" sz="1100" b="0" i="0" dirty="0" err="1">
                <a:solidFill>
                  <a:srgbClr val="212121"/>
                </a:solidFill>
                <a:effectLst/>
                <a:latin typeface="system-ui"/>
              </a:rPr>
              <a:t>Bozio</a:t>
            </a:r>
            <a:r>
              <a:rPr lang="fr-FR" sz="1100" b="0" i="0" dirty="0">
                <a:solidFill>
                  <a:srgbClr val="212121"/>
                </a:solidFill>
                <a:effectLst/>
                <a:latin typeface="system-ui"/>
              </a:rPr>
              <a:t> CH, Lewis N, </a:t>
            </a:r>
            <a:r>
              <a:rPr lang="fr-FR" sz="1100" b="0" i="0" dirty="0" err="1">
                <a:solidFill>
                  <a:srgbClr val="212121"/>
                </a:solidFill>
                <a:effectLst/>
                <a:latin typeface="system-ui"/>
              </a:rPr>
              <a:t>Dascomb</a:t>
            </a:r>
            <a:r>
              <a:rPr lang="fr-FR" sz="1100" b="0" i="0" dirty="0">
                <a:solidFill>
                  <a:srgbClr val="212121"/>
                </a:solidFill>
                <a:effectLst/>
                <a:latin typeface="system-ui"/>
              </a:rPr>
              <a:t> K, Dixon BE, </a:t>
            </a:r>
            <a:r>
              <a:rPr lang="fr-FR" sz="1100" b="0" i="0" dirty="0" err="1">
                <a:solidFill>
                  <a:srgbClr val="212121"/>
                </a:solidFill>
                <a:effectLst/>
                <a:latin typeface="system-ui"/>
              </a:rPr>
              <a:t>Birch</a:t>
            </a:r>
            <a:r>
              <a:rPr lang="fr-FR" sz="1100" b="0" i="0" dirty="0">
                <a:solidFill>
                  <a:srgbClr val="212121"/>
                </a:solidFill>
                <a:effectLst/>
                <a:latin typeface="system-ui"/>
              </a:rPr>
              <a:t> RJ, Irving SA, Rao S, </a:t>
            </a:r>
            <a:r>
              <a:rPr lang="fr-FR" sz="1100" b="0" i="0" dirty="0" err="1">
                <a:solidFill>
                  <a:srgbClr val="212121"/>
                </a:solidFill>
                <a:effectLst/>
                <a:latin typeface="system-ui"/>
              </a:rPr>
              <a:t>Kharbanda</a:t>
            </a:r>
            <a:r>
              <a:rPr lang="fr-FR" sz="1100" b="0" i="0" dirty="0">
                <a:solidFill>
                  <a:srgbClr val="212121"/>
                </a:solidFill>
                <a:effectLst/>
                <a:latin typeface="system-ui"/>
              </a:rPr>
              <a:t> E, Han J, Reynolds S, Goddard K, </a:t>
            </a:r>
            <a:r>
              <a:rPr lang="fr-FR" sz="1100" b="0" i="0" dirty="0" err="1">
                <a:solidFill>
                  <a:srgbClr val="212121"/>
                </a:solidFill>
                <a:effectLst/>
                <a:latin typeface="system-ui"/>
              </a:rPr>
              <a:t>Grisel</a:t>
            </a:r>
            <a:r>
              <a:rPr lang="fr-FR" sz="1100" b="0" i="0" dirty="0">
                <a:solidFill>
                  <a:srgbClr val="212121"/>
                </a:solidFill>
                <a:effectLst/>
                <a:latin typeface="system-ui"/>
              </a:rPr>
              <a:t> N, Fadel WF, Levy ME et al. </a:t>
            </a:r>
            <a:r>
              <a:rPr lang="fr-FR" sz="1100" b="0" i="0" dirty="0" err="1">
                <a:solidFill>
                  <a:srgbClr val="212121"/>
                </a:solidFill>
                <a:effectLst/>
                <a:latin typeface="system-ui"/>
              </a:rPr>
              <a:t>Effectiveness</a:t>
            </a:r>
            <a:r>
              <a:rPr lang="fr-FR" sz="1100" b="0" i="0" dirty="0">
                <a:solidFill>
                  <a:srgbClr val="212121"/>
                </a:solidFill>
                <a:effectLst/>
                <a:latin typeface="system-ui"/>
              </a:rPr>
              <a:t> of Covid-19 Vaccines in </a:t>
            </a:r>
            <a:r>
              <a:rPr lang="fr-FR" sz="1100" b="0" i="0" dirty="0" err="1">
                <a:solidFill>
                  <a:srgbClr val="212121"/>
                </a:solidFill>
                <a:effectLst/>
                <a:latin typeface="system-ui"/>
              </a:rPr>
              <a:t>Ambulatory</a:t>
            </a:r>
            <a:r>
              <a:rPr lang="fr-FR" sz="1100" b="0" i="0" dirty="0">
                <a:solidFill>
                  <a:srgbClr val="212121"/>
                </a:solidFill>
                <a:effectLst/>
                <a:latin typeface="system-ui"/>
              </a:rPr>
              <a:t> and </a:t>
            </a:r>
            <a:r>
              <a:rPr lang="fr-FR" sz="1100" b="0" i="0" dirty="0" err="1">
                <a:solidFill>
                  <a:srgbClr val="212121"/>
                </a:solidFill>
                <a:effectLst/>
                <a:latin typeface="system-ui"/>
              </a:rPr>
              <a:t>Inpatient</a:t>
            </a:r>
            <a:r>
              <a:rPr lang="fr-FR" sz="1100" b="0" i="0" dirty="0">
                <a:solidFill>
                  <a:srgbClr val="212121"/>
                </a:solidFill>
                <a:effectLst/>
                <a:latin typeface="system-ui"/>
              </a:rPr>
              <a:t> Care Settings. N </a:t>
            </a:r>
            <a:r>
              <a:rPr lang="fr-FR" sz="1100" b="0" i="0" dirty="0" err="1">
                <a:solidFill>
                  <a:srgbClr val="212121"/>
                </a:solidFill>
                <a:effectLst/>
                <a:latin typeface="system-ui"/>
              </a:rPr>
              <a:t>Engl</a:t>
            </a:r>
            <a:r>
              <a:rPr lang="fr-FR" sz="1100" b="0" i="0" dirty="0">
                <a:solidFill>
                  <a:srgbClr val="212121"/>
                </a:solidFill>
                <a:effectLst/>
                <a:latin typeface="system-ui"/>
              </a:rPr>
              <a:t> J Med. 2021 </a:t>
            </a:r>
            <a:r>
              <a:rPr lang="fr-FR" sz="1100" b="0" i="0" dirty="0" err="1">
                <a:solidFill>
                  <a:srgbClr val="212121"/>
                </a:solidFill>
                <a:effectLst/>
                <a:latin typeface="system-ui"/>
              </a:rPr>
              <a:t>Oct</a:t>
            </a:r>
            <a:r>
              <a:rPr lang="fr-FR" sz="1100" b="0" i="0" dirty="0">
                <a:solidFill>
                  <a:srgbClr val="212121"/>
                </a:solidFill>
                <a:effectLst/>
                <a:latin typeface="system-ui"/>
              </a:rPr>
              <a:t> 7;385(15):1355-1371. </a:t>
            </a:r>
            <a:br>
              <a:rPr lang="fr-FR" sz="1100" dirty="0"/>
            </a:br>
            <a:r>
              <a:rPr lang="fr-FR" sz="1100" b="0" i="0" dirty="0" err="1">
                <a:solidFill>
                  <a:srgbClr val="212121"/>
                </a:solidFill>
                <a:effectLst/>
                <a:latin typeface="system-ui"/>
              </a:rPr>
              <a:t>Ferdinands</a:t>
            </a:r>
            <a:r>
              <a:rPr lang="fr-FR" sz="1100" b="0" i="0" dirty="0">
                <a:solidFill>
                  <a:srgbClr val="212121"/>
                </a:solidFill>
                <a:effectLst/>
                <a:latin typeface="system-ui"/>
              </a:rPr>
              <a:t> JM, Thompson MG, </a:t>
            </a:r>
            <a:r>
              <a:rPr lang="fr-FR" sz="1100" b="0" i="0" dirty="0" err="1">
                <a:solidFill>
                  <a:srgbClr val="212121"/>
                </a:solidFill>
                <a:effectLst/>
                <a:latin typeface="system-ui"/>
              </a:rPr>
              <a:t>Blanton</a:t>
            </a:r>
            <a:r>
              <a:rPr lang="fr-FR" sz="1100" b="0" i="0" dirty="0">
                <a:solidFill>
                  <a:srgbClr val="212121"/>
                </a:solidFill>
                <a:effectLst/>
                <a:latin typeface="system-ui"/>
              </a:rPr>
              <a:t> L, Spencer S, Grant L, Fry AM. </a:t>
            </a:r>
            <a:r>
              <a:rPr lang="fr-FR" sz="1100" b="0" i="0" dirty="0" err="1">
                <a:solidFill>
                  <a:srgbClr val="212121"/>
                </a:solidFill>
                <a:effectLst/>
                <a:latin typeface="system-ui"/>
              </a:rPr>
              <a:t>Does</a:t>
            </a:r>
            <a:r>
              <a:rPr lang="fr-FR" sz="1100" b="0" i="0" dirty="0">
                <a:solidFill>
                  <a:srgbClr val="212121"/>
                </a:solidFill>
                <a:effectLst/>
                <a:latin typeface="system-ui"/>
              </a:rPr>
              <a:t> influenza vaccination </a:t>
            </a:r>
            <a:r>
              <a:rPr lang="fr-FR" sz="1100" b="0" i="0" dirty="0" err="1">
                <a:solidFill>
                  <a:srgbClr val="212121"/>
                </a:solidFill>
                <a:effectLst/>
                <a:latin typeface="system-ui"/>
              </a:rPr>
              <a:t>attenuate</a:t>
            </a:r>
            <a:r>
              <a:rPr lang="fr-FR" sz="1100" b="0" i="0" dirty="0">
                <a:solidFill>
                  <a:srgbClr val="212121"/>
                </a:solidFill>
                <a:effectLst/>
                <a:latin typeface="system-ui"/>
              </a:rPr>
              <a:t> the </a:t>
            </a:r>
            <a:r>
              <a:rPr lang="fr-FR" sz="1100" b="0" i="0" dirty="0" err="1">
                <a:solidFill>
                  <a:srgbClr val="212121"/>
                </a:solidFill>
                <a:effectLst/>
                <a:latin typeface="system-ui"/>
              </a:rPr>
              <a:t>severity</a:t>
            </a:r>
            <a:r>
              <a:rPr lang="fr-FR" sz="1100" b="0" i="0" dirty="0">
                <a:solidFill>
                  <a:srgbClr val="212121"/>
                </a:solidFill>
                <a:effectLst/>
                <a:latin typeface="system-ui"/>
              </a:rPr>
              <a:t> of </a:t>
            </a:r>
            <a:r>
              <a:rPr lang="fr-FR" sz="1100" b="0" i="0" dirty="0" err="1">
                <a:solidFill>
                  <a:srgbClr val="212121"/>
                </a:solidFill>
                <a:effectLst/>
                <a:latin typeface="system-ui"/>
              </a:rPr>
              <a:t>breakthrough</a:t>
            </a:r>
            <a:r>
              <a:rPr lang="fr-FR" sz="1100" b="0" i="0" dirty="0">
                <a:solidFill>
                  <a:srgbClr val="212121"/>
                </a:solidFill>
                <a:effectLst/>
                <a:latin typeface="system-ui"/>
              </a:rPr>
              <a:t> infections? A narrative </a:t>
            </a:r>
            <a:r>
              <a:rPr lang="fr-FR" sz="1100" b="0" i="0" dirty="0" err="1">
                <a:solidFill>
                  <a:srgbClr val="212121"/>
                </a:solidFill>
                <a:effectLst/>
                <a:latin typeface="system-ui"/>
              </a:rPr>
              <a:t>review</a:t>
            </a:r>
            <a:r>
              <a:rPr lang="fr-FR" sz="1100" b="0" i="0" dirty="0">
                <a:solidFill>
                  <a:srgbClr val="212121"/>
                </a:solidFill>
                <a:effectLst/>
                <a:latin typeface="system-ui"/>
              </a:rPr>
              <a:t> and </a:t>
            </a:r>
            <a:r>
              <a:rPr lang="fr-FR" sz="1100" b="0" i="0" dirty="0" err="1">
                <a:solidFill>
                  <a:srgbClr val="212121"/>
                </a:solidFill>
                <a:effectLst/>
                <a:latin typeface="system-ui"/>
              </a:rPr>
              <a:t>recommendations</a:t>
            </a:r>
            <a:r>
              <a:rPr lang="fr-FR" sz="1100" b="0" i="0" dirty="0">
                <a:solidFill>
                  <a:srgbClr val="212121"/>
                </a:solidFill>
                <a:effectLst/>
                <a:latin typeface="system-ui"/>
              </a:rPr>
              <a:t> for </a:t>
            </a:r>
            <a:r>
              <a:rPr lang="fr-FR" sz="1100" b="0" i="0" dirty="0" err="1">
                <a:solidFill>
                  <a:srgbClr val="212121"/>
                </a:solidFill>
                <a:effectLst/>
                <a:latin typeface="system-ui"/>
              </a:rPr>
              <a:t>further</a:t>
            </a:r>
            <a:r>
              <a:rPr lang="fr-FR" sz="1100" b="0" i="0" dirty="0">
                <a:solidFill>
                  <a:srgbClr val="212121"/>
                </a:solidFill>
                <a:effectLst/>
                <a:latin typeface="system-ui"/>
              </a:rPr>
              <a:t> </a:t>
            </a:r>
            <a:r>
              <a:rPr lang="fr-FR" sz="1100" b="0" i="0" dirty="0" err="1">
                <a:solidFill>
                  <a:srgbClr val="212121"/>
                </a:solidFill>
                <a:effectLst/>
                <a:latin typeface="system-ui"/>
              </a:rPr>
              <a:t>research</a:t>
            </a:r>
            <a:r>
              <a:rPr lang="fr-FR" sz="1100" b="0" i="0" dirty="0">
                <a:solidFill>
                  <a:srgbClr val="212121"/>
                </a:solidFill>
                <a:effectLst/>
                <a:latin typeface="system-ui"/>
              </a:rPr>
              <a:t>. Vaccine. 2021 Jun 23;39(28):3678-3695.</a:t>
            </a:r>
            <a:endParaRPr lang="fr-FR" sz="1100" dirty="0">
              <a:latin typeface="Arial" panose="020B0604020202020204" pitchFamily="34" charset="0"/>
              <a:cs typeface="Arial" panose="020B0604020202020204" pitchFamily="34" charset="0"/>
            </a:endParaRPr>
          </a:p>
          <a:p>
            <a:pPr marL="1028700" lvl="1" indent="-571500" algn="just">
              <a:buFont typeface="Arial" panose="020B0604020202020204" pitchFamily="34" charset="0"/>
              <a:buChar char="•"/>
            </a:pPr>
            <a:r>
              <a:rPr lang="fr-FR" sz="3600" dirty="0">
                <a:latin typeface="Calibri" panose="020F0502020204030204" pitchFamily="34" charset="0"/>
                <a:cs typeface="Calibri" panose="020F0502020204030204" pitchFamily="34" charset="0"/>
              </a:rPr>
              <a:t>Diminution du risque de COVID long (y compris pédiatrique), complications CV ; symptômes, transmission</a:t>
            </a:r>
          </a:p>
          <a:p>
            <a:pPr lvl="1" algn="just"/>
            <a:r>
              <a:rPr lang="fr-FR" sz="1100" b="0" i="0" dirty="0">
                <a:solidFill>
                  <a:srgbClr val="212121"/>
                </a:solidFill>
                <a:effectLst/>
                <a:latin typeface="Arial" panose="020B0604020202020204" pitchFamily="34" charset="0"/>
                <a:cs typeface="Arial" panose="020B0604020202020204" pitchFamily="34" charset="0"/>
              </a:rPr>
              <a:t>Jiang J, Chan L, </a:t>
            </a:r>
            <a:r>
              <a:rPr lang="fr-FR" sz="1100" b="0" i="0" dirty="0" err="1">
                <a:solidFill>
                  <a:srgbClr val="212121"/>
                </a:solidFill>
                <a:effectLst/>
                <a:latin typeface="Arial" panose="020B0604020202020204" pitchFamily="34" charset="0"/>
                <a:cs typeface="Arial" panose="020B0604020202020204" pitchFamily="34" charset="0"/>
              </a:rPr>
              <a:t>Kauffman</a:t>
            </a:r>
            <a:r>
              <a:rPr lang="fr-FR" sz="1100" b="0" i="0" dirty="0">
                <a:solidFill>
                  <a:srgbClr val="212121"/>
                </a:solidFill>
                <a:effectLst/>
                <a:latin typeface="Arial" panose="020B0604020202020204" pitchFamily="34" charset="0"/>
                <a:cs typeface="Arial" panose="020B0604020202020204" pitchFamily="34" charset="0"/>
              </a:rPr>
              <a:t> J, </a:t>
            </a:r>
            <a:r>
              <a:rPr lang="fr-FR" sz="1100" b="0" i="0" dirty="0" err="1">
                <a:solidFill>
                  <a:srgbClr val="212121"/>
                </a:solidFill>
                <a:effectLst/>
                <a:latin typeface="Arial" panose="020B0604020202020204" pitchFamily="34" charset="0"/>
                <a:cs typeface="Arial" panose="020B0604020202020204" pitchFamily="34" charset="0"/>
              </a:rPr>
              <a:t>Narula</a:t>
            </a:r>
            <a:r>
              <a:rPr lang="fr-FR" sz="1100" b="0" i="0" dirty="0">
                <a:solidFill>
                  <a:srgbClr val="212121"/>
                </a:solidFill>
                <a:effectLst/>
                <a:latin typeface="Arial" panose="020B0604020202020204" pitchFamily="34" charset="0"/>
                <a:cs typeface="Arial" panose="020B0604020202020204" pitchFamily="34" charset="0"/>
              </a:rPr>
              <a:t> J, </a:t>
            </a:r>
            <a:r>
              <a:rPr lang="fr-FR" sz="1100" b="0" i="0" dirty="0" err="1">
                <a:solidFill>
                  <a:srgbClr val="212121"/>
                </a:solidFill>
                <a:effectLst/>
                <a:latin typeface="Arial" panose="020B0604020202020204" pitchFamily="34" charset="0"/>
                <a:cs typeface="Arial" panose="020B0604020202020204" pitchFamily="34" charset="0"/>
              </a:rPr>
              <a:t>Charney</a:t>
            </a:r>
            <a:r>
              <a:rPr lang="fr-FR" sz="1100" b="0" i="0" dirty="0">
                <a:solidFill>
                  <a:srgbClr val="212121"/>
                </a:solidFill>
                <a:effectLst/>
                <a:latin typeface="Arial" panose="020B0604020202020204" pitchFamily="34" charset="0"/>
                <a:cs typeface="Arial" panose="020B0604020202020204" pitchFamily="34" charset="0"/>
              </a:rPr>
              <a:t> AW, Oh W, </a:t>
            </a:r>
            <a:r>
              <a:rPr lang="fr-FR" sz="1100" b="0" i="0" dirty="0" err="1">
                <a:solidFill>
                  <a:srgbClr val="212121"/>
                </a:solidFill>
                <a:effectLst/>
                <a:latin typeface="Arial" panose="020B0604020202020204" pitchFamily="34" charset="0"/>
                <a:cs typeface="Arial" panose="020B0604020202020204" pitchFamily="34" charset="0"/>
              </a:rPr>
              <a:t>Nadkarni</a:t>
            </a:r>
            <a:r>
              <a:rPr lang="fr-FR" sz="1100" b="0" i="0" dirty="0">
                <a:solidFill>
                  <a:srgbClr val="212121"/>
                </a:solidFill>
                <a:effectLst/>
                <a:latin typeface="Arial" panose="020B0604020202020204" pitchFamily="34" charset="0"/>
                <a:cs typeface="Arial" panose="020B0604020202020204" pitchFamily="34" charset="0"/>
              </a:rPr>
              <a:t> G; N3C Consortium. Impact of Vaccination on Major Adverse </a:t>
            </a:r>
            <a:r>
              <a:rPr lang="fr-FR" sz="1100" b="0" i="0" dirty="0" err="1">
                <a:solidFill>
                  <a:srgbClr val="212121"/>
                </a:solidFill>
                <a:effectLst/>
                <a:latin typeface="Arial" panose="020B0604020202020204" pitchFamily="34" charset="0"/>
                <a:cs typeface="Arial" panose="020B0604020202020204" pitchFamily="34" charset="0"/>
              </a:rPr>
              <a:t>Cardiovascular</a:t>
            </a:r>
            <a:r>
              <a:rPr lang="fr-FR" sz="1100" b="0" i="0" dirty="0">
                <a:solidFill>
                  <a:srgbClr val="212121"/>
                </a:solidFill>
                <a:effectLst/>
                <a:latin typeface="Arial" panose="020B0604020202020204" pitchFamily="34" charset="0"/>
                <a:cs typeface="Arial" panose="020B0604020202020204" pitchFamily="34" charset="0"/>
              </a:rPr>
              <a:t> Events in Patients </a:t>
            </a:r>
            <a:r>
              <a:rPr lang="fr-FR" sz="1100" b="0" i="0" dirty="0" err="1">
                <a:solidFill>
                  <a:srgbClr val="212121"/>
                </a:solidFill>
                <a:effectLst/>
                <a:latin typeface="Arial" panose="020B0604020202020204" pitchFamily="34" charset="0"/>
                <a:cs typeface="Arial" panose="020B0604020202020204" pitchFamily="34" charset="0"/>
              </a:rPr>
              <a:t>With</a:t>
            </a:r>
            <a:r>
              <a:rPr lang="fr-FR" sz="1100" b="0" i="0" dirty="0">
                <a:solidFill>
                  <a:srgbClr val="212121"/>
                </a:solidFill>
                <a:effectLst/>
                <a:latin typeface="Arial" panose="020B0604020202020204" pitchFamily="34" charset="0"/>
                <a:cs typeface="Arial" panose="020B0604020202020204" pitchFamily="34" charset="0"/>
              </a:rPr>
              <a:t> COVID-19 Infection. J Am Coll </a:t>
            </a:r>
            <a:r>
              <a:rPr lang="fr-FR" sz="1100" b="0" i="0" dirty="0" err="1">
                <a:solidFill>
                  <a:srgbClr val="212121"/>
                </a:solidFill>
                <a:effectLst/>
                <a:latin typeface="Arial" panose="020B0604020202020204" pitchFamily="34" charset="0"/>
                <a:cs typeface="Arial" panose="020B0604020202020204" pitchFamily="34" charset="0"/>
              </a:rPr>
              <a:t>Cardiol</a:t>
            </a:r>
            <a:r>
              <a:rPr lang="fr-FR" sz="1100" b="0" i="0" dirty="0">
                <a:solidFill>
                  <a:srgbClr val="212121"/>
                </a:solidFill>
                <a:effectLst/>
                <a:latin typeface="Arial" panose="020B0604020202020204" pitchFamily="34" charset="0"/>
                <a:cs typeface="Arial" panose="020B0604020202020204" pitchFamily="34" charset="0"/>
              </a:rPr>
              <a:t>. 2023 Jan 27;81(9):928–30</a:t>
            </a:r>
            <a:r>
              <a:rPr lang="fr-FR" sz="1100" dirty="0">
                <a:solidFill>
                  <a:srgbClr val="212121"/>
                </a:solidFill>
                <a:latin typeface="Arial" panose="020B0604020202020204" pitchFamily="34" charset="0"/>
                <a:cs typeface="Arial" panose="020B0604020202020204" pitchFamily="34" charset="0"/>
              </a:rPr>
              <a:t> ;  cohorte PROTECT : https://</a:t>
            </a:r>
            <a:r>
              <a:rPr lang="fr-FR" sz="1100" dirty="0" err="1">
                <a:solidFill>
                  <a:srgbClr val="212121"/>
                </a:solidFill>
                <a:latin typeface="Arial" panose="020B0604020202020204" pitchFamily="34" charset="0"/>
                <a:cs typeface="Arial" panose="020B0604020202020204" pitchFamily="34" charset="0"/>
              </a:rPr>
              <a:t>www.cdc.gov</a:t>
            </a:r>
            <a:r>
              <a:rPr lang="fr-FR" sz="1100" dirty="0">
                <a:solidFill>
                  <a:srgbClr val="212121"/>
                </a:solidFill>
                <a:latin typeface="Arial" panose="020B0604020202020204" pitchFamily="34" charset="0"/>
                <a:cs typeface="Arial" panose="020B0604020202020204" pitchFamily="34" charset="0"/>
              </a:rPr>
              <a:t>/vaccines/</a:t>
            </a:r>
            <a:r>
              <a:rPr lang="fr-FR" sz="1100" dirty="0" err="1">
                <a:solidFill>
                  <a:srgbClr val="212121"/>
                </a:solidFill>
                <a:latin typeface="Arial" panose="020B0604020202020204" pitchFamily="34" charset="0"/>
                <a:cs typeface="Arial" panose="020B0604020202020204" pitchFamily="34" charset="0"/>
              </a:rPr>
              <a:t>acip</a:t>
            </a:r>
            <a:r>
              <a:rPr lang="fr-FR" sz="1100" dirty="0">
                <a:solidFill>
                  <a:srgbClr val="212121"/>
                </a:solidFill>
                <a:latin typeface="Arial" panose="020B0604020202020204" pitchFamily="34" charset="0"/>
                <a:cs typeface="Arial" panose="020B0604020202020204" pitchFamily="34" charset="0"/>
              </a:rPr>
              <a:t>/meetings/downloads/slides-2023-09-12/04-COVID-Saydah-508.pdf</a:t>
            </a:r>
            <a:endParaRPr lang="fr-FR" sz="1100" dirty="0">
              <a:latin typeface="Arial" panose="020B0604020202020204" pitchFamily="34" charset="0"/>
              <a:cs typeface="Arial" panose="020B0604020202020204" pitchFamily="34" charset="0"/>
            </a:endParaRPr>
          </a:p>
          <a:p>
            <a:pPr lvl="1" algn="just"/>
            <a:r>
              <a:rPr lang="fr-FR" sz="1100" b="0" i="0" dirty="0" err="1">
                <a:solidFill>
                  <a:srgbClr val="212121"/>
                </a:solidFill>
                <a:effectLst/>
                <a:latin typeface="Arial" panose="020B0604020202020204" pitchFamily="34" charset="0"/>
                <a:cs typeface="Arial" panose="020B0604020202020204" pitchFamily="34" charset="0"/>
              </a:rPr>
              <a:t>Singanayagam</a:t>
            </a:r>
            <a:r>
              <a:rPr lang="fr-FR" sz="1100" b="0" i="0" dirty="0">
                <a:solidFill>
                  <a:srgbClr val="212121"/>
                </a:solidFill>
                <a:effectLst/>
                <a:latin typeface="Arial" panose="020B0604020202020204" pitchFamily="34" charset="0"/>
                <a:cs typeface="Arial" panose="020B0604020202020204" pitchFamily="34" charset="0"/>
              </a:rPr>
              <a:t> A, </a:t>
            </a:r>
            <a:r>
              <a:rPr lang="fr-FR" sz="1100" b="0" i="0" dirty="0" err="1">
                <a:solidFill>
                  <a:srgbClr val="212121"/>
                </a:solidFill>
                <a:effectLst/>
                <a:latin typeface="Arial" panose="020B0604020202020204" pitchFamily="34" charset="0"/>
                <a:cs typeface="Arial" panose="020B0604020202020204" pitchFamily="34" charset="0"/>
              </a:rPr>
              <a:t>Hakki</a:t>
            </a:r>
            <a:r>
              <a:rPr lang="fr-FR" sz="1100" b="0" i="0" dirty="0">
                <a:solidFill>
                  <a:srgbClr val="212121"/>
                </a:solidFill>
                <a:effectLst/>
                <a:latin typeface="Arial" panose="020B0604020202020204" pitchFamily="34" charset="0"/>
                <a:cs typeface="Arial" panose="020B0604020202020204" pitchFamily="34" charset="0"/>
              </a:rPr>
              <a:t> S, </a:t>
            </a:r>
            <a:r>
              <a:rPr lang="fr-FR" sz="1100" b="0" i="0" dirty="0" err="1">
                <a:solidFill>
                  <a:srgbClr val="212121"/>
                </a:solidFill>
                <a:effectLst/>
                <a:latin typeface="Arial" panose="020B0604020202020204" pitchFamily="34" charset="0"/>
                <a:cs typeface="Arial" panose="020B0604020202020204" pitchFamily="34" charset="0"/>
              </a:rPr>
              <a:t>Dunning</a:t>
            </a:r>
            <a:r>
              <a:rPr lang="fr-FR" sz="1100" b="0" i="0" dirty="0">
                <a:solidFill>
                  <a:srgbClr val="212121"/>
                </a:solidFill>
                <a:effectLst/>
                <a:latin typeface="Arial" panose="020B0604020202020204" pitchFamily="34" charset="0"/>
                <a:cs typeface="Arial" panose="020B0604020202020204" pitchFamily="34" charset="0"/>
              </a:rPr>
              <a:t> J, et al. Community transmission and viral </a:t>
            </a:r>
            <a:r>
              <a:rPr lang="fr-FR" sz="1100" b="0" i="0" dirty="0" err="1">
                <a:solidFill>
                  <a:srgbClr val="212121"/>
                </a:solidFill>
                <a:effectLst/>
                <a:latin typeface="Arial" panose="020B0604020202020204" pitchFamily="34" charset="0"/>
                <a:cs typeface="Arial" panose="020B0604020202020204" pitchFamily="34" charset="0"/>
              </a:rPr>
              <a:t>load</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kinetics</a:t>
            </a:r>
            <a:r>
              <a:rPr lang="fr-FR" sz="1100" b="0" i="0" dirty="0">
                <a:solidFill>
                  <a:srgbClr val="212121"/>
                </a:solidFill>
                <a:effectLst/>
                <a:latin typeface="Arial" panose="020B0604020202020204" pitchFamily="34" charset="0"/>
                <a:cs typeface="Arial" panose="020B0604020202020204" pitchFamily="34" charset="0"/>
              </a:rPr>
              <a:t> of the SARS-CoV-2 delta (B.1.617.2) variant in </a:t>
            </a:r>
            <a:r>
              <a:rPr lang="fr-FR" sz="1100" b="0" i="0" dirty="0" err="1">
                <a:solidFill>
                  <a:srgbClr val="212121"/>
                </a:solidFill>
                <a:effectLst/>
                <a:latin typeface="Arial" panose="020B0604020202020204" pitchFamily="34" charset="0"/>
                <a:cs typeface="Arial" panose="020B0604020202020204" pitchFamily="34" charset="0"/>
              </a:rPr>
              <a:t>vaccinated</a:t>
            </a:r>
            <a:r>
              <a:rPr lang="fr-FR" sz="1100" b="0" i="0" dirty="0">
                <a:solidFill>
                  <a:srgbClr val="212121"/>
                </a:solidFill>
                <a:effectLst/>
                <a:latin typeface="Arial" panose="020B0604020202020204" pitchFamily="34" charset="0"/>
                <a:cs typeface="Arial" panose="020B0604020202020204" pitchFamily="34" charset="0"/>
              </a:rPr>
              <a:t> and </a:t>
            </a:r>
            <a:r>
              <a:rPr lang="fr-FR" sz="1100" b="0" i="0" dirty="0" err="1">
                <a:solidFill>
                  <a:srgbClr val="212121"/>
                </a:solidFill>
                <a:effectLst/>
                <a:latin typeface="Arial" panose="020B0604020202020204" pitchFamily="34" charset="0"/>
                <a:cs typeface="Arial" panose="020B0604020202020204" pitchFamily="34" charset="0"/>
              </a:rPr>
              <a:t>unvaccinated</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individuals</a:t>
            </a:r>
            <a:r>
              <a:rPr lang="fr-FR" sz="1100" b="0" i="0" dirty="0">
                <a:solidFill>
                  <a:srgbClr val="212121"/>
                </a:solidFill>
                <a:effectLst/>
                <a:latin typeface="Arial" panose="020B0604020202020204" pitchFamily="34" charset="0"/>
                <a:cs typeface="Arial" panose="020B0604020202020204" pitchFamily="34" charset="0"/>
              </a:rPr>
              <a:t> in the UK: a prospective, longitudinal, </a:t>
            </a:r>
            <a:r>
              <a:rPr lang="fr-FR" sz="1100" b="0" i="0" dirty="0" err="1">
                <a:solidFill>
                  <a:srgbClr val="212121"/>
                </a:solidFill>
                <a:effectLst/>
                <a:latin typeface="Arial" panose="020B0604020202020204" pitchFamily="34" charset="0"/>
                <a:cs typeface="Arial" panose="020B0604020202020204" pitchFamily="34" charset="0"/>
              </a:rPr>
              <a:t>cohort</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study</a:t>
            </a:r>
            <a:r>
              <a:rPr lang="fr-FR" sz="1100" b="0" i="0" dirty="0">
                <a:solidFill>
                  <a:srgbClr val="212121"/>
                </a:solidFill>
                <a:effectLst/>
                <a:latin typeface="Arial" panose="020B0604020202020204" pitchFamily="34" charset="0"/>
                <a:cs typeface="Arial" panose="020B0604020202020204" pitchFamily="34" charset="0"/>
              </a:rPr>
              <a:t>. Lancet Infect Dis. 2022 Feb;22(2):183-195.</a:t>
            </a:r>
            <a:endParaRPr lang="fr-FR" sz="1100"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BFC584C5-09E6-A84C-F6ED-BAB18ACEC1F8}"/>
              </a:ext>
            </a:extLst>
          </p:cNvPr>
          <p:cNvSpPr txBox="1"/>
          <p:nvPr/>
        </p:nvSpPr>
        <p:spPr>
          <a:xfrm>
            <a:off x="-12945979" y="1800541"/>
            <a:ext cx="12192000" cy="5247590"/>
          </a:xfrm>
          <a:prstGeom prst="rect">
            <a:avLst/>
          </a:prstGeom>
          <a:solidFill>
            <a:srgbClr val="FCF7F3">
              <a:alpha val="67132"/>
            </a:srgbClr>
          </a:solidFill>
        </p:spPr>
        <p:txBody>
          <a:bodyPr wrap="square" rtlCol="0">
            <a:spAutoFit/>
          </a:bodyPr>
          <a:lstStyle/>
          <a:p>
            <a:pPr algn="ctr"/>
            <a:endParaRPr lang="fr-FR" sz="3600" b="1" dirty="0">
              <a:solidFill>
                <a:srgbClr val="0070C0"/>
              </a:solidFill>
              <a:latin typeface="Calibri" panose="020F0502020204030204" pitchFamily="34" charset="0"/>
              <a:cs typeface="Calibri" panose="020F0502020204030204" pitchFamily="34" charset="0"/>
            </a:endParaRPr>
          </a:p>
          <a:p>
            <a:pPr algn="ctr"/>
            <a:endParaRPr lang="fr-FR" sz="3600" b="1" dirty="0">
              <a:solidFill>
                <a:srgbClr val="0070C0"/>
              </a:solidFill>
              <a:latin typeface="Calibri" panose="020F0502020204030204" pitchFamily="34" charset="0"/>
              <a:cs typeface="Calibri" panose="020F0502020204030204" pitchFamily="34" charset="0"/>
            </a:endParaRPr>
          </a:p>
          <a:p>
            <a:pPr algn="ctr"/>
            <a:r>
              <a:rPr lang="fr-FR" sz="3600" b="1" dirty="0">
                <a:solidFill>
                  <a:srgbClr val="0070C0"/>
                </a:solidFill>
                <a:latin typeface="Calibri" panose="020F0502020204030204" pitchFamily="34" charset="0"/>
                <a:cs typeface="Calibri" panose="020F0502020204030204" pitchFamily="34" charset="0"/>
              </a:rPr>
              <a:t>Vacciner : oui </a:t>
            </a:r>
          </a:p>
          <a:p>
            <a:pPr algn="ctr"/>
            <a:endParaRPr lang="fr-FR" sz="3600" b="1" dirty="0">
              <a:solidFill>
                <a:srgbClr val="0070C0"/>
              </a:solidFill>
              <a:latin typeface="Calibri" panose="020F0502020204030204" pitchFamily="34" charset="0"/>
              <a:cs typeface="Calibri" panose="020F0502020204030204" pitchFamily="34" charset="0"/>
            </a:endParaRPr>
          </a:p>
          <a:p>
            <a:pPr algn="ctr"/>
            <a:r>
              <a:rPr lang="fr-FR" sz="3600" b="1" dirty="0">
                <a:solidFill>
                  <a:srgbClr val="0070C0"/>
                </a:solidFill>
                <a:latin typeface="Calibri" panose="020F0502020204030204" pitchFamily="34" charset="0"/>
                <a:cs typeface="Calibri" panose="020F0502020204030204" pitchFamily="34" charset="0"/>
              </a:rPr>
              <a:t>Mais avec quel temps, quand nous sommes surchargés par le suivi chronique ET la libre circulation virale, dans un contexte de faible démographie médicale ? </a:t>
            </a:r>
          </a:p>
          <a:p>
            <a:pPr algn="ctr"/>
            <a:endParaRPr lang="fr-FR" sz="3600" b="1" dirty="0">
              <a:solidFill>
                <a:srgbClr val="0070C0"/>
              </a:solidFill>
              <a:latin typeface="Calibri" panose="020F0502020204030204" pitchFamily="34" charset="0"/>
              <a:cs typeface="Calibri" panose="020F0502020204030204" pitchFamily="34" charset="0"/>
            </a:endParaRPr>
          </a:p>
          <a:p>
            <a:pPr algn="ctr"/>
            <a:endParaRPr lang="fr-FR" sz="3600" b="1" dirty="0">
              <a:solidFill>
                <a:srgbClr val="0070C0"/>
              </a:solidFill>
              <a:latin typeface="Calibri" panose="020F0502020204030204" pitchFamily="34" charset="0"/>
              <a:cs typeface="Calibri" panose="020F0502020204030204" pitchFamily="34" charset="0"/>
            </a:endParaRPr>
          </a:p>
          <a:p>
            <a:pPr algn="ctr"/>
            <a:endParaRPr lang="fr-FR" sz="11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438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808C2E6-BF91-475B-B0A3-0D41FA681B8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Lst>
          </a:blip>
          <a:srcRect l="30194" t="55910" r="30814" b="12173"/>
          <a:stretch/>
        </p:blipFill>
        <p:spPr bwMode="auto">
          <a:xfrm>
            <a:off x="525060" y="10"/>
            <a:ext cx="11666940" cy="6857990"/>
          </a:xfrm>
          <a:custGeom>
            <a:avLst/>
            <a:gdLst/>
            <a:ahLst/>
            <a:cxnLst/>
            <a:rect l="l" t="t" r="r" b="b"/>
            <a:pathLst>
              <a:path w="11666940" h="6857990">
                <a:moveTo>
                  <a:pt x="1638970" y="701484"/>
                </a:moveTo>
                <a:lnTo>
                  <a:pt x="1476375" y="1197826"/>
                </a:lnTo>
                <a:lnTo>
                  <a:pt x="1796430" y="1197826"/>
                </a:lnTo>
                <a:close/>
                <a:moveTo>
                  <a:pt x="8119727" y="632167"/>
                </a:moveTo>
                <a:lnTo>
                  <a:pt x="8426090" y="632167"/>
                </a:lnTo>
                <a:cubicBezTo>
                  <a:pt x="8483140" y="632167"/>
                  <a:pt x="8525929" y="639584"/>
                  <a:pt x="8554454" y="654417"/>
                </a:cubicBezTo>
                <a:cubicBezTo>
                  <a:pt x="8605230" y="680661"/>
                  <a:pt x="8630617" y="732006"/>
                  <a:pt x="8630617" y="808454"/>
                </a:cubicBezTo>
                <a:cubicBezTo>
                  <a:pt x="8630617" y="879197"/>
                  <a:pt x="8604374" y="926549"/>
                  <a:pt x="8551887" y="950511"/>
                </a:cubicBezTo>
                <a:cubicBezTo>
                  <a:pt x="8522221" y="964203"/>
                  <a:pt x="8477721" y="971049"/>
                  <a:pt x="8418388" y="971049"/>
                </a:cubicBezTo>
                <a:lnTo>
                  <a:pt x="8119727" y="971049"/>
                </a:lnTo>
                <a:close/>
                <a:moveTo>
                  <a:pt x="7862143" y="413092"/>
                </a:moveTo>
                <a:lnTo>
                  <a:pt x="7862143" y="1674485"/>
                </a:lnTo>
                <a:lnTo>
                  <a:pt x="8119727" y="1674485"/>
                </a:lnTo>
                <a:lnTo>
                  <a:pt x="8119727" y="1179855"/>
                </a:lnTo>
                <a:lnTo>
                  <a:pt x="8391859" y="1179855"/>
                </a:lnTo>
                <a:cubicBezTo>
                  <a:pt x="8469448" y="1179855"/>
                  <a:pt x="8522363" y="1193262"/>
                  <a:pt x="8550603" y="1220076"/>
                </a:cubicBezTo>
                <a:cubicBezTo>
                  <a:pt x="8578843" y="1246890"/>
                  <a:pt x="8593534" y="1300517"/>
                  <a:pt x="8594675" y="1380959"/>
                </a:cubicBezTo>
                <a:lnTo>
                  <a:pt x="8596386" y="1498198"/>
                </a:lnTo>
                <a:cubicBezTo>
                  <a:pt x="8596957" y="1535281"/>
                  <a:pt x="8600665" y="1571509"/>
                  <a:pt x="8607511" y="1606880"/>
                </a:cubicBezTo>
                <a:cubicBezTo>
                  <a:pt x="8610934" y="1623995"/>
                  <a:pt x="8616639" y="1646530"/>
                  <a:pt x="8624627" y="1674485"/>
                </a:cubicBezTo>
                <a:lnTo>
                  <a:pt x="8914730" y="1674485"/>
                </a:lnTo>
                <a:lnTo>
                  <a:pt x="8914730" y="1642822"/>
                </a:lnTo>
                <a:cubicBezTo>
                  <a:pt x="8889627" y="1627418"/>
                  <a:pt x="8873653" y="1603457"/>
                  <a:pt x="8866807" y="1570938"/>
                </a:cubicBezTo>
                <a:cubicBezTo>
                  <a:pt x="8862243" y="1550400"/>
                  <a:pt x="8859961" y="1511320"/>
                  <a:pt x="8859961" y="1453699"/>
                </a:cubicBezTo>
                <a:lnTo>
                  <a:pt x="8859961" y="1368978"/>
                </a:lnTo>
                <a:cubicBezTo>
                  <a:pt x="8859961" y="1280550"/>
                  <a:pt x="8847838" y="1214799"/>
                  <a:pt x="8823591" y="1171725"/>
                </a:cubicBezTo>
                <a:cubicBezTo>
                  <a:pt x="8799344" y="1128652"/>
                  <a:pt x="8758125" y="1095420"/>
                  <a:pt x="8699934" y="1072029"/>
                </a:cubicBezTo>
                <a:cubicBezTo>
                  <a:pt x="8769536" y="1048068"/>
                  <a:pt x="8819455" y="1007134"/>
                  <a:pt x="8849692" y="949227"/>
                </a:cubicBezTo>
                <a:cubicBezTo>
                  <a:pt x="8879929" y="891321"/>
                  <a:pt x="8895047" y="832416"/>
                  <a:pt x="8895047" y="772512"/>
                </a:cubicBezTo>
                <a:cubicBezTo>
                  <a:pt x="8895047" y="722878"/>
                  <a:pt x="8887060" y="678664"/>
                  <a:pt x="8871086" y="639869"/>
                </a:cubicBezTo>
                <a:cubicBezTo>
                  <a:pt x="8855112" y="601075"/>
                  <a:pt x="8833432" y="565703"/>
                  <a:pt x="8806048" y="533755"/>
                </a:cubicBezTo>
                <a:cubicBezTo>
                  <a:pt x="8772959" y="494960"/>
                  <a:pt x="8732595" y="465579"/>
                  <a:pt x="8684958" y="445611"/>
                </a:cubicBezTo>
                <a:cubicBezTo>
                  <a:pt x="8637321" y="425644"/>
                  <a:pt x="8569288" y="414804"/>
                  <a:pt x="8480859" y="413092"/>
                </a:cubicBezTo>
                <a:close/>
                <a:moveTo>
                  <a:pt x="6692280" y="413092"/>
                </a:moveTo>
                <a:lnTo>
                  <a:pt x="6692280" y="1674485"/>
                </a:lnTo>
                <a:lnTo>
                  <a:pt x="7648166" y="1674485"/>
                </a:lnTo>
                <a:lnTo>
                  <a:pt x="7648166" y="1447708"/>
                </a:lnTo>
                <a:lnTo>
                  <a:pt x="6949864" y="1447708"/>
                </a:lnTo>
                <a:lnTo>
                  <a:pt x="6949864" y="1123375"/>
                </a:lnTo>
                <a:lnTo>
                  <a:pt x="7562589" y="1123375"/>
                </a:lnTo>
                <a:lnTo>
                  <a:pt x="7562589" y="904300"/>
                </a:lnTo>
                <a:lnTo>
                  <a:pt x="6949864" y="904300"/>
                </a:lnTo>
                <a:lnTo>
                  <a:pt x="6949864" y="636446"/>
                </a:lnTo>
                <a:lnTo>
                  <a:pt x="7617358" y="636446"/>
                </a:lnTo>
                <a:lnTo>
                  <a:pt x="7617358" y="413092"/>
                </a:lnTo>
                <a:close/>
                <a:moveTo>
                  <a:pt x="5413474" y="413092"/>
                </a:moveTo>
                <a:lnTo>
                  <a:pt x="5413474" y="1674485"/>
                </a:lnTo>
                <a:lnTo>
                  <a:pt x="5659078" y="1674485"/>
                </a:lnTo>
                <a:lnTo>
                  <a:pt x="5659078" y="778503"/>
                </a:lnTo>
                <a:lnTo>
                  <a:pt x="6174246" y="1674485"/>
                </a:lnTo>
                <a:lnTo>
                  <a:pt x="6437821" y="1674485"/>
                </a:lnTo>
                <a:lnTo>
                  <a:pt x="6437821" y="413092"/>
                </a:lnTo>
                <a:lnTo>
                  <a:pt x="6192217" y="413092"/>
                </a:lnTo>
                <a:lnTo>
                  <a:pt x="6192217" y="1293671"/>
                </a:lnTo>
                <a:lnTo>
                  <a:pt x="5689885" y="413092"/>
                </a:lnTo>
                <a:close/>
                <a:moveTo>
                  <a:pt x="4911440" y="413092"/>
                </a:moveTo>
                <a:lnTo>
                  <a:pt x="4911440" y="1674485"/>
                </a:lnTo>
                <a:lnTo>
                  <a:pt x="5173303" y="1674485"/>
                </a:lnTo>
                <a:lnTo>
                  <a:pt x="5173303" y="413092"/>
                </a:lnTo>
                <a:close/>
                <a:moveTo>
                  <a:pt x="1492635" y="413092"/>
                </a:moveTo>
                <a:lnTo>
                  <a:pt x="1790440" y="413092"/>
                </a:lnTo>
                <a:lnTo>
                  <a:pt x="2237147" y="1674485"/>
                </a:lnTo>
                <a:lnTo>
                  <a:pt x="1951323" y="1674485"/>
                </a:lnTo>
                <a:lnTo>
                  <a:pt x="1870025" y="1415189"/>
                </a:lnTo>
                <a:lnTo>
                  <a:pt x="1405347" y="1415189"/>
                </a:lnTo>
                <a:lnTo>
                  <a:pt x="1318059" y="1674485"/>
                </a:lnTo>
                <a:lnTo>
                  <a:pt x="1042504" y="1674485"/>
                </a:lnTo>
                <a:close/>
                <a:moveTo>
                  <a:pt x="0" y="413092"/>
                </a:moveTo>
                <a:lnTo>
                  <a:pt x="281546" y="413092"/>
                </a:lnTo>
                <a:lnTo>
                  <a:pt x="555389" y="1370690"/>
                </a:lnTo>
                <a:lnTo>
                  <a:pt x="831800" y="413092"/>
                </a:lnTo>
                <a:lnTo>
                  <a:pt x="1105644" y="413092"/>
                </a:lnTo>
                <a:lnTo>
                  <a:pt x="675196" y="1674485"/>
                </a:lnTo>
                <a:lnTo>
                  <a:pt x="426169" y="1674485"/>
                </a:lnTo>
                <a:close/>
                <a:moveTo>
                  <a:pt x="4179466" y="389131"/>
                </a:moveTo>
                <a:cubicBezTo>
                  <a:pt x="4020865" y="389131"/>
                  <a:pt x="3890219" y="441047"/>
                  <a:pt x="3787527" y="544880"/>
                </a:cubicBezTo>
                <a:cubicBezTo>
                  <a:pt x="3669432" y="664116"/>
                  <a:pt x="3610385" y="833842"/>
                  <a:pt x="3610385" y="1054058"/>
                </a:cubicBezTo>
                <a:cubicBezTo>
                  <a:pt x="3610385" y="1257729"/>
                  <a:pt x="3662301" y="1418042"/>
                  <a:pt x="3766133" y="1534996"/>
                </a:cubicBezTo>
                <a:cubicBezTo>
                  <a:pt x="3869965" y="1651380"/>
                  <a:pt x="4012593" y="1709571"/>
                  <a:pt x="4194014" y="1709571"/>
                </a:cubicBezTo>
                <a:cubicBezTo>
                  <a:pt x="4340634" y="1709571"/>
                  <a:pt x="4461012" y="1666498"/>
                  <a:pt x="4555145" y="1580351"/>
                </a:cubicBezTo>
                <a:cubicBezTo>
                  <a:pt x="4648708" y="1494205"/>
                  <a:pt x="4706900" y="1382385"/>
                  <a:pt x="4729721" y="1244893"/>
                </a:cubicBezTo>
                <a:lnTo>
                  <a:pt x="4468713" y="1244893"/>
                </a:lnTo>
                <a:cubicBezTo>
                  <a:pt x="4451027" y="1309931"/>
                  <a:pt x="4428778" y="1358709"/>
                  <a:pt x="4401964" y="1391228"/>
                </a:cubicBezTo>
                <a:cubicBezTo>
                  <a:pt x="4353471" y="1451702"/>
                  <a:pt x="4283014" y="1481939"/>
                  <a:pt x="4190591" y="1481939"/>
                </a:cubicBezTo>
                <a:cubicBezTo>
                  <a:pt x="4100451" y="1481939"/>
                  <a:pt x="4026141" y="1446710"/>
                  <a:pt x="3967665" y="1376252"/>
                </a:cubicBezTo>
                <a:cubicBezTo>
                  <a:pt x="3909188" y="1305794"/>
                  <a:pt x="3879949" y="1199823"/>
                  <a:pt x="3879949" y="1058337"/>
                </a:cubicBezTo>
                <a:cubicBezTo>
                  <a:pt x="3879949" y="916851"/>
                  <a:pt x="3907618" y="807456"/>
                  <a:pt x="3962958" y="730152"/>
                </a:cubicBezTo>
                <a:cubicBezTo>
                  <a:pt x="4018297" y="652848"/>
                  <a:pt x="4093890" y="614196"/>
                  <a:pt x="4189735" y="614196"/>
                </a:cubicBezTo>
                <a:cubicBezTo>
                  <a:pt x="4283869" y="614196"/>
                  <a:pt x="4354897" y="641581"/>
                  <a:pt x="4402820" y="696350"/>
                </a:cubicBezTo>
                <a:cubicBezTo>
                  <a:pt x="4429634" y="727157"/>
                  <a:pt x="4451598" y="772798"/>
                  <a:pt x="4468713" y="833271"/>
                </a:cubicBezTo>
                <a:lnTo>
                  <a:pt x="4732288" y="833271"/>
                </a:lnTo>
                <a:cubicBezTo>
                  <a:pt x="4728294" y="754541"/>
                  <a:pt x="4699198" y="676096"/>
                  <a:pt x="4645000" y="597937"/>
                </a:cubicBezTo>
                <a:cubicBezTo>
                  <a:pt x="4546873" y="458733"/>
                  <a:pt x="4391695" y="389131"/>
                  <a:pt x="4179466" y="389131"/>
                </a:cubicBezTo>
                <a:close/>
                <a:moveTo>
                  <a:pt x="2912642" y="389131"/>
                </a:moveTo>
                <a:cubicBezTo>
                  <a:pt x="3018756" y="389131"/>
                  <a:pt x="3110607" y="406532"/>
                  <a:pt x="3188196" y="441332"/>
                </a:cubicBezTo>
                <a:lnTo>
                  <a:pt x="3220539" y="461301"/>
                </a:lnTo>
                <a:lnTo>
                  <a:pt x="3191452" y="491516"/>
                </a:lnTo>
                <a:lnTo>
                  <a:pt x="3063894" y="643712"/>
                </a:lnTo>
                <a:lnTo>
                  <a:pt x="3046782" y="634735"/>
                </a:lnTo>
                <a:cubicBezTo>
                  <a:pt x="3011267" y="621043"/>
                  <a:pt x="2969977" y="614196"/>
                  <a:pt x="2922910" y="614196"/>
                </a:cubicBezTo>
                <a:cubicBezTo>
                  <a:pt x="2827065" y="614196"/>
                  <a:pt x="2751473" y="652848"/>
                  <a:pt x="2696134" y="730152"/>
                </a:cubicBezTo>
                <a:cubicBezTo>
                  <a:pt x="2640794" y="807456"/>
                  <a:pt x="2613125" y="916851"/>
                  <a:pt x="2613125" y="1058337"/>
                </a:cubicBezTo>
                <a:cubicBezTo>
                  <a:pt x="2613125" y="1129080"/>
                  <a:pt x="2620435" y="1190944"/>
                  <a:pt x="2635054" y="1243930"/>
                </a:cubicBezTo>
                <a:lnTo>
                  <a:pt x="2649760" y="1282999"/>
                </a:lnTo>
                <a:lnTo>
                  <a:pt x="2642905" y="1295432"/>
                </a:lnTo>
                <a:cubicBezTo>
                  <a:pt x="2604943" y="1369520"/>
                  <a:pt x="2568958" y="1445248"/>
                  <a:pt x="2534980" y="1522517"/>
                </a:cubicBezTo>
                <a:lnTo>
                  <a:pt x="2521749" y="1555125"/>
                </a:lnTo>
                <a:lnTo>
                  <a:pt x="2499308" y="1534996"/>
                </a:lnTo>
                <a:cubicBezTo>
                  <a:pt x="2395476" y="1418042"/>
                  <a:pt x="2343560" y="1257729"/>
                  <a:pt x="2343560" y="1054058"/>
                </a:cubicBezTo>
                <a:cubicBezTo>
                  <a:pt x="2343560" y="833842"/>
                  <a:pt x="2402608" y="664116"/>
                  <a:pt x="2520703" y="544880"/>
                </a:cubicBezTo>
                <a:cubicBezTo>
                  <a:pt x="2623394" y="441047"/>
                  <a:pt x="2754040" y="389131"/>
                  <a:pt x="2912642" y="389131"/>
                </a:cubicBezTo>
                <a:close/>
                <a:moveTo>
                  <a:pt x="3742740" y="0"/>
                </a:moveTo>
                <a:lnTo>
                  <a:pt x="4835972" y="0"/>
                </a:lnTo>
                <a:lnTo>
                  <a:pt x="5152171" y="0"/>
                </a:lnTo>
                <a:lnTo>
                  <a:pt x="5616138" y="0"/>
                </a:lnTo>
                <a:lnTo>
                  <a:pt x="7325667" y="0"/>
                </a:lnTo>
                <a:lnTo>
                  <a:pt x="11666940" y="0"/>
                </a:lnTo>
                <a:lnTo>
                  <a:pt x="11666940" y="6857990"/>
                </a:lnTo>
                <a:lnTo>
                  <a:pt x="7325667" y="6857990"/>
                </a:lnTo>
                <a:lnTo>
                  <a:pt x="5616138" y="6857990"/>
                </a:lnTo>
                <a:lnTo>
                  <a:pt x="5152171" y="6857990"/>
                </a:lnTo>
                <a:lnTo>
                  <a:pt x="4835972" y="6857990"/>
                </a:lnTo>
                <a:lnTo>
                  <a:pt x="4622470" y="6857990"/>
                </a:lnTo>
                <a:lnTo>
                  <a:pt x="4510714" y="6780589"/>
                </a:lnTo>
                <a:cubicBezTo>
                  <a:pt x="4336896" y="6653099"/>
                  <a:pt x="4166269" y="6515388"/>
                  <a:pt x="3994066" y="6374805"/>
                </a:cubicBezTo>
                <a:cubicBezTo>
                  <a:pt x="3048441" y="5602831"/>
                  <a:pt x="2119716" y="4969124"/>
                  <a:pt x="2119716" y="3621651"/>
                </a:cubicBezTo>
                <a:cubicBezTo>
                  <a:pt x="2119716" y="2952949"/>
                  <a:pt x="2229533" y="2320597"/>
                  <a:pt x="2439092" y="1758846"/>
                </a:cubicBezTo>
                <a:lnTo>
                  <a:pt x="2521749" y="1555125"/>
                </a:lnTo>
                <a:lnTo>
                  <a:pt x="2584457" y="1611373"/>
                </a:lnTo>
                <a:cubicBezTo>
                  <a:pt x="2676879" y="1676839"/>
                  <a:pt x="2791123" y="1709571"/>
                  <a:pt x="2927190" y="1709571"/>
                </a:cubicBezTo>
                <a:cubicBezTo>
                  <a:pt x="3073810" y="1709571"/>
                  <a:pt x="3194187" y="1666498"/>
                  <a:pt x="3288321" y="1580351"/>
                </a:cubicBezTo>
                <a:cubicBezTo>
                  <a:pt x="3381884" y="1494205"/>
                  <a:pt x="3440075" y="1382385"/>
                  <a:pt x="3462896" y="1244893"/>
                </a:cubicBezTo>
                <a:lnTo>
                  <a:pt x="3201889" y="1244893"/>
                </a:lnTo>
                <a:cubicBezTo>
                  <a:pt x="3184203" y="1309931"/>
                  <a:pt x="3161953" y="1358709"/>
                  <a:pt x="3135139" y="1391228"/>
                </a:cubicBezTo>
                <a:cubicBezTo>
                  <a:pt x="3086646" y="1451702"/>
                  <a:pt x="3016189" y="1481939"/>
                  <a:pt x="2923766" y="1481939"/>
                </a:cubicBezTo>
                <a:cubicBezTo>
                  <a:pt x="2833626" y="1481939"/>
                  <a:pt x="2759317" y="1446710"/>
                  <a:pt x="2700841" y="1376252"/>
                </a:cubicBezTo>
                <a:cubicBezTo>
                  <a:pt x="2686221" y="1358638"/>
                  <a:pt x="2673429" y="1338804"/>
                  <a:pt x="2662465" y="1316750"/>
                </a:cubicBezTo>
                <a:lnTo>
                  <a:pt x="2649760" y="1282999"/>
                </a:lnTo>
                <a:lnTo>
                  <a:pt x="2762691" y="1078191"/>
                </a:lnTo>
                <a:cubicBezTo>
                  <a:pt x="2846463" y="936777"/>
                  <a:pt x="2938024" y="802325"/>
                  <a:pt x="3037140" y="675634"/>
                </a:cubicBezTo>
                <a:lnTo>
                  <a:pt x="3063894" y="643712"/>
                </a:lnTo>
                <a:lnTo>
                  <a:pt x="3095721" y="660408"/>
                </a:lnTo>
                <a:cubicBezTo>
                  <a:pt x="3110589" y="670677"/>
                  <a:pt x="3124014" y="682657"/>
                  <a:pt x="3135995" y="696350"/>
                </a:cubicBezTo>
                <a:cubicBezTo>
                  <a:pt x="3162809" y="727157"/>
                  <a:pt x="3184774" y="772798"/>
                  <a:pt x="3201889" y="833271"/>
                </a:cubicBezTo>
                <a:lnTo>
                  <a:pt x="3465463" y="833271"/>
                </a:lnTo>
                <a:cubicBezTo>
                  <a:pt x="3461469" y="754541"/>
                  <a:pt x="3432374" y="676096"/>
                  <a:pt x="3378175" y="597937"/>
                </a:cubicBezTo>
                <a:cubicBezTo>
                  <a:pt x="3353644" y="563136"/>
                  <a:pt x="3325546" y="532685"/>
                  <a:pt x="3293883" y="506584"/>
                </a:cubicBezTo>
                <a:lnTo>
                  <a:pt x="3220539" y="461301"/>
                </a:lnTo>
                <a:lnTo>
                  <a:pt x="3356919" y="319638"/>
                </a:lnTo>
                <a:cubicBezTo>
                  <a:pt x="3470909" y="209266"/>
                  <a:pt x="3592220" y="107452"/>
                  <a:pt x="3720615" y="14997"/>
                </a:cubicBezTo>
                <a:close/>
              </a:path>
            </a:pathLst>
          </a:cu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E0D89F3-5B08-769C-1AE3-EB656E726C69}"/>
              </a:ext>
            </a:extLst>
          </p:cNvPr>
          <p:cNvSpPr txBox="1"/>
          <p:nvPr/>
        </p:nvSpPr>
        <p:spPr>
          <a:xfrm>
            <a:off x="12397345" y="6304002"/>
            <a:ext cx="11405202" cy="553998"/>
          </a:xfrm>
          <a:prstGeom prst="rect">
            <a:avLst/>
          </a:prstGeom>
          <a:noFill/>
        </p:spPr>
        <p:txBody>
          <a:bodyPr wrap="square" rtlCol="0">
            <a:spAutoFit/>
          </a:bodyPr>
          <a:lstStyle/>
          <a:p>
            <a:r>
              <a:rPr lang="fr-FR" sz="3000" b="1" dirty="0">
                <a:latin typeface="Helvetica" pitchFamily="2" charset="0"/>
              </a:rPr>
              <a:t>(les flacons sont retournés au frais juste après la photo !)</a:t>
            </a:r>
            <a:endParaRPr lang="fr-FR" sz="3000" dirty="0"/>
          </a:p>
        </p:txBody>
      </p:sp>
      <p:sp>
        <p:nvSpPr>
          <p:cNvPr id="2" name="ZoneTexte 1">
            <a:extLst>
              <a:ext uri="{FF2B5EF4-FFF2-40B4-BE49-F238E27FC236}">
                <a16:creationId xmlns:a16="http://schemas.microsoft.com/office/drawing/2014/main" id="{8FF60529-935E-6102-E010-21DB3AF90E69}"/>
              </a:ext>
            </a:extLst>
          </p:cNvPr>
          <p:cNvSpPr txBox="1"/>
          <p:nvPr/>
        </p:nvSpPr>
        <p:spPr>
          <a:xfrm>
            <a:off x="0" y="1977513"/>
            <a:ext cx="12192000" cy="5247590"/>
          </a:xfrm>
          <a:prstGeom prst="rect">
            <a:avLst/>
          </a:prstGeom>
          <a:solidFill>
            <a:srgbClr val="FCF7F3">
              <a:alpha val="67132"/>
            </a:srgbClr>
          </a:solidFill>
        </p:spPr>
        <p:txBody>
          <a:bodyPr wrap="square" rtlCol="0">
            <a:spAutoFit/>
          </a:bodyPr>
          <a:lstStyle/>
          <a:p>
            <a:pPr algn="ctr"/>
            <a:endParaRPr lang="fr-FR" sz="3600" b="1" dirty="0">
              <a:solidFill>
                <a:srgbClr val="0070C0"/>
              </a:solidFill>
              <a:latin typeface="Calibri" panose="020F0502020204030204" pitchFamily="34" charset="0"/>
              <a:cs typeface="Calibri" panose="020F0502020204030204" pitchFamily="34" charset="0"/>
            </a:endParaRPr>
          </a:p>
          <a:p>
            <a:pPr algn="ctr"/>
            <a:endParaRPr lang="fr-FR" sz="3600" b="1" dirty="0">
              <a:solidFill>
                <a:srgbClr val="0070C0"/>
              </a:solidFill>
              <a:latin typeface="Calibri" panose="020F0502020204030204" pitchFamily="34" charset="0"/>
              <a:cs typeface="Calibri" panose="020F0502020204030204" pitchFamily="34" charset="0"/>
            </a:endParaRPr>
          </a:p>
          <a:p>
            <a:pPr algn="ctr"/>
            <a:r>
              <a:rPr lang="fr-FR" sz="3600" b="1" dirty="0">
                <a:solidFill>
                  <a:srgbClr val="0070C0"/>
                </a:solidFill>
                <a:latin typeface="Calibri" panose="020F0502020204030204" pitchFamily="34" charset="0"/>
                <a:cs typeface="Calibri" panose="020F0502020204030204" pitchFamily="34" charset="0"/>
              </a:rPr>
              <a:t>Vacciner : oui </a:t>
            </a:r>
          </a:p>
          <a:p>
            <a:pPr algn="ctr"/>
            <a:endParaRPr lang="fr-FR" sz="3600" b="1" dirty="0">
              <a:solidFill>
                <a:srgbClr val="0070C0"/>
              </a:solidFill>
              <a:latin typeface="Calibri" panose="020F0502020204030204" pitchFamily="34" charset="0"/>
              <a:cs typeface="Calibri" panose="020F0502020204030204" pitchFamily="34" charset="0"/>
            </a:endParaRPr>
          </a:p>
          <a:p>
            <a:pPr algn="ctr"/>
            <a:r>
              <a:rPr lang="fr-FR" sz="3600" b="1" dirty="0">
                <a:solidFill>
                  <a:srgbClr val="0070C0"/>
                </a:solidFill>
                <a:latin typeface="Calibri" panose="020F0502020204030204" pitchFamily="34" charset="0"/>
                <a:cs typeface="Calibri" panose="020F0502020204030204" pitchFamily="34" charset="0"/>
              </a:rPr>
              <a:t>Mais avec quel temps, quand nous sommes surchargés par le suivi chronique ET la libre circulation virale, dans un contexte de faible démographie médicale ? </a:t>
            </a:r>
          </a:p>
          <a:p>
            <a:pPr algn="ctr"/>
            <a:endParaRPr lang="fr-FR" sz="3600" b="1" dirty="0">
              <a:solidFill>
                <a:srgbClr val="0070C0"/>
              </a:solidFill>
              <a:latin typeface="Calibri" panose="020F0502020204030204" pitchFamily="34" charset="0"/>
              <a:cs typeface="Calibri" panose="020F0502020204030204" pitchFamily="34" charset="0"/>
            </a:endParaRPr>
          </a:p>
          <a:p>
            <a:pPr algn="ctr"/>
            <a:endParaRPr lang="fr-FR" sz="3600" b="1" dirty="0">
              <a:solidFill>
                <a:srgbClr val="0070C0"/>
              </a:solidFill>
              <a:latin typeface="Calibri" panose="020F0502020204030204" pitchFamily="34" charset="0"/>
              <a:cs typeface="Calibri" panose="020F0502020204030204" pitchFamily="34" charset="0"/>
            </a:endParaRPr>
          </a:p>
          <a:p>
            <a:pPr algn="ctr"/>
            <a:endParaRPr lang="fr-FR" sz="1100" dirty="0">
              <a:solidFill>
                <a:srgbClr val="0070C0"/>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D91DD020-102E-9DAC-E884-5B3672B04DD1}"/>
              </a:ext>
            </a:extLst>
          </p:cNvPr>
          <p:cNvSpPr txBox="1"/>
          <p:nvPr/>
        </p:nvSpPr>
        <p:spPr>
          <a:xfrm>
            <a:off x="12717060" y="1977513"/>
            <a:ext cx="12192000" cy="4893647"/>
          </a:xfrm>
          <a:prstGeom prst="rect">
            <a:avLst/>
          </a:prstGeom>
          <a:solidFill>
            <a:srgbClr val="FCF7F3">
              <a:alpha val="67132"/>
            </a:srgbClr>
          </a:solidFill>
        </p:spPr>
        <p:txBody>
          <a:bodyPr wrap="square" rtlCol="0">
            <a:spAutoFit/>
          </a:bodyPr>
          <a:lstStyle/>
          <a:p>
            <a:pPr marL="571500"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Empirique, études épidémiologiques, RCT… : </a:t>
            </a:r>
            <a:r>
              <a:rPr lang="fr-FR" sz="3600" b="1" dirty="0">
                <a:solidFill>
                  <a:srgbClr val="00B0F0"/>
                </a:solidFill>
                <a:latin typeface="Calibri" panose="020F0502020204030204" pitchFamily="34" charset="0"/>
                <a:cs typeface="Calibri" panose="020F0502020204030204" pitchFamily="34" charset="0"/>
              </a:rPr>
              <a:t>les vaccins sont efficaces, avec une balance bénéfice-risque favorable</a:t>
            </a:r>
          </a:p>
          <a:p>
            <a:pPr marL="1028700" lvl="1" indent="-571500" algn="just">
              <a:buFont typeface="Arial" panose="020B0604020202020204" pitchFamily="34" charset="0"/>
              <a:buChar char="•"/>
            </a:pPr>
            <a:r>
              <a:rPr lang="fr-FR" sz="3600" dirty="0">
                <a:latin typeface="Calibri" panose="020F0502020204030204" pitchFamily="34" charset="0"/>
                <a:cs typeface="Calibri" panose="020F0502020204030204" pitchFamily="34" charset="0"/>
              </a:rPr>
              <a:t>Réduction de formes graves / mortalité (COVID, grippe, </a:t>
            </a:r>
            <a:r>
              <a:rPr lang="fr-FR" sz="2000" dirty="0">
                <a:latin typeface="Calibri" panose="020F0502020204030204" pitchFamily="34" charset="0"/>
                <a:cs typeface="Calibri" panose="020F0502020204030204" pitchFamily="34" charset="0"/>
              </a:rPr>
              <a:t>VRS</a:t>
            </a:r>
            <a:r>
              <a:rPr lang="fr-FR" sz="3600" dirty="0">
                <a:latin typeface="Calibri" panose="020F0502020204030204" pitchFamily="34" charset="0"/>
                <a:cs typeface="Calibri" panose="020F0502020204030204" pitchFamily="34" charset="0"/>
              </a:rPr>
              <a:t>)</a:t>
            </a:r>
          </a:p>
          <a:p>
            <a:pPr lvl="1" algn="just"/>
            <a:r>
              <a:rPr lang="fr-FR" sz="1100" b="0" i="0" dirty="0" err="1">
                <a:solidFill>
                  <a:srgbClr val="212121"/>
                </a:solidFill>
                <a:effectLst/>
                <a:latin typeface="Arial" panose="020B0604020202020204" pitchFamily="34" charset="0"/>
                <a:cs typeface="Arial" panose="020B0604020202020204" pitchFamily="34" charset="0"/>
              </a:rPr>
              <a:t>Bohnert</a:t>
            </a:r>
            <a:r>
              <a:rPr lang="fr-FR" sz="1100" b="0" i="0" dirty="0">
                <a:solidFill>
                  <a:srgbClr val="212121"/>
                </a:solidFill>
                <a:effectLst/>
                <a:latin typeface="Arial" panose="020B0604020202020204" pitchFamily="34" charset="0"/>
                <a:cs typeface="Arial" panose="020B0604020202020204" pitchFamily="34" charset="0"/>
              </a:rPr>
              <a:t> AS, </a:t>
            </a:r>
            <a:r>
              <a:rPr lang="fr-FR" sz="1100" b="0" i="0" dirty="0" err="1">
                <a:solidFill>
                  <a:srgbClr val="212121"/>
                </a:solidFill>
                <a:effectLst/>
                <a:latin typeface="Arial" panose="020B0604020202020204" pitchFamily="34" charset="0"/>
                <a:cs typeface="Arial" panose="020B0604020202020204" pitchFamily="34" charset="0"/>
              </a:rPr>
              <a:t>Kumbier</a:t>
            </a:r>
            <a:r>
              <a:rPr lang="fr-FR" sz="1100" b="0" i="0" dirty="0">
                <a:solidFill>
                  <a:srgbClr val="212121"/>
                </a:solidFill>
                <a:effectLst/>
                <a:latin typeface="Arial" panose="020B0604020202020204" pitchFamily="34" charset="0"/>
                <a:cs typeface="Arial" panose="020B0604020202020204" pitchFamily="34" charset="0"/>
              </a:rPr>
              <a:t> K, </a:t>
            </a:r>
            <a:r>
              <a:rPr lang="fr-FR" sz="1100" b="0" i="0" dirty="0" err="1">
                <a:solidFill>
                  <a:srgbClr val="212121"/>
                </a:solidFill>
                <a:effectLst/>
                <a:latin typeface="Arial" panose="020B0604020202020204" pitchFamily="34" charset="0"/>
                <a:cs typeface="Arial" panose="020B0604020202020204" pitchFamily="34" charset="0"/>
              </a:rPr>
              <a:t>Rowneki</a:t>
            </a:r>
            <a:r>
              <a:rPr lang="fr-FR" sz="1100" b="0" i="0" dirty="0">
                <a:solidFill>
                  <a:srgbClr val="212121"/>
                </a:solidFill>
                <a:effectLst/>
                <a:latin typeface="Arial" panose="020B0604020202020204" pitchFamily="34" charset="0"/>
                <a:cs typeface="Arial" panose="020B0604020202020204" pitchFamily="34" charset="0"/>
              </a:rPr>
              <a:t> M, et al. Adverse </a:t>
            </a:r>
            <a:r>
              <a:rPr lang="fr-FR" sz="1100" b="0" i="0" dirty="0" err="1">
                <a:solidFill>
                  <a:srgbClr val="212121"/>
                </a:solidFill>
                <a:effectLst/>
                <a:latin typeface="Arial" panose="020B0604020202020204" pitchFamily="34" charset="0"/>
                <a:cs typeface="Arial" panose="020B0604020202020204" pitchFamily="34" charset="0"/>
              </a:rPr>
              <a:t>outcomes</a:t>
            </a:r>
            <a:r>
              <a:rPr lang="fr-FR" sz="1100" b="0" i="0" dirty="0">
                <a:solidFill>
                  <a:srgbClr val="212121"/>
                </a:solidFill>
                <a:effectLst/>
                <a:latin typeface="Arial" panose="020B0604020202020204" pitchFamily="34" charset="0"/>
                <a:cs typeface="Arial" panose="020B0604020202020204" pitchFamily="34" charset="0"/>
              </a:rPr>
              <a:t> of SARS-CoV-2 infection </a:t>
            </a:r>
            <a:r>
              <a:rPr lang="fr-FR" sz="1100" b="0" i="0" dirty="0" err="1">
                <a:solidFill>
                  <a:srgbClr val="212121"/>
                </a:solidFill>
                <a:effectLst/>
                <a:latin typeface="Arial" panose="020B0604020202020204" pitchFamily="34" charset="0"/>
                <a:cs typeface="Arial" panose="020B0604020202020204" pitchFamily="34" charset="0"/>
              </a:rPr>
              <a:t>with</a:t>
            </a:r>
            <a:r>
              <a:rPr lang="fr-FR" sz="1100" b="0" i="0" dirty="0">
                <a:solidFill>
                  <a:srgbClr val="212121"/>
                </a:solidFill>
                <a:effectLst/>
                <a:latin typeface="Arial" panose="020B0604020202020204" pitchFamily="34" charset="0"/>
                <a:cs typeface="Arial" panose="020B0604020202020204" pitchFamily="34" charset="0"/>
              </a:rPr>
              <a:t> delta and omicron variants in </a:t>
            </a:r>
            <a:r>
              <a:rPr lang="fr-FR" sz="1100" b="0" i="0" dirty="0" err="1">
                <a:solidFill>
                  <a:srgbClr val="212121"/>
                </a:solidFill>
                <a:effectLst/>
                <a:latin typeface="Arial" panose="020B0604020202020204" pitchFamily="34" charset="0"/>
                <a:cs typeface="Arial" panose="020B0604020202020204" pitchFamily="34" charset="0"/>
              </a:rPr>
              <a:t>vaccinated</a:t>
            </a:r>
            <a:r>
              <a:rPr lang="fr-FR" sz="1100" b="0" i="0" dirty="0">
                <a:solidFill>
                  <a:srgbClr val="212121"/>
                </a:solidFill>
                <a:effectLst/>
                <a:latin typeface="Arial" panose="020B0604020202020204" pitchFamily="34" charset="0"/>
                <a:cs typeface="Arial" panose="020B0604020202020204" pitchFamily="34" charset="0"/>
              </a:rPr>
              <a:t> versus </a:t>
            </a:r>
            <a:r>
              <a:rPr lang="fr-FR" sz="1100" b="0" i="0" dirty="0" err="1">
                <a:solidFill>
                  <a:srgbClr val="212121"/>
                </a:solidFill>
                <a:effectLst/>
                <a:latin typeface="Arial" panose="020B0604020202020204" pitchFamily="34" charset="0"/>
                <a:cs typeface="Arial" panose="020B0604020202020204" pitchFamily="34" charset="0"/>
              </a:rPr>
              <a:t>unvaccinated</a:t>
            </a:r>
            <a:r>
              <a:rPr lang="fr-FR" sz="1100" b="0" i="0" dirty="0">
                <a:solidFill>
                  <a:srgbClr val="212121"/>
                </a:solidFill>
                <a:effectLst/>
                <a:latin typeface="Arial" panose="020B0604020202020204" pitchFamily="34" charset="0"/>
                <a:cs typeface="Arial" panose="020B0604020202020204" pitchFamily="34" charset="0"/>
              </a:rPr>
              <a:t> US </a:t>
            </a:r>
            <a:r>
              <a:rPr lang="fr-FR" sz="1100" b="0" i="0" dirty="0" err="1">
                <a:solidFill>
                  <a:srgbClr val="212121"/>
                </a:solidFill>
                <a:effectLst/>
                <a:latin typeface="Arial" panose="020B0604020202020204" pitchFamily="34" charset="0"/>
                <a:cs typeface="Arial" panose="020B0604020202020204" pitchFamily="34" charset="0"/>
              </a:rPr>
              <a:t>veterans</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retrospective</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cohort</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study</a:t>
            </a:r>
            <a:r>
              <a:rPr lang="fr-FR" sz="1100" b="0" i="0" dirty="0">
                <a:solidFill>
                  <a:srgbClr val="212121"/>
                </a:solidFill>
                <a:effectLst/>
                <a:latin typeface="Arial" panose="020B0604020202020204" pitchFamily="34" charset="0"/>
                <a:cs typeface="Arial" panose="020B0604020202020204" pitchFamily="34" charset="0"/>
              </a:rPr>
              <a:t>. BMJ. 2023 May 23;381:e074521.</a:t>
            </a:r>
          </a:p>
          <a:p>
            <a:pPr lvl="1" algn="just"/>
            <a:r>
              <a:rPr lang="fr-FR" sz="1100" b="0" i="0" dirty="0">
                <a:solidFill>
                  <a:srgbClr val="212121"/>
                </a:solidFill>
                <a:effectLst/>
                <a:latin typeface="system-ui"/>
              </a:rPr>
              <a:t>Havers FP, Pham H, Taylor CA, et al. COVID-19-Associated </a:t>
            </a:r>
            <a:r>
              <a:rPr lang="fr-FR" sz="1100" b="0" i="0" dirty="0" err="1">
                <a:solidFill>
                  <a:srgbClr val="212121"/>
                </a:solidFill>
                <a:effectLst/>
                <a:latin typeface="system-ui"/>
              </a:rPr>
              <a:t>Hospitalizations</a:t>
            </a:r>
            <a:r>
              <a:rPr lang="fr-FR" sz="1100" b="0" i="0" dirty="0">
                <a:solidFill>
                  <a:srgbClr val="212121"/>
                </a:solidFill>
                <a:effectLst/>
                <a:latin typeface="system-ui"/>
              </a:rPr>
              <a:t> </a:t>
            </a:r>
            <a:r>
              <a:rPr lang="fr-FR" sz="1100" b="0" i="0" dirty="0" err="1">
                <a:solidFill>
                  <a:srgbClr val="212121"/>
                </a:solidFill>
                <a:effectLst/>
                <a:latin typeface="system-ui"/>
              </a:rPr>
              <a:t>Among</a:t>
            </a:r>
            <a:r>
              <a:rPr lang="fr-FR" sz="1100" b="0" i="0" dirty="0">
                <a:solidFill>
                  <a:srgbClr val="212121"/>
                </a:solidFill>
                <a:effectLst/>
                <a:latin typeface="system-ui"/>
              </a:rPr>
              <a:t> </a:t>
            </a:r>
            <a:r>
              <a:rPr lang="fr-FR" sz="1100" b="0" i="0" dirty="0" err="1">
                <a:solidFill>
                  <a:srgbClr val="212121"/>
                </a:solidFill>
                <a:effectLst/>
                <a:latin typeface="system-ui"/>
              </a:rPr>
              <a:t>Vaccinated</a:t>
            </a:r>
            <a:r>
              <a:rPr lang="fr-FR" sz="1100" b="0" i="0" dirty="0">
                <a:solidFill>
                  <a:srgbClr val="212121"/>
                </a:solidFill>
                <a:effectLst/>
                <a:latin typeface="system-ui"/>
              </a:rPr>
              <a:t> and </a:t>
            </a:r>
            <a:r>
              <a:rPr lang="fr-FR" sz="1100" b="0" i="0" dirty="0" err="1">
                <a:solidFill>
                  <a:srgbClr val="212121"/>
                </a:solidFill>
                <a:effectLst/>
                <a:latin typeface="system-ui"/>
              </a:rPr>
              <a:t>Unvaccinated</a:t>
            </a:r>
            <a:r>
              <a:rPr lang="fr-FR" sz="1100" b="0" i="0" dirty="0">
                <a:solidFill>
                  <a:srgbClr val="212121"/>
                </a:solidFill>
                <a:effectLst/>
                <a:latin typeface="system-ui"/>
              </a:rPr>
              <a:t> </a:t>
            </a:r>
            <a:r>
              <a:rPr lang="fr-FR" sz="1100" b="0" i="0" dirty="0" err="1">
                <a:solidFill>
                  <a:srgbClr val="212121"/>
                </a:solidFill>
                <a:effectLst/>
                <a:latin typeface="system-ui"/>
              </a:rPr>
              <a:t>Adults</a:t>
            </a:r>
            <a:r>
              <a:rPr lang="fr-FR" sz="1100" b="0" i="0" dirty="0">
                <a:solidFill>
                  <a:srgbClr val="212121"/>
                </a:solidFill>
                <a:effectLst/>
                <a:latin typeface="system-ui"/>
              </a:rPr>
              <a:t> 18 </a:t>
            </a:r>
            <a:r>
              <a:rPr lang="fr-FR" sz="1100" b="0" i="0" dirty="0" err="1">
                <a:solidFill>
                  <a:srgbClr val="212121"/>
                </a:solidFill>
                <a:effectLst/>
                <a:latin typeface="system-ui"/>
              </a:rPr>
              <a:t>Years</a:t>
            </a:r>
            <a:r>
              <a:rPr lang="fr-FR" sz="1100" b="0" i="0" dirty="0">
                <a:solidFill>
                  <a:srgbClr val="212121"/>
                </a:solidFill>
                <a:effectLst/>
                <a:latin typeface="system-ui"/>
              </a:rPr>
              <a:t> or </a:t>
            </a:r>
            <a:r>
              <a:rPr lang="fr-FR" sz="1100" b="0" i="0" dirty="0" err="1">
                <a:solidFill>
                  <a:srgbClr val="212121"/>
                </a:solidFill>
                <a:effectLst/>
                <a:latin typeface="system-ui"/>
              </a:rPr>
              <a:t>Older</a:t>
            </a:r>
            <a:r>
              <a:rPr lang="fr-FR" sz="1100" b="0" i="0" dirty="0">
                <a:solidFill>
                  <a:srgbClr val="212121"/>
                </a:solidFill>
                <a:effectLst/>
                <a:latin typeface="system-ui"/>
              </a:rPr>
              <a:t> in 13 US States, </a:t>
            </a:r>
            <a:r>
              <a:rPr lang="fr-FR" sz="1100" b="0" i="0" dirty="0" err="1">
                <a:solidFill>
                  <a:srgbClr val="212121"/>
                </a:solidFill>
                <a:effectLst/>
                <a:latin typeface="system-ui"/>
              </a:rPr>
              <a:t>January</a:t>
            </a:r>
            <a:r>
              <a:rPr lang="fr-FR" sz="1100" b="0" i="0" dirty="0">
                <a:solidFill>
                  <a:srgbClr val="212121"/>
                </a:solidFill>
                <a:effectLst/>
                <a:latin typeface="system-ui"/>
              </a:rPr>
              <a:t> 2021 to April 2022. JAMA </a:t>
            </a:r>
            <a:r>
              <a:rPr lang="fr-FR" sz="1100" b="0" i="0" dirty="0" err="1">
                <a:solidFill>
                  <a:srgbClr val="212121"/>
                </a:solidFill>
                <a:effectLst/>
                <a:latin typeface="system-ui"/>
              </a:rPr>
              <a:t>Intern</a:t>
            </a:r>
            <a:r>
              <a:rPr lang="fr-FR" sz="1100" b="0" i="0" dirty="0">
                <a:solidFill>
                  <a:srgbClr val="212121"/>
                </a:solidFill>
                <a:effectLst/>
                <a:latin typeface="system-ui"/>
              </a:rPr>
              <a:t> Med. 2022 </a:t>
            </a:r>
            <a:r>
              <a:rPr lang="fr-FR" sz="1100" b="0" i="0" dirty="0" err="1">
                <a:solidFill>
                  <a:srgbClr val="212121"/>
                </a:solidFill>
                <a:effectLst/>
                <a:latin typeface="system-ui"/>
              </a:rPr>
              <a:t>Oct</a:t>
            </a:r>
            <a:r>
              <a:rPr lang="fr-FR" sz="1100" b="0" i="0" dirty="0">
                <a:solidFill>
                  <a:srgbClr val="212121"/>
                </a:solidFill>
                <a:effectLst/>
                <a:latin typeface="system-ui"/>
              </a:rPr>
              <a:t> 1;182(10):1071-1081.</a:t>
            </a:r>
          </a:p>
          <a:p>
            <a:pPr lvl="1" algn="just"/>
            <a:r>
              <a:rPr lang="fr-FR" sz="1100" b="0" i="0" dirty="0">
                <a:solidFill>
                  <a:srgbClr val="212121"/>
                </a:solidFill>
                <a:effectLst/>
                <a:latin typeface="system-ui"/>
              </a:rPr>
              <a:t>Thompson MG, </a:t>
            </a:r>
            <a:r>
              <a:rPr lang="fr-FR" sz="1100" b="0" i="0" dirty="0" err="1">
                <a:solidFill>
                  <a:srgbClr val="212121"/>
                </a:solidFill>
                <a:effectLst/>
                <a:latin typeface="system-ui"/>
              </a:rPr>
              <a:t>Stenehjem</a:t>
            </a:r>
            <a:r>
              <a:rPr lang="fr-FR" sz="1100" b="0" i="0" dirty="0">
                <a:solidFill>
                  <a:srgbClr val="212121"/>
                </a:solidFill>
                <a:effectLst/>
                <a:latin typeface="system-ui"/>
              </a:rPr>
              <a:t> E, </a:t>
            </a:r>
            <a:r>
              <a:rPr lang="fr-FR" sz="1100" b="0" i="0" dirty="0" err="1">
                <a:solidFill>
                  <a:srgbClr val="212121"/>
                </a:solidFill>
                <a:effectLst/>
                <a:latin typeface="system-ui"/>
              </a:rPr>
              <a:t>Grannis</a:t>
            </a:r>
            <a:r>
              <a:rPr lang="fr-FR" sz="1100" b="0" i="0" dirty="0">
                <a:solidFill>
                  <a:srgbClr val="212121"/>
                </a:solidFill>
                <a:effectLst/>
                <a:latin typeface="system-ui"/>
              </a:rPr>
              <a:t> S, Ball SW, </a:t>
            </a:r>
            <a:r>
              <a:rPr lang="fr-FR" sz="1100" b="0" i="0" dirty="0" err="1">
                <a:solidFill>
                  <a:srgbClr val="212121"/>
                </a:solidFill>
                <a:effectLst/>
                <a:latin typeface="system-ui"/>
              </a:rPr>
              <a:t>Naleway</a:t>
            </a:r>
            <a:r>
              <a:rPr lang="fr-FR" sz="1100" b="0" i="0" dirty="0">
                <a:solidFill>
                  <a:srgbClr val="212121"/>
                </a:solidFill>
                <a:effectLst/>
                <a:latin typeface="system-ui"/>
              </a:rPr>
              <a:t> AL, </a:t>
            </a:r>
            <a:r>
              <a:rPr lang="fr-FR" sz="1100" b="0" i="0" dirty="0" err="1">
                <a:solidFill>
                  <a:srgbClr val="212121"/>
                </a:solidFill>
                <a:effectLst/>
                <a:latin typeface="system-ui"/>
              </a:rPr>
              <a:t>Ong</a:t>
            </a:r>
            <a:r>
              <a:rPr lang="fr-FR" sz="1100" b="0" i="0" dirty="0">
                <a:solidFill>
                  <a:srgbClr val="212121"/>
                </a:solidFill>
                <a:effectLst/>
                <a:latin typeface="system-ui"/>
              </a:rPr>
              <a:t> TC, </a:t>
            </a:r>
            <a:r>
              <a:rPr lang="fr-FR" sz="1100" b="0" i="0" dirty="0" err="1">
                <a:solidFill>
                  <a:srgbClr val="212121"/>
                </a:solidFill>
                <a:effectLst/>
                <a:latin typeface="system-ui"/>
              </a:rPr>
              <a:t>DeSilva</a:t>
            </a:r>
            <a:r>
              <a:rPr lang="fr-FR" sz="1100" b="0" i="0" dirty="0">
                <a:solidFill>
                  <a:srgbClr val="212121"/>
                </a:solidFill>
                <a:effectLst/>
                <a:latin typeface="system-ui"/>
              </a:rPr>
              <a:t> MB, </a:t>
            </a:r>
            <a:r>
              <a:rPr lang="fr-FR" sz="1100" b="0" i="0" dirty="0" err="1">
                <a:solidFill>
                  <a:srgbClr val="212121"/>
                </a:solidFill>
                <a:effectLst/>
                <a:latin typeface="system-ui"/>
              </a:rPr>
              <a:t>Natarajan</a:t>
            </a:r>
            <a:r>
              <a:rPr lang="fr-FR" sz="1100" b="0" i="0" dirty="0">
                <a:solidFill>
                  <a:srgbClr val="212121"/>
                </a:solidFill>
                <a:effectLst/>
                <a:latin typeface="system-ui"/>
              </a:rPr>
              <a:t> K, </a:t>
            </a:r>
            <a:r>
              <a:rPr lang="fr-FR" sz="1100" b="0" i="0" dirty="0" err="1">
                <a:solidFill>
                  <a:srgbClr val="212121"/>
                </a:solidFill>
                <a:effectLst/>
                <a:latin typeface="system-ui"/>
              </a:rPr>
              <a:t>Bozio</a:t>
            </a:r>
            <a:r>
              <a:rPr lang="fr-FR" sz="1100" b="0" i="0" dirty="0">
                <a:solidFill>
                  <a:srgbClr val="212121"/>
                </a:solidFill>
                <a:effectLst/>
                <a:latin typeface="system-ui"/>
              </a:rPr>
              <a:t> CH, Lewis N, </a:t>
            </a:r>
            <a:r>
              <a:rPr lang="fr-FR" sz="1100" b="0" i="0" dirty="0" err="1">
                <a:solidFill>
                  <a:srgbClr val="212121"/>
                </a:solidFill>
                <a:effectLst/>
                <a:latin typeface="system-ui"/>
              </a:rPr>
              <a:t>Dascomb</a:t>
            </a:r>
            <a:r>
              <a:rPr lang="fr-FR" sz="1100" b="0" i="0" dirty="0">
                <a:solidFill>
                  <a:srgbClr val="212121"/>
                </a:solidFill>
                <a:effectLst/>
                <a:latin typeface="system-ui"/>
              </a:rPr>
              <a:t> K, Dixon BE, </a:t>
            </a:r>
            <a:r>
              <a:rPr lang="fr-FR" sz="1100" b="0" i="0" dirty="0" err="1">
                <a:solidFill>
                  <a:srgbClr val="212121"/>
                </a:solidFill>
                <a:effectLst/>
                <a:latin typeface="system-ui"/>
              </a:rPr>
              <a:t>Birch</a:t>
            </a:r>
            <a:r>
              <a:rPr lang="fr-FR" sz="1100" b="0" i="0" dirty="0">
                <a:solidFill>
                  <a:srgbClr val="212121"/>
                </a:solidFill>
                <a:effectLst/>
                <a:latin typeface="system-ui"/>
              </a:rPr>
              <a:t> RJ, Irving SA, Rao S, </a:t>
            </a:r>
            <a:r>
              <a:rPr lang="fr-FR" sz="1100" b="0" i="0" dirty="0" err="1">
                <a:solidFill>
                  <a:srgbClr val="212121"/>
                </a:solidFill>
                <a:effectLst/>
                <a:latin typeface="system-ui"/>
              </a:rPr>
              <a:t>Kharbanda</a:t>
            </a:r>
            <a:r>
              <a:rPr lang="fr-FR" sz="1100" b="0" i="0" dirty="0">
                <a:solidFill>
                  <a:srgbClr val="212121"/>
                </a:solidFill>
                <a:effectLst/>
                <a:latin typeface="system-ui"/>
              </a:rPr>
              <a:t> E, Han J, Reynolds S, Goddard K, </a:t>
            </a:r>
            <a:r>
              <a:rPr lang="fr-FR" sz="1100" b="0" i="0" dirty="0" err="1">
                <a:solidFill>
                  <a:srgbClr val="212121"/>
                </a:solidFill>
                <a:effectLst/>
                <a:latin typeface="system-ui"/>
              </a:rPr>
              <a:t>Grisel</a:t>
            </a:r>
            <a:r>
              <a:rPr lang="fr-FR" sz="1100" b="0" i="0" dirty="0">
                <a:solidFill>
                  <a:srgbClr val="212121"/>
                </a:solidFill>
                <a:effectLst/>
                <a:latin typeface="system-ui"/>
              </a:rPr>
              <a:t> N, Fadel WF, Levy ME et al. </a:t>
            </a:r>
            <a:r>
              <a:rPr lang="fr-FR" sz="1100" b="0" i="0" dirty="0" err="1">
                <a:solidFill>
                  <a:srgbClr val="212121"/>
                </a:solidFill>
                <a:effectLst/>
                <a:latin typeface="system-ui"/>
              </a:rPr>
              <a:t>Effectiveness</a:t>
            </a:r>
            <a:r>
              <a:rPr lang="fr-FR" sz="1100" b="0" i="0" dirty="0">
                <a:solidFill>
                  <a:srgbClr val="212121"/>
                </a:solidFill>
                <a:effectLst/>
                <a:latin typeface="system-ui"/>
              </a:rPr>
              <a:t> of Covid-19 Vaccines in </a:t>
            </a:r>
            <a:r>
              <a:rPr lang="fr-FR" sz="1100" b="0" i="0" dirty="0" err="1">
                <a:solidFill>
                  <a:srgbClr val="212121"/>
                </a:solidFill>
                <a:effectLst/>
                <a:latin typeface="system-ui"/>
              </a:rPr>
              <a:t>Ambulatory</a:t>
            </a:r>
            <a:r>
              <a:rPr lang="fr-FR" sz="1100" b="0" i="0" dirty="0">
                <a:solidFill>
                  <a:srgbClr val="212121"/>
                </a:solidFill>
                <a:effectLst/>
                <a:latin typeface="system-ui"/>
              </a:rPr>
              <a:t> and </a:t>
            </a:r>
            <a:r>
              <a:rPr lang="fr-FR" sz="1100" b="0" i="0" dirty="0" err="1">
                <a:solidFill>
                  <a:srgbClr val="212121"/>
                </a:solidFill>
                <a:effectLst/>
                <a:latin typeface="system-ui"/>
              </a:rPr>
              <a:t>Inpatient</a:t>
            </a:r>
            <a:r>
              <a:rPr lang="fr-FR" sz="1100" b="0" i="0" dirty="0">
                <a:solidFill>
                  <a:srgbClr val="212121"/>
                </a:solidFill>
                <a:effectLst/>
                <a:latin typeface="system-ui"/>
              </a:rPr>
              <a:t> Care Settings. N </a:t>
            </a:r>
            <a:r>
              <a:rPr lang="fr-FR" sz="1100" b="0" i="0" dirty="0" err="1">
                <a:solidFill>
                  <a:srgbClr val="212121"/>
                </a:solidFill>
                <a:effectLst/>
                <a:latin typeface="system-ui"/>
              </a:rPr>
              <a:t>Engl</a:t>
            </a:r>
            <a:r>
              <a:rPr lang="fr-FR" sz="1100" b="0" i="0" dirty="0">
                <a:solidFill>
                  <a:srgbClr val="212121"/>
                </a:solidFill>
                <a:effectLst/>
                <a:latin typeface="system-ui"/>
              </a:rPr>
              <a:t> J Med. 2021 </a:t>
            </a:r>
            <a:r>
              <a:rPr lang="fr-FR" sz="1100" b="0" i="0" dirty="0" err="1">
                <a:solidFill>
                  <a:srgbClr val="212121"/>
                </a:solidFill>
                <a:effectLst/>
                <a:latin typeface="system-ui"/>
              </a:rPr>
              <a:t>Oct</a:t>
            </a:r>
            <a:r>
              <a:rPr lang="fr-FR" sz="1100" b="0" i="0" dirty="0">
                <a:solidFill>
                  <a:srgbClr val="212121"/>
                </a:solidFill>
                <a:effectLst/>
                <a:latin typeface="system-ui"/>
              </a:rPr>
              <a:t> 7;385(15):1355-1371. </a:t>
            </a:r>
            <a:br>
              <a:rPr lang="fr-FR" sz="1100" dirty="0"/>
            </a:br>
            <a:r>
              <a:rPr lang="fr-FR" sz="1100" b="0" i="0" dirty="0" err="1">
                <a:solidFill>
                  <a:srgbClr val="212121"/>
                </a:solidFill>
                <a:effectLst/>
                <a:latin typeface="system-ui"/>
              </a:rPr>
              <a:t>Ferdinands</a:t>
            </a:r>
            <a:r>
              <a:rPr lang="fr-FR" sz="1100" b="0" i="0" dirty="0">
                <a:solidFill>
                  <a:srgbClr val="212121"/>
                </a:solidFill>
                <a:effectLst/>
                <a:latin typeface="system-ui"/>
              </a:rPr>
              <a:t> JM, Thompson MG, </a:t>
            </a:r>
            <a:r>
              <a:rPr lang="fr-FR" sz="1100" b="0" i="0" dirty="0" err="1">
                <a:solidFill>
                  <a:srgbClr val="212121"/>
                </a:solidFill>
                <a:effectLst/>
                <a:latin typeface="system-ui"/>
              </a:rPr>
              <a:t>Blanton</a:t>
            </a:r>
            <a:r>
              <a:rPr lang="fr-FR" sz="1100" b="0" i="0" dirty="0">
                <a:solidFill>
                  <a:srgbClr val="212121"/>
                </a:solidFill>
                <a:effectLst/>
                <a:latin typeface="system-ui"/>
              </a:rPr>
              <a:t> L, Spencer S, Grant L, Fry AM. </a:t>
            </a:r>
            <a:r>
              <a:rPr lang="fr-FR" sz="1100" b="0" i="0" dirty="0" err="1">
                <a:solidFill>
                  <a:srgbClr val="212121"/>
                </a:solidFill>
                <a:effectLst/>
                <a:latin typeface="system-ui"/>
              </a:rPr>
              <a:t>Does</a:t>
            </a:r>
            <a:r>
              <a:rPr lang="fr-FR" sz="1100" b="0" i="0" dirty="0">
                <a:solidFill>
                  <a:srgbClr val="212121"/>
                </a:solidFill>
                <a:effectLst/>
                <a:latin typeface="system-ui"/>
              </a:rPr>
              <a:t> influenza vaccination </a:t>
            </a:r>
            <a:r>
              <a:rPr lang="fr-FR" sz="1100" b="0" i="0" dirty="0" err="1">
                <a:solidFill>
                  <a:srgbClr val="212121"/>
                </a:solidFill>
                <a:effectLst/>
                <a:latin typeface="system-ui"/>
              </a:rPr>
              <a:t>attenuate</a:t>
            </a:r>
            <a:r>
              <a:rPr lang="fr-FR" sz="1100" b="0" i="0" dirty="0">
                <a:solidFill>
                  <a:srgbClr val="212121"/>
                </a:solidFill>
                <a:effectLst/>
                <a:latin typeface="system-ui"/>
              </a:rPr>
              <a:t> the </a:t>
            </a:r>
            <a:r>
              <a:rPr lang="fr-FR" sz="1100" b="0" i="0" dirty="0" err="1">
                <a:solidFill>
                  <a:srgbClr val="212121"/>
                </a:solidFill>
                <a:effectLst/>
                <a:latin typeface="system-ui"/>
              </a:rPr>
              <a:t>severity</a:t>
            </a:r>
            <a:r>
              <a:rPr lang="fr-FR" sz="1100" b="0" i="0" dirty="0">
                <a:solidFill>
                  <a:srgbClr val="212121"/>
                </a:solidFill>
                <a:effectLst/>
                <a:latin typeface="system-ui"/>
              </a:rPr>
              <a:t> of </a:t>
            </a:r>
            <a:r>
              <a:rPr lang="fr-FR" sz="1100" b="0" i="0" dirty="0" err="1">
                <a:solidFill>
                  <a:srgbClr val="212121"/>
                </a:solidFill>
                <a:effectLst/>
                <a:latin typeface="system-ui"/>
              </a:rPr>
              <a:t>breakthrough</a:t>
            </a:r>
            <a:r>
              <a:rPr lang="fr-FR" sz="1100" b="0" i="0" dirty="0">
                <a:solidFill>
                  <a:srgbClr val="212121"/>
                </a:solidFill>
                <a:effectLst/>
                <a:latin typeface="system-ui"/>
              </a:rPr>
              <a:t> infections? A narrative </a:t>
            </a:r>
            <a:r>
              <a:rPr lang="fr-FR" sz="1100" b="0" i="0" dirty="0" err="1">
                <a:solidFill>
                  <a:srgbClr val="212121"/>
                </a:solidFill>
                <a:effectLst/>
                <a:latin typeface="system-ui"/>
              </a:rPr>
              <a:t>review</a:t>
            </a:r>
            <a:r>
              <a:rPr lang="fr-FR" sz="1100" b="0" i="0" dirty="0">
                <a:solidFill>
                  <a:srgbClr val="212121"/>
                </a:solidFill>
                <a:effectLst/>
                <a:latin typeface="system-ui"/>
              </a:rPr>
              <a:t> and </a:t>
            </a:r>
            <a:r>
              <a:rPr lang="fr-FR" sz="1100" b="0" i="0" dirty="0" err="1">
                <a:solidFill>
                  <a:srgbClr val="212121"/>
                </a:solidFill>
                <a:effectLst/>
                <a:latin typeface="system-ui"/>
              </a:rPr>
              <a:t>recommendations</a:t>
            </a:r>
            <a:r>
              <a:rPr lang="fr-FR" sz="1100" b="0" i="0" dirty="0">
                <a:solidFill>
                  <a:srgbClr val="212121"/>
                </a:solidFill>
                <a:effectLst/>
                <a:latin typeface="system-ui"/>
              </a:rPr>
              <a:t> for </a:t>
            </a:r>
            <a:r>
              <a:rPr lang="fr-FR" sz="1100" b="0" i="0" dirty="0" err="1">
                <a:solidFill>
                  <a:srgbClr val="212121"/>
                </a:solidFill>
                <a:effectLst/>
                <a:latin typeface="system-ui"/>
              </a:rPr>
              <a:t>further</a:t>
            </a:r>
            <a:r>
              <a:rPr lang="fr-FR" sz="1100" b="0" i="0" dirty="0">
                <a:solidFill>
                  <a:srgbClr val="212121"/>
                </a:solidFill>
                <a:effectLst/>
                <a:latin typeface="system-ui"/>
              </a:rPr>
              <a:t> </a:t>
            </a:r>
            <a:r>
              <a:rPr lang="fr-FR" sz="1100" b="0" i="0" dirty="0" err="1">
                <a:solidFill>
                  <a:srgbClr val="212121"/>
                </a:solidFill>
                <a:effectLst/>
                <a:latin typeface="system-ui"/>
              </a:rPr>
              <a:t>research</a:t>
            </a:r>
            <a:r>
              <a:rPr lang="fr-FR" sz="1100" b="0" i="0" dirty="0">
                <a:solidFill>
                  <a:srgbClr val="212121"/>
                </a:solidFill>
                <a:effectLst/>
                <a:latin typeface="system-ui"/>
              </a:rPr>
              <a:t>. Vaccine. 2021 Jun 23;39(28):3678-3695.</a:t>
            </a:r>
            <a:endParaRPr lang="fr-FR" sz="1100" dirty="0">
              <a:latin typeface="Arial" panose="020B0604020202020204" pitchFamily="34" charset="0"/>
              <a:cs typeface="Arial" panose="020B0604020202020204" pitchFamily="34" charset="0"/>
            </a:endParaRPr>
          </a:p>
          <a:p>
            <a:pPr marL="1028700" lvl="1" indent="-571500" algn="just">
              <a:buFont typeface="Arial" panose="020B0604020202020204" pitchFamily="34" charset="0"/>
              <a:buChar char="•"/>
            </a:pPr>
            <a:r>
              <a:rPr lang="fr-FR" sz="3600" dirty="0">
                <a:latin typeface="Calibri" panose="020F0502020204030204" pitchFamily="34" charset="0"/>
                <a:cs typeface="Calibri" panose="020F0502020204030204" pitchFamily="34" charset="0"/>
              </a:rPr>
              <a:t>Diminution du risque de COVID long (y compris pédiatrique), complications CV ; symptômes, transmission</a:t>
            </a:r>
          </a:p>
          <a:p>
            <a:pPr lvl="1" algn="just"/>
            <a:r>
              <a:rPr lang="fr-FR" sz="1100" b="0" i="0" dirty="0">
                <a:solidFill>
                  <a:srgbClr val="212121"/>
                </a:solidFill>
                <a:effectLst/>
                <a:latin typeface="Arial" panose="020B0604020202020204" pitchFamily="34" charset="0"/>
                <a:cs typeface="Arial" panose="020B0604020202020204" pitchFamily="34" charset="0"/>
              </a:rPr>
              <a:t>Jiang J, Chan L, </a:t>
            </a:r>
            <a:r>
              <a:rPr lang="fr-FR" sz="1100" b="0" i="0" dirty="0" err="1">
                <a:solidFill>
                  <a:srgbClr val="212121"/>
                </a:solidFill>
                <a:effectLst/>
                <a:latin typeface="Arial" panose="020B0604020202020204" pitchFamily="34" charset="0"/>
                <a:cs typeface="Arial" panose="020B0604020202020204" pitchFamily="34" charset="0"/>
              </a:rPr>
              <a:t>Kauffman</a:t>
            </a:r>
            <a:r>
              <a:rPr lang="fr-FR" sz="1100" b="0" i="0" dirty="0">
                <a:solidFill>
                  <a:srgbClr val="212121"/>
                </a:solidFill>
                <a:effectLst/>
                <a:latin typeface="Arial" panose="020B0604020202020204" pitchFamily="34" charset="0"/>
                <a:cs typeface="Arial" panose="020B0604020202020204" pitchFamily="34" charset="0"/>
              </a:rPr>
              <a:t> J, </a:t>
            </a:r>
            <a:r>
              <a:rPr lang="fr-FR" sz="1100" b="0" i="0" dirty="0" err="1">
                <a:solidFill>
                  <a:srgbClr val="212121"/>
                </a:solidFill>
                <a:effectLst/>
                <a:latin typeface="Arial" panose="020B0604020202020204" pitchFamily="34" charset="0"/>
                <a:cs typeface="Arial" panose="020B0604020202020204" pitchFamily="34" charset="0"/>
              </a:rPr>
              <a:t>Narula</a:t>
            </a:r>
            <a:r>
              <a:rPr lang="fr-FR" sz="1100" b="0" i="0" dirty="0">
                <a:solidFill>
                  <a:srgbClr val="212121"/>
                </a:solidFill>
                <a:effectLst/>
                <a:latin typeface="Arial" panose="020B0604020202020204" pitchFamily="34" charset="0"/>
                <a:cs typeface="Arial" panose="020B0604020202020204" pitchFamily="34" charset="0"/>
              </a:rPr>
              <a:t> J, </a:t>
            </a:r>
            <a:r>
              <a:rPr lang="fr-FR" sz="1100" b="0" i="0" dirty="0" err="1">
                <a:solidFill>
                  <a:srgbClr val="212121"/>
                </a:solidFill>
                <a:effectLst/>
                <a:latin typeface="Arial" panose="020B0604020202020204" pitchFamily="34" charset="0"/>
                <a:cs typeface="Arial" panose="020B0604020202020204" pitchFamily="34" charset="0"/>
              </a:rPr>
              <a:t>Charney</a:t>
            </a:r>
            <a:r>
              <a:rPr lang="fr-FR" sz="1100" b="0" i="0" dirty="0">
                <a:solidFill>
                  <a:srgbClr val="212121"/>
                </a:solidFill>
                <a:effectLst/>
                <a:latin typeface="Arial" panose="020B0604020202020204" pitchFamily="34" charset="0"/>
                <a:cs typeface="Arial" panose="020B0604020202020204" pitchFamily="34" charset="0"/>
              </a:rPr>
              <a:t> AW, Oh W, </a:t>
            </a:r>
            <a:r>
              <a:rPr lang="fr-FR" sz="1100" b="0" i="0" dirty="0" err="1">
                <a:solidFill>
                  <a:srgbClr val="212121"/>
                </a:solidFill>
                <a:effectLst/>
                <a:latin typeface="Arial" panose="020B0604020202020204" pitchFamily="34" charset="0"/>
                <a:cs typeface="Arial" panose="020B0604020202020204" pitchFamily="34" charset="0"/>
              </a:rPr>
              <a:t>Nadkarni</a:t>
            </a:r>
            <a:r>
              <a:rPr lang="fr-FR" sz="1100" b="0" i="0" dirty="0">
                <a:solidFill>
                  <a:srgbClr val="212121"/>
                </a:solidFill>
                <a:effectLst/>
                <a:latin typeface="Arial" panose="020B0604020202020204" pitchFamily="34" charset="0"/>
                <a:cs typeface="Arial" panose="020B0604020202020204" pitchFamily="34" charset="0"/>
              </a:rPr>
              <a:t> G; N3C Consortium. Impact of Vaccination on Major Adverse </a:t>
            </a:r>
            <a:r>
              <a:rPr lang="fr-FR" sz="1100" b="0" i="0" dirty="0" err="1">
                <a:solidFill>
                  <a:srgbClr val="212121"/>
                </a:solidFill>
                <a:effectLst/>
                <a:latin typeface="Arial" panose="020B0604020202020204" pitchFamily="34" charset="0"/>
                <a:cs typeface="Arial" panose="020B0604020202020204" pitchFamily="34" charset="0"/>
              </a:rPr>
              <a:t>Cardiovascular</a:t>
            </a:r>
            <a:r>
              <a:rPr lang="fr-FR" sz="1100" b="0" i="0" dirty="0">
                <a:solidFill>
                  <a:srgbClr val="212121"/>
                </a:solidFill>
                <a:effectLst/>
                <a:latin typeface="Arial" panose="020B0604020202020204" pitchFamily="34" charset="0"/>
                <a:cs typeface="Arial" panose="020B0604020202020204" pitchFamily="34" charset="0"/>
              </a:rPr>
              <a:t> Events in Patients </a:t>
            </a:r>
            <a:r>
              <a:rPr lang="fr-FR" sz="1100" b="0" i="0" dirty="0" err="1">
                <a:solidFill>
                  <a:srgbClr val="212121"/>
                </a:solidFill>
                <a:effectLst/>
                <a:latin typeface="Arial" panose="020B0604020202020204" pitchFamily="34" charset="0"/>
                <a:cs typeface="Arial" panose="020B0604020202020204" pitchFamily="34" charset="0"/>
              </a:rPr>
              <a:t>With</a:t>
            </a:r>
            <a:r>
              <a:rPr lang="fr-FR" sz="1100" b="0" i="0" dirty="0">
                <a:solidFill>
                  <a:srgbClr val="212121"/>
                </a:solidFill>
                <a:effectLst/>
                <a:latin typeface="Arial" panose="020B0604020202020204" pitchFamily="34" charset="0"/>
                <a:cs typeface="Arial" panose="020B0604020202020204" pitchFamily="34" charset="0"/>
              </a:rPr>
              <a:t> COVID-19 Infection. J Am Coll </a:t>
            </a:r>
            <a:r>
              <a:rPr lang="fr-FR" sz="1100" b="0" i="0" dirty="0" err="1">
                <a:solidFill>
                  <a:srgbClr val="212121"/>
                </a:solidFill>
                <a:effectLst/>
                <a:latin typeface="Arial" panose="020B0604020202020204" pitchFamily="34" charset="0"/>
                <a:cs typeface="Arial" panose="020B0604020202020204" pitchFamily="34" charset="0"/>
              </a:rPr>
              <a:t>Cardiol</a:t>
            </a:r>
            <a:r>
              <a:rPr lang="fr-FR" sz="1100" b="0" i="0" dirty="0">
                <a:solidFill>
                  <a:srgbClr val="212121"/>
                </a:solidFill>
                <a:effectLst/>
                <a:latin typeface="Arial" panose="020B0604020202020204" pitchFamily="34" charset="0"/>
                <a:cs typeface="Arial" panose="020B0604020202020204" pitchFamily="34" charset="0"/>
              </a:rPr>
              <a:t>. 2023 Jan 27;81(9):928–30</a:t>
            </a:r>
            <a:r>
              <a:rPr lang="fr-FR" sz="1100" dirty="0">
                <a:solidFill>
                  <a:srgbClr val="212121"/>
                </a:solidFill>
                <a:latin typeface="Arial" panose="020B0604020202020204" pitchFamily="34" charset="0"/>
                <a:cs typeface="Arial" panose="020B0604020202020204" pitchFamily="34" charset="0"/>
              </a:rPr>
              <a:t> ;  cohorte PROTECT : https://</a:t>
            </a:r>
            <a:r>
              <a:rPr lang="fr-FR" sz="1100" dirty="0" err="1">
                <a:solidFill>
                  <a:srgbClr val="212121"/>
                </a:solidFill>
                <a:latin typeface="Arial" panose="020B0604020202020204" pitchFamily="34" charset="0"/>
                <a:cs typeface="Arial" panose="020B0604020202020204" pitchFamily="34" charset="0"/>
              </a:rPr>
              <a:t>www.cdc.gov</a:t>
            </a:r>
            <a:r>
              <a:rPr lang="fr-FR" sz="1100" dirty="0">
                <a:solidFill>
                  <a:srgbClr val="212121"/>
                </a:solidFill>
                <a:latin typeface="Arial" panose="020B0604020202020204" pitchFamily="34" charset="0"/>
                <a:cs typeface="Arial" panose="020B0604020202020204" pitchFamily="34" charset="0"/>
              </a:rPr>
              <a:t>/vaccines/</a:t>
            </a:r>
            <a:r>
              <a:rPr lang="fr-FR" sz="1100" dirty="0" err="1">
                <a:solidFill>
                  <a:srgbClr val="212121"/>
                </a:solidFill>
                <a:latin typeface="Arial" panose="020B0604020202020204" pitchFamily="34" charset="0"/>
                <a:cs typeface="Arial" panose="020B0604020202020204" pitchFamily="34" charset="0"/>
              </a:rPr>
              <a:t>acip</a:t>
            </a:r>
            <a:r>
              <a:rPr lang="fr-FR" sz="1100" dirty="0">
                <a:solidFill>
                  <a:srgbClr val="212121"/>
                </a:solidFill>
                <a:latin typeface="Arial" panose="020B0604020202020204" pitchFamily="34" charset="0"/>
                <a:cs typeface="Arial" panose="020B0604020202020204" pitchFamily="34" charset="0"/>
              </a:rPr>
              <a:t>/meetings/downloads/slides-2023-09-12/04-COVID-Saydah-508.pdf</a:t>
            </a:r>
            <a:endParaRPr lang="fr-FR" sz="1100" dirty="0">
              <a:latin typeface="Arial" panose="020B0604020202020204" pitchFamily="34" charset="0"/>
              <a:cs typeface="Arial" panose="020B0604020202020204" pitchFamily="34" charset="0"/>
            </a:endParaRPr>
          </a:p>
          <a:p>
            <a:pPr lvl="1" algn="just"/>
            <a:r>
              <a:rPr lang="fr-FR" sz="1100" b="0" i="0" dirty="0" err="1">
                <a:solidFill>
                  <a:srgbClr val="212121"/>
                </a:solidFill>
                <a:effectLst/>
                <a:latin typeface="Arial" panose="020B0604020202020204" pitchFamily="34" charset="0"/>
                <a:cs typeface="Arial" panose="020B0604020202020204" pitchFamily="34" charset="0"/>
              </a:rPr>
              <a:t>Singanayagam</a:t>
            </a:r>
            <a:r>
              <a:rPr lang="fr-FR" sz="1100" b="0" i="0" dirty="0">
                <a:solidFill>
                  <a:srgbClr val="212121"/>
                </a:solidFill>
                <a:effectLst/>
                <a:latin typeface="Arial" panose="020B0604020202020204" pitchFamily="34" charset="0"/>
                <a:cs typeface="Arial" panose="020B0604020202020204" pitchFamily="34" charset="0"/>
              </a:rPr>
              <a:t> A, </a:t>
            </a:r>
            <a:r>
              <a:rPr lang="fr-FR" sz="1100" b="0" i="0" dirty="0" err="1">
                <a:solidFill>
                  <a:srgbClr val="212121"/>
                </a:solidFill>
                <a:effectLst/>
                <a:latin typeface="Arial" panose="020B0604020202020204" pitchFamily="34" charset="0"/>
                <a:cs typeface="Arial" panose="020B0604020202020204" pitchFamily="34" charset="0"/>
              </a:rPr>
              <a:t>Hakki</a:t>
            </a:r>
            <a:r>
              <a:rPr lang="fr-FR" sz="1100" b="0" i="0" dirty="0">
                <a:solidFill>
                  <a:srgbClr val="212121"/>
                </a:solidFill>
                <a:effectLst/>
                <a:latin typeface="Arial" panose="020B0604020202020204" pitchFamily="34" charset="0"/>
                <a:cs typeface="Arial" panose="020B0604020202020204" pitchFamily="34" charset="0"/>
              </a:rPr>
              <a:t> S, </a:t>
            </a:r>
            <a:r>
              <a:rPr lang="fr-FR" sz="1100" b="0" i="0" dirty="0" err="1">
                <a:solidFill>
                  <a:srgbClr val="212121"/>
                </a:solidFill>
                <a:effectLst/>
                <a:latin typeface="Arial" panose="020B0604020202020204" pitchFamily="34" charset="0"/>
                <a:cs typeface="Arial" panose="020B0604020202020204" pitchFamily="34" charset="0"/>
              </a:rPr>
              <a:t>Dunning</a:t>
            </a:r>
            <a:r>
              <a:rPr lang="fr-FR" sz="1100" b="0" i="0" dirty="0">
                <a:solidFill>
                  <a:srgbClr val="212121"/>
                </a:solidFill>
                <a:effectLst/>
                <a:latin typeface="Arial" panose="020B0604020202020204" pitchFamily="34" charset="0"/>
                <a:cs typeface="Arial" panose="020B0604020202020204" pitchFamily="34" charset="0"/>
              </a:rPr>
              <a:t> J, et al. Community transmission and viral </a:t>
            </a:r>
            <a:r>
              <a:rPr lang="fr-FR" sz="1100" b="0" i="0" dirty="0" err="1">
                <a:solidFill>
                  <a:srgbClr val="212121"/>
                </a:solidFill>
                <a:effectLst/>
                <a:latin typeface="Arial" panose="020B0604020202020204" pitchFamily="34" charset="0"/>
                <a:cs typeface="Arial" panose="020B0604020202020204" pitchFamily="34" charset="0"/>
              </a:rPr>
              <a:t>load</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kinetics</a:t>
            </a:r>
            <a:r>
              <a:rPr lang="fr-FR" sz="1100" b="0" i="0" dirty="0">
                <a:solidFill>
                  <a:srgbClr val="212121"/>
                </a:solidFill>
                <a:effectLst/>
                <a:latin typeface="Arial" panose="020B0604020202020204" pitchFamily="34" charset="0"/>
                <a:cs typeface="Arial" panose="020B0604020202020204" pitchFamily="34" charset="0"/>
              </a:rPr>
              <a:t> of the SARS-CoV-2 delta (B.1.617.2) variant in </a:t>
            </a:r>
            <a:r>
              <a:rPr lang="fr-FR" sz="1100" b="0" i="0" dirty="0" err="1">
                <a:solidFill>
                  <a:srgbClr val="212121"/>
                </a:solidFill>
                <a:effectLst/>
                <a:latin typeface="Arial" panose="020B0604020202020204" pitchFamily="34" charset="0"/>
                <a:cs typeface="Arial" panose="020B0604020202020204" pitchFamily="34" charset="0"/>
              </a:rPr>
              <a:t>vaccinated</a:t>
            </a:r>
            <a:r>
              <a:rPr lang="fr-FR" sz="1100" b="0" i="0" dirty="0">
                <a:solidFill>
                  <a:srgbClr val="212121"/>
                </a:solidFill>
                <a:effectLst/>
                <a:latin typeface="Arial" panose="020B0604020202020204" pitchFamily="34" charset="0"/>
                <a:cs typeface="Arial" panose="020B0604020202020204" pitchFamily="34" charset="0"/>
              </a:rPr>
              <a:t> and </a:t>
            </a:r>
            <a:r>
              <a:rPr lang="fr-FR" sz="1100" b="0" i="0" dirty="0" err="1">
                <a:solidFill>
                  <a:srgbClr val="212121"/>
                </a:solidFill>
                <a:effectLst/>
                <a:latin typeface="Arial" panose="020B0604020202020204" pitchFamily="34" charset="0"/>
                <a:cs typeface="Arial" panose="020B0604020202020204" pitchFamily="34" charset="0"/>
              </a:rPr>
              <a:t>unvaccinated</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individuals</a:t>
            </a:r>
            <a:r>
              <a:rPr lang="fr-FR" sz="1100" b="0" i="0" dirty="0">
                <a:solidFill>
                  <a:srgbClr val="212121"/>
                </a:solidFill>
                <a:effectLst/>
                <a:latin typeface="Arial" panose="020B0604020202020204" pitchFamily="34" charset="0"/>
                <a:cs typeface="Arial" panose="020B0604020202020204" pitchFamily="34" charset="0"/>
              </a:rPr>
              <a:t> in the UK: a prospective, longitudinal, </a:t>
            </a:r>
            <a:r>
              <a:rPr lang="fr-FR" sz="1100" b="0" i="0" dirty="0" err="1">
                <a:solidFill>
                  <a:srgbClr val="212121"/>
                </a:solidFill>
                <a:effectLst/>
                <a:latin typeface="Arial" panose="020B0604020202020204" pitchFamily="34" charset="0"/>
                <a:cs typeface="Arial" panose="020B0604020202020204" pitchFamily="34" charset="0"/>
              </a:rPr>
              <a:t>cohort</a:t>
            </a:r>
            <a:r>
              <a:rPr lang="fr-FR" sz="1100" b="0" i="0" dirty="0">
                <a:solidFill>
                  <a:srgbClr val="212121"/>
                </a:solidFill>
                <a:effectLst/>
                <a:latin typeface="Arial" panose="020B0604020202020204" pitchFamily="34" charset="0"/>
                <a:cs typeface="Arial" panose="020B0604020202020204" pitchFamily="34" charset="0"/>
              </a:rPr>
              <a:t> </a:t>
            </a:r>
            <a:r>
              <a:rPr lang="fr-FR" sz="1100" b="0" i="0" dirty="0" err="1">
                <a:solidFill>
                  <a:srgbClr val="212121"/>
                </a:solidFill>
                <a:effectLst/>
                <a:latin typeface="Arial" panose="020B0604020202020204" pitchFamily="34" charset="0"/>
                <a:cs typeface="Arial" panose="020B0604020202020204" pitchFamily="34" charset="0"/>
              </a:rPr>
              <a:t>study</a:t>
            </a:r>
            <a:r>
              <a:rPr lang="fr-FR" sz="1100" b="0" i="0" dirty="0">
                <a:solidFill>
                  <a:srgbClr val="212121"/>
                </a:solidFill>
                <a:effectLst/>
                <a:latin typeface="Arial" panose="020B0604020202020204" pitchFamily="34" charset="0"/>
                <a:cs typeface="Arial" panose="020B0604020202020204" pitchFamily="34" charset="0"/>
              </a:rPr>
              <a:t>. Lancet Infect Dis. 2022 Feb;22(2):183-195.</a:t>
            </a:r>
            <a:endParaRPr lang="fr-F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1241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5AE70C2-1DDB-DBC3-DC40-3398BD83A9BA}"/>
              </a:ext>
            </a:extLst>
          </p:cNvPr>
          <p:cNvPicPr>
            <a:picLocks noChangeAspect="1" noChangeArrowheads="1"/>
          </p:cNvPicPr>
          <p:nvPr/>
        </p:nvPicPr>
        <p:blipFill>
          <a:blip r:embed="rId3"/>
          <a:srcRect l="17" r="17"/>
          <a:stretch/>
        </p:blipFill>
        <p:spPr bwMode="auto">
          <a:xfrm>
            <a:off x="2644776" y="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B402DBED-605E-DB41-08B1-E614F17F04F8}"/>
              </a:ext>
            </a:extLst>
          </p:cNvPr>
          <p:cNvSpPr txBox="1"/>
          <p:nvPr/>
        </p:nvSpPr>
        <p:spPr>
          <a:xfrm>
            <a:off x="2644776" y="10"/>
            <a:ext cx="9547224" cy="6857990"/>
          </a:xfrm>
          <a:custGeom>
            <a:avLst/>
            <a:gdLst/>
            <a:ahLst/>
            <a:cxnLst/>
            <a:rect l="l" t="t" r="r" b="b"/>
            <a:pathLst>
              <a:path w="9547224" h="6857990">
                <a:moveTo>
                  <a:pt x="6967366" y="5618802"/>
                </a:moveTo>
                <a:lnTo>
                  <a:pt x="6967366" y="5709513"/>
                </a:lnTo>
                <a:cubicBezTo>
                  <a:pt x="6965654" y="5791096"/>
                  <a:pt x="6942691" y="5847291"/>
                  <a:pt x="6898477" y="5878098"/>
                </a:cubicBezTo>
                <a:cubicBezTo>
                  <a:pt x="6854263" y="5908906"/>
                  <a:pt x="6805912" y="5924309"/>
                  <a:pt x="6753425" y="5924309"/>
                </a:cubicBezTo>
                <a:cubicBezTo>
                  <a:pt x="6720336" y="5924309"/>
                  <a:pt x="6692381" y="5914896"/>
                  <a:pt x="6669561" y="5896069"/>
                </a:cubicBezTo>
                <a:cubicBezTo>
                  <a:pt x="6646170" y="5877813"/>
                  <a:pt x="6634475" y="5847862"/>
                  <a:pt x="6634475" y="5806214"/>
                </a:cubicBezTo>
                <a:cubicBezTo>
                  <a:pt x="6634475" y="5759433"/>
                  <a:pt x="6653301" y="5724917"/>
                  <a:pt x="6690955" y="5702667"/>
                </a:cubicBezTo>
                <a:cubicBezTo>
                  <a:pt x="6713205" y="5689546"/>
                  <a:pt x="6750002" y="5678421"/>
                  <a:pt x="6801348" y="5669292"/>
                </a:cubicBezTo>
                <a:lnTo>
                  <a:pt x="6856117" y="5659023"/>
                </a:lnTo>
                <a:cubicBezTo>
                  <a:pt x="6883501" y="5653889"/>
                  <a:pt x="6905038" y="5648326"/>
                  <a:pt x="6920727" y="5642336"/>
                </a:cubicBezTo>
                <a:cubicBezTo>
                  <a:pt x="6936416" y="5636346"/>
                  <a:pt x="6951962" y="5628501"/>
                  <a:pt x="6967366" y="5618802"/>
                </a:cubicBezTo>
                <a:close/>
                <a:moveTo>
                  <a:pt x="3086450" y="5332122"/>
                </a:moveTo>
                <a:cubicBezTo>
                  <a:pt x="3160046" y="5332122"/>
                  <a:pt x="3213245" y="5359792"/>
                  <a:pt x="3246050" y="5415131"/>
                </a:cubicBezTo>
                <a:cubicBezTo>
                  <a:pt x="3278853" y="5470471"/>
                  <a:pt x="3295256" y="5534082"/>
                  <a:pt x="3295256" y="5605966"/>
                </a:cubicBezTo>
                <a:cubicBezTo>
                  <a:pt x="3295256" y="5693254"/>
                  <a:pt x="3277427" y="5763141"/>
                  <a:pt x="3241771" y="5815628"/>
                </a:cubicBezTo>
                <a:cubicBezTo>
                  <a:pt x="3206114" y="5868115"/>
                  <a:pt x="3154340" y="5894358"/>
                  <a:pt x="3086450" y="5894358"/>
                </a:cubicBezTo>
                <a:cubicBezTo>
                  <a:pt x="3039668" y="5894358"/>
                  <a:pt x="2999162" y="5881521"/>
                  <a:pt x="2964932" y="5855848"/>
                </a:cubicBezTo>
                <a:cubicBezTo>
                  <a:pt x="2907310" y="5811920"/>
                  <a:pt x="2878500" y="5735757"/>
                  <a:pt x="2878500" y="5627360"/>
                </a:cubicBezTo>
                <a:cubicBezTo>
                  <a:pt x="2878500" y="5558899"/>
                  <a:pt x="2887057" y="5502419"/>
                  <a:pt x="2904173" y="5457919"/>
                </a:cubicBezTo>
                <a:cubicBezTo>
                  <a:pt x="2937262" y="5374055"/>
                  <a:pt x="2998021" y="5332122"/>
                  <a:pt x="3086450" y="5332122"/>
                </a:cubicBezTo>
                <a:close/>
                <a:moveTo>
                  <a:pt x="8964156" y="5315863"/>
                </a:moveTo>
                <a:cubicBezTo>
                  <a:pt x="9016072" y="5315863"/>
                  <a:pt x="9059573" y="5332550"/>
                  <a:pt x="9094659" y="5365925"/>
                </a:cubicBezTo>
                <a:cubicBezTo>
                  <a:pt x="9129746" y="5399300"/>
                  <a:pt x="9149285" y="5448221"/>
                  <a:pt x="9153279" y="5512688"/>
                </a:cubicBezTo>
                <a:lnTo>
                  <a:pt x="8774177" y="5512688"/>
                </a:lnTo>
                <a:cubicBezTo>
                  <a:pt x="8782164" y="5452214"/>
                  <a:pt x="8801704" y="5404292"/>
                  <a:pt x="8832796" y="5368920"/>
                </a:cubicBezTo>
                <a:cubicBezTo>
                  <a:pt x="8863890" y="5333549"/>
                  <a:pt x="8907675" y="5315863"/>
                  <a:pt x="8964156" y="5315863"/>
                </a:cubicBezTo>
                <a:close/>
                <a:moveTo>
                  <a:pt x="7428026" y="5139576"/>
                </a:moveTo>
                <a:lnTo>
                  <a:pt x="7428026" y="6072356"/>
                </a:lnTo>
                <a:lnTo>
                  <a:pt x="7675341" y="6072356"/>
                </a:lnTo>
                <a:lnTo>
                  <a:pt x="7675341" y="5139576"/>
                </a:lnTo>
                <a:close/>
                <a:moveTo>
                  <a:pt x="4408602" y="5139576"/>
                </a:moveTo>
                <a:lnTo>
                  <a:pt x="4408602" y="6072356"/>
                </a:lnTo>
                <a:lnTo>
                  <a:pt x="4655917" y="6072356"/>
                </a:lnTo>
                <a:lnTo>
                  <a:pt x="4655917" y="5139576"/>
                </a:lnTo>
                <a:close/>
                <a:moveTo>
                  <a:pt x="5393285" y="5119038"/>
                </a:moveTo>
                <a:cubicBezTo>
                  <a:pt x="5317978" y="5119038"/>
                  <a:pt x="5256649" y="5137294"/>
                  <a:pt x="5209297" y="5173806"/>
                </a:cubicBezTo>
                <a:cubicBezTo>
                  <a:pt x="5182483" y="5194345"/>
                  <a:pt x="5153958" y="5228861"/>
                  <a:pt x="5123721" y="5277353"/>
                </a:cubicBezTo>
                <a:lnTo>
                  <a:pt x="5123721" y="5141287"/>
                </a:lnTo>
                <a:lnTo>
                  <a:pt x="4886675" y="5141287"/>
                </a:lnTo>
                <a:lnTo>
                  <a:pt x="4886675" y="6072356"/>
                </a:lnTo>
                <a:lnTo>
                  <a:pt x="5133990" y="6072356"/>
                </a:lnTo>
                <a:lnTo>
                  <a:pt x="5133990" y="5510976"/>
                </a:lnTo>
                <a:cubicBezTo>
                  <a:pt x="5133990" y="5460202"/>
                  <a:pt x="5140550" y="5421977"/>
                  <a:pt x="5153672" y="5396304"/>
                </a:cubicBezTo>
                <a:cubicBezTo>
                  <a:pt x="5177634" y="5351234"/>
                  <a:pt x="5224416" y="5328699"/>
                  <a:pt x="5294017" y="5328699"/>
                </a:cubicBezTo>
                <a:cubicBezTo>
                  <a:pt x="5353920" y="5328699"/>
                  <a:pt x="5394141" y="5351234"/>
                  <a:pt x="5414679" y="5396304"/>
                </a:cubicBezTo>
                <a:cubicBezTo>
                  <a:pt x="5426090" y="5421407"/>
                  <a:pt x="5431795" y="5461628"/>
                  <a:pt x="5431795" y="5516967"/>
                </a:cubicBezTo>
                <a:lnTo>
                  <a:pt x="5431795" y="6072356"/>
                </a:lnTo>
                <a:lnTo>
                  <a:pt x="5677398" y="6072356"/>
                </a:lnTo>
                <a:lnTo>
                  <a:pt x="5677398" y="5516967"/>
                </a:lnTo>
                <a:cubicBezTo>
                  <a:pt x="5677398" y="5475320"/>
                  <a:pt x="5683960" y="5439663"/>
                  <a:pt x="5697081" y="5409997"/>
                </a:cubicBezTo>
                <a:cubicBezTo>
                  <a:pt x="5722754" y="5354087"/>
                  <a:pt x="5769250" y="5326132"/>
                  <a:pt x="5836570" y="5326132"/>
                </a:cubicBezTo>
                <a:cubicBezTo>
                  <a:pt x="5894762" y="5326132"/>
                  <a:pt x="5934698" y="5347811"/>
                  <a:pt x="5956376" y="5391170"/>
                </a:cubicBezTo>
                <a:cubicBezTo>
                  <a:pt x="5967787" y="5413991"/>
                  <a:pt x="5973492" y="5443086"/>
                  <a:pt x="5973492" y="5478458"/>
                </a:cubicBezTo>
                <a:lnTo>
                  <a:pt x="5973492" y="6072356"/>
                </a:lnTo>
                <a:lnTo>
                  <a:pt x="6223374" y="6072356"/>
                </a:lnTo>
                <a:lnTo>
                  <a:pt x="6225086" y="5484448"/>
                </a:lnTo>
                <a:cubicBezTo>
                  <a:pt x="6225086" y="5423974"/>
                  <a:pt x="6222234" y="5378049"/>
                  <a:pt x="6216528" y="5346670"/>
                </a:cubicBezTo>
                <a:cubicBezTo>
                  <a:pt x="6207400" y="5299318"/>
                  <a:pt x="6189714" y="5259383"/>
                  <a:pt x="6163471" y="5226864"/>
                </a:cubicBezTo>
                <a:cubicBezTo>
                  <a:pt x="6130952" y="5186928"/>
                  <a:pt x="6094725" y="5158974"/>
                  <a:pt x="6054789" y="5142999"/>
                </a:cubicBezTo>
                <a:cubicBezTo>
                  <a:pt x="6014854" y="5127025"/>
                  <a:pt x="5974348" y="5119038"/>
                  <a:pt x="5933271" y="5119038"/>
                </a:cubicBezTo>
                <a:cubicBezTo>
                  <a:pt x="5871656" y="5119038"/>
                  <a:pt x="5815746" y="5131874"/>
                  <a:pt x="5765542" y="5157547"/>
                </a:cubicBezTo>
                <a:cubicBezTo>
                  <a:pt x="5718189" y="5183220"/>
                  <a:pt x="5678540" y="5223441"/>
                  <a:pt x="5646591" y="5278209"/>
                </a:cubicBezTo>
                <a:cubicBezTo>
                  <a:pt x="5628334" y="5232569"/>
                  <a:pt x="5601521" y="5195200"/>
                  <a:pt x="5566149" y="5166104"/>
                </a:cubicBezTo>
                <a:cubicBezTo>
                  <a:pt x="5522221" y="5134727"/>
                  <a:pt x="5464599" y="5119038"/>
                  <a:pt x="5393285" y="5119038"/>
                </a:cubicBezTo>
                <a:close/>
                <a:moveTo>
                  <a:pt x="3156623" y="5119038"/>
                </a:moveTo>
                <a:cubicBezTo>
                  <a:pt x="3081886" y="5119038"/>
                  <a:pt x="3017418" y="5139861"/>
                  <a:pt x="2963220" y="5181508"/>
                </a:cubicBezTo>
                <a:cubicBezTo>
                  <a:pt x="2933554" y="5204899"/>
                  <a:pt x="2905599" y="5236848"/>
                  <a:pt x="2879355" y="5277353"/>
                </a:cubicBezTo>
                <a:lnTo>
                  <a:pt x="2879355" y="5139576"/>
                </a:lnTo>
                <a:lnTo>
                  <a:pt x="2645733" y="5139576"/>
                </a:lnTo>
                <a:lnTo>
                  <a:pt x="2645733" y="6439478"/>
                </a:lnTo>
                <a:lnTo>
                  <a:pt x="2887057" y="6439478"/>
                </a:lnTo>
                <a:lnTo>
                  <a:pt x="2887057" y="5953405"/>
                </a:lnTo>
                <a:cubicBezTo>
                  <a:pt x="2912730" y="5992770"/>
                  <a:pt x="2938974" y="6022722"/>
                  <a:pt x="2965787" y="6043260"/>
                </a:cubicBezTo>
                <a:cubicBezTo>
                  <a:pt x="3014851" y="6080343"/>
                  <a:pt x="3076466" y="6098885"/>
                  <a:pt x="3150632" y="6098885"/>
                </a:cubicBezTo>
                <a:cubicBezTo>
                  <a:pt x="3267016" y="6098885"/>
                  <a:pt x="3362148" y="6055812"/>
                  <a:pt x="3436029" y="5969665"/>
                </a:cubicBezTo>
                <a:cubicBezTo>
                  <a:pt x="3509909" y="5883518"/>
                  <a:pt x="3546850" y="5758292"/>
                  <a:pt x="3546850" y="5593985"/>
                </a:cubicBezTo>
                <a:cubicBezTo>
                  <a:pt x="3546850" y="5438237"/>
                  <a:pt x="3509196" y="5320142"/>
                  <a:pt x="3433889" y="5239700"/>
                </a:cubicBezTo>
                <a:cubicBezTo>
                  <a:pt x="3358011" y="5159258"/>
                  <a:pt x="3265589" y="5119038"/>
                  <a:pt x="3156623" y="5119038"/>
                </a:cubicBezTo>
                <a:close/>
                <a:moveTo>
                  <a:pt x="8416989" y="5117326"/>
                </a:moveTo>
                <a:cubicBezTo>
                  <a:pt x="8343963" y="5117326"/>
                  <a:pt x="8284631" y="5136438"/>
                  <a:pt x="8238991" y="5174662"/>
                </a:cubicBezTo>
                <a:cubicBezTo>
                  <a:pt x="8211035" y="5197483"/>
                  <a:pt x="8178231" y="5239985"/>
                  <a:pt x="8140578" y="5302171"/>
                </a:cubicBezTo>
                <a:lnTo>
                  <a:pt x="8140578" y="5139576"/>
                </a:lnTo>
                <a:lnTo>
                  <a:pt x="7907811" y="5139576"/>
                </a:lnTo>
                <a:lnTo>
                  <a:pt x="7907811" y="6072356"/>
                </a:lnTo>
                <a:lnTo>
                  <a:pt x="8153414" y="6072356"/>
                </a:lnTo>
                <a:lnTo>
                  <a:pt x="8153414" y="5626504"/>
                </a:lnTo>
                <a:cubicBezTo>
                  <a:pt x="8153414" y="5551768"/>
                  <a:pt x="8162828" y="5496428"/>
                  <a:pt x="8181655" y="5460487"/>
                </a:cubicBezTo>
                <a:cubicBezTo>
                  <a:pt x="8215314" y="5396590"/>
                  <a:pt x="8281208" y="5364641"/>
                  <a:pt x="8379335" y="5364641"/>
                </a:cubicBezTo>
                <a:cubicBezTo>
                  <a:pt x="8386752" y="5364641"/>
                  <a:pt x="8396451" y="5364927"/>
                  <a:pt x="8408431" y="5365497"/>
                </a:cubicBezTo>
                <a:cubicBezTo>
                  <a:pt x="8420412" y="5366068"/>
                  <a:pt x="8434104" y="5367208"/>
                  <a:pt x="8449508" y="5368920"/>
                </a:cubicBezTo>
                <a:lnTo>
                  <a:pt x="8449508" y="5119038"/>
                </a:lnTo>
                <a:cubicBezTo>
                  <a:pt x="8438668" y="5118467"/>
                  <a:pt x="8431679" y="5118039"/>
                  <a:pt x="8428542" y="5117754"/>
                </a:cubicBezTo>
                <a:cubicBezTo>
                  <a:pt x="8425404" y="5117469"/>
                  <a:pt x="8421553" y="5117326"/>
                  <a:pt x="8416989" y="5117326"/>
                </a:cubicBezTo>
                <a:close/>
                <a:moveTo>
                  <a:pt x="6820175" y="5117326"/>
                </a:moveTo>
                <a:cubicBezTo>
                  <a:pt x="6663285" y="5117326"/>
                  <a:pt x="6552607" y="5158403"/>
                  <a:pt x="6488140" y="5240556"/>
                </a:cubicBezTo>
                <a:cubicBezTo>
                  <a:pt x="6447633" y="5293043"/>
                  <a:pt x="6424812" y="5360078"/>
                  <a:pt x="6419678" y="5441660"/>
                </a:cubicBezTo>
                <a:lnTo>
                  <a:pt x="6655013" y="5441660"/>
                </a:lnTo>
                <a:cubicBezTo>
                  <a:pt x="6660718" y="5405718"/>
                  <a:pt x="6672127" y="5377193"/>
                  <a:pt x="6689243" y="5356084"/>
                </a:cubicBezTo>
                <a:cubicBezTo>
                  <a:pt x="6713204" y="5327559"/>
                  <a:pt x="6753996" y="5313295"/>
                  <a:pt x="6811617" y="5313295"/>
                </a:cubicBezTo>
                <a:cubicBezTo>
                  <a:pt x="6862963" y="5313295"/>
                  <a:pt x="6901900" y="5320569"/>
                  <a:pt x="6928429" y="5335117"/>
                </a:cubicBezTo>
                <a:cubicBezTo>
                  <a:pt x="6954957" y="5349665"/>
                  <a:pt x="6968221" y="5376052"/>
                  <a:pt x="6968222" y="5414275"/>
                </a:cubicBezTo>
                <a:cubicBezTo>
                  <a:pt x="6968221" y="5445654"/>
                  <a:pt x="6950821" y="5468759"/>
                  <a:pt x="6916020" y="5483592"/>
                </a:cubicBezTo>
                <a:cubicBezTo>
                  <a:pt x="6896623" y="5492150"/>
                  <a:pt x="6864389" y="5499281"/>
                  <a:pt x="6819319" y="5504986"/>
                </a:cubicBezTo>
                <a:lnTo>
                  <a:pt x="6736310" y="5515255"/>
                </a:lnTo>
                <a:cubicBezTo>
                  <a:pt x="6642176" y="5527236"/>
                  <a:pt x="6570863" y="5547204"/>
                  <a:pt x="6522370" y="5575159"/>
                </a:cubicBezTo>
                <a:cubicBezTo>
                  <a:pt x="6433941" y="5626504"/>
                  <a:pt x="6389726" y="5709513"/>
                  <a:pt x="6389726" y="5824185"/>
                </a:cubicBezTo>
                <a:cubicBezTo>
                  <a:pt x="6389726" y="5912614"/>
                  <a:pt x="6417254" y="5980933"/>
                  <a:pt x="6472308" y="6029140"/>
                </a:cubicBezTo>
                <a:cubicBezTo>
                  <a:pt x="6527362" y="6077348"/>
                  <a:pt x="6597106" y="6101452"/>
                  <a:pt x="6681541" y="6101452"/>
                </a:cubicBezTo>
                <a:cubicBezTo>
                  <a:pt x="6747721" y="6101452"/>
                  <a:pt x="6807053" y="6086334"/>
                  <a:pt x="6859540" y="6056097"/>
                </a:cubicBezTo>
                <a:cubicBezTo>
                  <a:pt x="6903469" y="6030424"/>
                  <a:pt x="6942263" y="5999332"/>
                  <a:pt x="6975923" y="5962819"/>
                </a:cubicBezTo>
                <a:cubicBezTo>
                  <a:pt x="6977634" y="5983928"/>
                  <a:pt x="6979917" y="6002755"/>
                  <a:pt x="6982770" y="6019299"/>
                </a:cubicBezTo>
                <a:cubicBezTo>
                  <a:pt x="6985622" y="6035844"/>
                  <a:pt x="6990756" y="6053529"/>
                  <a:pt x="6998173" y="6072356"/>
                </a:cubicBezTo>
                <a:lnTo>
                  <a:pt x="7263459" y="6072356"/>
                </a:lnTo>
                <a:lnTo>
                  <a:pt x="7263459" y="6036414"/>
                </a:lnTo>
                <a:cubicBezTo>
                  <a:pt x="7247485" y="6028998"/>
                  <a:pt x="7235505" y="6019584"/>
                  <a:pt x="7227517" y="6008174"/>
                </a:cubicBezTo>
                <a:cubicBezTo>
                  <a:pt x="7219530" y="5996764"/>
                  <a:pt x="7214680" y="5975085"/>
                  <a:pt x="7212969" y="5943136"/>
                </a:cubicBezTo>
                <a:cubicBezTo>
                  <a:pt x="7211828" y="5900919"/>
                  <a:pt x="7211258" y="5864977"/>
                  <a:pt x="7211258" y="5835310"/>
                </a:cubicBezTo>
                <a:lnTo>
                  <a:pt x="7211258" y="5407429"/>
                </a:lnTo>
                <a:cubicBezTo>
                  <a:pt x="7211258" y="5295040"/>
                  <a:pt x="7171607" y="5218591"/>
                  <a:pt x="7092307" y="5178085"/>
                </a:cubicBezTo>
                <a:cubicBezTo>
                  <a:pt x="7013006" y="5137579"/>
                  <a:pt x="6922295" y="5117326"/>
                  <a:pt x="6820175" y="5117326"/>
                </a:cubicBezTo>
                <a:close/>
                <a:moveTo>
                  <a:pt x="4225989" y="5117326"/>
                </a:moveTo>
                <a:cubicBezTo>
                  <a:pt x="4152965" y="5117326"/>
                  <a:pt x="4093632" y="5136438"/>
                  <a:pt x="4047991" y="5174662"/>
                </a:cubicBezTo>
                <a:cubicBezTo>
                  <a:pt x="4020036" y="5197483"/>
                  <a:pt x="3987232" y="5239985"/>
                  <a:pt x="3949579" y="5302171"/>
                </a:cubicBezTo>
                <a:lnTo>
                  <a:pt x="3949579" y="5139576"/>
                </a:lnTo>
                <a:lnTo>
                  <a:pt x="3716812" y="5139576"/>
                </a:lnTo>
                <a:lnTo>
                  <a:pt x="3716812" y="6072356"/>
                </a:lnTo>
                <a:lnTo>
                  <a:pt x="3962415" y="6072356"/>
                </a:lnTo>
                <a:lnTo>
                  <a:pt x="3962415" y="5626504"/>
                </a:lnTo>
                <a:cubicBezTo>
                  <a:pt x="3962415" y="5551768"/>
                  <a:pt x="3971829" y="5496428"/>
                  <a:pt x="3990655" y="5460487"/>
                </a:cubicBezTo>
                <a:cubicBezTo>
                  <a:pt x="4024315" y="5396590"/>
                  <a:pt x="4090209" y="5364641"/>
                  <a:pt x="4188336" y="5364641"/>
                </a:cubicBezTo>
                <a:cubicBezTo>
                  <a:pt x="4195753" y="5364641"/>
                  <a:pt x="4205452" y="5364927"/>
                  <a:pt x="4217432" y="5365497"/>
                </a:cubicBezTo>
                <a:cubicBezTo>
                  <a:pt x="4229413" y="5366068"/>
                  <a:pt x="4243105" y="5367208"/>
                  <a:pt x="4258509" y="5368920"/>
                </a:cubicBezTo>
                <a:lnTo>
                  <a:pt x="4258509" y="5119038"/>
                </a:lnTo>
                <a:cubicBezTo>
                  <a:pt x="4247669" y="5118467"/>
                  <a:pt x="4240680" y="5118039"/>
                  <a:pt x="4237543" y="5117754"/>
                </a:cubicBezTo>
                <a:cubicBezTo>
                  <a:pt x="4234404" y="5117469"/>
                  <a:pt x="4230554" y="5117326"/>
                  <a:pt x="4225989" y="5117326"/>
                </a:cubicBezTo>
                <a:close/>
                <a:moveTo>
                  <a:pt x="8964156" y="5114759"/>
                </a:moveTo>
                <a:cubicBezTo>
                  <a:pt x="8833510" y="5114759"/>
                  <a:pt x="8727253" y="5157832"/>
                  <a:pt x="8645384" y="5243979"/>
                </a:cubicBezTo>
                <a:cubicBezTo>
                  <a:pt x="8563517" y="5330126"/>
                  <a:pt x="8522583" y="5453926"/>
                  <a:pt x="8522583" y="5615379"/>
                </a:cubicBezTo>
                <a:cubicBezTo>
                  <a:pt x="8522583" y="5787673"/>
                  <a:pt x="8567938" y="5912044"/>
                  <a:pt x="8658649" y="5988491"/>
                </a:cubicBezTo>
                <a:cubicBezTo>
                  <a:pt x="8749359" y="6064940"/>
                  <a:pt x="8854048" y="6103164"/>
                  <a:pt x="8972713" y="6103164"/>
                </a:cubicBezTo>
                <a:cubicBezTo>
                  <a:pt x="9116481" y="6103164"/>
                  <a:pt x="9228301" y="6057808"/>
                  <a:pt x="9308172" y="5967097"/>
                </a:cubicBezTo>
                <a:cubicBezTo>
                  <a:pt x="9359518" y="5910047"/>
                  <a:pt x="9388329" y="5853852"/>
                  <a:pt x="9394604" y="5798512"/>
                </a:cubicBezTo>
                <a:lnTo>
                  <a:pt x="9145577" y="5798512"/>
                </a:lnTo>
                <a:cubicBezTo>
                  <a:pt x="9132456" y="5825897"/>
                  <a:pt x="9117337" y="5847291"/>
                  <a:pt x="9100222" y="5862695"/>
                </a:cubicBezTo>
                <a:cubicBezTo>
                  <a:pt x="9068845" y="5891220"/>
                  <a:pt x="9028053" y="5905483"/>
                  <a:pt x="8977848" y="5905483"/>
                </a:cubicBezTo>
                <a:cubicBezTo>
                  <a:pt x="8930496" y="5905483"/>
                  <a:pt x="8889990" y="5893787"/>
                  <a:pt x="8856330" y="5870396"/>
                </a:cubicBezTo>
                <a:cubicBezTo>
                  <a:pt x="8800991" y="5832743"/>
                  <a:pt x="8771609" y="5767135"/>
                  <a:pt x="8768186" y="5673571"/>
                </a:cubicBezTo>
                <a:lnTo>
                  <a:pt x="9406584" y="5673571"/>
                </a:lnTo>
                <a:cubicBezTo>
                  <a:pt x="9407725" y="5593130"/>
                  <a:pt x="9405158" y="5531515"/>
                  <a:pt x="9398883" y="5488727"/>
                </a:cubicBezTo>
                <a:cubicBezTo>
                  <a:pt x="9388043" y="5415702"/>
                  <a:pt x="9364367" y="5351520"/>
                  <a:pt x="9327854" y="5296180"/>
                </a:cubicBezTo>
                <a:cubicBezTo>
                  <a:pt x="9287349" y="5233425"/>
                  <a:pt x="9236003" y="5187499"/>
                  <a:pt x="9173817" y="5158403"/>
                </a:cubicBezTo>
                <a:cubicBezTo>
                  <a:pt x="9111633" y="5129307"/>
                  <a:pt x="9041745" y="5114759"/>
                  <a:pt x="8964156" y="5114759"/>
                </a:cubicBezTo>
                <a:close/>
                <a:moveTo>
                  <a:pt x="7428026" y="4803262"/>
                </a:moveTo>
                <a:lnTo>
                  <a:pt x="7428026" y="5028327"/>
                </a:lnTo>
                <a:lnTo>
                  <a:pt x="7675341" y="5028327"/>
                </a:lnTo>
                <a:lnTo>
                  <a:pt x="7675341" y="4803262"/>
                </a:lnTo>
                <a:close/>
                <a:moveTo>
                  <a:pt x="4408602" y="4803262"/>
                </a:moveTo>
                <a:lnTo>
                  <a:pt x="4408602" y="5028327"/>
                </a:lnTo>
                <a:lnTo>
                  <a:pt x="4655917" y="5028327"/>
                </a:lnTo>
                <a:lnTo>
                  <a:pt x="4655917" y="4803262"/>
                </a:lnTo>
                <a:close/>
                <a:moveTo>
                  <a:pt x="1067150" y="3227097"/>
                </a:moveTo>
                <a:cubicBezTo>
                  <a:pt x="1140746" y="3227097"/>
                  <a:pt x="1193945" y="3254767"/>
                  <a:pt x="1226750" y="3310106"/>
                </a:cubicBezTo>
                <a:cubicBezTo>
                  <a:pt x="1259554" y="3365446"/>
                  <a:pt x="1275956" y="3429057"/>
                  <a:pt x="1275956" y="3500941"/>
                </a:cubicBezTo>
                <a:cubicBezTo>
                  <a:pt x="1275956" y="3588229"/>
                  <a:pt x="1258128" y="3658116"/>
                  <a:pt x="1222471" y="3710602"/>
                </a:cubicBezTo>
                <a:cubicBezTo>
                  <a:pt x="1186814" y="3763089"/>
                  <a:pt x="1135040" y="3789333"/>
                  <a:pt x="1067150" y="3789333"/>
                </a:cubicBezTo>
                <a:cubicBezTo>
                  <a:pt x="1020369" y="3789333"/>
                  <a:pt x="979862" y="3776496"/>
                  <a:pt x="945633" y="3750823"/>
                </a:cubicBezTo>
                <a:cubicBezTo>
                  <a:pt x="888011" y="3706894"/>
                  <a:pt x="859200" y="3630731"/>
                  <a:pt x="859200" y="3522335"/>
                </a:cubicBezTo>
                <a:cubicBezTo>
                  <a:pt x="859200" y="3453874"/>
                  <a:pt x="867758" y="3397394"/>
                  <a:pt x="884873" y="3352894"/>
                </a:cubicBezTo>
                <a:cubicBezTo>
                  <a:pt x="917962" y="3269029"/>
                  <a:pt x="978722" y="3227097"/>
                  <a:pt x="1067150" y="3227097"/>
                </a:cubicBezTo>
                <a:close/>
                <a:moveTo>
                  <a:pt x="7852596" y="3210838"/>
                </a:moveTo>
                <a:cubicBezTo>
                  <a:pt x="7923910" y="3210838"/>
                  <a:pt x="7978679" y="3236083"/>
                  <a:pt x="8016902" y="3286573"/>
                </a:cubicBezTo>
                <a:cubicBezTo>
                  <a:pt x="8055126" y="3337063"/>
                  <a:pt x="8074238" y="3409089"/>
                  <a:pt x="8074238" y="3502652"/>
                </a:cubicBezTo>
                <a:cubicBezTo>
                  <a:pt x="8074238" y="3596216"/>
                  <a:pt x="8055126" y="3668385"/>
                  <a:pt x="8016902" y="3719160"/>
                </a:cubicBezTo>
                <a:cubicBezTo>
                  <a:pt x="7978679" y="3769935"/>
                  <a:pt x="7923910" y="3795323"/>
                  <a:pt x="7852596" y="3795323"/>
                </a:cubicBezTo>
                <a:cubicBezTo>
                  <a:pt x="7781282" y="3795323"/>
                  <a:pt x="7726371" y="3769935"/>
                  <a:pt x="7687861" y="3719160"/>
                </a:cubicBezTo>
                <a:cubicBezTo>
                  <a:pt x="7649352" y="3668385"/>
                  <a:pt x="7630098" y="3596216"/>
                  <a:pt x="7630098" y="3502652"/>
                </a:cubicBezTo>
                <a:cubicBezTo>
                  <a:pt x="7630098" y="3409089"/>
                  <a:pt x="7649352" y="3337063"/>
                  <a:pt x="7687861" y="3286573"/>
                </a:cubicBezTo>
                <a:cubicBezTo>
                  <a:pt x="7726371" y="3236083"/>
                  <a:pt x="7781282" y="3210838"/>
                  <a:pt x="7852596" y="3210838"/>
                </a:cubicBezTo>
                <a:close/>
                <a:moveTo>
                  <a:pt x="4696956" y="3210838"/>
                </a:moveTo>
                <a:cubicBezTo>
                  <a:pt x="4748872" y="3210838"/>
                  <a:pt x="4792373" y="3227526"/>
                  <a:pt x="4827460" y="3260900"/>
                </a:cubicBezTo>
                <a:cubicBezTo>
                  <a:pt x="4862546" y="3294274"/>
                  <a:pt x="4882085" y="3343196"/>
                  <a:pt x="4886079" y="3407663"/>
                </a:cubicBezTo>
                <a:lnTo>
                  <a:pt x="4506977" y="3407663"/>
                </a:lnTo>
                <a:cubicBezTo>
                  <a:pt x="4514964" y="3347189"/>
                  <a:pt x="4534504" y="3299267"/>
                  <a:pt x="4565596" y="3263895"/>
                </a:cubicBezTo>
                <a:cubicBezTo>
                  <a:pt x="4596689" y="3228523"/>
                  <a:pt x="4640476" y="3210838"/>
                  <a:pt x="4696956" y="3210838"/>
                </a:cubicBezTo>
                <a:close/>
                <a:moveTo>
                  <a:pt x="2753856" y="3210838"/>
                </a:moveTo>
                <a:cubicBezTo>
                  <a:pt x="2805772" y="3210838"/>
                  <a:pt x="2849274" y="3227526"/>
                  <a:pt x="2884360" y="3260900"/>
                </a:cubicBezTo>
                <a:cubicBezTo>
                  <a:pt x="2919446" y="3294274"/>
                  <a:pt x="2938986" y="3343196"/>
                  <a:pt x="2942979" y="3407663"/>
                </a:cubicBezTo>
                <a:lnTo>
                  <a:pt x="2563877" y="3407663"/>
                </a:lnTo>
                <a:cubicBezTo>
                  <a:pt x="2571864" y="3347189"/>
                  <a:pt x="2591404" y="3299267"/>
                  <a:pt x="2622497" y="3263895"/>
                </a:cubicBezTo>
                <a:cubicBezTo>
                  <a:pt x="2653589" y="3228523"/>
                  <a:pt x="2697376" y="3210838"/>
                  <a:pt x="2753856" y="3210838"/>
                </a:cubicBezTo>
                <a:close/>
                <a:moveTo>
                  <a:pt x="6951776" y="3034551"/>
                </a:moveTo>
                <a:lnTo>
                  <a:pt x="6951776" y="3967331"/>
                </a:lnTo>
                <a:lnTo>
                  <a:pt x="7199091" y="3967331"/>
                </a:lnTo>
                <a:lnTo>
                  <a:pt x="7199091" y="3034551"/>
                </a:lnTo>
                <a:close/>
                <a:moveTo>
                  <a:pt x="3265862" y="3034551"/>
                </a:moveTo>
                <a:lnTo>
                  <a:pt x="3600465" y="3967331"/>
                </a:lnTo>
                <a:lnTo>
                  <a:pt x="3858049" y="3967331"/>
                </a:lnTo>
                <a:lnTo>
                  <a:pt x="4194363" y="3034551"/>
                </a:lnTo>
                <a:lnTo>
                  <a:pt x="3932500" y="3034551"/>
                </a:lnTo>
                <a:lnTo>
                  <a:pt x="3733963" y="3722583"/>
                </a:lnTo>
                <a:lnTo>
                  <a:pt x="3539706" y="3034551"/>
                </a:lnTo>
                <a:close/>
                <a:moveTo>
                  <a:pt x="1137323" y="3014012"/>
                </a:moveTo>
                <a:cubicBezTo>
                  <a:pt x="1062586" y="3014012"/>
                  <a:pt x="998119" y="3034836"/>
                  <a:pt x="943921" y="3076483"/>
                </a:cubicBezTo>
                <a:cubicBezTo>
                  <a:pt x="914254" y="3099874"/>
                  <a:pt x="886299" y="3131822"/>
                  <a:pt x="860056" y="3172328"/>
                </a:cubicBezTo>
                <a:lnTo>
                  <a:pt x="860056" y="3034551"/>
                </a:lnTo>
                <a:lnTo>
                  <a:pt x="626433" y="3034551"/>
                </a:lnTo>
                <a:lnTo>
                  <a:pt x="626433" y="4334453"/>
                </a:lnTo>
                <a:lnTo>
                  <a:pt x="867758" y="4334453"/>
                </a:lnTo>
                <a:lnTo>
                  <a:pt x="867758" y="3848380"/>
                </a:lnTo>
                <a:cubicBezTo>
                  <a:pt x="893431" y="3887745"/>
                  <a:pt x="919674" y="3917697"/>
                  <a:pt x="946488" y="3938235"/>
                </a:cubicBezTo>
                <a:cubicBezTo>
                  <a:pt x="995551" y="3975318"/>
                  <a:pt x="1057166" y="3993860"/>
                  <a:pt x="1131332" y="3993860"/>
                </a:cubicBezTo>
                <a:cubicBezTo>
                  <a:pt x="1247716" y="3993860"/>
                  <a:pt x="1342848" y="3950786"/>
                  <a:pt x="1416729" y="3864640"/>
                </a:cubicBezTo>
                <a:cubicBezTo>
                  <a:pt x="1490610" y="3778493"/>
                  <a:pt x="1527550" y="3653267"/>
                  <a:pt x="1527550" y="3488960"/>
                </a:cubicBezTo>
                <a:cubicBezTo>
                  <a:pt x="1527550" y="3333212"/>
                  <a:pt x="1489896" y="3215116"/>
                  <a:pt x="1414589" y="3134675"/>
                </a:cubicBezTo>
                <a:cubicBezTo>
                  <a:pt x="1338712" y="3054234"/>
                  <a:pt x="1246290" y="3014012"/>
                  <a:pt x="1137323" y="3014012"/>
                </a:cubicBezTo>
                <a:close/>
                <a:moveTo>
                  <a:pt x="9017809" y="3012301"/>
                </a:moveTo>
                <a:cubicBezTo>
                  <a:pt x="8940791" y="3012301"/>
                  <a:pt x="8877178" y="3031128"/>
                  <a:pt x="8826974" y="3068781"/>
                </a:cubicBezTo>
                <a:cubicBezTo>
                  <a:pt x="8799019" y="3089890"/>
                  <a:pt x="8769352" y="3124406"/>
                  <a:pt x="8737975" y="3172328"/>
                </a:cubicBezTo>
                <a:lnTo>
                  <a:pt x="8737975" y="3036262"/>
                </a:lnTo>
                <a:lnTo>
                  <a:pt x="8502641" y="3036262"/>
                </a:lnTo>
                <a:lnTo>
                  <a:pt x="8502641" y="3967331"/>
                </a:lnTo>
                <a:lnTo>
                  <a:pt x="8745677" y="3967331"/>
                </a:lnTo>
                <a:lnTo>
                  <a:pt x="8745677" y="3462432"/>
                </a:lnTo>
                <a:cubicBezTo>
                  <a:pt x="8745677" y="3404810"/>
                  <a:pt x="8753664" y="3357458"/>
                  <a:pt x="8769638" y="3320375"/>
                </a:cubicBezTo>
                <a:cubicBezTo>
                  <a:pt x="8800446" y="3250203"/>
                  <a:pt x="8857211" y="3215117"/>
                  <a:pt x="8939935" y="3215116"/>
                </a:cubicBezTo>
                <a:cubicBezTo>
                  <a:pt x="9007254" y="3215117"/>
                  <a:pt x="9052896" y="3239078"/>
                  <a:pt x="9076857" y="3287000"/>
                </a:cubicBezTo>
                <a:cubicBezTo>
                  <a:pt x="9089978" y="3313244"/>
                  <a:pt x="9096539" y="3350897"/>
                  <a:pt x="9096539" y="3399961"/>
                </a:cubicBezTo>
                <a:lnTo>
                  <a:pt x="9096539" y="3967331"/>
                </a:lnTo>
                <a:lnTo>
                  <a:pt x="9346422" y="3967331"/>
                </a:lnTo>
                <a:lnTo>
                  <a:pt x="9346422" y="3339202"/>
                </a:lnTo>
                <a:cubicBezTo>
                  <a:pt x="9346422" y="3222248"/>
                  <a:pt x="9315756" y="3138526"/>
                  <a:pt x="9254427" y="3088036"/>
                </a:cubicBezTo>
                <a:cubicBezTo>
                  <a:pt x="9193097" y="3037546"/>
                  <a:pt x="9114224" y="3012301"/>
                  <a:pt x="9017809" y="3012301"/>
                </a:cubicBezTo>
                <a:close/>
                <a:moveTo>
                  <a:pt x="5817408" y="3012301"/>
                </a:moveTo>
                <a:cubicBezTo>
                  <a:pt x="5740390" y="3012301"/>
                  <a:pt x="5676778" y="3031128"/>
                  <a:pt x="5626574" y="3068781"/>
                </a:cubicBezTo>
                <a:cubicBezTo>
                  <a:pt x="5598619" y="3089890"/>
                  <a:pt x="5568952" y="3124406"/>
                  <a:pt x="5537574" y="3172328"/>
                </a:cubicBezTo>
                <a:lnTo>
                  <a:pt x="5537574" y="3036262"/>
                </a:lnTo>
                <a:lnTo>
                  <a:pt x="5302240" y="3036262"/>
                </a:lnTo>
                <a:lnTo>
                  <a:pt x="5302240" y="3967331"/>
                </a:lnTo>
                <a:lnTo>
                  <a:pt x="5545276" y="3967331"/>
                </a:lnTo>
                <a:lnTo>
                  <a:pt x="5545276" y="3462432"/>
                </a:lnTo>
                <a:cubicBezTo>
                  <a:pt x="5545276" y="3404810"/>
                  <a:pt x="5553263" y="3357458"/>
                  <a:pt x="5569238" y="3320375"/>
                </a:cubicBezTo>
                <a:cubicBezTo>
                  <a:pt x="5600045" y="3250203"/>
                  <a:pt x="5656811" y="3215117"/>
                  <a:pt x="5739534" y="3215116"/>
                </a:cubicBezTo>
                <a:cubicBezTo>
                  <a:pt x="5806854" y="3215117"/>
                  <a:pt x="5852494" y="3239078"/>
                  <a:pt x="5876456" y="3287000"/>
                </a:cubicBezTo>
                <a:cubicBezTo>
                  <a:pt x="5889577" y="3313244"/>
                  <a:pt x="5896138" y="3350897"/>
                  <a:pt x="5896138" y="3399961"/>
                </a:cubicBezTo>
                <a:lnTo>
                  <a:pt x="5896138" y="3967331"/>
                </a:lnTo>
                <a:lnTo>
                  <a:pt x="6146020" y="3967331"/>
                </a:lnTo>
                <a:lnTo>
                  <a:pt x="6146020" y="3339202"/>
                </a:lnTo>
                <a:cubicBezTo>
                  <a:pt x="6146020" y="3222248"/>
                  <a:pt x="6115356" y="3138526"/>
                  <a:pt x="6054026" y="3088036"/>
                </a:cubicBezTo>
                <a:cubicBezTo>
                  <a:pt x="5992697" y="3037546"/>
                  <a:pt x="5913824" y="3012301"/>
                  <a:pt x="5817408" y="3012301"/>
                </a:cubicBezTo>
                <a:close/>
                <a:moveTo>
                  <a:pt x="2206689" y="3012301"/>
                </a:moveTo>
                <a:cubicBezTo>
                  <a:pt x="2133665" y="3012301"/>
                  <a:pt x="2074332" y="3031413"/>
                  <a:pt x="2028691" y="3069637"/>
                </a:cubicBezTo>
                <a:cubicBezTo>
                  <a:pt x="2000736" y="3092458"/>
                  <a:pt x="1967932" y="3134961"/>
                  <a:pt x="1930278" y="3197146"/>
                </a:cubicBezTo>
                <a:lnTo>
                  <a:pt x="1930278" y="3034551"/>
                </a:lnTo>
                <a:lnTo>
                  <a:pt x="1697511" y="3034551"/>
                </a:lnTo>
                <a:lnTo>
                  <a:pt x="1697511" y="3967331"/>
                </a:lnTo>
                <a:lnTo>
                  <a:pt x="1943115" y="3967331"/>
                </a:lnTo>
                <a:lnTo>
                  <a:pt x="1943115" y="3521479"/>
                </a:lnTo>
                <a:cubicBezTo>
                  <a:pt x="1943115" y="3446743"/>
                  <a:pt x="1952528" y="3391404"/>
                  <a:pt x="1971355" y="3355461"/>
                </a:cubicBezTo>
                <a:cubicBezTo>
                  <a:pt x="2005015" y="3291565"/>
                  <a:pt x="2070909" y="3259616"/>
                  <a:pt x="2169036" y="3259616"/>
                </a:cubicBezTo>
                <a:cubicBezTo>
                  <a:pt x="2176453" y="3259616"/>
                  <a:pt x="2186151" y="3259902"/>
                  <a:pt x="2198132" y="3260472"/>
                </a:cubicBezTo>
                <a:cubicBezTo>
                  <a:pt x="2210112" y="3261042"/>
                  <a:pt x="2223805" y="3262184"/>
                  <a:pt x="2239208" y="3263895"/>
                </a:cubicBezTo>
                <a:lnTo>
                  <a:pt x="2239208" y="3014012"/>
                </a:lnTo>
                <a:cubicBezTo>
                  <a:pt x="2228369" y="3013442"/>
                  <a:pt x="2221380" y="3013014"/>
                  <a:pt x="2218242" y="3012729"/>
                </a:cubicBezTo>
                <a:cubicBezTo>
                  <a:pt x="2215105" y="3012444"/>
                  <a:pt x="2211254" y="3012301"/>
                  <a:pt x="2206689" y="3012301"/>
                </a:cubicBezTo>
                <a:close/>
                <a:moveTo>
                  <a:pt x="4696956" y="3009734"/>
                </a:moveTo>
                <a:cubicBezTo>
                  <a:pt x="4566310" y="3009734"/>
                  <a:pt x="4460052" y="3052807"/>
                  <a:pt x="4378185" y="3138954"/>
                </a:cubicBezTo>
                <a:cubicBezTo>
                  <a:pt x="4296317" y="3225101"/>
                  <a:pt x="4255383" y="3348901"/>
                  <a:pt x="4255383" y="3510354"/>
                </a:cubicBezTo>
                <a:cubicBezTo>
                  <a:pt x="4255383" y="3682648"/>
                  <a:pt x="4300738" y="3807018"/>
                  <a:pt x="4391449" y="3883466"/>
                </a:cubicBezTo>
                <a:cubicBezTo>
                  <a:pt x="4482160" y="3959915"/>
                  <a:pt x="4586848" y="3998138"/>
                  <a:pt x="4705513" y="3998138"/>
                </a:cubicBezTo>
                <a:cubicBezTo>
                  <a:pt x="4849281" y="3998138"/>
                  <a:pt x="4961101" y="3952783"/>
                  <a:pt x="5040972" y="3862072"/>
                </a:cubicBezTo>
                <a:cubicBezTo>
                  <a:pt x="5092318" y="3805022"/>
                  <a:pt x="5121128" y="3748827"/>
                  <a:pt x="5127404" y="3693487"/>
                </a:cubicBezTo>
                <a:lnTo>
                  <a:pt x="4878377" y="3693487"/>
                </a:lnTo>
                <a:cubicBezTo>
                  <a:pt x="4865255" y="3720872"/>
                  <a:pt x="4850137" y="3742266"/>
                  <a:pt x="4833022" y="3757669"/>
                </a:cubicBezTo>
                <a:cubicBezTo>
                  <a:pt x="4801644" y="3786195"/>
                  <a:pt x="4760853" y="3800457"/>
                  <a:pt x="4710648" y="3800457"/>
                </a:cubicBezTo>
                <a:cubicBezTo>
                  <a:pt x="4663296" y="3800457"/>
                  <a:pt x="4622790" y="3788762"/>
                  <a:pt x="4589130" y="3765371"/>
                </a:cubicBezTo>
                <a:cubicBezTo>
                  <a:pt x="4533791" y="3727718"/>
                  <a:pt x="4504409" y="3662110"/>
                  <a:pt x="4500986" y="3568546"/>
                </a:cubicBezTo>
                <a:lnTo>
                  <a:pt x="5139385" y="3568546"/>
                </a:lnTo>
                <a:cubicBezTo>
                  <a:pt x="5140525" y="3488104"/>
                  <a:pt x="5137958" y="3426490"/>
                  <a:pt x="5131683" y="3383702"/>
                </a:cubicBezTo>
                <a:cubicBezTo>
                  <a:pt x="5120843" y="3310677"/>
                  <a:pt x="5097167" y="3246495"/>
                  <a:pt x="5060655" y="3191155"/>
                </a:cubicBezTo>
                <a:cubicBezTo>
                  <a:pt x="5020148" y="3128399"/>
                  <a:pt x="4968803" y="3082473"/>
                  <a:pt x="4906617" y="3053377"/>
                </a:cubicBezTo>
                <a:cubicBezTo>
                  <a:pt x="4844432" y="3024282"/>
                  <a:pt x="4774545" y="3009734"/>
                  <a:pt x="4696956" y="3009734"/>
                </a:cubicBezTo>
                <a:close/>
                <a:moveTo>
                  <a:pt x="2753856" y="3009734"/>
                </a:moveTo>
                <a:cubicBezTo>
                  <a:pt x="2623210" y="3009734"/>
                  <a:pt x="2516953" y="3052807"/>
                  <a:pt x="2435085" y="3138954"/>
                </a:cubicBezTo>
                <a:cubicBezTo>
                  <a:pt x="2353217" y="3225101"/>
                  <a:pt x="2312283" y="3348901"/>
                  <a:pt x="2312283" y="3510354"/>
                </a:cubicBezTo>
                <a:cubicBezTo>
                  <a:pt x="2312283" y="3682648"/>
                  <a:pt x="2357638" y="3807018"/>
                  <a:pt x="2448349" y="3883466"/>
                </a:cubicBezTo>
                <a:cubicBezTo>
                  <a:pt x="2539060" y="3959915"/>
                  <a:pt x="2643748" y="3998138"/>
                  <a:pt x="2762414" y="3998138"/>
                </a:cubicBezTo>
                <a:cubicBezTo>
                  <a:pt x="2906182" y="3998138"/>
                  <a:pt x="3018001" y="3952783"/>
                  <a:pt x="3097873" y="3862072"/>
                </a:cubicBezTo>
                <a:cubicBezTo>
                  <a:pt x="3149218" y="3805022"/>
                  <a:pt x="3178029" y="3748827"/>
                  <a:pt x="3184305" y="3693487"/>
                </a:cubicBezTo>
                <a:lnTo>
                  <a:pt x="2935278" y="3693487"/>
                </a:lnTo>
                <a:cubicBezTo>
                  <a:pt x="2922156" y="3720872"/>
                  <a:pt x="2907038" y="3742266"/>
                  <a:pt x="2889922" y="3757669"/>
                </a:cubicBezTo>
                <a:cubicBezTo>
                  <a:pt x="2858544" y="3786195"/>
                  <a:pt x="2817753" y="3800457"/>
                  <a:pt x="2767549" y="3800457"/>
                </a:cubicBezTo>
                <a:cubicBezTo>
                  <a:pt x="2720196" y="3800457"/>
                  <a:pt x="2679690" y="3788762"/>
                  <a:pt x="2646030" y="3765371"/>
                </a:cubicBezTo>
                <a:cubicBezTo>
                  <a:pt x="2590691" y="3727718"/>
                  <a:pt x="2561310" y="3662110"/>
                  <a:pt x="2557887" y="3568546"/>
                </a:cubicBezTo>
                <a:lnTo>
                  <a:pt x="3196285" y="3568546"/>
                </a:lnTo>
                <a:cubicBezTo>
                  <a:pt x="3197426" y="3488104"/>
                  <a:pt x="3194859" y="3426490"/>
                  <a:pt x="3188583" y="3383702"/>
                </a:cubicBezTo>
                <a:cubicBezTo>
                  <a:pt x="3177743" y="3310677"/>
                  <a:pt x="3154067" y="3246495"/>
                  <a:pt x="3117555" y="3191155"/>
                </a:cubicBezTo>
                <a:cubicBezTo>
                  <a:pt x="3077049" y="3128399"/>
                  <a:pt x="3025703" y="3082473"/>
                  <a:pt x="2963518" y="3053377"/>
                </a:cubicBezTo>
                <a:cubicBezTo>
                  <a:pt x="2901332" y="3024282"/>
                  <a:pt x="2831445" y="3009734"/>
                  <a:pt x="2753856" y="3009734"/>
                </a:cubicBezTo>
                <a:close/>
                <a:moveTo>
                  <a:pt x="7853451" y="3004599"/>
                </a:moveTo>
                <a:cubicBezTo>
                  <a:pt x="7693138" y="3004599"/>
                  <a:pt x="7573617" y="3053948"/>
                  <a:pt x="7494887" y="3152646"/>
                </a:cubicBezTo>
                <a:cubicBezTo>
                  <a:pt x="7416157" y="3251344"/>
                  <a:pt x="7376792" y="3368013"/>
                  <a:pt x="7376792" y="3502652"/>
                </a:cubicBezTo>
                <a:cubicBezTo>
                  <a:pt x="7376792" y="3639574"/>
                  <a:pt x="7416157" y="3756671"/>
                  <a:pt x="7494887" y="3853943"/>
                </a:cubicBezTo>
                <a:cubicBezTo>
                  <a:pt x="7573617" y="3951214"/>
                  <a:pt x="7693138" y="3999850"/>
                  <a:pt x="7853451" y="3999850"/>
                </a:cubicBezTo>
                <a:cubicBezTo>
                  <a:pt x="8013765" y="3999850"/>
                  <a:pt x="8133285" y="3951214"/>
                  <a:pt x="8212015" y="3853943"/>
                </a:cubicBezTo>
                <a:cubicBezTo>
                  <a:pt x="8290746" y="3756671"/>
                  <a:pt x="8330111" y="3639574"/>
                  <a:pt x="8330111" y="3502652"/>
                </a:cubicBezTo>
                <a:cubicBezTo>
                  <a:pt x="8330111" y="3368013"/>
                  <a:pt x="8290746" y="3251344"/>
                  <a:pt x="8212015" y="3152646"/>
                </a:cubicBezTo>
                <a:cubicBezTo>
                  <a:pt x="8133285" y="3053948"/>
                  <a:pt x="8013765" y="3004599"/>
                  <a:pt x="7853451" y="3004599"/>
                </a:cubicBezTo>
                <a:close/>
                <a:moveTo>
                  <a:pt x="6401558" y="2782957"/>
                </a:moveTo>
                <a:lnTo>
                  <a:pt x="6401558" y="3043108"/>
                </a:lnTo>
                <a:lnTo>
                  <a:pt x="6271483" y="3043108"/>
                </a:lnTo>
                <a:lnTo>
                  <a:pt x="6271483" y="3216828"/>
                </a:lnTo>
                <a:lnTo>
                  <a:pt x="6401558" y="3216828"/>
                </a:lnTo>
                <a:lnTo>
                  <a:pt x="6401558" y="3791044"/>
                </a:lnTo>
                <a:cubicBezTo>
                  <a:pt x="6401558" y="3849236"/>
                  <a:pt x="6415250" y="3892309"/>
                  <a:pt x="6442635" y="3920264"/>
                </a:cubicBezTo>
                <a:cubicBezTo>
                  <a:pt x="6484852" y="3964193"/>
                  <a:pt x="6563582" y="3984161"/>
                  <a:pt x="6678825" y="3980167"/>
                </a:cubicBezTo>
                <a:lnTo>
                  <a:pt x="6794353" y="3975889"/>
                </a:lnTo>
                <a:lnTo>
                  <a:pt x="6794353" y="3793611"/>
                </a:lnTo>
                <a:cubicBezTo>
                  <a:pt x="6786366" y="3794182"/>
                  <a:pt x="6778236" y="3794610"/>
                  <a:pt x="6769964" y="3794895"/>
                </a:cubicBezTo>
                <a:cubicBezTo>
                  <a:pt x="6761691" y="3795180"/>
                  <a:pt x="6753847" y="3795323"/>
                  <a:pt x="6746431" y="3795323"/>
                </a:cubicBezTo>
                <a:cubicBezTo>
                  <a:pt x="6696796" y="3795323"/>
                  <a:pt x="6667130" y="3790616"/>
                  <a:pt x="6657431" y="3781203"/>
                </a:cubicBezTo>
                <a:cubicBezTo>
                  <a:pt x="6647732" y="3771789"/>
                  <a:pt x="6642883" y="3747971"/>
                  <a:pt x="6642883" y="3709747"/>
                </a:cubicBezTo>
                <a:lnTo>
                  <a:pt x="6642883" y="3216828"/>
                </a:lnTo>
                <a:lnTo>
                  <a:pt x="6794353" y="3216828"/>
                </a:lnTo>
                <a:lnTo>
                  <a:pt x="6794353" y="3043108"/>
                </a:lnTo>
                <a:lnTo>
                  <a:pt x="6642883" y="3043108"/>
                </a:lnTo>
                <a:lnTo>
                  <a:pt x="6642883" y="2782957"/>
                </a:lnTo>
                <a:close/>
                <a:moveTo>
                  <a:pt x="6951776" y="2698236"/>
                </a:moveTo>
                <a:lnTo>
                  <a:pt x="6951776" y="2923302"/>
                </a:lnTo>
                <a:lnTo>
                  <a:pt x="7199091" y="2923302"/>
                </a:lnTo>
                <a:lnTo>
                  <a:pt x="7199091" y="2698236"/>
                </a:lnTo>
                <a:close/>
                <a:moveTo>
                  <a:pt x="2790654" y="2652881"/>
                </a:moveTo>
                <a:lnTo>
                  <a:pt x="2626348" y="2908754"/>
                </a:lnTo>
                <a:lnTo>
                  <a:pt x="2802635" y="2908754"/>
                </a:lnTo>
                <a:lnTo>
                  <a:pt x="3062786" y="2652881"/>
                </a:lnTo>
                <a:close/>
                <a:moveTo>
                  <a:pt x="9110491" y="1408753"/>
                </a:moveTo>
                <a:lnTo>
                  <a:pt x="9110491" y="1499463"/>
                </a:lnTo>
                <a:cubicBezTo>
                  <a:pt x="9108779" y="1581046"/>
                  <a:pt x="9085817" y="1637241"/>
                  <a:pt x="9041602" y="1668049"/>
                </a:cubicBezTo>
                <a:cubicBezTo>
                  <a:pt x="8997387" y="1698856"/>
                  <a:pt x="8949037" y="1714260"/>
                  <a:pt x="8896550" y="1714260"/>
                </a:cubicBezTo>
                <a:cubicBezTo>
                  <a:pt x="8863462" y="1714260"/>
                  <a:pt x="8835506" y="1704846"/>
                  <a:pt x="8812686" y="1686020"/>
                </a:cubicBezTo>
                <a:cubicBezTo>
                  <a:pt x="8789295" y="1667763"/>
                  <a:pt x="8777600" y="1637812"/>
                  <a:pt x="8777600" y="1596165"/>
                </a:cubicBezTo>
                <a:cubicBezTo>
                  <a:pt x="8777600" y="1549383"/>
                  <a:pt x="8796426" y="1514867"/>
                  <a:pt x="8834080" y="1492617"/>
                </a:cubicBezTo>
                <a:cubicBezTo>
                  <a:pt x="8856330" y="1479496"/>
                  <a:pt x="8893127" y="1468371"/>
                  <a:pt x="8944473" y="1459243"/>
                </a:cubicBezTo>
                <a:lnTo>
                  <a:pt x="8999242" y="1448974"/>
                </a:lnTo>
                <a:cubicBezTo>
                  <a:pt x="9026626" y="1443839"/>
                  <a:pt x="9048163" y="1438277"/>
                  <a:pt x="9063852" y="1432286"/>
                </a:cubicBezTo>
                <a:cubicBezTo>
                  <a:pt x="9079540" y="1426296"/>
                  <a:pt x="9095087" y="1418451"/>
                  <a:pt x="9110491" y="1408753"/>
                </a:cubicBezTo>
                <a:close/>
                <a:moveTo>
                  <a:pt x="2481091" y="1408753"/>
                </a:moveTo>
                <a:lnTo>
                  <a:pt x="2481091" y="1499463"/>
                </a:lnTo>
                <a:cubicBezTo>
                  <a:pt x="2479380" y="1581046"/>
                  <a:pt x="2456417" y="1637241"/>
                  <a:pt x="2412203" y="1668049"/>
                </a:cubicBezTo>
                <a:cubicBezTo>
                  <a:pt x="2367988" y="1698856"/>
                  <a:pt x="2319638" y="1714260"/>
                  <a:pt x="2267151" y="1714260"/>
                </a:cubicBezTo>
                <a:cubicBezTo>
                  <a:pt x="2234061" y="1714260"/>
                  <a:pt x="2206107" y="1704846"/>
                  <a:pt x="2183286" y="1686020"/>
                </a:cubicBezTo>
                <a:cubicBezTo>
                  <a:pt x="2159895" y="1667763"/>
                  <a:pt x="2148200" y="1637812"/>
                  <a:pt x="2148200" y="1596165"/>
                </a:cubicBezTo>
                <a:cubicBezTo>
                  <a:pt x="2148200" y="1549383"/>
                  <a:pt x="2167027" y="1514867"/>
                  <a:pt x="2204680" y="1492617"/>
                </a:cubicBezTo>
                <a:cubicBezTo>
                  <a:pt x="2226930" y="1479496"/>
                  <a:pt x="2263728" y="1468371"/>
                  <a:pt x="2315074" y="1459243"/>
                </a:cubicBezTo>
                <a:lnTo>
                  <a:pt x="2369842" y="1448974"/>
                </a:lnTo>
                <a:cubicBezTo>
                  <a:pt x="2397227" y="1443839"/>
                  <a:pt x="2418764" y="1438277"/>
                  <a:pt x="2434452" y="1432286"/>
                </a:cubicBezTo>
                <a:cubicBezTo>
                  <a:pt x="2450142" y="1426296"/>
                  <a:pt x="2465688" y="1418451"/>
                  <a:pt x="2481091" y="1408753"/>
                </a:cubicBezTo>
                <a:close/>
                <a:moveTo>
                  <a:pt x="5975538" y="1120361"/>
                </a:moveTo>
                <a:cubicBezTo>
                  <a:pt x="6022320" y="1120361"/>
                  <a:pt x="6063396" y="1135194"/>
                  <a:pt x="6098768" y="1164861"/>
                </a:cubicBezTo>
                <a:cubicBezTo>
                  <a:pt x="6156389" y="1213925"/>
                  <a:pt x="6185200" y="1295507"/>
                  <a:pt x="6185200" y="1409609"/>
                </a:cubicBezTo>
                <a:cubicBezTo>
                  <a:pt x="6185200" y="1491191"/>
                  <a:pt x="6167228" y="1557655"/>
                  <a:pt x="6131286" y="1609001"/>
                </a:cubicBezTo>
                <a:cubicBezTo>
                  <a:pt x="6095344" y="1660347"/>
                  <a:pt x="6042858" y="1686020"/>
                  <a:pt x="5973826" y="1686020"/>
                </a:cubicBezTo>
                <a:cubicBezTo>
                  <a:pt x="5904796" y="1686020"/>
                  <a:pt x="5853450" y="1660061"/>
                  <a:pt x="5819790" y="1608145"/>
                </a:cubicBezTo>
                <a:cubicBezTo>
                  <a:pt x="5785559" y="1556800"/>
                  <a:pt x="5768444" y="1488053"/>
                  <a:pt x="5768444" y="1401907"/>
                </a:cubicBezTo>
                <a:cubicBezTo>
                  <a:pt x="5768444" y="1322036"/>
                  <a:pt x="5785131" y="1255144"/>
                  <a:pt x="5818506" y="1201231"/>
                </a:cubicBezTo>
                <a:cubicBezTo>
                  <a:pt x="5851880" y="1147318"/>
                  <a:pt x="5904225" y="1120361"/>
                  <a:pt x="5975538" y="1120361"/>
                </a:cubicBezTo>
                <a:close/>
                <a:moveTo>
                  <a:pt x="7011531" y="1105813"/>
                </a:moveTo>
                <a:cubicBezTo>
                  <a:pt x="7063447" y="1105813"/>
                  <a:pt x="7106948" y="1122500"/>
                  <a:pt x="7142034" y="1155875"/>
                </a:cubicBezTo>
                <a:cubicBezTo>
                  <a:pt x="7177121" y="1189250"/>
                  <a:pt x="7196661" y="1238171"/>
                  <a:pt x="7200654" y="1302638"/>
                </a:cubicBezTo>
                <a:lnTo>
                  <a:pt x="6821552" y="1302638"/>
                </a:lnTo>
                <a:cubicBezTo>
                  <a:pt x="6829539" y="1242165"/>
                  <a:pt x="6849079" y="1194242"/>
                  <a:pt x="6880171" y="1158870"/>
                </a:cubicBezTo>
                <a:cubicBezTo>
                  <a:pt x="6911264" y="1123499"/>
                  <a:pt x="6955050" y="1105813"/>
                  <a:pt x="7011531" y="1105813"/>
                </a:cubicBezTo>
                <a:close/>
                <a:moveTo>
                  <a:pt x="4477881" y="1105813"/>
                </a:moveTo>
                <a:cubicBezTo>
                  <a:pt x="4529797" y="1105813"/>
                  <a:pt x="4573298" y="1122500"/>
                  <a:pt x="4608385" y="1155875"/>
                </a:cubicBezTo>
                <a:cubicBezTo>
                  <a:pt x="4643471" y="1189250"/>
                  <a:pt x="4663010" y="1238171"/>
                  <a:pt x="4667004" y="1302638"/>
                </a:cubicBezTo>
                <a:lnTo>
                  <a:pt x="4287902" y="1302638"/>
                </a:lnTo>
                <a:cubicBezTo>
                  <a:pt x="4295889" y="1242165"/>
                  <a:pt x="4315429" y="1194242"/>
                  <a:pt x="4346521" y="1158870"/>
                </a:cubicBezTo>
                <a:cubicBezTo>
                  <a:pt x="4377614" y="1123499"/>
                  <a:pt x="4421401" y="1105813"/>
                  <a:pt x="4477881" y="1105813"/>
                </a:cubicBezTo>
                <a:close/>
                <a:moveTo>
                  <a:pt x="2941752" y="929526"/>
                </a:moveTo>
                <a:lnTo>
                  <a:pt x="2941752" y="1862307"/>
                </a:lnTo>
                <a:lnTo>
                  <a:pt x="3189067" y="1862307"/>
                </a:lnTo>
                <a:lnTo>
                  <a:pt x="3189067" y="929526"/>
                </a:lnTo>
                <a:close/>
                <a:moveTo>
                  <a:pt x="8963300" y="907276"/>
                </a:moveTo>
                <a:cubicBezTo>
                  <a:pt x="8806411" y="907276"/>
                  <a:pt x="8695732" y="948353"/>
                  <a:pt x="8631264" y="1030506"/>
                </a:cubicBezTo>
                <a:cubicBezTo>
                  <a:pt x="8590759" y="1082993"/>
                  <a:pt x="8567938" y="1150027"/>
                  <a:pt x="8562803" y="1231610"/>
                </a:cubicBezTo>
                <a:lnTo>
                  <a:pt x="8798138" y="1231610"/>
                </a:lnTo>
                <a:cubicBezTo>
                  <a:pt x="8803843" y="1195668"/>
                  <a:pt x="8815253" y="1167143"/>
                  <a:pt x="8832368" y="1146034"/>
                </a:cubicBezTo>
                <a:cubicBezTo>
                  <a:pt x="8856330" y="1117509"/>
                  <a:pt x="8897121" y="1103246"/>
                  <a:pt x="8954742" y="1103246"/>
                </a:cubicBezTo>
                <a:cubicBezTo>
                  <a:pt x="9006088" y="1103246"/>
                  <a:pt x="9045025" y="1110520"/>
                  <a:pt x="9071554" y="1125068"/>
                </a:cubicBezTo>
                <a:cubicBezTo>
                  <a:pt x="9098082" y="1139616"/>
                  <a:pt x="9111347" y="1166002"/>
                  <a:pt x="9111347" y="1204226"/>
                </a:cubicBezTo>
                <a:cubicBezTo>
                  <a:pt x="9111347" y="1235604"/>
                  <a:pt x="9093947" y="1258709"/>
                  <a:pt x="9059145" y="1273542"/>
                </a:cubicBezTo>
                <a:cubicBezTo>
                  <a:pt x="9039748" y="1282100"/>
                  <a:pt x="9007515" y="1289232"/>
                  <a:pt x="8962444" y="1294937"/>
                </a:cubicBezTo>
                <a:lnTo>
                  <a:pt x="8879435" y="1305206"/>
                </a:lnTo>
                <a:cubicBezTo>
                  <a:pt x="8785301" y="1317186"/>
                  <a:pt x="8713988" y="1337154"/>
                  <a:pt x="8665495" y="1365109"/>
                </a:cubicBezTo>
                <a:cubicBezTo>
                  <a:pt x="8577066" y="1416455"/>
                  <a:pt x="8532852" y="1499463"/>
                  <a:pt x="8532852" y="1614136"/>
                </a:cubicBezTo>
                <a:cubicBezTo>
                  <a:pt x="8532852" y="1702564"/>
                  <a:pt x="8560379" y="1770883"/>
                  <a:pt x="8615433" y="1819090"/>
                </a:cubicBezTo>
                <a:cubicBezTo>
                  <a:pt x="8670487" y="1867298"/>
                  <a:pt x="8740232" y="1891402"/>
                  <a:pt x="8824666" y="1891402"/>
                </a:cubicBezTo>
                <a:cubicBezTo>
                  <a:pt x="8890845" y="1891402"/>
                  <a:pt x="8950179" y="1876284"/>
                  <a:pt x="9002665" y="1846047"/>
                </a:cubicBezTo>
                <a:cubicBezTo>
                  <a:pt x="9046594" y="1820374"/>
                  <a:pt x="9085389" y="1789281"/>
                  <a:pt x="9119048" y="1752769"/>
                </a:cubicBezTo>
                <a:cubicBezTo>
                  <a:pt x="9120760" y="1773878"/>
                  <a:pt x="9123042" y="1792704"/>
                  <a:pt x="9125895" y="1809249"/>
                </a:cubicBezTo>
                <a:cubicBezTo>
                  <a:pt x="9128747" y="1825794"/>
                  <a:pt x="9133881" y="1843480"/>
                  <a:pt x="9141298" y="1862307"/>
                </a:cubicBezTo>
                <a:lnTo>
                  <a:pt x="9406584" y="1862307"/>
                </a:lnTo>
                <a:lnTo>
                  <a:pt x="9406584" y="1826365"/>
                </a:lnTo>
                <a:cubicBezTo>
                  <a:pt x="9390610" y="1818948"/>
                  <a:pt x="9378629" y="1809535"/>
                  <a:pt x="9370642" y="1798124"/>
                </a:cubicBezTo>
                <a:cubicBezTo>
                  <a:pt x="9362656" y="1786714"/>
                  <a:pt x="9357806" y="1765035"/>
                  <a:pt x="9356094" y="1733087"/>
                </a:cubicBezTo>
                <a:cubicBezTo>
                  <a:pt x="9354954" y="1690869"/>
                  <a:pt x="9354383" y="1654927"/>
                  <a:pt x="9354383" y="1625261"/>
                </a:cubicBezTo>
                <a:lnTo>
                  <a:pt x="9354383" y="1197380"/>
                </a:lnTo>
                <a:cubicBezTo>
                  <a:pt x="9354383" y="1084990"/>
                  <a:pt x="9314733" y="1008542"/>
                  <a:pt x="9235432" y="968035"/>
                </a:cubicBezTo>
                <a:cubicBezTo>
                  <a:pt x="9156131" y="927529"/>
                  <a:pt x="9065420" y="907276"/>
                  <a:pt x="8963300" y="907276"/>
                </a:cubicBezTo>
                <a:close/>
                <a:moveTo>
                  <a:pt x="3930714" y="907276"/>
                </a:moveTo>
                <a:cubicBezTo>
                  <a:pt x="3857690" y="907276"/>
                  <a:pt x="3798357" y="926388"/>
                  <a:pt x="3752716" y="964612"/>
                </a:cubicBezTo>
                <a:cubicBezTo>
                  <a:pt x="3724761" y="987433"/>
                  <a:pt x="3691957" y="1029936"/>
                  <a:pt x="3654303" y="1092121"/>
                </a:cubicBezTo>
                <a:lnTo>
                  <a:pt x="3654303" y="929526"/>
                </a:lnTo>
                <a:lnTo>
                  <a:pt x="3421536" y="929526"/>
                </a:lnTo>
                <a:lnTo>
                  <a:pt x="3421536" y="1862307"/>
                </a:lnTo>
                <a:lnTo>
                  <a:pt x="3667140" y="1862307"/>
                </a:lnTo>
                <a:lnTo>
                  <a:pt x="3667140" y="1416455"/>
                </a:lnTo>
                <a:cubicBezTo>
                  <a:pt x="3667140" y="1341718"/>
                  <a:pt x="3676553" y="1286379"/>
                  <a:pt x="3695380" y="1250437"/>
                </a:cubicBezTo>
                <a:cubicBezTo>
                  <a:pt x="3729040" y="1186540"/>
                  <a:pt x="3794934" y="1154591"/>
                  <a:pt x="3893061" y="1154591"/>
                </a:cubicBezTo>
                <a:cubicBezTo>
                  <a:pt x="3900477" y="1154591"/>
                  <a:pt x="3910176" y="1154877"/>
                  <a:pt x="3922157" y="1155447"/>
                </a:cubicBezTo>
                <a:cubicBezTo>
                  <a:pt x="3934137" y="1156018"/>
                  <a:pt x="3947829" y="1157159"/>
                  <a:pt x="3963233" y="1158870"/>
                </a:cubicBezTo>
                <a:lnTo>
                  <a:pt x="3963233" y="908988"/>
                </a:lnTo>
                <a:cubicBezTo>
                  <a:pt x="3952394" y="908417"/>
                  <a:pt x="3945405" y="907990"/>
                  <a:pt x="3942267" y="907704"/>
                </a:cubicBezTo>
                <a:cubicBezTo>
                  <a:pt x="3939129" y="907419"/>
                  <a:pt x="3935279" y="907276"/>
                  <a:pt x="3930714" y="907276"/>
                </a:cubicBezTo>
                <a:close/>
                <a:moveTo>
                  <a:pt x="2333900" y="907276"/>
                </a:moveTo>
                <a:cubicBezTo>
                  <a:pt x="2177011" y="907276"/>
                  <a:pt x="2066332" y="948353"/>
                  <a:pt x="2001865" y="1030506"/>
                </a:cubicBezTo>
                <a:cubicBezTo>
                  <a:pt x="1961359" y="1082993"/>
                  <a:pt x="1938538" y="1150027"/>
                  <a:pt x="1933404" y="1231610"/>
                </a:cubicBezTo>
                <a:lnTo>
                  <a:pt x="2168738" y="1231610"/>
                </a:lnTo>
                <a:cubicBezTo>
                  <a:pt x="2174443" y="1195668"/>
                  <a:pt x="2185853" y="1167143"/>
                  <a:pt x="2202969" y="1146034"/>
                </a:cubicBezTo>
                <a:cubicBezTo>
                  <a:pt x="2226930" y="1117509"/>
                  <a:pt x="2267721" y="1103246"/>
                  <a:pt x="2325343" y="1103246"/>
                </a:cubicBezTo>
                <a:cubicBezTo>
                  <a:pt x="2376688" y="1103246"/>
                  <a:pt x="2415626" y="1110520"/>
                  <a:pt x="2442154" y="1125068"/>
                </a:cubicBezTo>
                <a:cubicBezTo>
                  <a:pt x="2468683" y="1139616"/>
                  <a:pt x="2481947" y="1166002"/>
                  <a:pt x="2481947" y="1204226"/>
                </a:cubicBezTo>
                <a:cubicBezTo>
                  <a:pt x="2481947" y="1235604"/>
                  <a:pt x="2464547" y="1258709"/>
                  <a:pt x="2429746" y="1273542"/>
                </a:cubicBezTo>
                <a:cubicBezTo>
                  <a:pt x="2410348" y="1282100"/>
                  <a:pt x="2378115" y="1289232"/>
                  <a:pt x="2333045" y="1294937"/>
                </a:cubicBezTo>
                <a:lnTo>
                  <a:pt x="2250036" y="1305206"/>
                </a:lnTo>
                <a:cubicBezTo>
                  <a:pt x="2155902" y="1317186"/>
                  <a:pt x="2084588" y="1337154"/>
                  <a:pt x="2036095" y="1365109"/>
                </a:cubicBezTo>
                <a:cubicBezTo>
                  <a:pt x="1947667" y="1416455"/>
                  <a:pt x="1903452" y="1499463"/>
                  <a:pt x="1903452" y="1614136"/>
                </a:cubicBezTo>
                <a:cubicBezTo>
                  <a:pt x="1903452" y="1702564"/>
                  <a:pt x="1930979" y="1770883"/>
                  <a:pt x="1986033" y="1819090"/>
                </a:cubicBezTo>
                <a:cubicBezTo>
                  <a:pt x="2041087" y="1867298"/>
                  <a:pt x="2110832" y="1891402"/>
                  <a:pt x="2195267" y="1891402"/>
                </a:cubicBezTo>
                <a:cubicBezTo>
                  <a:pt x="2261446" y="1891402"/>
                  <a:pt x="2320779" y="1876284"/>
                  <a:pt x="2373265" y="1846047"/>
                </a:cubicBezTo>
                <a:cubicBezTo>
                  <a:pt x="2417195" y="1820374"/>
                  <a:pt x="2455989" y="1789281"/>
                  <a:pt x="2489649" y="1752769"/>
                </a:cubicBezTo>
                <a:cubicBezTo>
                  <a:pt x="2491361" y="1773878"/>
                  <a:pt x="2493643" y="1792704"/>
                  <a:pt x="2496495" y="1809249"/>
                </a:cubicBezTo>
                <a:cubicBezTo>
                  <a:pt x="2499348" y="1825794"/>
                  <a:pt x="2504482" y="1843480"/>
                  <a:pt x="2511899" y="1862307"/>
                </a:cubicBezTo>
                <a:lnTo>
                  <a:pt x="2777185" y="1862307"/>
                </a:lnTo>
                <a:lnTo>
                  <a:pt x="2777185" y="1826365"/>
                </a:lnTo>
                <a:cubicBezTo>
                  <a:pt x="2761211" y="1818948"/>
                  <a:pt x="2749230" y="1809535"/>
                  <a:pt x="2741243" y="1798124"/>
                </a:cubicBezTo>
                <a:cubicBezTo>
                  <a:pt x="2733256" y="1786714"/>
                  <a:pt x="2728407" y="1765035"/>
                  <a:pt x="2726695" y="1733087"/>
                </a:cubicBezTo>
                <a:cubicBezTo>
                  <a:pt x="2725554" y="1690869"/>
                  <a:pt x="2724983" y="1654927"/>
                  <a:pt x="2724983" y="1625261"/>
                </a:cubicBezTo>
                <a:lnTo>
                  <a:pt x="2724983" y="1197380"/>
                </a:lnTo>
                <a:cubicBezTo>
                  <a:pt x="2724983" y="1084990"/>
                  <a:pt x="2685333" y="1008542"/>
                  <a:pt x="2606033" y="968035"/>
                </a:cubicBezTo>
                <a:cubicBezTo>
                  <a:pt x="2526732" y="927529"/>
                  <a:pt x="2436021" y="907276"/>
                  <a:pt x="2333900" y="907276"/>
                </a:cubicBezTo>
                <a:close/>
                <a:moveTo>
                  <a:pt x="7011531" y="904709"/>
                </a:moveTo>
                <a:cubicBezTo>
                  <a:pt x="6880885" y="904709"/>
                  <a:pt x="6774628" y="947783"/>
                  <a:pt x="6692759" y="1033929"/>
                </a:cubicBezTo>
                <a:cubicBezTo>
                  <a:pt x="6610892" y="1120076"/>
                  <a:pt x="6569958" y="1243876"/>
                  <a:pt x="6569958" y="1405330"/>
                </a:cubicBezTo>
                <a:cubicBezTo>
                  <a:pt x="6569958" y="1577623"/>
                  <a:pt x="6615313" y="1701994"/>
                  <a:pt x="6706024" y="1778442"/>
                </a:cubicBezTo>
                <a:cubicBezTo>
                  <a:pt x="6796734" y="1854890"/>
                  <a:pt x="6901423" y="1893114"/>
                  <a:pt x="7020088" y="1893114"/>
                </a:cubicBezTo>
                <a:cubicBezTo>
                  <a:pt x="7163856" y="1893114"/>
                  <a:pt x="7275676" y="1847759"/>
                  <a:pt x="7355547" y="1757048"/>
                </a:cubicBezTo>
                <a:cubicBezTo>
                  <a:pt x="7406893" y="1699997"/>
                  <a:pt x="7435704" y="1643802"/>
                  <a:pt x="7441979" y="1588463"/>
                </a:cubicBezTo>
                <a:lnTo>
                  <a:pt x="7192952" y="1588463"/>
                </a:lnTo>
                <a:cubicBezTo>
                  <a:pt x="7179831" y="1615847"/>
                  <a:pt x="7164712" y="1637241"/>
                  <a:pt x="7147597" y="1652645"/>
                </a:cubicBezTo>
                <a:cubicBezTo>
                  <a:pt x="7116219" y="1681171"/>
                  <a:pt x="7075428" y="1695433"/>
                  <a:pt x="7025223" y="1695433"/>
                </a:cubicBezTo>
                <a:cubicBezTo>
                  <a:pt x="6977871" y="1695433"/>
                  <a:pt x="6937365" y="1683738"/>
                  <a:pt x="6903705" y="1660347"/>
                </a:cubicBezTo>
                <a:cubicBezTo>
                  <a:pt x="6848366" y="1622693"/>
                  <a:pt x="6818984" y="1557085"/>
                  <a:pt x="6815561" y="1463522"/>
                </a:cubicBezTo>
                <a:lnTo>
                  <a:pt x="7453960" y="1463522"/>
                </a:lnTo>
                <a:cubicBezTo>
                  <a:pt x="7455101" y="1383080"/>
                  <a:pt x="7452533" y="1321465"/>
                  <a:pt x="7446258" y="1278677"/>
                </a:cubicBezTo>
                <a:cubicBezTo>
                  <a:pt x="7435418" y="1205652"/>
                  <a:pt x="7411742" y="1141470"/>
                  <a:pt x="7375230" y="1086131"/>
                </a:cubicBezTo>
                <a:cubicBezTo>
                  <a:pt x="7334724" y="1023375"/>
                  <a:pt x="7283378" y="977449"/>
                  <a:pt x="7221193" y="948353"/>
                </a:cubicBezTo>
                <a:cubicBezTo>
                  <a:pt x="7159007" y="919257"/>
                  <a:pt x="7089120" y="904709"/>
                  <a:pt x="7011531" y="904709"/>
                </a:cubicBezTo>
                <a:close/>
                <a:moveTo>
                  <a:pt x="4477881" y="904709"/>
                </a:moveTo>
                <a:cubicBezTo>
                  <a:pt x="4347235" y="904709"/>
                  <a:pt x="4240977" y="947783"/>
                  <a:pt x="4159110" y="1033929"/>
                </a:cubicBezTo>
                <a:cubicBezTo>
                  <a:pt x="4077242" y="1120076"/>
                  <a:pt x="4036308" y="1243876"/>
                  <a:pt x="4036308" y="1405330"/>
                </a:cubicBezTo>
                <a:cubicBezTo>
                  <a:pt x="4036308" y="1577623"/>
                  <a:pt x="4081663" y="1701994"/>
                  <a:pt x="4172374" y="1778442"/>
                </a:cubicBezTo>
                <a:cubicBezTo>
                  <a:pt x="4263085" y="1854890"/>
                  <a:pt x="4367773" y="1893114"/>
                  <a:pt x="4486438" y="1893114"/>
                </a:cubicBezTo>
                <a:cubicBezTo>
                  <a:pt x="4630206" y="1893114"/>
                  <a:pt x="4742026" y="1847759"/>
                  <a:pt x="4821897" y="1757048"/>
                </a:cubicBezTo>
                <a:cubicBezTo>
                  <a:pt x="4873243" y="1699997"/>
                  <a:pt x="4902053" y="1643802"/>
                  <a:pt x="4908329" y="1588463"/>
                </a:cubicBezTo>
                <a:lnTo>
                  <a:pt x="4659302" y="1588463"/>
                </a:lnTo>
                <a:cubicBezTo>
                  <a:pt x="4646180" y="1615847"/>
                  <a:pt x="4631062" y="1637241"/>
                  <a:pt x="4613947" y="1652645"/>
                </a:cubicBezTo>
                <a:cubicBezTo>
                  <a:pt x="4582569" y="1681171"/>
                  <a:pt x="4541778" y="1695433"/>
                  <a:pt x="4491573" y="1695433"/>
                </a:cubicBezTo>
                <a:cubicBezTo>
                  <a:pt x="4444221" y="1695433"/>
                  <a:pt x="4403715" y="1683738"/>
                  <a:pt x="4370055" y="1660347"/>
                </a:cubicBezTo>
                <a:cubicBezTo>
                  <a:pt x="4314716" y="1622693"/>
                  <a:pt x="4285334" y="1557085"/>
                  <a:pt x="4281911" y="1463522"/>
                </a:cubicBezTo>
                <a:lnTo>
                  <a:pt x="4920310" y="1463522"/>
                </a:lnTo>
                <a:cubicBezTo>
                  <a:pt x="4921451" y="1383080"/>
                  <a:pt x="4918884" y="1321465"/>
                  <a:pt x="4912608" y="1278677"/>
                </a:cubicBezTo>
                <a:cubicBezTo>
                  <a:pt x="4901768" y="1205652"/>
                  <a:pt x="4878092" y="1141470"/>
                  <a:pt x="4841580" y="1086131"/>
                </a:cubicBezTo>
                <a:cubicBezTo>
                  <a:pt x="4801073" y="1023375"/>
                  <a:pt x="4749728" y="977449"/>
                  <a:pt x="4687542" y="948353"/>
                </a:cubicBezTo>
                <a:cubicBezTo>
                  <a:pt x="4625357" y="919257"/>
                  <a:pt x="4555470" y="904709"/>
                  <a:pt x="4477881" y="904709"/>
                </a:cubicBezTo>
                <a:close/>
                <a:moveTo>
                  <a:pt x="6178354" y="602625"/>
                </a:moveTo>
                <a:lnTo>
                  <a:pt x="6178354" y="1047621"/>
                </a:lnTo>
                <a:cubicBezTo>
                  <a:pt x="6150969" y="1003692"/>
                  <a:pt x="6115312" y="969319"/>
                  <a:pt x="6071384" y="944502"/>
                </a:cubicBezTo>
                <a:cubicBezTo>
                  <a:pt x="6027454" y="919685"/>
                  <a:pt x="5977250" y="907276"/>
                  <a:pt x="5920770" y="907276"/>
                </a:cubicBezTo>
                <a:cubicBezTo>
                  <a:pt x="5798110" y="907276"/>
                  <a:pt x="5700126" y="952917"/>
                  <a:pt x="5626815" y="1044198"/>
                </a:cubicBezTo>
                <a:cubicBezTo>
                  <a:pt x="5553505" y="1135479"/>
                  <a:pt x="5516850" y="1260706"/>
                  <a:pt x="5516850" y="1419878"/>
                </a:cubicBezTo>
                <a:cubicBezTo>
                  <a:pt x="5516850" y="1557940"/>
                  <a:pt x="5554076" y="1671044"/>
                  <a:pt x="5628527" y="1759187"/>
                </a:cubicBezTo>
                <a:cubicBezTo>
                  <a:pt x="5702978" y="1847331"/>
                  <a:pt x="5794688" y="1891402"/>
                  <a:pt x="5903654" y="1891402"/>
                </a:cubicBezTo>
                <a:cubicBezTo>
                  <a:pt x="5969833" y="1891402"/>
                  <a:pt x="6025172" y="1878851"/>
                  <a:pt x="6069672" y="1853749"/>
                </a:cubicBezTo>
                <a:cubicBezTo>
                  <a:pt x="6114172" y="1828646"/>
                  <a:pt x="6153822" y="1788426"/>
                  <a:pt x="6188622" y="1733087"/>
                </a:cubicBezTo>
                <a:lnTo>
                  <a:pt x="6188622" y="1862307"/>
                </a:lnTo>
                <a:lnTo>
                  <a:pt x="6425670" y="1862307"/>
                </a:lnTo>
                <a:lnTo>
                  <a:pt x="6425670" y="602625"/>
                </a:lnTo>
                <a:close/>
                <a:moveTo>
                  <a:pt x="919662" y="602625"/>
                </a:moveTo>
                <a:lnTo>
                  <a:pt x="978614" y="602625"/>
                </a:lnTo>
                <a:lnTo>
                  <a:pt x="919662" y="672964"/>
                </a:lnTo>
                <a:close/>
                <a:moveTo>
                  <a:pt x="8115538" y="600914"/>
                </a:moveTo>
                <a:lnTo>
                  <a:pt x="8115538" y="1862307"/>
                </a:lnTo>
                <a:lnTo>
                  <a:pt x="8359430" y="1862307"/>
                </a:lnTo>
                <a:lnTo>
                  <a:pt x="8359430" y="600914"/>
                </a:lnTo>
                <a:close/>
                <a:moveTo>
                  <a:pt x="2941752" y="593212"/>
                </a:moveTo>
                <a:lnTo>
                  <a:pt x="2941752" y="818277"/>
                </a:lnTo>
                <a:lnTo>
                  <a:pt x="3189067" y="818277"/>
                </a:lnTo>
                <a:lnTo>
                  <a:pt x="3189067" y="593212"/>
                </a:lnTo>
                <a:close/>
                <a:moveTo>
                  <a:pt x="1623023" y="0"/>
                </a:moveTo>
                <a:lnTo>
                  <a:pt x="2716256" y="0"/>
                </a:lnTo>
                <a:lnTo>
                  <a:pt x="3032455" y="0"/>
                </a:lnTo>
                <a:lnTo>
                  <a:pt x="3496422" y="0"/>
                </a:lnTo>
                <a:lnTo>
                  <a:pt x="5205951" y="0"/>
                </a:lnTo>
                <a:lnTo>
                  <a:pt x="9547224" y="0"/>
                </a:lnTo>
                <a:lnTo>
                  <a:pt x="9547224" y="6857990"/>
                </a:lnTo>
                <a:lnTo>
                  <a:pt x="5205951" y="6857990"/>
                </a:lnTo>
                <a:lnTo>
                  <a:pt x="3496422" y="6857990"/>
                </a:lnTo>
                <a:lnTo>
                  <a:pt x="3032455" y="6857990"/>
                </a:lnTo>
                <a:lnTo>
                  <a:pt x="2716256" y="6857990"/>
                </a:lnTo>
                <a:lnTo>
                  <a:pt x="2502754" y="6857990"/>
                </a:lnTo>
                <a:lnTo>
                  <a:pt x="2390998" y="6780589"/>
                </a:lnTo>
                <a:cubicBezTo>
                  <a:pt x="2217180" y="6653099"/>
                  <a:pt x="2046553" y="6515388"/>
                  <a:pt x="1874350" y="6374805"/>
                </a:cubicBezTo>
                <a:cubicBezTo>
                  <a:pt x="928725" y="5602831"/>
                  <a:pt x="0" y="4969124"/>
                  <a:pt x="0" y="3621651"/>
                </a:cubicBezTo>
                <a:cubicBezTo>
                  <a:pt x="0" y="2475305"/>
                  <a:pt x="322727" y="1435784"/>
                  <a:pt x="917424" y="675634"/>
                </a:cubicBezTo>
                <a:lnTo>
                  <a:pt x="919662" y="672964"/>
                </a:lnTo>
                <a:lnTo>
                  <a:pt x="919662" y="1862307"/>
                </a:lnTo>
                <a:lnTo>
                  <a:pt x="1181525" y="1862307"/>
                </a:lnTo>
                <a:lnTo>
                  <a:pt x="1181525" y="1333446"/>
                </a:lnTo>
                <a:lnTo>
                  <a:pt x="1735202" y="1333446"/>
                </a:lnTo>
                <a:lnTo>
                  <a:pt x="1735202" y="1114371"/>
                </a:lnTo>
                <a:lnTo>
                  <a:pt x="1181525" y="1114371"/>
                </a:lnTo>
                <a:lnTo>
                  <a:pt x="1181525" y="824267"/>
                </a:lnTo>
                <a:lnTo>
                  <a:pt x="1813932" y="824267"/>
                </a:lnTo>
                <a:lnTo>
                  <a:pt x="1813932" y="602625"/>
                </a:lnTo>
                <a:lnTo>
                  <a:pt x="978614" y="602625"/>
                </a:lnTo>
                <a:lnTo>
                  <a:pt x="1071736" y="491516"/>
                </a:lnTo>
                <a:cubicBezTo>
                  <a:pt x="1231654" y="313419"/>
                  <a:pt x="1408306" y="153680"/>
                  <a:pt x="1600899" y="14997"/>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endParaRPr lang="fr-FR" sz="2400" dirty="0"/>
          </a:p>
        </p:txBody>
      </p:sp>
    </p:spTree>
    <p:extLst>
      <p:ext uri="{BB962C8B-B14F-4D97-AF65-F5344CB8AC3E}">
        <p14:creationId xmlns:p14="http://schemas.microsoft.com/office/powerpoint/2010/main" val="2534420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Détecteur de CO2 mural annonçant 528 ppm de CO2 en salle d’attente">
            <a:extLst>
              <a:ext uri="{FF2B5EF4-FFF2-40B4-BE49-F238E27FC236}">
                <a16:creationId xmlns:a16="http://schemas.microsoft.com/office/drawing/2014/main" id="{F6D717E7-7F56-9B2D-6045-1D3EFC0C38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24"/>
          <a:stretch/>
        </p:blipFill>
        <p:spPr bwMode="auto">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5561199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Image 1" descr="Détecteur de CO2 mural annonçant 528 ppm de CO2 en salle d’attente">
            <a:extLst>
              <a:ext uri="{FF2B5EF4-FFF2-40B4-BE49-F238E27FC236}">
                <a16:creationId xmlns:a16="http://schemas.microsoft.com/office/drawing/2014/main" id="{F6E18A85-4537-B3E8-457E-6AAFE3DE21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655" t="35124" r="1039" b="34989"/>
          <a:stretch/>
        </p:blipFill>
        <p:spPr bwMode="auto">
          <a:xfrm>
            <a:off x="253910" y="23393"/>
            <a:ext cx="11918862" cy="6834607"/>
          </a:xfrm>
          <a:custGeom>
            <a:avLst/>
            <a:gdLst/>
            <a:ahLst/>
            <a:cxnLst/>
            <a:rect l="l" t="t" r="r" b="b"/>
            <a:pathLst>
              <a:path w="11918862" h="6834607">
                <a:moveTo>
                  <a:pt x="2667670" y="1074902"/>
                </a:moveTo>
                <a:lnTo>
                  <a:pt x="2919264" y="1074902"/>
                </a:lnTo>
                <a:cubicBezTo>
                  <a:pt x="2927251" y="1132523"/>
                  <a:pt x="2942940" y="1175596"/>
                  <a:pt x="2966331" y="1204122"/>
                </a:cubicBezTo>
                <a:cubicBezTo>
                  <a:pt x="2987725" y="1230080"/>
                  <a:pt x="3016750" y="1249548"/>
                  <a:pt x="3053405" y="1262527"/>
                </a:cubicBezTo>
                <a:lnTo>
                  <a:pt x="3080774" y="1269110"/>
                </a:lnTo>
                <a:lnTo>
                  <a:pt x="3068888" y="1291015"/>
                </a:lnTo>
                <a:lnTo>
                  <a:pt x="2984986" y="1470412"/>
                </a:lnTo>
                <a:lnTo>
                  <a:pt x="2976386" y="1468659"/>
                </a:lnTo>
                <a:cubicBezTo>
                  <a:pt x="2911776" y="1449903"/>
                  <a:pt x="2855938" y="1421770"/>
                  <a:pt x="2808871" y="1384259"/>
                </a:cubicBezTo>
                <a:cubicBezTo>
                  <a:pt x="2714737" y="1309238"/>
                  <a:pt x="2667670" y="1206118"/>
                  <a:pt x="2667670" y="1074902"/>
                </a:cubicBezTo>
                <a:close/>
                <a:moveTo>
                  <a:pt x="3253017" y="967974"/>
                </a:moveTo>
                <a:lnTo>
                  <a:pt x="3322970" y="986972"/>
                </a:lnTo>
                <a:cubicBezTo>
                  <a:pt x="3351638" y="996813"/>
                  <a:pt x="3375100" y="1007296"/>
                  <a:pt x="3393356" y="1018421"/>
                </a:cubicBezTo>
                <a:cubicBezTo>
                  <a:pt x="3429869" y="1041242"/>
                  <a:pt x="3448125" y="1073475"/>
                  <a:pt x="3448125" y="1115122"/>
                </a:cubicBezTo>
                <a:cubicBezTo>
                  <a:pt x="3448125" y="1186436"/>
                  <a:pt x="3411327" y="1235214"/>
                  <a:pt x="3337732" y="1261458"/>
                </a:cubicBezTo>
                <a:cubicBezTo>
                  <a:pt x="3298937" y="1275150"/>
                  <a:pt x="3248447" y="1281996"/>
                  <a:pt x="3186262" y="1281996"/>
                </a:cubicBezTo>
                <a:cubicBezTo>
                  <a:pt x="3160304" y="1281996"/>
                  <a:pt x="3136253" y="1280374"/>
                  <a:pt x="3114110" y="1277129"/>
                </a:cubicBezTo>
                <a:lnTo>
                  <a:pt x="3080774" y="1269110"/>
                </a:lnTo>
                <a:lnTo>
                  <a:pt x="3186364" y="1074515"/>
                </a:lnTo>
                <a:close/>
                <a:moveTo>
                  <a:pt x="1969071" y="491272"/>
                </a:moveTo>
                <a:lnTo>
                  <a:pt x="1806476" y="987614"/>
                </a:lnTo>
                <a:lnTo>
                  <a:pt x="2126531" y="987614"/>
                </a:lnTo>
                <a:close/>
                <a:moveTo>
                  <a:pt x="7964053" y="421955"/>
                </a:moveTo>
                <a:lnTo>
                  <a:pt x="8270415" y="421955"/>
                </a:lnTo>
                <a:cubicBezTo>
                  <a:pt x="8327465" y="421955"/>
                  <a:pt x="8370253" y="429372"/>
                  <a:pt x="8398780" y="444205"/>
                </a:cubicBezTo>
                <a:cubicBezTo>
                  <a:pt x="8449554" y="470449"/>
                  <a:pt x="8474942" y="521794"/>
                  <a:pt x="8474942" y="598242"/>
                </a:cubicBezTo>
                <a:cubicBezTo>
                  <a:pt x="8474942" y="668985"/>
                  <a:pt x="8448699" y="716337"/>
                  <a:pt x="8396212" y="740299"/>
                </a:cubicBezTo>
                <a:cubicBezTo>
                  <a:pt x="8366545" y="753991"/>
                  <a:pt x="8322046" y="760837"/>
                  <a:pt x="8262713" y="760837"/>
                </a:cubicBezTo>
                <a:lnTo>
                  <a:pt x="7964053" y="760837"/>
                </a:lnTo>
                <a:close/>
                <a:moveTo>
                  <a:pt x="4457961" y="387725"/>
                </a:moveTo>
                <a:cubicBezTo>
                  <a:pt x="4569210" y="387725"/>
                  <a:pt x="4653787" y="426377"/>
                  <a:pt x="4711694" y="503681"/>
                </a:cubicBezTo>
                <a:cubicBezTo>
                  <a:pt x="4769600" y="580985"/>
                  <a:pt x="4798554" y="690379"/>
                  <a:pt x="4798554" y="831865"/>
                </a:cubicBezTo>
                <a:cubicBezTo>
                  <a:pt x="4798554" y="893480"/>
                  <a:pt x="4792278" y="947393"/>
                  <a:pt x="4779727" y="993604"/>
                </a:cubicBezTo>
                <a:cubicBezTo>
                  <a:pt x="4771740" y="1024412"/>
                  <a:pt x="4757762" y="1060354"/>
                  <a:pt x="4737795" y="1101430"/>
                </a:cubicBezTo>
                <a:lnTo>
                  <a:pt x="4610286" y="979912"/>
                </a:lnTo>
                <a:lnTo>
                  <a:pt x="4474220" y="1121969"/>
                </a:lnTo>
                <a:lnTo>
                  <a:pt x="4601729" y="1243487"/>
                </a:lnTo>
                <a:cubicBezTo>
                  <a:pt x="4577767" y="1253756"/>
                  <a:pt x="4558085" y="1260887"/>
                  <a:pt x="4542681" y="1264881"/>
                </a:cubicBezTo>
                <a:cubicBezTo>
                  <a:pt x="4514726" y="1272297"/>
                  <a:pt x="4485630" y="1276006"/>
                  <a:pt x="4455393" y="1276006"/>
                </a:cubicBezTo>
                <a:cubicBezTo>
                  <a:pt x="4374952" y="1276006"/>
                  <a:pt x="4305920" y="1251759"/>
                  <a:pt x="4248299" y="1203266"/>
                </a:cubicBezTo>
                <a:cubicBezTo>
                  <a:pt x="4159300" y="1128529"/>
                  <a:pt x="4114801" y="1004729"/>
                  <a:pt x="4114801" y="831865"/>
                </a:cubicBezTo>
                <a:cubicBezTo>
                  <a:pt x="4114801" y="684104"/>
                  <a:pt x="4145893" y="573140"/>
                  <a:pt x="4208079" y="498974"/>
                </a:cubicBezTo>
                <a:cubicBezTo>
                  <a:pt x="4270264" y="424808"/>
                  <a:pt x="4353558" y="387725"/>
                  <a:pt x="4457961" y="387725"/>
                </a:cubicBezTo>
                <a:close/>
                <a:moveTo>
                  <a:pt x="7706469" y="202880"/>
                </a:moveTo>
                <a:lnTo>
                  <a:pt x="7706469" y="1464273"/>
                </a:lnTo>
                <a:lnTo>
                  <a:pt x="7964053" y="1464273"/>
                </a:lnTo>
                <a:lnTo>
                  <a:pt x="7964053" y="969643"/>
                </a:lnTo>
                <a:lnTo>
                  <a:pt x="8236185" y="969643"/>
                </a:lnTo>
                <a:cubicBezTo>
                  <a:pt x="8313773" y="969643"/>
                  <a:pt x="8366689" y="983050"/>
                  <a:pt x="8394929" y="1009864"/>
                </a:cubicBezTo>
                <a:cubicBezTo>
                  <a:pt x="8423169" y="1036678"/>
                  <a:pt x="8437859" y="1090305"/>
                  <a:pt x="8439000" y="1170747"/>
                </a:cubicBezTo>
                <a:lnTo>
                  <a:pt x="8440712" y="1287986"/>
                </a:lnTo>
                <a:cubicBezTo>
                  <a:pt x="8441282" y="1325069"/>
                  <a:pt x="8444991" y="1361297"/>
                  <a:pt x="8451837" y="1396668"/>
                </a:cubicBezTo>
                <a:cubicBezTo>
                  <a:pt x="8455260" y="1413783"/>
                  <a:pt x="8460964" y="1436318"/>
                  <a:pt x="8468952" y="1464273"/>
                </a:cubicBezTo>
                <a:lnTo>
                  <a:pt x="8759055" y="1464273"/>
                </a:lnTo>
                <a:lnTo>
                  <a:pt x="8759055" y="1432610"/>
                </a:lnTo>
                <a:cubicBezTo>
                  <a:pt x="8733952" y="1417206"/>
                  <a:pt x="8717979" y="1393245"/>
                  <a:pt x="8711133" y="1360726"/>
                </a:cubicBezTo>
                <a:cubicBezTo>
                  <a:pt x="8706568" y="1340188"/>
                  <a:pt x="8704287" y="1301108"/>
                  <a:pt x="8704287" y="1243487"/>
                </a:cubicBezTo>
                <a:lnTo>
                  <a:pt x="8704287" y="1158766"/>
                </a:lnTo>
                <a:cubicBezTo>
                  <a:pt x="8704287" y="1070338"/>
                  <a:pt x="8692163" y="1004586"/>
                  <a:pt x="8667917" y="961513"/>
                </a:cubicBezTo>
                <a:cubicBezTo>
                  <a:pt x="8643669" y="918440"/>
                  <a:pt x="8602451" y="885208"/>
                  <a:pt x="8544259" y="861817"/>
                </a:cubicBezTo>
                <a:cubicBezTo>
                  <a:pt x="8613861" y="837856"/>
                  <a:pt x="8663780" y="796922"/>
                  <a:pt x="8694017" y="739015"/>
                </a:cubicBezTo>
                <a:cubicBezTo>
                  <a:pt x="8724254" y="681109"/>
                  <a:pt x="8739373" y="622204"/>
                  <a:pt x="8739373" y="562300"/>
                </a:cubicBezTo>
                <a:cubicBezTo>
                  <a:pt x="8739373" y="512666"/>
                  <a:pt x="8731385" y="468452"/>
                  <a:pt x="8715411" y="429657"/>
                </a:cubicBezTo>
                <a:cubicBezTo>
                  <a:pt x="8699437" y="390863"/>
                  <a:pt x="8677758" y="355491"/>
                  <a:pt x="8650374" y="323543"/>
                </a:cubicBezTo>
                <a:cubicBezTo>
                  <a:pt x="8617284" y="284748"/>
                  <a:pt x="8576920" y="255367"/>
                  <a:pt x="8529283" y="235399"/>
                </a:cubicBezTo>
                <a:cubicBezTo>
                  <a:pt x="8481645" y="215432"/>
                  <a:pt x="8413612" y="204592"/>
                  <a:pt x="8325184" y="202880"/>
                </a:cubicBezTo>
                <a:close/>
                <a:moveTo>
                  <a:pt x="6536606" y="202880"/>
                </a:moveTo>
                <a:lnTo>
                  <a:pt x="6536606" y="1464273"/>
                </a:lnTo>
                <a:lnTo>
                  <a:pt x="7492492" y="1464273"/>
                </a:lnTo>
                <a:lnTo>
                  <a:pt x="7492492" y="1237496"/>
                </a:lnTo>
                <a:lnTo>
                  <a:pt x="6794190" y="1237496"/>
                </a:lnTo>
                <a:lnTo>
                  <a:pt x="6794190" y="913163"/>
                </a:lnTo>
                <a:lnTo>
                  <a:pt x="7406915" y="913163"/>
                </a:lnTo>
                <a:lnTo>
                  <a:pt x="7406915" y="694088"/>
                </a:lnTo>
                <a:lnTo>
                  <a:pt x="6794190" y="694088"/>
                </a:lnTo>
                <a:lnTo>
                  <a:pt x="6794190" y="426234"/>
                </a:lnTo>
                <a:lnTo>
                  <a:pt x="7461684" y="426234"/>
                </a:lnTo>
                <a:lnTo>
                  <a:pt x="7461684" y="202880"/>
                </a:lnTo>
                <a:close/>
                <a:moveTo>
                  <a:pt x="5262079" y="202880"/>
                </a:moveTo>
                <a:lnTo>
                  <a:pt x="5262079" y="978201"/>
                </a:lnTo>
                <a:cubicBezTo>
                  <a:pt x="5262078" y="1112270"/>
                  <a:pt x="5282902" y="1216673"/>
                  <a:pt x="5324549" y="1291409"/>
                </a:cubicBezTo>
                <a:cubicBezTo>
                  <a:pt x="5402709" y="1428331"/>
                  <a:pt x="5551040" y="1496792"/>
                  <a:pt x="5769546" y="1496792"/>
                </a:cubicBezTo>
                <a:cubicBezTo>
                  <a:pt x="5988050" y="1496792"/>
                  <a:pt x="6136096" y="1428331"/>
                  <a:pt x="6213686" y="1291409"/>
                </a:cubicBezTo>
                <a:cubicBezTo>
                  <a:pt x="6255332" y="1216673"/>
                  <a:pt x="6276156" y="1112270"/>
                  <a:pt x="6276156" y="978201"/>
                </a:cubicBezTo>
                <a:lnTo>
                  <a:pt x="6276156" y="202880"/>
                </a:lnTo>
                <a:lnTo>
                  <a:pt x="6008303" y="202880"/>
                </a:lnTo>
                <a:lnTo>
                  <a:pt x="6008303" y="978201"/>
                </a:lnTo>
                <a:cubicBezTo>
                  <a:pt x="6008303" y="1064918"/>
                  <a:pt x="5998034" y="1128244"/>
                  <a:pt x="5977496" y="1168180"/>
                </a:cubicBezTo>
                <a:cubicBezTo>
                  <a:pt x="5945546" y="1238922"/>
                  <a:pt x="5876230" y="1274294"/>
                  <a:pt x="5769546" y="1274294"/>
                </a:cubicBezTo>
                <a:cubicBezTo>
                  <a:pt x="5662289" y="1274294"/>
                  <a:pt x="5592688" y="1238922"/>
                  <a:pt x="5560740" y="1168180"/>
                </a:cubicBezTo>
                <a:cubicBezTo>
                  <a:pt x="5540201" y="1128244"/>
                  <a:pt x="5529932" y="1064918"/>
                  <a:pt x="5529932" y="978201"/>
                </a:cubicBezTo>
                <a:lnTo>
                  <a:pt x="5529932" y="202880"/>
                </a:lnTo>
                <a:close/>
                <a:moveTo>
                  <a:pt x="1822736" y="202880"/>
                </a:moveTo>
                <a:lnTo>
                  <a:pt x="2120541" y="202880"/>
                </a:lnTo>
                <a:lnTo>
                  <a:pt x="2567248" y="1464273"/>
                </a:lnTo>
                <a:lnTo>
                  <a:pt x="2281424" y="1464273"/>
                </a:lnTo>
                <a:lnTo>
                  <a:pt x="2200127" y="1204977"/>
                </a:lnTo>
                <a:lnTo>
                  <a:pt x="1735448" y="1204977"/>
                </a:lnTo>
                <a:lnTo>
                  <a:pt x="1648160" y="1464273"/>
                </a:lnTo>
                <a:lnTo>
                  <a:pt x="1372605" y="1464273"/>
                </a:lnTo>
                <a:close/>
                <a:moveTo>
                  <a:pt x="0" y="202880"/>
                </a:moveTo>
                <a:lnTo>
                  <a:pt x="383381" y="202880"/>
                </a:lnTo>
                <a:lnTo>
                  <a:pt x="612726" y="1194708"/>
                </a:lnTo>
                <a:lnTo>
                  <a:pt x="840358" y="202880"/>
                </a:lnTo>
                <a:lnTo>
                  <a:pt x="1219461" y="202880"/>
                </a:lnTo>
                <a:lnTo>
                  <a:pt x="1219461" y="1464273"/>
                </a:lnTo>
                <a:lnTo>
                  <a:pt x="973857" y="1464273"/>
                </a:lnTo>
                <a:lnTo>
                  <a:pt x="973857" y="611079"/>
                </a:lnTo>
                <a:cubicBezTo>
                  <a:pt x="973857" y="586547"/>
                  <a:pt x="974142" y="552174"/>
                  <a:pt x="974713" y="507959"/>
                </a:cubicBezTo>
                <a:cubicBezTo>
                  <a:pt x="975283" y="463745"/>
                  <a:pt x="975569" y="429657"/>
                  <a:pt x="975569" y="405696"/>
                </a:cubicBezTo>
                <a:lnTo>
                  <a:pt x="736811" y="1464273"/>
                </a:lnTo>
                <a:lnTo>
                  <a:pt x="480938" y="1464273"/>
                </a:lnTo>
                <a:lnTo>
                  <a:pt x="243892" y="405696"/>
                </a:lnTo>
                <a:cubicBezTo>
                  <a:pt x="243892" y="429657"/>
                  <a:pt x="244178" y="463745"/>
                  <a:pt x="244748" y="507959"/>
                </a:cubicBezTo>
                <a:cubicBezTo>
                  <a:pt x="245319" y="552174"/>
                  <a:pt x="245604" y="586547"/>
                  <a:pt x="245604" y="611079"/>
                </a:cubicBezTo>
                <a:lnTo>
                  <a:pt x="245604" y="1464273"/>
                </a:lnTo>
                <a:lnTo>
                  <a:pt x="0" y="1464273"/>
                </a:lnTo>
                <a:close/>
                <a:moveTo>
                  <a:pt x="3173425" y="166083"/>
                </a:moveTo>
                <a:cubicBezTo>
                  <a:pt x="3306354" y="166083"/>
                  <a:pt x="3419742" y="201312"/>
                  <a:pt x="3513591" y="271769"/>
                </a:cubicBezTo>
                <a:cubicBezTo>
                  <a:pt x="3560515" y="306998"/>
                  <a:pt x="3596279" y="350178"/>
                  <a:pt x="3620882" y="401310"/>
                </a:cubicBezTo>
                <a:lnTo>
                  <a:pt x="3639534" y="455344"/>
                </a:lnTo>
                <a:lnTo>
                  <a:pt x="3606854" y="489840"/>
                </a:lnTo>
                <a:lnTo>
                  <a:pt x="3533682" y="578560"/>
                </a:lnTo>
                <a:lnTo>
                  <a:pt x="3407904" y="578560"/>
                </a:lnTo>
                <a:cubicBezTo>
                  <a:pt x="3403340" y="502682"/>
                  <a:pt x="3370251" y="448769"/>
                  <a:pt x="3308636" y="416821"/>
                </a:cubicBezTo>
                <a:cubicBezTo>
                  <a:pt x="3267559" y="395712"/>
                  <a:pt x="3216498" y="385158"/>
                  <a:pt x="3155454" y="385158"/>
                </a:cubicBezTo>
                <a:cubicBezTo>
                  <a:pt x="3087564" y="385158"/>
                  <a:pt x="3033366" y="398850"/>
                  <a:pt x="2992860" y="426234"/>
                </a:cubicBezTo>
                <a:cubicBezTo>
                  <a:pt x="2952353" y="453619"/>
                  <a:pt x="2932101" y="491843"/>
                  <a:pt x="2932101" y="540906"/>
                </a:cubicBezTo>
                <a:cubicBezTo>
                  <a:pt x="2932101" y="585976"/>
                  <a:pt x="2952068" y="619636"/>
                  <a:pt x="2992004" y="641886"/>
                </a:cubicBezTo>
                <a:cubicBezTo>
                  <a:pt x="3017677" y="656719"/>
                  <a:pt x="3072445" y="674120"/>
                  <a:pt x="3156310" y="694088"/>
                </a:cubicBezTo>
                <a:lnTo>
                  <a:pt x="3373674" y="746289"/>
                </a:lnTo>
                <a:lnTo>
                  <a:pt x="3397594" y="753922"/>
                </a:lnTo>
                <a:lnTo>
                  <a:pt x="3315298" y="868421"/>
                </a:lnTo>
                <a:lnTo>
                  <a:pt x="3253017" y="967974"/>
                </a:lnTo>
                <a:lnTo>
                  <a:pt x="3221348" y="959374"/>
                </a:lnTo>
                <a:lnTo>
                  <a:pt x="3087849" y="929422"/>
                </a:lnTo>
                <a:cubicBezTo>
                  <a:pt x="2956632" y="899756"/>
                  <a:pt x="2865921" y="867522"/>
                  <a:pt x="2815717" y="832721"/>
                </a:cubicBezTo>
                <a:cubicBezTo>
                  <a:pt x="2730711" y="774529"/>
                  <a:pt x="2688208" y="683533"/>
                  <a:pt x="2688208" y="559733"/>
                </a:cubicBezTo>
                <a:cubicBezTo>
                  <a:pt x="2688208" y="446772"/>
                  <a:pt x="2729285" y="352924"/>
                  <a:pt x="2811438" y="278187"/>
                </a:cubicBezTo>
                <a:cubicBezTo>
                  <a:pt x="2893591" y="203451"/>
                  <a:pt x="3014254" y="166083"/>
                  <a:pt x="3173425" y="166083"/>
                </a:cubicBezTo>
                <a:close/>
                <a:moveTo>
                  <a:pt x="4459672" y="164371"/>
                </a:moveTo>
                <a:cubicBezTo>
                  <a:pt x="4297648" y="164371"/>
                  <a:pt x="4162152" y="212579"/>
                  <a:pt x="4053186" y="308995"/>
                </a:cubicBezTo>
                <a:cubicBezTo>
                  <a:pt x="3919687" y="427090"/>
                  <a:pt x="3852938" y="601380"/>
                  <a:pt x="3852938" y="831865"/>
                </a:cubicBezTo>
                <a:cubicBezTo>
                  <a:pt x="3852938" y="1060639"/>
                  <a:pt x="3917976" y="1234073"/>
                  <a:pt x="4048051" y="1352168"/>
                </a:cubicBezTo>
                <a:cubicBezTo>
                  <a:pt x="4155306" y="1450296"/>
                  <a:pt x="4291087" y="1499359"/>
                  <a:pt x="4455393" y="1499359"/>
                </a:cubicBezTo>
                <a:cubicBezTo>
                  <a:pt x="4534124" y="1499359"/>
                  <a:pt x="4601729" y="1489946"/>
                  <a:pt x="4658209" y="1471119"/>
                </a:cubicBezTo>
                <a:cubicBezTo>
                  <a:pt x="4691868" y="1459709"/>
                  <a:pt x="4731804" y="1440026"/>
                  <a:pt x="4778015" y="1412072"/>
                </a:cubicBezTo>
                <a:lnTo>
                  <a:pt x="4930341" y="1555840"/>
                </a:lnTo>
                <a:lnTo>
                  <a:pt x="5068119" y="1412072"/>
                </a:lnTo>
                <a:lnTo>
                  <a:pt x="4922639" y="1276006"/>
                </a:lnTo>
                <a:cubicBezTo>
                  <a:pt x="4965997" y="1228083"/>
                  <a:pt x="4998802" y="1167894"/>
                  <a:pt x="5021052" y="1095440"/>
                </a:cubicBezTo>
                <a:cubicBezTo>
                  <a:pt x="5048436" y="1019562"/>
                  <a:pt x="5062128" y="925429"/>
                  <a:pt x="5062128" y="813038"/>
                </a:cubicBezTo>
                <a:cubicBezTo>
                  <a:pt x="5062128" y="600810"/>
                  <a:pt x="4998231" y="435648"/>
                  <a:pt x="4870438" y="317552"/>
                </a:cubicBezTo>
                <a:cubicBezTo>
                  <a:pt x="4759759" y="215432"/>
                  <a:pt x="4622837" y="164371"/>
                  <a:pt x="4459672" y="164371"/>
                </a:cubicBezTo>
                <a:close/>
                <a:moveTo>
                  <a:pt x="4147508" y="0"/>
                </a:moveTo>
                <a:lnTo>
                  <a:pt x="5219655" y="0"/>
                </a:lnTo>
                <a:lnTo>
                  <a:pt x="5529754" y="0"/>
                </a:lnTo>
                <a:lnTo>
                  <a:pt x="5984772" y="0"/>
                </a:lnTo>
                <a:lnTo>
                  <a:pt x="7661327" y="0"/>
                </a:lnTo>
                <a:lnTo>
                  <a:pt x="11918862" y="0"/>
                </a:lnTo>
                <a:lnTo>
                  <a:pt x="11918862" y="6834607"/>
                </a:lnTo>
                <a:lnTo>
                  <a:pt x="7661327" y="6834607"/>
                </a:lnTo>
                <a:lnTo>
                  <a:pt x="5984772" y="6834607"/>
                </a:lnTo>
                <a:lnTo>
                  <a:pt x="5529754" y="6834607"/>
                </a:lnTo>
                <a:lnTo>
                  <a:pt x="5219655" y="6834607"/>
                </a:lnTo>
                <a:lnTo>
                  <a:pt x="5010270" y="6834607"/>
                </a:lnTo>
                <a:lnTo>
                  <a:pt x="4900670" y="6757470"/>
                </a:lnTo>
                <a:cubicBezTo>
                  <a:pt x="4730205" y="6630414"/>
                  <a:pt x="4562869" y="6493173"/>
                  <a:pt x="4393988" y="6353069"/>
                </a:cubicBezTo>
                <a:cubicBezTo>
                  <a:pt x="3466602" y="5583728"/>
                  <a:pt x="2555791" y="4952181"/>
                  <a:pt x="2555791" y="3609302"/>
                </a:cubicBezTo>
                <a:cubicBezTo>
                  <a:pt x="2555791" y="2847677"/>
                  <a:pt x="2696459" y="2133368"/>
                  <a:pt x="2963045" y="1517326"/>
                </a:cubicBezTo>
                <a:lnTo>
                  <a:pt x="2984986" y="1470412"/>
                </a:lnTo>
                <a:lnTo>
                  <a:pt x="3079880" y="1489759"/>
                </a:lnTo>
                <a:cubicBezTo>
                  <a:pt x="3116571" y="1494448"/>
                  <a:pt x="3155454" y="1496792"/>
                  <a:pt x="3196531" y="1496792"/>
                </a:cubicBezTo>
                <a:cubicBezTo>
                  <a:pt x="3357414" y="1496792"/>
                  <a:pt x="3481928" y="1458711"/>
                  <a:pt x="3570071" y="1382548"/>
                </a:cubicBezTo>
                <a:cubicBezTo>
                  <a:pt x="3658215" y="1306385"/>
                  <a:pt x="3702286" y="1210682"/>
                  <a:pt x="3702286" y="1095440"/>
                </a:cubicBezTo>
                <a:cubicBezTo>
                  <a:pt x="3702286" y="983050"/>
                  <a:pt x="3664633" y="897188"/>
                  <a:pt x="3589326" y="837856"/>
                </a:cubicBezTo>
                <a:cubicBezTo>
                  <a:pt x="3565079" y="818744"/>
                  <a:pt x="3534985" y="801557"/>
                  <a:pt x="3499043" y="786296"/>
                </a:cubicBezTo>
                <a:lnTo>
                  <a:pt x="3397594" y="753922"/>
                </a:lnTo>
                <a:lnTo>
                  <a:pt x="3455520" y="673330"/>
                </a:lnTo>
                <a:lnTo>
                  <a:pt x="3533682" y="578560"/>
                </a:lnTo>
                <a:lnTo>
                  <a:pt x="3661210" y="578560"/>
                </a:lnTo>
                <a:cubicBezTo>
                  <a:pt x="3660069" y="545042"/>
                  <a:pt x="3656138" y="513513"/>
                  <a:pt x="3649416" y="483971"/>
                </a:cubicBezTo>
                <a:lnTo>
                  <a:pt x="3639534" y="455344"/>
                </a:lnTo>
                <a:lnTo>
                  <a:pt x="3769130" y="318548"/>
                </a:lnTo>
                <a:cubicBezTo>
                  <a:pt x="3880922" y="208552"/>
                  <a:pt x="3999893" y="107086"/>
                  <a:pt x="4125811" y="14946"/>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ZoneTexte 3">
            <a:extLst>
              <a:ext uri="{FF2B5EF4-FFF2-40B4-BE49-F238E27FC236}">
                <a16:creationId xmlns:a16="http://schemas.microsoft.com/office/drawing/2014/main" id="{6D01CFBF-DB68-E42E-A94D-3C937FA71E0E}"/>
              </a:ext>
            </a:extLst>
          </p:cNvPr>
          <p:cNvSpPr txBox="1"/>
          <p:nvPr/>
        </p:nvSpPr>
        <p:spPr>
          <a:xfrm>
            <a:off x="58600" y="12498315"/>
            <a:ext cx="12133400" cy="5832366"/>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t>Vie réelle </a:t>
            </a:r>
            <a:r>
              <a:rPr lang="fr-FR" sz="2800" dirty="0"/>
              <a:t>: le masque est efficace (et le retrait à l’école augmente les cas)	</a:t>
            </a:r>
          </a:p>
          <a:p>
            <a:r>
              <a:rPr lang="fr-FR" sz="1100" dirty="0" err="1">
                <a:effectLst/>
                <a:latin typeface="Arial" panose="020B0604020202020204" pitchFamily="34" charset="0"/>
                <a:ea typeface="Calibri" panose="020F0502020204030204" pitchFamily="34" charset="0"/>
                <a:cs typeface="Arial" panose="020B0604020202020204" pitchFamily="34" charset="0"/>
              </a:rPr>
              <a:t>ComCor</a:t>
            </a:r>
            <a:r>
              <a:rPr lang="fr-FR" sz="1100" dirty="0">
                <a:effectLst/>
                <a:latin typeface="Arial" panose="020B0604020202020204" pitchFamily="34" charset="0"/>
                <a:ea typeface="Calibri" panose="020F0502020204030204" pitchFamily="34" charset="0"/>
                <a:cs typeface="Arial" panose="020B0604020202020204" pitchFamily="34" charset="0"/>
              </a:rPr>
              <a:t> : Etude des facteurs sociodémographiques, comportements et pratiques associés à l’infection par le SARS-CoV-2. </a:t>
            </a:r>
            <a:r>
              <a:rPr lang="en-US" sz="1100" dirty="0">
                <a:effectLst/>
                <a:latin typeface="Arial" panose="020B0604020202020204" pitchFamily="34" charset="0"/>
                <a:ea typeface="Calibri" panose="020F0502020204030204" pitchFamily="34" charset="0"/>
                <a:cs typeface="Arial" panose="020B0604020202020204" pitchFamily="34" charset="0"/>
              </a:rPr>
              <a:t>Inst Pasteur 2021</a:t>
            </a:r>
            <a:r>
              <a:rPr lang="fr-FR" sz="1100" dirty="0">
                <a:effectLst/>
                <a:latin typeface="Arial" panose="020B0604020202020204" pitchFamily="34" charset="0"/>
                <a:cs typeface="Arial" panose="020B0604020202020204" pitchFamily="34" charset="0"/>
              </a:rPr>
              <a:t> </a:t>
            </a:r>
          </a:p>
          <a:p>
            <a:r>
              <a:rPr lang="fr-FR" sz="1100" kern="100" dirty="0" err="1">
                <a:effectLst/>
                <a:latin typeface="Arial" panose="020B0604020202020204" pitchFamily="34" charset="0"/>
                <a:ea typeface="Calibri" panose="020F0502020204030204" pitchFamily="34" charset="0"/>
                <a:cs typeface="Arial" panose="020B0604020202020204" pitchFamily="34" charset="0"/>
              </a:rPr>
              <a:t>Rochoy</a:t>
            </a:r>
            <a:r>
              <a:rPr lang="fr-FR" sz="1100" kern="100" dirty="0">
                <a:effectLst/>
                <a:latin typeface="Arial" panose="020B0604020202020204" pitchFamily="34" charset="0"/>
                <a:ea typeface="Calibri" panose="020F0502020204030204" pitchFamily="34" charset="0"/>
                <a:cs typeface="Arial" panose="020B0604020202020204" pitchFamily="34" charset="0"/>
              </a:rPr>
              <a:t> M, Zeno E, Depagne C, Serrano B, </a:t>
            </a:r>
            <a:r>
              <a:rPr lang="fr-FR" sz="1100" kern="100" dirty="0" err="1">
                <a:effectLst/>
                <a:latin typeface="Arial" panose="020B0604020202020204" pitchFamily="34" charset="0"/>
                <a:ea typeface="Calibri" panose="020F0502020204030204" pitchFamily="34" charset="0"/>
                <a:cs typeface="Arial" panose="020B0604020202020204" pitchFamily="34" charset="0"/>
              </a:rPr>
              <a:t>Baubet</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fr-FR" sz="1100" kern="100" dirty="0" err="1">
                <a:effectLst/>
                <a:latin typeface="Arial" panose="020B0604020202020204" pitchFamily="34" charset="0"/>
                <a:ea typeface="Calibri" panose="020F0502020204030204" pitchFamily="34" charset="0"/>
                <a:cs typeface="Arial" panose="020B0604020202020204" pitchFamily="34" charset="0"/>
              </a:rPr>
              <a:t>T</a:t>
            </a:r>
            <a:r>
              <a:rPr lang="fr-FR" sz="1100" kern="100" dirty="0">
                <a:effectLst/>
                <a:latin typeface="Arial" panose="020B0604020202020204" pitchFamily="34" charset="0"/>
                <a:ea typeface="Calibri" panose="020F0502020204030204" pitchFamily="34" charset="0"/>
                <a:cs typeface="Arial" panose="020B0604020202020204" pitchFamily="34" charset="0"/>
              </a:rPr>
              <a:t>, Billy E, et al. Port du masque dès 6 ans en France contre la propagation de la COVID-19 dans les écoles </a:t>
            </a:r>
            <a:r>
              <a:rPr lang="fr-FR" sz="1100" kern="100" dirty="0" err="1">
                <a:effectLst/>
                <a:latin typeface="Arial" panose="020B0604020202020204" pitchFamily="34" charset="0"/>
                <a:ea typeface="Calibri" panose="020F0502020204030204" pitchFamily="34" charset="0"/>
                <a:cs typeface="Arial" panose="020B0604020202020204" pitchFamily="34" charset="0"/>
              </a:rPr>
              <a:t>Wearing</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fr-FR" sz="1100" kern="100" dirty="0" err="1">
                <a:effectLst/>
                <a:latin typeface="Arial" panose="020B0604020202020204" pitchFamily="34" charset="0"/>
                <a:ea typeface="Calibri" panose="020F0502020204030204" pitchFamily="34" charset="0"/>
                <a:cs typeface="Arial" panose="020B0604020202020204" pitchFamily="34" charset="0"/>
              </a:rPr>
              <a:t>masks</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fr-FR" sz="1100" kern="100" dirty="0" err="1">
                <a:effectLst/>
                <a:latin typeface="Arial" panose="020B0604020202020204" pitchFamily="34" charset="0"/>
                <a:ea typeface="Calibri" panose="020F0502020204030204" pitchFamily="34" charset="0"/>
                <a:cs typeface="Arial" panose="020B0604020202020204" pitchFamily="34" charset="0"/>
              </a:rPr>
              <a:t>from</a:t>
            </a:r>
            <a:r>
              <a:rPr lang="fr-FR" sz="1100" kern="100" dirty="0">
                <a:effectLst/>
                <a:latin typeface="Arial" panose="020B0604020202020204" pitchFamily="34" charset="0"/>
                <a:ea typeface="Calibri" panose="020F0502020204030204" pitchFamily="34" charset="0"/>
                <a:cs typeface="Arial" panose="020B0604020202020204" pitchFamily="34" charset="0"/>
              </a:rPr>
              <a:t> the </a:t>
            </a:r>
            <a:r>
              <a:rPr lang="fr-FR" sz="1100" kern="100" dirty="0" err="1">
                <a:effectLst/>
                <a:latin typeface="Arial" panose="020B0604020202020204" pitchFamily="34" charset="0"/>
                <a:ea typeface="Calibri" panose="020F0502020204030204" pitchFamily="34" charset="0"/>
                <a:cs typeface="Arial" panose="020B0604020202020204" pitchFamily="34" charset="0"/>
              </a:rPr>
              <a:t>age</a:t>
            </a:r>
            <a:r>
              <a:rPr lang="fr-FR" sz="1100" kern="100" dirty="0">
                <a:effectLst/>
                <a:latin typeface="Arial" panose="020B0604020202020204" pitchFamily="34" charset="0"/>
                <a:ea typeface="Calibri" panose="020F0502020204030204" pitchFamily="34" charset="0"/>
                <a:cs typeface="Arial" panose="020B0604020202020204" pitchFamily="34" charset="0"/>
              </a:rPr>
              <a:t> of 6 in France </a:t>
            </a:r>
            <a:r>
              <a:rPr lang="fr-FR" sz="1100" kern="100" dirty="0" err="1">
                <a:effectLst/>
                <a:latin typeface="Arial" panose="020B0604020202020204" pitchFamily="34" charset="0"/>
                <a:ea typeface="Calibri" panose="020F0502020204030204" pitchFamily="34" charset="0"/>
                <a:cs typeface="Arial" panose="020B0604020202020204" pitchFamily="34" charset="0"/>
              </a:rPr>
              <a:t>against</a:t>
            </a:r>
            <a:r>
              <a:rPr lang="fr-FR" sz="1100" kern="100" dirty="0">
                <a:effectLst/>
                <a:latin typeface="Arial" panose="020B0604020202020204" pitchFamily="34" charset="0"/>
                <a:ea typeface="Calibri" panose="020F0502020204030204" pitchFamily="34" charset="0"/>
                <a:cs typeface="Arial" panose="020B0604020202020204" pitchFamily="34" charset="0"/>
              </a:rPr>
              <a:t> the spread of COVID-19 in </a:t>
            </a:r>
            <a:r>
              <a:rPr lang="fr-FR" sz="1100" kern="100" dirty="0" err="1">
                <a:effectLst/>
                <a:latin typeface="Arial" panose="020B0604020202020204" pitchFamily="34" charset="0"/>
                <a:ea typeface="Calibri" panose="020F0502020204030204" pitchFamily="34" charset="0"/>
                <a:cs typeface="Arial" panose="020B0604020202020204" pitchFamily="34" charset="0"/>
              </a:rPr>
              <a:t>schools</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en-US" sz="1100" kern="100" dirty="0" err="1">
                <a:effectLst/>
                <a:latin typeface="Arial" panose="020B0604020202020204" pitchFamily="34" charset="0"/>
                <a:ea typeface="Calibri" panose="020F0502020204030204" pitchFamily="34" charset="0"/>
                <a:cs typeface="Arial" panose="020B0604020202020204" pitchFamily="34" charset="0"/>
              </a:rPr>
              <a:t>Exercer</a:t>
            </a:r>
            <a:r>
              <a:rPr lang="en-US" sz="1100" kern="100" dirty="0">
                <a:effectLst/>
                <a:latin typeface="Arial" panose="020B0604020202020204" pitchFamily="34" charset="0"/>
                <a:ea typeface="Calibri" panose="020F0502020204030204" pitchFamily="34" charset="0"/>
                <a:cs typeface="Arial" panose="020B0604020202020204" pitchFamily="34" charset="0"/>
              </a:rPr>
              <a:t> 2021;169:33–9.</a:t>
            </a:r>
          </a:p>
          <a:p>
            <a:r>
              <a:rPr lang="en-US" sz="1100" dirty="0" err="1">
                <a:effectLst/>
                <a:latin typeface="Arial" panose="020B0604020202020204" pitchFamily="34" charset="0"/>
                <a:ea typeface="Calibri" panose="020F0502020204030204" pitchFamily="34" charset="0"/>
                <a:cs typeface="Arial" panose="020B0604020202020204" pitchFamily="34" charset="0"/>
              </a:rPr>
              <a:t>Krishnamachari</a:t>
            </a:r>
            <a:r>
              <a:rPr lang="en-US" sz="1100" dirty="0">
                <a:effectLst/>
                <a:latin typeface="Arial" panose="020B0604020202020204" pitchFamily="34" charset="0"/>
                <a:ea typeface="Calibri" panose="020F0502020204030204" pitchFamily="34" charset="0"/>
                <a:cs typeface="Arial" panose="020B0604020202020204" pitchFamily="34" charset="0"/>
              </a:rPr>
              <a:t> B, Morris A, Zastrow D, </a:t>
            </a:r>
            <a:r>
              <a:rPr lang="en-US" sz="1100" dirty="0" err="1">
                <a:effectLst/>
                <a:latin typeface="Arial" panose="020B0604020202020204" pitchFamily="34" charset="0"/>
                <a:ea typeface="Calibri" panose="020F0502020204030204" pitchFamily="34" charset="0"/>
                <a:cs typeface="Arial" panose="020B0604020202020204" pitchFamily="34" charset="0"/>
              </a:rPr>
              <a:t>Dsida</a:t>
            </a:r>
            <a:r>
              <a:rPr lang="en-US" sz="1100" dirty="0">
                <a:effectLst/>
                <a:latin typeface="Arial" panose="020B0604020202020204" pitchFamily="34" charset="0"/>
                <a:ea typeface="Calibri" panose="020F0502020204030204" pitchFamily="34" charset="0"/>
                <a:cs typeface="Arial" panose="020B0604020202020204" pitchFamily="34" charset="0"/>
              </a:rPr>
              <a:t> A, Harper B, </a:t>
            </a:r>
            <a:r>
              <a:rPr lang="en-US" sz="1100" dirty="0" err="1">
                <a:effectLst/>
                <a:latin typeface="Arial" panose="020B0604020202020204" pitchFamily="34" charset="0"/>
                <a:ea typeface="Calibri" panose="020F0502020204030204" pitchFamily="34" charset="0"/>
                <a:cs typeface="Arial" panose="020B0604020202020204" pitchFamily="34" charset="0"/>
              </a:rPr>
              <a:t>Santella</a:t>
            </a:r>
            <a:r>
              <a:rPr lang="en-US" sz="1100" dirty="0">
                <a:effectLst/>
                <a:latin typeface="Arial" panose="020B0604020202020204" pitchFamily="34" charset="0"/>
                <a:ea typeface="Calibri" panose="020F0502020204030204" pitchFamily="34" charset="0"/>
                <a:cs typeface="Arial" panose="020B0604020202020204" pitchFamily="34" charset="0"/>
              </a:rPr>
              <a:t> AJ. The role of mask mandates, stay at home orders and school closure in curbing the COVID-19 pandemic prior to vaccination. Am J Infect Control 2021;</a:t>
            </a:r>
            <a:r>
              <a:rPr lang="fr-FR" sz="1100" dirty="0">
                <a:effectLst/>
                <a:latin typeface="Arial" panose="020B0604020202020204" pitchFamily="34" charset="0"/>
                <a:cs typeface="Arial" panose="020B0604020202020204" pitchFamily="34" charset="0"/>
              </a:rPr>
              <a:t> </a:t>
            </a:r>
            <a:endParaRPr lang="fr-FR" sz="1100" kern="100" dirty="0">
              <a:effectLst/>
              <a:latin typeface="Arial" panose="020B0604020202020204" pitchFamily="34" charset="0"/>
              <a:ea typeface="Calibri" panose="020F0502020204030204" pitchFamily="34" charset="0"/>
              <a:cs typeface="Arial" panose="020B0604020202020204" pitchFamily="34" charset="0"/>
            </a:endParaRPr>
          </a:p>
          <a:p>
            <a:r>
              <a:rPr lang="en-US" sz="1100" dirty="0">
                <a:effectLst/>
                <a:latin typeface="Arial" panose="020B0604020202020204" pitchFamily="34" charset="0"/>
                <a:ea typeface="Calibri" panose="020F0502020204030204" pitchFamily="34" charset="0"/>
                <a:cs typeface="Arial" panose="020B0604020202020204" pitchFamily="34" charset="0"/>
              </a:rPr>
              <a:t>Cowger TL, Murray EJ, Clarke J, Bassett MT, Ojikutu BO, Sánchez SM, et al. Lifting Universal Masking in Schools — Covid-19 Incidence among Students and Staff. </a:t>
            </a:r>
            <a:r>
              <a:rPr lang="fr-FR" sz="1100" dirty="0">
                <a:effectLst/>
                <a:latin typeface="Arial" panose="020B0604020202020204" pitchFamily="34" charset="0"/>
                <a:ea typeface="Calibri" panose="020F0502020204030204" pitchFamily="34" charset="0"/>
                <a:cs typeface="Arial" panose="020B0604020202020204" pitchFamily="34" charset="0"/>
              </a:rPr>
              <a:t>N </a:t>
            </a:r>
            <a:r>
              <a:rPr lang="fr-FR" sz="1100" dirty="0" err="1">
                <a:effectLst/>
                <a:latin typeface="Arial" panose="020B0604020202020204" pitchFamily="34" charset="0"/>
                <a:ea typeface="Calibri" panose="020F0502020204030204" pitchFamily="34" charset="0"/>
                <a:cs typeface="Arial" panose="020B0604020202020204" pitchFamily="34" charset="0"/>
              </a:rPr>
              <a:t>Engl</a:t>
            </a:r>
            <a:r>
              <a:rPr lang="fr-FR" sz="1100" dirty="0">
                <a:effectLst/>
                <a:latin typeface="Arial" panose="020B0604020202020204" pitchFamily="34" charset="0"/>
                <a:ea typeface="Calibri" panose="020F0502020204030204" pitchFamily="34" charset="0"/>
                <a:cs typeface="Arial" panose="020B0604020202020204" pitchFamily="34" charset="0"/>
              </a:rPr>
              <a:t> J Med 2022;387:1935–46</a:t>
            </a:r>
            <a:r>
              <a:rPr lang="fr-FR" sz="1100" dirty="0">
                <a:effectLst/>
                <a:latin typeface="Arial" panose="020B0604020202020204" pitchFamily="34" charset="0"/>
                <a:cs typeface="Arial" panose="020B0604020202020204" pitchFamily="34" charset="0"/>
              </a:rPr>
              <a:t> </a:t>
            </a:r>
          </a:p>
          <a:p>
            <a:r>
              <a:rPr lang="fr-FR" sz="1100" dirty="0">
                <a:effectLst/>
                <a:latin typeface="Arial" panose="020B0604020202020204" pitchFamily="34" charset="0"/>
                <a:ea typeface="Calibri" panose="020F0502020204030204" pitchFamily="34" charset="0"/>
                <a:cs typeface="Arial" panose="020B0604020202020204" pitchFamily="34" charset="0"/>
              </a:rPr>
              <a:t>Liu X, Xu X, Li G, Xu X, Sun Y, Wang F, et al. </a:t>
            </a:r>
            <a:r>
              <a:rPr lang="en-US" sz="1100" dirty="0">
                <a:effectLst/>
                <a:latin typeface="Arial" panose="020B0604020202020204" pitchFamily="34" charset="0"/>
                <a:ea typeface="Calibri" panose="020F0502020204030204" pitchFamily="34" charset="0"/>
                <a:cs typeface="Arial" panose="020B0604020202020204" pitchFamily="34" charset="0"/>
              </a:rPr>
              <a:t>Differential impact of non-pharmaceutical public health interventions on COVID-19 epidemics in the United States. BMC Public Health 2021;21:965.</a:t>
            </a:r>
            <a:r>
              <a:rPr lang="fr-FR" sz="1100" dirty="0">
                <a:effectLst/>
                <a:latin typeface="Arial" panose="020B0604020202020204" pitchFamily="34" charset="0"/>
                <a:cs typeface="Arial" panose="020B0604020202020204" pitchFamily="34" charset="0"/>
              </a:rPr>
              <a:t> </a:t>
            </a:r>
          </a:p>
          <a:p>
            <a:r>
              <a:rPr lang="en-US" sz="1100" dirty="0">
                <a:effectLst/>
                <a:latin typeface="Arial" panose="020B0604020202020204" pitchFamily="34" charset="0"/>
                <a:ea typeface="Calibri" panose="020F0502020204030204" pitchFamily="34" charset="0"/>
                <a:cs typeface="Arial" panose="020B0604020202020204" pitchFamily="34" charset="0"/>
              </a:rPr>
              <a:t>Chang S, Pierson E, Koh PW, </a:t>
            </a:r>
            <a:r>
              <a:rPr lang="en-US" sz="1100" dirty="0" err="1">
                <a:effectLst/>
                <a:latin typeface="Arial" panose="020B0604020202020204" pitchFamily="34" charset="0"/>
                <a:ea typeface="Calibri" panose="020F0502020204030204" pitchFamily="34" charset="0"/>
                <a:cs typeface="Arial" panose="020B0604020202020204" pitchFamily="34" charset="0"/>
              </a:rPr>
              <a:t>Gerardin</a:t>
            </a:r>
            <a:r>
              <a:rPr lang="en-US" sz="1100" dirty="0">
                <a:effectLst/>
                <a:latin typeface="Arial" panose="020B0604020202020204" pitchFamily="34" charset="0"/>
                <a:ea typeface="Calibri" panose="020F0502020204030204" pitchFamily="34" charset="0"/>
                <a:cs typeface="Arial" panose="020B0604020202020204" pitchFamily="34" charset="0"/>
              </a:rPr>
              <a:t> J, Redbird B, </a:t>
            </a:r>
            <a:r>
              <a:rPr lang="en-US" sz="1100" dirty="0" err="1">
                <a:effectLst/>
                <a:latin typeface="Arial" panose="020B0604020202020204" pitchFamily="34" charset="0"/>
                <a:ea typeface="Calibri" panose="020F0502020204030204" pitchFamily="34" charset="0"/>
                <a:cs typeface="Arial" panose="020B0604020202020204" pitchFamily="34" charset="0"/>
              </a:rPr>
              <a:t>Grusky</a:t>
            </a:r>
            <a:r>
              <a:rPr lang="en-US" sz="1100" dirty="0">
                <a:effectLst/>
                <a:latin typeface="Arial" panose="020B0604020202020204" pitchFamily="34" charset="0"/>
                <a:ea typeface="Calibri" panose="020F0502020204030204" pitchFamily="34" charset="0"/>
                <a:cs typeface="Arial" panose="020B0604020202020204" pitchFamily="34" charset="0"/>
              </a:rPr>
              <a:t> D, et al. Mobility network models of COVID-19 explain inequities and inform reopening. </a:t>
            </a:r>
            <a:r>
              <a:rPr lang="fr-FR" sz="1100" dirty="0">
                <a:effectLst/>
                <a:latin typeface="Arial" panose="020B0604020202020204" pitchFamily="34" charset="0"/>
                <a:ea typeface="Calibri" panose="020F0502020204030204" pitchFamily="34" charset="0"/>
                <a:cs typeface="Arial" panose="020B0604020202020204" pitchFamily="34" charset="0"/>
              </a:rPr>
              <a:t>Nature 2020:1–8.</a:t>
            </a:r>
            <a:r>
              <a:rPr lang="fr-FR" sz="1100" dirty="0">
                <a:effectLst/>
                <a:latin typeface="Arial" panose="020B0604020202020204" pitchFamily="34" charset="0"/>
                <a:cs typeface="Arial" panose="020B0604020202020204" pitchFamily="34" charset="0"/>
              </a:rPr>
              <a:t> </a:t>
            </a:r>
            <a:endParaRPr lang="fr-FR" sz="1100" dirty="0">
              <a:latin typeface="Arial" panose="020B0604020202020204" pitchFamily="34" charset="0"/>
              <a:cs typeface="Arial" panose="020B0604020202020204" pitchFamily="34" charset="0"/>
            </a:endParaRPr>
          </a:p>
          <a:p>
            <a:r>
              <a:rPr lang="en-US" sz="1100" dirty="0">
                <a:effectLst/>
                <a:latin typeface="Arial" panose="020B0604020202020204" pitchFamily="34" charset="0"/>
                <a:ea typeface="Calibri" panose="020F0502020204030204" pitchFamily="34" charset="0"/>
                <a:cs typeface="Arial" panose="020B0604020202020204" pitchFamily="34" charset="0"/>
              </a:rPr>
              <a:t>Leech G, Rogers-Smith C, </a:t>
            </a:r>
            <a:r>
              <a:rPr lang="en-US" sz="1100" dirty="0" err="1">
                <a:effectLst/>
                <a:latin typeface="Arial" panose="020B0604020202020204" pitchFamily="34" charset="0"/>
                <a:ea typeface="Calibri" panose="020F0502020204030204" pitchFamily="34" charset="0"/>
                <a:cs typeface="Arial" panose="020B0604020202020204" pitchFamily="34" charset="0"/>
              </a:rPr>
              <a:t>Monrad</a:t>
            </a:r>
            <a:r>
              <a:rPr lang="en-US" sz="1100" dirty="0">
                <a:effectLst/>
                <a:latin typeface="Arial" panose="020B0604020202020204" pitchFamily="34" charset="0"/>
                <a:ea typeface="Calibri" panose="020F0502020204030204" pitchFamily="34" charset="0"/>
                <a:cs typeface="Arial" panose="020B0604020202020204" pitchFamily="34" charset="0"/>
              </a:rPr>
              <a:t> JT, </a:t>
            </a:r>
            <a:r>
              <a:rPr lang="en-US" sz="1100" dirty="0" err="1">
                <a:effectLst/>
                <a:latin typeface="Arial" panose="020B0604020202020204" pitchFamily="34" charset="0"/>
                <a:ea typeface="Calibri" panose="020F0502020204030204" pitchFamily="34" charset="0"/>
                <a:cs typeface="Arial" panose="020B0604020202020204" pitchFamily="34" charset="0"/>
              </a:rPr>
              <a:t>Sandbrink</a:t>
            </a:r>
            <a:r>
              <a:rPr lang="en-US" sz="1100" dirty="0">
                <a:effectLst/>
                <a:latin typeface="Arial" panose="020B0604020202020204" pitchFamily="34" charset="0"/>
                <a:ea typeface="Calibri" panose="020F0502020204030204" pitchFamily="34" charset="0"/>
                <a:cs typeface="Arial" panose="020B0604020202020204" pitchFamily="34" charset="0"/>
              </a:rPr>
              <a:t> JB, </a:t>
            </a:r>
            <a:r>
              <a:rPr lang="en-US" sz="1100" dirty="0" err="1">
                <a:effectLst/>
                <a:latin typeface="Arial" panose="020B0604020202020204" pitchFamily="34" charset="0"/>
                <a:ea typeface="Calibri" panose="020F0502020204030204" pitchFamily="34" charset="0"/>
                <a:cs typeface="Arial" panose="020B0604020202020204" pitchFamily="34" charset="0"/>
              </a:rPr>
              <a:t>Snodin</a:t>
            </a:r>
            <a:r>
              <a:rPr lang="en-US" sz="1100" dirty="0">
                <a:effectLst/>
                <a:latin typeface="Arial" panose="020B0604020202020204" pitchFamily="34" charset="0"/>
                <a:ea typeface="Calibri" panose="020F0502020204030204" pitchFamily="34" charset="0"/>
                <a:cs typeface="Arial" panose="020B0604020202020204" pitchFamily="34" charset="0"/>
              </a:rPr>
              <a:t> B, </a:t>
            </a:r>
            <a:r>
              <a:rPr lang="en-US" sz="1100" dirty="0" err="1">
                <a:effectLst/>
                <a:latin typeface="Arial" panose="020B0604020202020204" pitchFamily="34" charset="0"/>
                <a:ea typeface="Calibri" panose="020F0502020204030204" pitchFamily="34" charset="0"/>
                <a:cs typeface="Arial" panose="020B0604020202020204" pitchFamily="34" charset="0"/>
              </a:rPr>
              <a:t>Zinkov</a:t>
            </a:r>
            <a:r>
              <a:rPr lang="en-US" sz="1100" dirty="0">
                <a:effectLst/>
                <a:latin typeface="Arial" panose="020B0604020202020204" pitchFamily="34" charset="0"/>
                <a:ea typeface="Calibri" panose="020F0502020204030204" pitchFamily="34" charset="0"/>
                <a:cs typeface="Arial" panose="020B0604020202020204" pitchFamily="34" charset="0"/>
              </a:rPr>
              <a:t> R, et al. Mask wearing in community settings reduces SARS-CoV-2 transmission. Proc Natl </a:t>
            </a:r>
            <a:r>
              <a:rPr lang="en-US" sz="1100" dirty="0" err="1">
                <a:effectLst/>
                <a:latin typeface="Arial" panose="020B0604020202020204" pitchFamily="34" charset="0"/>
                <a:ea typeface="Calibri" panose="020F0502020204030204" pitchFamily="34" charset="0"/>
                <a:cs typeface="Arial" panose="020B0604020202020204" pitchFamily="34" charset="0"/>
              </a:rPr>
              <a:t>Acad</a:t>
            </a:r>
            <a:r>
              <a:rPr lang="en-US" sz="1100" dirty="0">
                <a:effectLst/>
                <a:latin typeface="Arial" panose="020B0604020202020204" pitchFamily="34" charset="0"/>
                <a:ea typeface="Calibri" panose="020F0502020204030204" pitchFamily="34" charset="0"/>
                <a:cs typeface="Arial" panose="020B0604020202020204" pitchFamily="34" charset="0"/>
              </a:rPr>
              <a:t> Sci 2022;119:e2119266119. </a:t>
            </a:r>
            <a:endParaRPr lang="fr-FR" sz="1100" dirty="0">
              <a:latin typeface="Arial" panose="020B0604020202020204" pitchFamily="34" charset="0"/>
              <a:ea typeface="Calibri" panose="020F0502020204030204" pitchFamily="34" charset="0"/>
              <a:cs typeface="Arial" panose="020B0604020202020204" pitchFamily="34" charset="0"/>
            </a:endParaRPr>
          </a:p>
          <a:p>
            <a:r>
              <a:rPr lang="en-US" sz="1100" dirty="0" err="1">
                <a:effectLst/>
                <a:latin typeface="Arial" panose="020B0604020202020204" pitchFamily="34" charset="0"/>
                <a:ea typeface="Calibri" panose="020F0502020204030204" pitchFamily="34" charset="0"/>
                <a:cs typeface="Arial" panose="020B0604020202020204" pitchFamily="34" charset="0"/>
              </a:rPr>
              <a:t>Gurbaxani</a:t>
            </a:r>
            <a:r>
              <a:rPr lang="en-US" sz="1100" dirty="0">
                <a:effectLst/>
                <a:latin typeface="Arial" panose="020B0604020202020204" pitchFamily="34" charset="0"/>
                <a:ea typeface="Calibri" panose="020F0502020204030204" pitchFamily="34" charset="0"/>
                <a:cs typeface="Arial" panose="020B0604020202020204" pitchFamily="34" charset="0"/>
              </a:rPr>
              <a:t> BM, Hill AN, Paul P, Prasad PV, Slayton RB. Evaluation of different types of face masks to limit the spread of SARS-CoV-2: a modeling study. Sci Rep 2022;12:8630. </a:t>
            </a:r>
          </a:p>
          <a:p>
            <a:endParaRPr lang="fr-FR" sz="11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800" b="1" dirty="0"/>
              <a:t>Consensus autour du port de masque</a:t>
            </a:r>
          </a:p>
          <a:p>
            <a:r>
              <a:rPr lang="en-US" sz="1100" dirty="0">
                <a:effectLst/>
                <a:latin typeface="Arial" panose="020B0604020202020204" pitchFamily="34" charset="0"/>
                <a:ea typeface="Calibri" panose="020F0502020204030204" pitchFamily="34" charset="0"/>
                <a:cs typeface="Arial" panose="020B0604020202020204" pitchFamily="34" charset="0"/>
              </a:rPr>
              <a:t>Sachs JD, Karim SSA, </a:t>
            </a:r>
            <a:r>
              <a:rPr lang="en-US" sz="1100" dirty="0" err="1">
                <a:effectLst/>
                <a:latin typeface="Arial" panose="020B0604020202020204" pitchFamily="34" charset="0"/>
                <a:ea typeface="Calibri" panose="020F0502020204030204" pitchFamily="34" charset="0"/>
                <a:cs typeface="Arial" panose="020B0604020202020204" pitchFamily="34" charset="0"/>
              </a:rPr>
              <a:t>Aknin</a:t>
            </a:r>
            <a:r>
              <a:rPr lang="en-US" sz="1100" dirty="0">
                <a:effectLst/>
                <a:latin typeface="Arial" panose="020B0604020202020204" pitchFamily="34" charset="0"/>
                <a:ea typeface="Calibri" panose="020F0502020204030204" pitchFamily="34" charset="0"/>
                <a:cs typeface="Arial" panose="020B0604020202020204" pitchFamily="34" charset="0"/>
              </a:rPr>
              <a:t> L, Allen J, </a:t>
            </a:r>
            <a:r>
              <a:rPr lang="en-US" sz="1100" dirty="0" err="1">
                <a:effectLst/>
                <a:latin typeface="Arial" panose="020B0604020202020204" pitchFamily="34" charset="0"/>
                <a:ea typeface="Calibri" panose="020F0502020204030204" pitchFamily="34" charset="0"/>
                <a:cs typeface="Arial" panose="020B0604020202020204" pitchFamily="34" charset="0"/>
              </a:rPr>
              <a:t>Brosbøl</a:t>
            </a:r>
            <a:r>
              <a:rPr lang="en-US" sz="1100" dirty="0">
                <a:effectLst/>
                <a:latin typeface="Arial" panose="020B0604020202020204" pitchFamily="34" charset="0"/>
                <a:ea typeface="Calibri" panose="020F0502020204030204" pitchFamily="34" charset="0"/>
                <a:cs typeface="Arial" panose="020B0604020202020204" pitchFamily="34" charset="0"/>
              </a:rPr>
              <a:t> K, Colombo F, et al. The Lancet Commission on lessons for the future from the COVID-19 pandemic. The Lancet 2022;400:1224–80.</a:t>
            </a:r>
            <a:r>
              <a:rPr lang="fr-FR" sz="1100" dirty="0">
                <a:effectLst/>
                <a:latin typeface="Arial" panose="020B0604020202020204" pitchFamily="34" charset="0"/>
                <a:cs typeface="Arial" panose="020B0604020202020204" pitchFamily="34" charset="0"/>
              </a:rPr>
              <a:t> </a:t>
            </a:r>
            <a:endParaRPr lang="fr-FR" sz="1100" b="1" dirty="0">
              <a:effectLst/>
              <a:latin typeface="Arial" panose="020B0604020202020204" pitchFamily="34" charset="0"/>
              <a:cs typeface="Arial" panose="020B0604020202020204" pitchFamily="34" charset="0"/>
            </a:endParaRPr>
          </a:p>
          <a:p>
            <a:r>
              <a:rPr lang="en-US" sz="1100" dirty="0">
                <a:effectLst/>
                <a:latin typeface="Arial" panose="020B0604020202020204" pitchFamily="34" charset="0"/>
                <a:ea typeface="Calibri" panose="020F0502020204030204" pitchFamily="34" charset="0"/>
                <a:cs typeface="Arial" panose="020B0604020202020204" pitchFamily="34" charset="0"/>
              </a:rPr>
              <a:t>Lazarus JV, Romero D, </a:t>
            </a:r>
            <a:r>
              <a:rPr lang="en-US" sz="1100" dirty="0" err="1">
                <a:effectLst/>
                <a:latin typeface="Arial" panose="020B0604020202020204" pitchFamily="34" charset="0"/>
                <a:ea typeface="Calibri" panose="020F0502020204030204" pitchFamily="34" charset="0"/>
                <a:cs typeface="Arial" panose="020B0604020202020204" pitchFamily="34" charset="0"/>
              </a:rPr>
              <a:t>Kopka</a:t>
            </a:r>
            <a:r>
              <a:rPr lang="en-US" sz="1100" dirty="0">
                <a:effectLst/>
                <a:latin typeface="Arial" panose="020B0604020202020204" pitchFamily="34" charset="0"/>
                <a:ea typeface="Calibri" panose="020F0502020204030204" pitchFamily="34" charset="0"/>
                <a:cs typeface="Arial" panose="020B0604020202020204" pitchFamily="34" charset="0"/>
              </a:rPr>
              <a:t> CJ, Karim SA, Abu-</a:t>
            </a:r>
            <a:r>
              <a:rPr lang="en-US" sz="1100" dirty="0" err="1">
                <a:effectLst/>
                <a:latin typeface="Arial" panose="020B0604020202020204" pitchFamily="34" charset="0"/>
                <a:ea typeface="Calibri" panose="020F0502020204030204" pitchFamily="34" charset="0"/>
                <a:cs typeface="Arial" panose="020B0604020202020204" pitchFamily="34" charset="0"/>
              </a:rPr>
              <a:t>Raddad</a:t>
            </a:r>
            <a:r>
              <a:rPr lang="en-US" sz="1100" dirty="0">
                <a:effectLst/>
                <a:latin typeface="Arial" panose="020B0604020202020204" pitchFamily="34" charset="0"/>
                <a:ea typeface="Calibri" panose="020F0502020204030204" pitchFamily="34" charset="0"/>
                <a:cs typeface="Arial" panose="020B0604020202020204" pitchFamily="34" charset="0"/>
              </a:rPr>
              <a:t> LJ, Almeida G, et al. A multinational Delphi consensus to end the COVID-19 public health threat. </a:t>
            </a:r>
            <a:r>
              <a:rPr lang="fr-FR" sz="1100" dirty="0">
                <a:effectLst/>
                <a:latin typeface="Arial" panose="020B0604020202020204" pitchFamily="34" charset="0"/>
                <a:ea typeface="Calibri" panose="020F0502020204030204" pitchFamily="34" charset="0"/>
                <a:cs typeface="Arial" panose="020B0604020202020204" pitchFamily="34" charset="0"/>
              </a:rPr>
              <a:t>Nature 2022;611:332–45.</a:t>
            </a:r>
            <a:r>
              <a:rPr lang="fr-FR" sz="1100" dirty="0">
                <a:effectLst/>
                <a:latin typeface="Arial" panose="020B0604020202020204" pitchFamily="34" charset="0"/>
                <a:cs typeface="Arial" panose="020B0604020202020204" pitchFamily="34" charset="0"/>
              </a:rPr>
              <a:t> </a:t>
            </a:r>
          </a:p>
          <a:p>
            <a:endParaRPr lang="fr-FR" sz="11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fr-FR" sz="2800" b="1" dirty="0"/>
              <a:t>Principale barrière : la norme sociale </a:t>
            </a:r>
          </a:p>
          <a:p>
            <a:r>
              <a:rPr lang="fr-FR" sz="1100" dirty="0">
                <a:effectLst/>
                <a:latin typeface="Arial" panose="020B0604020202020204" pitchFamily="34" charset="0"/>
                <a:ea typeface="Calibri" panose="020F0502020204030204" pitchFamily="34" charset="0"/>
                <a:cs typeface="Arial" panose="020B0604020202020204" pitchFamily="34" charset="0"/>
              </a:rPr>
              <a:t>Li H, Yuan K, Sun Y-K, Zheng Y-B, Xu Y-Y, Su S-Z, et al. </a:t>
            </a:r>
            <a:r>
              <a:rPr lang="en-US" sz="1100" dirty="0">
                <a:effectLst/>
                <a:latin typeface="Arial" panose="020B0604020202020204" pitchFamily="34" charset="0"/>
                <a:ea typeface="Calibri" panose="020F0502020204030204" pitchFamily="34" charset="0"/>
                <a:cs typeface="Arial" panose="020B0604020202020204" pitchFamily="34" charset="0"/>
              </a:rPr>
              <a:t>Efficacy and practice of facemask use in general population: a systematic review and meta-analysis. </a:t>
            </a:r>
            <a:r>
              <a:rPr lang="en-US" sz="1100" dirty="0" err="1">
                <a:effectLst/>
                <a:latin typeface="Arial" panose="020B0604020202020204" pitchFamily="34" charset="0"/>
                <a:ea typeface="Calibri" panose="020F0502020204030204" pitchFamily="34" charset="0"/>
                <a:cs typeface="Arial" panose="020B0604020202020204" pitchFamily="34" charset="0"/>
              </a:rPr>
              <a:t>Transl</a:t>
            </a:r>
            <a:r>
              <a:rPr lang="en-US" sz="1100" dirty="0">
                <a:effectLst/>
                <a:latin typeface="Arial" panose="020B0604020202020204" pitchFamily="34" charset="0"/>
                <a:ea typeface="Calibri" panose="020F0502020204030204" pitchFamily="34" charset="0"/>
                <a:cs typeface="Arial" panose="020B0604020202020204" pitchFamily="34" charset="0"/>
              </a:rPr>
              <a:t> Psychiatry 2022;12:1–15</a:t>
            </a:r>
            <a:r>
              <a:rPr lang="fr-FR" sz="1100" dirty="0">
                <a:effectLst/>
                <a:latin typeface="Arial" panose="020B0604020202020204" pitchFamily="34" charset="0"/>
                <a:cs typeface="Arial" panose="020B0604020202020204" pitchFamily="34" charset="0"/>
              </a:rPr>
              <a:t> </a:t>
            </a:r>
          </a:p>
          <a:p>
            <a:endParaRPr lang="fr-FR" sz="1100" b="1" dirty="0">
              <a:latin typeface="Arial" panose="020B0604020202020204" pitchFamily="34" charset="0"/>
              <a:cs typeface="Arial" panose="020B0604020202020204" pitchFamily="34" charset="0"/>
            </a:endParaRPr>
          </a:p>
          <a:p>
            <a:endParaRPr lang="fr-FR" sz="1100" b="1" dirty="0">
              <a:latin typeface="Arial" panose="020B0604020202020204" pitchFamily="34" charset="0"/>
              <a:cs typeface="Arial" panose="020B0604020202020204" pitchFamily="34" charset="0"/>
            </a:endParaRPr>
          </a:p>
          <a:p>
            <a:endParaRPr lang="fr-FR" sz="1100" b="1" dirty="0">
              <a:latin typeface="Arial" panose="020B0604020202020204" pitchFamily="34" charset="0"/>
              <a:cs typeface="Arial" panose="020B0604020202020204" pitchFamily="34" charset="0"/>
            </a:endParaRPr>
          </a:p>
          <a:p>
            <a:endParaRPr lang="fr-FR" sz="800" dirty="0">
              <a:latin typeface="Arial" panose="020B0604020202020204" pitchFamily="34" charset="0"/>
              <a:cs typeface="Arial" panose="020B0604020202020204" pitchFamily="34" charset="0"/>
            </a:endParaRPr>
          </a:p>
          <a:p>
            <a:pPr algn="ctr"/>
            <a:r>
              <a:rPr lang="fr-FR" sz="2500" b="1" dirty="0">
                <a:solidFill>
                  <a:srgbClr val="0070C0"/>
                </a:solidFill>
                <a:effectLst/>
                <a:latin typeface="Calibri" panose="020F0502020204030204" pitchFamily="34" charset="0"/>
                <a:cs typeface="Calibri" panose="020F0502020204030204" pitchFamily="34" charset="0"/>
              </a:rPr>
              <a:t>A aucun moment pendant la pandémie, il n’y a eu de seuil fixé de (re)prise du masque.</a:t>
            </a:r>
          </a:p>
          <a:p>
            <a:pPr algn="ctr"/>
            <a:r>
              <a:rPr lang="fr-FR" sz="2500" b="1" dirty="0">
                <a:solidFill>
                  <a:srgbClr val="0070C0"/>
                </a:solidFill>
                <a:latin typeface="Calibri" panose="020F0502020204030204" pitchFamily="34" charset="0"/>
                <a:cs typeface="Calibri" panose="020F0502020204030204" pitchFamily="34" charset="0"/>
              </a:rPr>
              <a:t>Au cabinet : port de masque chirurgical par patients ; FFP2 par médecin.</a:t>
            </a:r>
            <a:endParaRPr lang="fr-FR" sz="2500" b="1" dirty="0">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A47D6F29-B47C-005C-BFA1-893D84E7CE69}"/>
              </a:ext>
            </a:extLst>
          </p:cNvPr>
          <p:cNvSpPr txBox="1"/>
          <p:nvPr/>
        </p:nvSpPr>
        <p:spPr>
          <a:xfrm>
            <a:off x="0" y="6991676"/>
            <a:ext cx="12153544" cy="5278368"/>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t>Empirique </a:t>
            </a:r>
            <a:r>
              <a:rPr lang="fr-FR" sz="2800" dirty="0"/>
              <a:t>: les masques sont efficaces </a:t>
            </a:r>
            <a:r>
              <a:rPr lang="fr-FR" sz="2800" i="1" dirty="0"/>
              <a:t>(contre COVID, grippe, VRS…)</a:t>
            </a:r>
          </a:p>
          <a:p>
            <a:endParaRPr lang="fr-FR" sz="11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800" b="1" dirty="0"/>
              <a:t>Expérimental</a:t>
            </a:r>
            <a:r>
              <a:rPr lang="fr-FR" sz="2800" dirty="0"/>
              <a:t> : les masques sont efficaces</a:t>
            </a:r>
          </a:p>
          <a:p>
            <a:pPr marL="320040" indent="-320040" algn="just">
              <a:tabLst>
                <a:tab pos="317500" algn="l"/>
              </a:tabLst>
            </a:pPr>
            <a:r>
              <a:rPr lang="fr-FR" sz="1100" kern="100" dirty="0" err="1">
                <a:effectLst/>
                <a:latin typeface="Arial" panose="020B0604020202020204" pitchFamily="34" charset="0"/>
                <a:ea typeface="Calibri" panose="020F0502020204030204" pitchFamily="34" charset="0"/>
              </a:rPr>
              <a:t>Arumuru</a:t>
            </a:r>
            <a:r>
              <a:rPr lang="fr-FR" sz="1100" kern="100" dirty="0">
                <a:effectLst/>
                <a:latin typeface="Arial" panose="020B0604020202020204" pitchFamily="34" charset="0"/>
                <a:ea typeface="Calibri" panose="020F0502020204030204" pitchFamily="34" charset="0"/>
              </a:rPr>
              <a:t> V, </a:t>
            </a:r>
            <a:r>
              <a:rPr lang="fr-FR" sz="1100" kern="100" dirty="0" err="1">
                <a:effectLst/>
                <a:latin typeface="Arial" panose="020B0604020202020204" pitchFamily="34" charset="0"/>
                <a:ea typeface="Calibri" panose="020F0502020204030204" pitchFamily="34" charset="0"/>
              </a:rPr>
              <a:t>Pasa</a:t>
            </a:r>
            <a:r>
              <a:rPr lang="fr-FR" sz="1100" kern="100" dirty="0">
                <a:effectLst/>
                <a:latin typeface="Arial" panose="020B0604020202020204" pitchFamily="34" charset="0"/>
                <a:ea typeface="Calibri" panose="020F0502020204030204" pitchFamily="34" charset="0"/>
              </a:rPr>
              <a:t> J, </a:t>
            </a:r>
            <a:r>
              <a:rPr lang="fr-FR" sz="1100" kern="100" dirty="0" err="1">
                <a:effectLst/>
                <a:latin typeface="Arial" panose="020B0604020202020204" pitchFamily="34" charset="0"/>
                <a:ea typeface="Calibri" panose="020F0502020204030204" pitchFamily="34" charset="0"/>
              </a:rPr>
              <a:t>Samantaray</a:t>
            </a:r>
            <a:r>
              <a:rPr lang="fr-FR" sz="1100" kern="100" dirty="0">
                <a:effectLst/>
                <a:latin typeface="Arial" panose="020B0604020202020204" pitchFamily="34" charset="0"/>
                <a:ea typeface="Calibri" panose="020F0502020204030204" pitchFamily="34" charset="0"/>
              </a:rPr>
              <a:t> SS. </a:t>
            </a:r>
            <a:r>
              <a:rPr lang="en-US" sz="1100" kern="100" dirty="0">
                <a:effectLst/>
                <a:latin typeface="Arial" panose="020B0604020202020204" pitchFamily="34" charset="0"/>
                <a:ea typeface="Calibri" panose="020F0502020204030204" pitchFamily="34" charset="0"/>
              </a:rPr>
              <a:t>Experimental visualization of sneezing and efficacy of face masks and           shields. Phys Fluids 2020;32:115129. </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Wendling J-M, </a:t>
            </a:r>
            <a:r>
              <a:rPr lang="en-US" sz="1100" kern="100" dirty="0" err="1">
                <a:effectLst/>
                <a:latin typeface="Arial" panose="020B0604020202020204" pitchFamily="34" charset="0"/>
                <a:ea typeface="Calibri" panose="020F0502020204030204" pitchFamily="34" charset="0"/>
              </a:rPr>
              <a:t>Fabacher</a:t>
            </a:r>
            <a:r>
              <a:rPr lang="en-US" sz="1100" kern="100" dirty="0">
                <a:effectLst/>
                <a:latin typeface="Arial" panose="020B0604020202020204" pitchFamily="34" charset="0"/>
                <a:ea typeface="Calibri" panose="020F0502020204030204" pitchFamily="34" charset="0"/>
              </a:rPr>
              <a:t> T, </a:t>
            </a:r>
            <a:r>
              <a:rPr lang="en-US" sz="1100" kern="100" dirty="0" err="1">
                <a:effectLst/>
                <a:latin typeface="Arial" panose="020B0604020202020204" pitchFamily="34" charset="0"/>
                <a:ea typeface="Calibri" panose="020F0502020204030204" pitchFamily="34" charset="0"/>
              </a:rPr>
              <a:t>Pébaÿ</a:t>
            </a:r>
            <a:r>
              <a:rPr lang="en-US" sz="1100" kern="100" dirty="0">
                <a:effectLst/>
                <a:latin typeface="Arial" panose="020B0604020202020204" pitchFamily="34" charset="0"/>
                <a:ea typeface="Calibri" panose="020F0502020204030204" pitchFamily="34" charset="0"/>
              </a:rPr>
              <a:t> P-P, </a:t>
            </a:r>
            <a:r>
              <a:rPr lang="en-US" sz="1100" kern="100" dirty="0" err="1">
                <a:effectLst/>
                <a:latin typeface="Arial" panose="020B0604020202020204" pitchFamily="34" charset="0"/>
                <a:ea typeface="Calibri" panose="020F0502020204030204" pitchFamily="34" charset="0"/>
              </a:rPr>
              <a:t>Cosperec</a:t>
            </a:r>
            <a:r>
              <a:rPr lang="en-US" sz="1100" kern="100" dirty="0">
                <a:effectLst/>
                <a:latin typeface="Arial" panose="020B0604020202020204" pitchFamily="34" charset="0"/>
                <a:ea typeface="Calibri" panose="020F0502020204030204" pitchFamily="34" charset="0"/>
              </a:rPr>
              <a:t> I, </a:t>
            </a:r>
            <a:r>
              <a:rPr lang="en-US" sz="1100" kern="100" dirty="0" err="1">
                <a:effectLst/>
                <a:latin typeface="Arial" panose="020B0604020202020204" pitchFamily="34" charset="0"/>
                <a:ea typeface="Calibri" panose="020F0502020204030204" pitchFamily="34" charset="0"/>
              </a:rPr>
              <a:t>Rochoy</a:t>
            </a:r>
            <a:r>
              <a:rPr lang="en-US" sz="1100" kern="100" dirty="0">
                <a:effectLst/>
                <a:latin typeface="Arial" panose="020B0604020202020204" pitchFamily="34" charset="0"/>
                <a:ea typeface="Calibri" panose="020F0502020204030204" pitchFamily="34" charset="0"/>
              </a:rPr>
              <a:t> M. Experimental Efficacy of the Face Shield and the Mask against Emitted and Potentially Received Particles. </a:t>
            </a:r>
            <a:r>
              <a:rPr lang="fr-FR" sz="1100" kern="100" dirty="0">
                <a:effectLst/>
                <a:latin typeface="Arial" panose="020B0604020202020204" pitchFamily="34" charset="0"/>
                <a:ea typeface="Calibri" panose="020F0502020204030204" pitchFamily="34" charset="0"/>
              </a:rPr>
              <a:t>Int J Environ </a:t>
            </a:r>
            <a:r>
              <a:rPr lang="fr-FR" sz="1100" kern="100" dirty="0" err="1">
                <a:effectLst/>
                <a:latin typeface="Arial" panose="020B0604020202020204" pitchFamily="34" charset="0"/>
                <a:ea typeface="Calibri" panose="020F0502020204030204" pitchFamily="34" charset="0"/>
              </a:rPr>
              <a:t>Res</a:t>
            </a:r>
            <a:r>
              <a:rPr lang="fr-FR" sz="1100" kern="100" dirty="0">
                <a:effectLst/>
                <a:latin typeface="Arial" panose="020B0604020202020204" pitchFamily="34" charset="0"/>
                <a:ea typeface="Calibri" panose="020F0502020204030204" pitchFamily="34" charset="0"/>
              </a:rPr>
              <a:t> Public </a:t>
            </a:r>
            <a:r>
              <a:rPr lang="fr-FR" sz="1100" kern="100" dirty="0" err="1">
                <a:effectLst/>
                <a:latin typeface="Arial" panose="020B0604020202020204" pitchFamily="34" charset="0"/>
                <a:ea typeface="Calibri" panose="020F0502020204030204" pitchFamily="34" charset="0"/>
              </a:rPr>
              <a:t>Health</a:t>
            </a:r>
            <a:r>
              <a:rPr lang="fr-FR" sz="1100" kern="100" dirty="0">
                <a:effectLst/>
                <a:latin typeface="Arial" panose="020B0604020202020204" pitchFamily="34" charset="0"/>
                <a:ea typeface="Calibri" panose="020F0502020204030204" pitchFamily="34" charset="0"/>
              </a:rPr>
              <a:t> 2021;18:1942. </a:t>
            </a:r>
          </a:p>
          <a:p>
            <a:pPr marL="320040" indent="-320040" algn="just">
              <a:tabLst>
                <a:tab pos="317500" algn="l"/>
              </a:tabLst>
            </a:pPr>
            <a:r>
              <a:rPr lang="fr-FR" sz="1100" kern="100" dirty="0">
                <a:effectLst/>
                <a:latin typeface="Arial" panose="020B0604020202020204" pitchFamily="34" charset="0"/>
                <a:ea typeface="Calibri" panose="020F0502020204030204" pitchFamily="34" charset="0"/>
              </a:rPr>
              <a:t>Lio CF, </a:t>
            </a:r>
            <a:r>
              <a:rPr lang="fr-FR" sz="1100" kern="100" dirty="0" err="1">
                <a:effectLst/>
                <a:latin typeface="Arial" panose="020B0604020202020204" pitchFamily="34" charset="0"/>
                <a:ea typeface="Calibri" panose="020F0502020204030204" pitchFamily="34" charset="0"/>
              </a:rPr>
              <a:t>Cheong</a:t>
            </a:r>
            <a:r>
              <a:rPr lang="fr-FR" sz="1100" kern="100" dirty="0">
                <a:effectLst/>
                <a:latin typeface="Arial" panose="020B0604020202020204" pitchFamily="34" charset="0"/>
                <a:ea typeface="Calibri" panose="020F0502020204030204" pitchFamily="34" charset="0"/>
              </a:rPr>
              <a:t> HH, Lei CI, Lo IL, Yao L, </a:t>
            </a:r>
            <a:r>
              <a:rPr lang="fr-FR" sz="1100" kern="100" dirty="0" err="1">
                <a:effectLst/>
                <a:latin typeface="Arial" panose="020B0604020202020204" pitchFamily="34" charset="0"/>
                <a:ea typeface="Calibri" panose="020F0502020204030204" pitchFamily="34" charset="0"/>
              </a:rPr>
              <a:t>Lam</a:t>
            </a:r>
            <a:r>
              <a:rPr lang="fr-FR" sz="1100" kern="100" dirty="0">
                <a:effectLst/>
                <a:latin typeface="Arial" panose="020B0604020202020204" pitchFamily="34" charset="0"/>
                <a:ea typeface="Calibri" panose="020F0502020204030204" pitchFamily="34" charset="0"/>
              </a:rPr>
              <a:t> C, et al. </a:t>
            </a:r>
            <a:r>
              <a:rPr lang="en-US" sz="1100" kern="100" dirty="0">
                <a:effectLst/>
                <a:latin typeface="Arial" panose="020B0604020202020204" pitchFamily="34" charset="0"/>
                <a:ea typeface="Calibri" panose="020F0502020204030204" pitchFamily="34" charset="0"/>
              </a:rPr>
              <a:t>Effectiveness of personal protective health </a:t>
            </a:r>
            <a:r>
              <a:rPr lang="en-US" sz="1100" kern="100" dirty="0" err="1">
                <a:effectLst/>
                <a:latin typeface="Arial" panose="020B0604020202020204" pitchFamily="34" charset="0"/>
                <a:ea typeface="Calibri" panose="020F0502020204030204" pitchFamily="34" charset="0"/>
              </a:rPr>
              <a:t>behaviour</a:t>
            </a:r>
            <a:r>
              <a:rPr lang="en-US" sz="1100" kern="100" dirty="0">
                <a:effectLst/>
                <a:latin typeface="Arial" panose="020B0604020202020204" pitchFamily="34" charset="0"/>
                <a:ea typeface="Calibri" panose="020F0502020204030204" pitchFamily="34" charset="0"/>
              </a:rPr>
              <a:t> against COVID-19. </a:t>
            </a:r>
            <a:r>
              <a:rPr lang="fr-FR" sz="1100" kern="100" dirty="0">
                <a:effectLst/>
                <a:latin typeface="Arial" panose="020B0604020202020204" pitchFamily="34" charset="0"/>
                <a:ea typeface="Calibri" panose="020F0502020204030204" pitchFamily="34" charset="0"/>
              </a:rPr>
              <a:t>BMC Public </a:t>
            </a:r>
            <a:r>
              <a:rPr lang="fr-FR" sz="1100" kern="100" dirty="0" err="1">
                <a:effectLst/>
                <a:latin typeface="Arial" panose="020B0604020202020204" pitchFamily="34" charset="0"/>
                <a:ea typeface="Calibri" panose="020F0502020204030204" pitchFamily="34" charset="0"/>
              </a:rPr>
              <a:t>Health</a:t>
            </a:r>
            <a:r>
              <a:rPr lang="fr-FR" sz="1100" kern="100" dirty="0">
                <a:effectLst/>
                <a:latin typeface="Arial" panose="020B0604020202020204" pitchFamily="34" charset="0"/>
                <a:ea typeface="Calibri" panose="020F0502020204030204" pitchFamily="34" charset="0"/>
              </a:rPr>
              <a:t> 2021;21:827. </a:t>
            </a:r>
          </a:p>
          <a:p>
            <a:pPr marL="320040" indent="-320040" algn="just">
              <a:tabLst>
                <a:tab pos="317500" algn="l"/>
              </a:tabLst>
            </a:pPr>
            <a:endParaRPr lang="fr-FR" sz="1600" dirty="0"/>
          </a:p>
          <a:p>
            <a:pPr marL="285750" indent="-285750">
              <a:buFont typeface="Arial" panose="020B0604020202020204" pitchFamily="34" charset="0"/>
              <a:buChar char="•"/>
            </a:pPr>
            <a:r>
              <a:rPr lang="fr-FR" sz="2800" b="1" dirty="0"/>
              <a:t>Epidémiologique rétrospectif</a:t>
            </a:r>
            <a:r>
              <a:rPr lang="fr-FR" sz="2800" dirty="0"/>
              <a:t> : les masques sont efficaces</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Bagheri G, </a:t>
            </a:r>
            <a:r>
              <a:rPr lang="en-US" sz="1100" kern="100" dirty="0" err="1">
                <a:effectLst/>
                <a:latin typeface="Arial" panose="020B0604020202020204" pitchFamily="34" charset="0"/>
                <a:ea typeface="Calibri" panose="020F0502020204030204" pitchFamily="34" charset="0"/>
              </a:rPr>
              <a:t>Thiede</a:t>
            </a:r>
            <a:r>
              <a:rPr lang="en-US" sz="1100" kern="100" dirty="0">
                <a:effectLst/>
                <a:latin typeface="Arial" panose="020B0604020202020204" pitchFamily="34" charset="0"/>
                <a:ea typeface="Calibri" panose="020F0502020204030204" pitchFamily="34" charset="0"/>
              </a:rPr>
              <a:t> B, Hejazi B, </a:t>
            </a:r>
            <a:r>
              <a:rPr lang="en-US" sz="1100" kern="100" dirty="0" err="1">
                <a:effectLst/>
                <a:latin typeface="Arial" panose="020B0604020202020204" pitchFamily="34" charset="0"/>
                <a:ea typeface="Calibri" panose="020F0502020204030204" pitchFamily="34" charset="0"/>
              </a:rPr>
              <a:t>Schlenczek</a:t>
            </a:r>
            <a:r>
              <a:rPr lang="en-US" sz="1100" kern="100" dirty="0">
                <a:effectLst/>
                <a:latin typeface="Arial" panose="020B0604020202020204" pitchFamily="34" charset="0"/>
                <a:ea typeface="Calibri" panose="020F0502020204030204" pitchFamily="34" charset="0"/>
              </a:rPr>
              <a:t> O, </a:t>
            </a:r>
            <a:r>
              <a:rPr lang="en-US" sz="1100" kern="100" dirty="0" err="1">
                <a:effectLst/>
                <a:latin typeface="Arial" panose="020B0604020202020204" pitchFamily="34" charset="0"/>
                <a:ea typeface="Calibri" panose="020F0502020204030204" pitchFamily="34" charset="0"/>
              </a:rPr>
              <a:t>Bodenschatz</a:t>
            </a:r>
            <a:r>
              <a:rPr lang="en-US" sz="1100" kern="100" dirty="0">
                <a:effectLst/>
                <a:latin typeface="Arial" panose="020B0604020202020204" pitchFamily="34" charset="0"/>
                <a:ea typeface="Calibri" panose="020F0502020204030204" pitchFamily="34" charset="0"/>
              </a:rPr>
              <a:t> E. An upper bound on one-to-one exposure to infectious human respiratory particles. Proc Natl </a:t>
            </a:r>
            <a:r>
              <a:rPr lang="en-US" sz="1100" kern="100" dirty="0" err="1">
                <a:effectLst/>
                <a:latin typeface="Arial" panose="020B0604020202020204" pitchFamily="34" charset="0"/>
                <a:ea typeface="Calibri" panose="020F0502020204030204" pitchFamily="34" charset="0"/>
              </a:rPr>
              <a:t>Acad</a:t>
            </a:r>
            <a:r>
              <a:rPr lang="en-US" sz="1100" kern="100" dirty="0">
                <a:effectLst/>
                <a:latin typeface="Arial" panose="020B0604020202020204" pitchFamily="34" charset="0"/>
                <a:ea typeface="Calibri" panose="020F0502020204030204" pitchFamily="34" charset="0"/>
              </a:rPr>
              <a:t> Sci 2021;118:e2110117118. </a:t>
            </a:r>
          </a:p>
          <a:p>
            <a:pPr marL="320040" indent="-320040" algn="just">
              <a:tabLst>
                <a:tab pos="317500" algn="l"/>
              </a:tabLst>
            </a:pPr>
            <a:r>
              <a:rPr lang="en-US" sz="1100" kern="100" dirty="0" err="1">
                <a:effectLst/>
                <a:latin typeface="Arial" panose="020B0604020202020204" pitchFamily="34" charset="0"/>
                <a:ea typeface="Calibri" panose="020F0502020204030204" pitchFamily="34" charset="0"/>
              </a:rPr>
              <a:t>Talic</a:t>
            </a:r>
            <a:r>
              <a:rPr lang="en-US" sz="1100" kern="100" dirty="0">
                <a:effectLst/>
                <a:latin typeface="Arial" panose="020B0604020202020204" pitchFamily="34" charset="0"/>
                <a:ea typeface="Calibri" panose="020F0502020204030204" pitchFamily="34" charset="0"/>
              </a:rPr>
              <a:t> S, Shah S, Wild H, </a:t>
            </a:r>
            <a:r>
              <a:rPr lang="en-US" sz="1100" kern="100" dirty="0" err="1">
                <a:effectLst/>
                <a:latin typeface="Arial" panose="020B0604020202020204" pitchFamily="34" charset="0"/>
                <a:ea typeface="Calibri" panose="020F0502020204030204" pitchFamily="34" charset="0"/>
              </a:rPr>
              <a:t>Gasevic</a:t>
            </a:r>
            <a:r>
              <a:rPr lang="en-US" sz="1100" kern="100" dirty="0">
                <a:effectLst/>
                <a:latin typeface="Arial" panose="020B0604020202020204" pitchFamily="34" charset="0"/>
                <a:ea typeface="Calibri" panose="020F0502020204030204" pitchFamily="34" charset="0"/>
              </a:rPr>
              <a:t> D, Maharaj A, </a:t>
            </a:r>
            <a:r>
              <a:rPr lang="en-US" sz="1100" kern="100" dirty="0" err="1">
                <a:effectLst/>
                <a:latin typeface="Arial" panose="020B0604020202020204" pitchFamily="34" charset="0"/>
                <a:ea typeface="Calibri" panose="020F0502020204030204" pitchFamily="34" charset="0"/>
              </a:rPr>
              <a:t>Ademi</a:t>
            </a:r>
            <a:r>
              <a:rPr lang="en-US" sz="1100" kern="100" dirty="0">
                <a:effectLst/>
                <a:latin typeface="Arial" panose="020B0604020202020204" pitchFamily="34" charset="0"/>
                <a:ea typeface="Calibri" panose="020F0502020204030204" pitchFamily="34" charset="0"/>
              </a:rPr>
              <a:t> Z, et al. Effectiveness of public health measures in reducing the incidence of covid-19, SARS-CoV-2 transmission, and covid-19 mortality:</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systematic review and meta-analysis. </a:t>
            </a:r>
            <a:r>
              <a:rPr lang="fr-FR" sz="1100" kern="100" dirty="0">
                <a:effectLst/>
                <a:latin typeface="Arial" panose="020B0604020202020204" pitchFamily="34" charset="0"/>
                <a:ea typeface="Calibri" panose="020F0502020204030204" pitchFamily="34" charset="0"/>
              </a:rPr>
              <a:t>BMJ 2021;375:e068302. </a:t>
            </a:r>
          </a:p>
          <a:p>
            <a:pPr marL="320040" indent="-320040" algn="just">
              <a:tabLst>
                <a:tab pos="317500" algn="l"/>
              </a:tabLst>
            </a:pPr>
            <a:r>
              <a:rPr lang="fr-FR" sz="1100" kern="100" dirty="0">
                <a:effectLst/>
                <a:latin typeface="Arial" panose="020B0604020202020204" pitchFamily="34" charset="0"/>
                <a:ea typeface="Calibri" panose="020F0502020204030204" pitchFamily="34" charset="0"/>
              </a:rPr>
              <a:t>Wang Y, Tian H, Zhang L, Zhang M, Guo D, Wu W, et al. </a:t>
            </a:r>
            <a:r>
              <a:rPr lang="en-US" sz="1100" kern="100" dirty="0">
                <a:effectLst/>
                <a:latin typeface="Arial" panose="020B0604020202020204" pitchFamily="34" charset="0"/>
                <a:ea typeface="Calibri" panose="020F0502020204030204" pitchFamily="34" charset="0"/>
              </a:rPr>
              <a:t>Reduction of secondary transmission of SARS-CoV-2 in households by face mask use, disinfection and social distancing: a cohort study</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in Beijing, China. BMJ Glob Health 2020;5:e002794. </a:t>
            </a:r>
          </a:p>
          <a:p>
            <a:pPr marL="320040" indent="-320040" algn="just">
              <a:tabLst>
                <a:tab pos="317500" algn="l"/>
              </a:tabLst>
            </a:pPr>
            <a:r>
              <a:rPr lang="en-US" sz="1100" kern="100" dirty="0" err="1">
                <a:effectLst/>
                <a:latin typeface="Arial" panose="020B0604020202020204" pitchFamily="34" charset="0"/>
                <a:ea typeface="Calibri" panose="020F0502020204030204" pitchFamily="34" charset="0"/>
              </a:rPr>
              <a:t>Mitze</a:t>
            </a:r>
            <a:r>
              <a:rPr lang="en-US" sz="1100" kern="100" dirty="0">
                <a:effectLst/>
                <a:latin typeface="Arial" panose="020B0604020202020204" pitchFamily="34" charset="0"/>
                <a:ea typeface="Calibri" panose="020F0502020204030204" pitchFamily="34" charset="0"/>
              </a:rPr>
              <a:t> T, </a:t>
            </a:r>
            <a:r>
              <a:rPr lang="en-US" sz="1100" kern="100" dirty="0" err="1">
                <a:effectLst/>
                <a:latin typeface="Arial" panose="020B0604020202020204" pitchFamily="34" charset="0"/>
                <a:ea typeface="Calibri" panose="020F0502020204030204" pitchFamily="34" charset="0"/>
              </a:rPr>
              <a:t>Kosfeld</a:t>
            </a:r>
            <a:r>
              <a:rPr lang="en-US" sz="1100" kern="100" dirty="0">
                <a:effectLst/>
                <a:latin typeface="Arial" panose="020B0604020202020204" pitchFamily="34" charset="0"/>
                <a:ea typeface="Calibri" panose="020F0502020204030204" pitchFamily="34" charset="0"/>
              </a:rPr>
              <a:t> R, Rode J, </a:t>
            </a:r>
            <a:r>
              <a:rPr lang="en-US" sz="1100" kern="100" dirty="0" err="1">
                <a:effectLst/>
                <a:latin typeface="Arial" panose="020B0604020202020204" pitchFamily="34" charset="0"/>
                <a:ea typeface="Calibri" panose="020F0502020204030204" pitchFamily="34" charset="0"/>
              </a:rPr>
              <a:t>Wälde</a:t>
            </a:r>
            <a:r>
              <a:rPr lang="en-US" sz="1100" kern="100" dirty="0">
                <a:effectLst/>
                <a:latin typeface="Arial" panose="020B0604020202020204" pitchFamily="34" charset="0"/>
                <a:ea typeface="Calibri" panose="020F0502020204030204" pitchFamily="34" charset="0"/>
              </a:rPr>
              <a:t> K. Face Masks Considerably Reduce COVID-19 Cases in Germany: A Synthetic Control Method Approach. 2020.</a:t>
            </a:r>
            <a:endParaRPr lang="fr-FR" sz="1100" kern="100" dirty="0">
              <a:effectLst/>
              <a:latin typeface="Arial" panose="020B0604020202020204" pitchFamily="34" charset="0"/>
              <a:ea typeface="Calibri" panose="020F0502020204030204" pitchFamily="34" charset="0"/>
            </a:endParaRP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Bartsch SM, O’Shea KJ, Chin KL, </a:t>
            </a:r>
            <a:r>
              <a:rPr lang="en-US" sz="1100" kern="100" dirty="0" err="1">
                <a:effectLst/>
                <a:latin typeface="Arial" panose="020B0604020202020204" pitchFamily="34" charset="0"/>
                <a:ea typeface="Calibri" panose="020F0502020204030204" pitchFamily="34" charset="0"/>
              </a:rPr>
              <a:t>Strych</a:t>
            </a:r>
            <a:r>
              <a:rPr lang="en-US" sz="1100" kern="100" dirty="0">
                <a:effectLst/>
                <a:latin typeface="Arial" panose="020B0604020202020204" pitchFamily="34" charset="0"/>
                <a:ea typeface="Calibri" panose="020F0502020204030204" pitchFamily="34" charset="0"/>
              </a:rPr>
              <a:t> U, Ferguson MC, </a:t>
            </a:r>
            <a:r>
              <a:rPr lang="en-US" sz="1100" kern="100" dirty="0" err="1">
                <a:effectLst/>
                <a:latin typeface="Arial" panose="020B0604020202020204" pitchFamily="34" charset="0"/>
                <a:ea typeface="Calibri" panose="020F0502020204030204" pitchFamily="34" charset="0"/>
              </a:rPr>
              <a:t>Bottazzi</a:t>
            </a:r>
            <a:r>
              <a:rPr lang="en-US" sz="1100" kern="100" dirty="0">
                <a:effectLst/>
                <a:latin typeface="Arial" panose="020B0604020202020204" pitchFamily="34" charset="0"/>
                <a:ea typeface="Calibri" panose="020F0502020204030204" pitchFamily="34" charset="0"/>
              </a:rPr>
              <a:t> ME, et al. Maintaining face mask use before and after achieving different COVID-19 vaccination coverage levels: a modelling</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study. Lancet Public Health 2022;7:e356–65. </a:t>
            </a:r>
          </a:p>
          <a:p>
            <a:pPr marL="320040" indent="-320040" algn="just">
              <a:tabLst>
                <a:tab pos="317500" algn="l"/>
              </a:tabLst>
            </a:pPr>
            <a:r>
              <a:rPr lang="en-US" sz="1100" kern="100" dirty="0" err="1">
                <a:effectLst/>
                <a:latin typeface="Arial" panose="020B0604020202020204" pitchFamily="34" charset="0"/>
                <a:ea typeface="Calibri" panose="020F0502020204030204" pitchFamily="34" charset="0"/>
              </a:rPr>
              <a:t>Boutzoukas</a:t>
            </a:r>
            <a:r>
              <a:rPr lang="en-US" sz="1100" kern="100" dirty="0">
                <a:effectLst/>
                <a:latin typeface="Arial" panose="020B0604020202020204" pitchFamily="34" charset="0"/>
                <a:ea typeface="Calibri" panose="020F0502020204030204" pitchFamily="34" charset="0"/>
              </a:rPr>
              <a:t> AE, Zimmerman KO, </a:t>
            </a:r>
            <a:r>
              <a:rPr lang="en-US" sz="1100" kern="100" dirty="0" err="1">
                <a:effectLst/>
                <a:latin typeface="Arial" panose="020B0604020202020204" pitchFamily="34" charset="0"/>
                <a:ea typeface="Calibri" panose="020F0502020204030204" pitchFamily="34" charset="0"/>
              </a:rPr>
              <a:t>Inkelas</a:t>
            </a:r>
            <a:r>
              <a:rPr lang="en-US" sz="1100" kern="100" dirty="0">
                <a:effectLst/>
                <a:latin typeface="Arial" panose="020B0604020202020204" pitchFamily="34" charset="0"/>
                <a:ea typeface="Calibri" panose="020F0502020204030204" pitchFamily="34" charset="0"/>
              </a:rPr>
              <a:t> M, Brookhart MA, Benjamin DK Sr, Butteris S, et al. School Masking Policies and Secondary SARS-CoV-2 Transmission. Pediatrics</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2022;149:e2022056687. </a:t>
            </a:r>
          </a:p>
          <a:p>
            <a:pPr marL="320040" indent="-320040" algn="just">
              <a:tabLst>
                <a:tab pos="317500" algn="l"/>
              </a:tabLst>
            </a:pPr>
            <a:endParaRPr lang="en-US" sz="1100" kern="100" dirty="0">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fr-FR" sz="2800" b="1" dirty="0"/>
              <a:t>Epidémiologie prospectif </a:t>
            </a:r>
            <a:r>
              <a:rPr lang="fr-FR" sz="2800" dirty="0"/>
              <a:t>: les masques sont efficaces</a:t>
            </a:r>
          </a:p>
          <a:p>
            <a:r>
              <a:rPr lang="en-US" sz="1100" dirty="0" err="1">
                <a:effectLst/>
                <a:latin typeface="Arial" panose="020B0604020202020204" pitchFamily="34" charset="0"/>
                <a:ea typeface="Calibri" panose="020F0502020204030204" pitchFamily="34" charset="0"/>
              </a:rPr>
              <a:t>Abaluck</a:t>
            </a:r>
            <a:r>
              <a:rPr lang="en-US" sz="1100" dirty="0">
                <a:effectLst/>
                <a:latin typeface="Arial" panose="020B0604020202020204" pitchFamily="34" charset="0"/>
                <a:ea typeface="Calibri" panose="020F0502020204030204" pitchFamily="34" charset="0"/>
              </a:rPr>
              <a:t> J, </a:t>
            </a:r>
            <a:r>
              <a:rPr lang="en-US" sz="1100" dirty="0" err="1">
                <a:effectLst/>
                <a:latin typeface="Arial" panose="020B0604020202020204" pitchFamily="34" charset="0"/>
                <a:ea typeface="Calibri" panose="020F0502020204030204" pitchFamily="34" charset="0"/>
              </a:rPr>
              <a:t>Kwong</a:t>
            </a:r>
            <a:r>
              <a:rPr lang="en-US" sz="1100" dirty="0">
                <a:effectLst/>
                <a:latin typeface="Arial" panose="020B0604020202020204" pitchFamily="34" charset="0"/>
                <a:ea typeface="Calibri" panose="020F0502020204030204" pitchFamily="34" charset="0"/>
              </a:rPr>
              <a:t> LH, Styczynski A, Haque A, Kabir </a:t>
            </a:r>
            <a:r>
              <a:rPr lang="en-US" sz="1100" dirty="0" err="1">
                <a:effectLst/>
                <a:latin typeface="Arial" panose="020B0604020202020204" pitchFamily="34" charset="0"/>
                <a:ea typeface="Calibri" panose="020F0502020204030204" pitchFamily="34" charset="0"/>
              </a:rPr>
              <a:t>MdA</a:t>
            </a:r>
            <a:r>
              <a:rPr lang="en-US" sz="1100" dirty="0">
                <a:effectLst/>
                <a:latin typeface="Arial" panose="020B0604020202020204" pitchFamily="34" charset="0"/>
                <a:ea typeface="Calibri" panose="020F0502020204030204" pitchFamily="34" charset="0"/>
              </a:rPr>
              <a:t>, Bates-</a:t>
            </a:r>
            <a:r>
              <a:rPr lang="en-US" sz="1100" dirty="0" err="1">
                <a:effectLst/>
                <a:latin typeface="Arial" panose="020B0604020202020204" pitchFamily="34" charset="0"/>
                <a:ea typeface="Calibri" panose="020F0502020204030204" pitchFamily="34" charset="0"/>
              </a:rPr>
              <a:t>Jefferys</a:t>
            </a:r>
            <a:r>
              <a:rPr lang="en-US" sz="1100" dirty="0">
                <a:effectLst/>
                <a:latin typeface="Arial" panose="020B0604020202020204" pitchFamily="34" charset="0"/>
                <a:ea typeface="Calibri" panose="020F0502020204030204" pitchFamily="34" charset="0"/>
              </a:rPr>
              <a:t> E, et al. Impact of community masking on COVID-19: A cluster-randomized trial in Bangladesh. </a:t>
            </a:r>
            <a:r>
              <a:rPr lang="fr-FR" sz="1100" dirty="0">
                <a:effectLst/>
                <a:latin typeface="Arial" panose="020B0604020202020204" pitchFamily="34" charset="0"/>
                <a:ea typeface="Calibri" panose="020F0502020204030204" pitchFamily="34" charset="0"/>
              </a:rPr>
              <a:t>Science 2021;375:eabi9069. </a:t>
            </a:r>
          </a:p>
          <a:p>
            <a:endParaRPr lang="fr-FR" sz="1100" dirty="0">
              <a:latin typeface="Arial" panose="020B0604020202020204" pitchFamily="34" charset="0"/>
            </a:endParaRPr>
          </a:p>
        </p:txBody>
      </p:sp>
    </p:spTree>
    <p:extLst>
      <p:ext uri="{BB962C8B-B14F-4D97-AF65-F5344CB8AC3E}">
        <p14:creationId xmlns:p14="http://schemas.microsoft.com/office/powerpoint/2010/main" val="436610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Image 1" descr="Détecteur de CO2 mural annonçant 528 ppm de CO2 en salle d’attente">
            <a:extLst>
              <a:ext uri="{FF2B5EF4-FFF2-40B4-BE49-F238E27FC236}">
                <a16:creationId xmlns:a16="http://schemas.microsoft.com/office/drawing/2014/main" id="{F6E18A85-4537-B3E8-457E-6AAFE3DE21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0"/>
                    </a14:imgEffect>
                  </a14:imgLayer>
                </a14:imgProps>
              </a:ext>
              <a:ext uri="{28A0092B-C50C-407E-A947-70E740481C1C}">
                <a14:useLocalDpi xmlns:a14="http://schemas.microsoft.com/office/drawing/2010/main" val="0"/>
              </a:ext>
            </a:extLst>
          </a:blip>
          <a:srcRect l="62655" t="35124" r="1039" b="34989"/>
          <a:stretch/>
        </p:blipFill>
        <p:spPr bwMode="auto">
          <a:xfrm>
            <a:off x="253910" y="23393"/>
            <a:ext cx="11918862" cy="6834607"/>
          </a:xfrm>
          <a:custGeom>
            <a:avLst/>
            <a:gdLst/>
            <a:ahLst/>
            <a:cxnLst/>
            <a:rect l="l" t="t" r="r" b="b"/>
            <a:pathLst>
              <a:path w="11918862" h="6834607">
                <a:moveTo>
                  <a:pt x="2667670" y="1074902"/>
                </a:moveTo>
                <a:lnTo>
                  <a:pt x="2919264" y="1074902"/>
                </a:lnTo>
                <a:cubicBezTo>
                  <a:pt x="2927251" y="1132523"/>
                  <a:pt x="2942940" y="1175596"/>
                  <a:pt x="2966331" y="1204122"/>
                </a:cubicBezTo>
                <a:cubicBezTo>
                  <a:pt x="2987725" y="1230080"/>
                  <a:pt x="3016750" y="1249548"/>
                  <a:pt x="3053405" y="1262527"/>
                </a:cubicBezTo>
                <a:lnTo>
                  <a:pt x="3080774" y="1269110"/>
                </a:lnTo>
                <a:lnTo>
                  <a:pt x="3068888" y="1291015"/>
                </a:lnTo>
                <a:lnTo>
                  <a:pt x="2984986" y="1470412"/>
                </a:lnTo>
                <a:lnTo>
                  <a:pt x="2976386" y="1468659"/>
                </a:lnTo>
                <a:cubicBezTo>
                  <a:pt x="2911776" y="1449903"/>
                  <a:pt x="2855938" y="1421770"/>
                  <a:pt x="2808871" y="1384259"/>
                </a:cubicBezTo>
                <a:cubicBezTo>
                  <a:pt x="2714737" y="1309238"/>
                  <a:pt x="2667670" y="1206118"/>
                  <a:pt x="2667670" y="1074902"/>
                </a:cubicBezTo>
                <a:close/>
                <a:moveTo>
                  <a:pt x="3253017" y="967974"/>
                </a:moveTo>
                <a:lnTo>
                  <a:pt x="3322970" y="986972"/>
                </a:lnTo>
                <a:cubicBezTo>
                  <a:pt x="3351638" y="996813"/>
                  <a:pt x="3375100" y="1007296"/>
                  <a:pt x="3393356" y="1018421"/>
                </a:cubicBezTo>
                <a:cubicBezTo>
                  <a:pt x="3429869" y="1041242"/>
                  <a:pt x="3448125" y="1073475"/>
                  <a:pt x="3448125" y="1115122"/>
                </a:cubicBezTo>
                <a:cubicBezTo>
                  <a:pt x="3448125" y="1186436"/>
                  <a:pt x="3411327" y="1235214"/>
                  <a:pt x="3337732" y="1261458"/>
                </a:cubicBezTo>
                <a:cubicBezTo>
                  <a:pt x="3298937" y="1275150"/>
                  <a:pt x="3248447" y="1281996"/>
                  <a:pt x="3186262" y="1281996"/>
                </a:cubicBezTo>
                <a:cubicBezTo>
                  <a:pt x="3160304" y="1281996"/>
                  <a:pt x="3136253" y="1280374"/>
                  <a:pt x="3114110" y="1277129"/>
                </a:cubicBezTo>
                <a:lnTo>
                  <a:pt x="3080774" y="1269110"/>
                </a:lnTo>
                <a:lnTo>
                  <a:pt x="3186364" y="1074515"/>
                </a:lnTo>
                <a:close/>
                <a:moveTo>
                  <a:pt x="1969071" y="491272"/>
                </a:moveTo>
                <a:lnTo>
                  <a:pt x="1806476" y="987614"/>
                </a:lnTo>
                <a:lnTo>
                  <a:pt x="2126531" y="987614"/>
                </a:lnTo>
                <a:close/>
                <a:moveTo>
                  <a:pt x="7964053" y="421955"/>
                </a:moveTo>
                <a:lnTo>
                  <a:pt x="8270415" y="421955"/>
                </a:lnTo>
                <a:cubicBezTo>
                  <a:pt x="8327465" y="421955"/>
                  <a:pt x="8370253" y="429372"/>
                  <a:pt x="8398780" y="444205"/>
                </a:cubicBezTo>
                <a:cubicBezTo>
                  <a:pt x="8449554" y="470449"/>
                  <a:pt x="8474942" y="521794"/>
                  <a:pt x="8474942" y="598242"/>
                </a:cubicBezTo>
                <a:cubicBezTo>
                  <a:pt x="8474942" y="668985"/>
                  <a:pt x="8448699" y="716337"/>
                  <a:pt x="8396212" y="740299"/>
                </a:cubicBezTo>
                <a:cubicBezTo>
                  <a:pt x="8366545" y="753991"/>
                  <a:pt x="8322046" y="760837"/>
                  <a:pt x="8262713" y="760837"/>
                </a:cubicBezTo>
                <a:lnTo>
                  <a:pt x="7964053" y="760837"/>
                </a:lnTo>
                <a:close/>
                <a:moveTo>
                  <a:pt x="4457961" y="387725"/>
                </a:moveTo>
                <a:cubicBezTo>
                  <a:pt x="4569210" y="387725"/>
                  <a:pt x="4653787" y="426377"/>
                  <a:pt x="4711694" y="503681"/>
                </a:cubicBezTo>
                <a:cubicBezTo>
                  <a:pt x="4769600" y="580985"/>
                  <a:pt x="4798554" y="690379"/>
                  <a:pt x="4798554" y="831865"/>
                </a:cubicBezTo>
                <a:cubicBezTo>
                  <a:pt x="4798554" y="893480"/>
                  <a:pt x="4792278" y="947393"/>
                  <a:pt x="4779727" y="993604"/>
                </a:cubicBezTo>
                <a:cubicBezTo>
                  <a:pt x="4771740" y="1024412"/>
                  <a:pt x="4757762" y="1060354"/>
                  <a:pt x="4737795" y="1101430"/>
                </a:cubicBezTo>
                <a:lnTo>
                  <a:pt x="4610286" y="979912"/>
                </a:lnTo>
                <a:lnTo>
                  <a:pt x="4474220" y="1121969"/>
                </a:lnTo>
                <a:lnTo>
                  <a:pt x="4601729" y="1243487"/>
                </a:lnTo>
                <a:cubicBezTo>
                  <a:pt x="4577767" y="1253756"/>
                  <a:pt x="4558085" y="1260887"/>
                  <a:pt x="4542681" y="1264881"/>
                </a:cubicBezTo>
                <a:cubicBezTo>
                  <a:pt x="4514726" y="1272297"/>
                  <a:pt x="4485630" y="1276006"/>
                  <a:pt x="4455393" y="1276006"/>
                </a:cubicBezTo>
                <a:cubicBezTo>
                  <a:pt x="4374952" y="1276006"/>
                  <a:pt x="4305920" y="1251759"/>
                  <a:pt x="4248299" y="1203266"/>
                </a:cubicBezTo>
                <a:cubicBezTo>
                  <a:pt x="4159300" y="1128529"/>
                  <a:pt x="4114801" y="1004729"/>
                  <a:pt x="4114801" y="831865"/>
                </a:cubicBezTo>
                <a:cubicBezTo>
                  <a:pt x="4114801" y="684104"/>
                  <a:pt x="4145893" y="573140"/>
                  <a:pt x="4208079" y="498974"/>
                </a:cubicBezTo>
                <a:cubicBezTo>
                  <a:pt x="4270264" y="424808"/>
                  <a:pt x="4353558" y="387725"/>
                  <a:pt x="4457961" y="387725"/>
                </a:cubicBezTo>
                <a:close/>
                <a:moveTo>
                  <a:pt x="7706469" y="202880"/>
                </a:moveTo>
                <a:lnTo>
                  <a:pt x="7706469" y="1464273"/>
                </a:lnTo>
                <a:lnTo>
                  <a:pt x="7964053" y="1464273"/>
                </a:lnTo>
                <a:lnTo>
                  <a:pt x="7964053" y="969643"/>
                </a:lnTo>
                <a:lnTo>
                  <a:pt x="8236185" y="969643"/>
                </a:lnTo>
                <a:cubicBezTo>
                  <a:pt x="8313773" y="969643"/>
                  <a:pt x="8366689" y="983050"/>
                  <a:pt x="8394929" y="1009864"/>
                </a:cubicBezTo>
                <a:cubicBezTo>
                  <a:pt x="8423169" y="1036678"/>
                  <a:pt x="8437859" y="1090305"/>
                  <a:pt x="8439000" y="1170747"/>
                </a:cubicBezTo>
                <a:lnTo>
                  <a:pt x="8440712" y="1287986"/>
                </a:lnTo>
                <a:cubicBezTo>
                  <a:pt x="8441282" y="1325069"/>
                  <a:pt x="8444991" y="1361297"/>
                  <a:pt x="8451837" y="1396668"/>
                </a:cubicBezTo>
                <a:cubicBezTo>
                  <a:pt x="8455260" y="1413783"/>
                  <a:pt x="8460964" y="1436318"/>
                  <a:pt x="8468952" y="1464273"/>
                </a:cubicBezTo>
                <a:lnTo>
                  <a:pt x="8759055" y="1464273"/>
                </a:lnTo>
                <a:lnTo>
                  <a:pt x="8759055" y="1432610"/>
                </a:lnTo>
                <a:cubicBezTo>
                  <a:pt x="8733952" y="1417206"/>
                  <a:pt x="8717979" y="1393245"/>
                  <a:pt x="8711133" y="1360726"/>
                </a:cubicBezTo>
                <a:cubicBezTo>
                  <a:pt x="8706568" y="1340188"/>
                  <a:pt x="8704287" y="1301108"/>
                  <a:pt x="8704287" y="1243487"/>
                </a:cubicBezTo>
                <a:lnTo>
                  <a:pt x="8704287" y="1158766"/>
                </a:lnTo>
                <a:cubicBezTo>
                  <a:pt x="8704287" y="1070338"/>
                  <a:pt x="8692163" y="1004586"/>
                  <a:pt x="8667917" y="961513"/>
                </a:cubicBezTo>
                <a:cubicBezTo>
                  <a:pt x="8643669" y="918440"/>
                  <a:pt x="8602451" y="885208"/>
                  <a:pt x="8544259" y="861817"/>
                </a:cubicBezTo>
                <a:cubicBezTo>
                  <a:pt x="8613861" y="837856"/>
                  <a:pt x="8663780" y="796922"/>
                  <a:pt x="8694017" y="739015"/>
                </a:cubicBezTo>
                <a:cubicBezTo>
                  <a:pt x="8724254" y="681109"/>
                  <a:pt x="8739373" y="622204"/>
                  <a:pt x="8739373" y="562300"/>
                </a:cubicBezTo>
                <a:cubicBezTo>
                  <a:pt x="8739373" y="512666"/>
                  <a:pt x="8731385" y="468452"/>
                  <a:pt x="8715411" y="429657"/>
                </a:cubicBezTo>
                <a:cubicBezTo>
                  <a:pt x="8699437" y="390863"/>
                  <a:pt x="8677758" y="355491"/>
                  <a:pt x="8650374" y="323543"/>
                </a:cubicBezTo>
                <a:cubicBezTo>
                  <a:pt x="8617284" y="284748"/>
                  <a:pt x="8576920" y="255367"/>
                  <a:pt x="8529283" y="235399"/>
                </a:cubicBezTo>
                <a:cubicBezTo>
                  <a:pt x="8481645" y="215432"/>
                  <a:pt x="8413612" y="204592"/>
                  <a:pt x="8325184" y="202880"/>
                </a:cubicBezTo>
                <a:close/>
                <a:moveTo>
                  <a:pt x="6536606" y="202880"/>
                </a:moveTo>
                <a:lnTo>
                  <a:pt x="6536606" y="1464273"/>
                </a:lnTo>
                <a:lnTo>
                  <a:pt x="7492492" y="1464273"/>
                </a:lnTo>
                <a:lnTo>
                  <a:pt x="7492492" y="1237496"/>
                </a:lnTo>
                <a:lnTo>
                  <a:pt x="6794190" y="1237496"/>
                </a:lnTo>
                <a:lnTo>
                  <a:pt x="6794190" y="913163"/>
                </a:lnTo>
                <a:lnTo>
                  <a:pt x="7406915" y="913163"/>
                </a:lnTo>
                <a:lnTo>
                  <a:pt x="7406915" y="694088"/>
                </a:lnTo>
                <a:lnTo>
                  <a:pt x="6794190" y="694088"/>
                </a:lnTo>
                <a:lnTo>
                  <a:pt x="6794190" y="426234"/>
                </a:lnTo>
                <a:lnTo>
                  <a:pt x="7461684" y="426234"/>
                </a:lnTo>
                <a:lnTo>
                  <a:pt x="7461684" y="202880"/>
                </a:lnTo>
                <a:close/>
                <a:moveTo>
                  <a:pt x="5262079" y="202880"/>
                </a:moveTo>
                <a:lnTo>
                  <a:pt x="5262079" y="978201"/>
                </a:lnTo>
                <a:cubicBezTo>
                  <a:pt x="5262078" y="1112270"/>
                  <a:pt x="5282902" y="1216673"/>
                  <a:pt x="5324549" y="1291409"/>
                </a:cubicBezTo>
                <a:cubicBezTo>
                  <a:pt x="5402709" y="1428331"/>
                  <a:pt x="5551040" y="1496792"/>
                  <a:pt x="5769546" y="1496792"/>
                </a:cubicBezTo>
                <a:cubicBezTo>
                  <a:pt x="5988050" y="1496792"/>
                  <a:pt x="6136096" y="1428331"/>
                  <a:pt x="6213686" y="1291409"/>
                </a:cubicBezTo>
                <a:cubicBezTo>
                  <a:pt x="6255332" y="1216673"/>
                  <a:pt x="6276156" y="1112270"/>
                  <a:pt x="6276156" y="978201"/>
                </a:cubicBezTo>
                <a:lnTo>
                  <a:pt x="6276156" y="202880"/>
                </a:lnTo>
                <a:lnTo>
                  <a:pt x="6008303" y="202880"/>
                </a:lnTo>
                <a:lnTo>
                  <a:pt x="6008303" y="978201"/>
                </a:lnTo>
                <a:cubicBezTo>
                  <a:pt x="6008303" y="1064918"/>
                  <a:pt x="5998034" y="1128244"/>
                  <a:pt x="5977496" y="1168180"/>
                </a:cubicBezTo>
                <a:cubicBezTo>
                  <a:pt x="5945546" y="1238922"/>
                  <a:pt x="5876230" y="1274294"/>
                  <a:pt x="5769546" y="1274294"/>
                </a:cubicBezTo>
                <a:cubicBezTo>
                  <a:pt x="5662289" y="1274294"/>
                  <a:pt x="5592688" y="1238922"/>
                  <a:pt x="5560740" y="1168180"/>
                </a:cubicBezTo>
                <a:cubicBezTo>
                  <a:pt x="5540201" y="1128244"/>
                  <a:pt x="5529932" y="1064918"/>
                  <a:pt x="5529932" y="978201"/>
                </a:cubicBezTo>
                <a:lnTo>
                  <a:pt x="5529932" y="202880"/>
                </a:lnTo>
                <a:close/>
                <a:moveTo>
                  <a:pt x="1822736" y="202880"/>
                </a:moveTo>
                <a:lnTo>
                  <a:pt x="2120541" y="202880"/>
                </a:lnTo>
                <a:lnTo>
                  <a:pt x="2567248" y="1464273"/>
                </a:lnTo>
                <a:lnTo>
                  <a:pt x="2281424" y="1464273"/>
                </a:lnTo>
                <a:lnTo>
                  <a:pt x="2200127" y="1204977"/>
                </a:lnTo>
                <a:lnTo>
                  <a:pt x="1735448" y="1204977"/>
                </a:lnTo>
                <a:lnTo>
                  <a:pt x="1648160" y="1464273"/>
                </a:lnTo>
                <a:lnTo>
                  <a:pt x="1372605" y="1464273"/>
                </a:lnTo>
                <a:close/>
                <a:moveTo>
                  <a:pt x="0" y="202880"/>
                </a:moveTo>
                <a:lnTo>
                  <a:pt x="383381" y="202880"/>
                </a:lnTo>
                <a:lnTo>
                  <a:pt x="612726" y="1194708"/>
                </a:lnTo>
                <a:lnTo>
                  <a:pt x="840358" y="202880"/>
                </a:lnTo>
                <a:lnTo>
                  <a:pt x="1219461" y="202880"/>
                </a:lnTo>
                <a:lnTo>
                  <a:pt x="1219461" y="1464273"/>
                </a:lnTo>
                <a:lnTo>
                  <a:pt x="973857" y="1464273"/>
                </a:lnTo>
                <a:lnTo>
                  <a:pt x="973857" y="611079"/>
                </a:lnTo>
                <a:cubicBezTo>
                  <a:pt x="973857" y="586547"/>
                  <a:pt x="974142" y="552174"/>
                  <a:pt x="974713" y="507959"/>
                </a:cubicBezTo>
                <a:cubicBezTo>
                  <a:pt x="975283" y="463745"/>
                  <a:pt x="975569" y="429657"/>
                  <a:pt x="975569" y="405696"/>
                </a:cubicBezTo>
                <a:lnTo>
                  <a:pt x="736811" y="1464273"/>
                </a:lnTo>
                <a:lnTo>
                  <a:pt x="480938" y="1464273"/>
                </a:lnTo>
                <a:lnTo>
                  <a:pt x="243892" y="405696"/>
                </a:lnTo>
                <a:cubicBezTo>
                  <a:pt x="243892" y="429657"/>
                  <a:pt x="244178" y="463745"/>
                  <a:pt x="244748" y="507959"/>
                </a:cubicBezTo>
                <a:cubicBezTo>
                  <a:pt x="245319" y="552174"/>
                  <a:pt x="245604" y="586547"/>
                  <a:pt x="245604" y="611079"/>
                </a:cubicBezTo>
                <a:lnTo>
                  <a:pt x="245604" y="1464273"/>
                </a:lnTo>
                <a:lnTo>
                  <a:pt x="0" y="1464273"/>
                </a:lnTo>
                <a:close/>
                <a:moveTo>
                  <a:pt x="3173425" y="166083"/>
                </a:moveTo>
                <a:cubicBezTo>
                  <a:pt x="3306354" y="166083"/>
                  <a:pt x="3419742" y="201312"/>
                  <a:pt x="3513591" y="271769"/>
                </a:cubicBezTo>
                <a:cubicBezTo>
                  <a:pt x="3560515" y="306998"/>
                  <a:pt x="3596279" y="350178"/>
                  <a:pt x="3620882" y="401310"/>
                </a:cubicBezTo>
                <a:lnTo>
                  <a:pt x="3639534" y="455344"/>
                </a:lnTo>
                <a:lnTo>
                  <a:pt x="3606854" y="489840"/>
                </a:lnTo>
                <a:lnTo>
                  <a:pt x="3533682" y="578560"/>
                </a:lnTo>
                <a:lnTo>
                  <a:pt x="3407904" y="578560"/>
                </a:lnTo>
                <a:cubicBezTo>
                  <a:pt x="3403340" y="502682"/>
                  <a:pt x="3370251" y="448769"/>
                  <a:pt x="3308636" y="416821"/>
                </a:cubicBezTo>
                <a:cubicBezTo>
                  <a:pt x="3267559" y="395712"/>
                  <a:pt x="3216498" y="385158"/>
                  <a:pt x="3155454" y="385158"/>
                </a:cubicBezTo>
                <a:cubicBezTo>
                  <a:pt x="3087564" y="385158"/>
                  <a:pt x="3033366" y="398850"/>
                  <a:pt x="2992860" y="426234"/>
                </a:cubicBezTo>
                <a:cubicBezTo>
                  <a:pt x="2952353" y="453619"/>
                  <a:pt x="2932101" y="491843"/>
                  <a:pt x="2932101" y="540906"/>
                </a:cubicBezTo>
                <a:cubicBezTo>
                  <a:pt x="2932101" y="585976"/>
                  <a:pt x="2952068" y="619636"/>
                  <a:pt x="2992004" y="641886"/>
                </a:cubicBezTo>
                <a:cubicBezTo>
                  <a:pt x="3017677" y="656719"/>
                  <a:pt x="3072445" y="674120"/>
                  <a:pt x="3156310" y="694088"/>
                </a:cubicBezTo>
                <a:lnTo>
                  <a:pt x="3373674" y="746289"/>
                </a:lnTo>
                <a:lnTo>
                  <a:pt x="3397594" y="753922"/>
                </a:lnTo>
                <a:lnTo>
                  <a:pt x="3315298" y="868421"/>
                </a:lnTo>
                <a:lnTo>
                  <a:pt x="3253017" y="967974"/>
                </a:lnTo>
                <a:lnTo>
                  <a:pt x="3221348" y="959374"/>
                </a:lnTo>
                <a:lnTo>
                  <a:pt x="3087849" y="929422"/>
                </a:lnTo>
                <a:cubicBezTo>
                  <a:pt x="2956632" y="899756"/>
                  <a:pt x="2865921" y="867522"/>
                  <a:pt x="2815717" y="832721"/>
                </a:cubicBezTo>
                <a:cubicBezTo>
                  <a:pt x="2730711" y="774529"/>
                  <a:pt x="2688208" y="683533"/>
                  <a:pt x="2688208" y="559733"/>
                </a:cubicBezTo>
                <a:cubicBezTo>
                  <a:pt x="2688208" y="446772"/>
                  <a:pt x="2729285" y="352924"/>
                  <a:pt x="2811438" y="278187"/>
                </a:cubicBezTo>
                <a:cubicBezTo>
                  <a:pt x="2893591" y="203451"/>
                  <a:pt x="3014254" y="166083"/>
                  <a:pt x="3173425" y="166083"/>
                </a:cubicBezTo>
                <a:close/>
                <a:moveTo>
                  <a:pt x="4459672" y="164371"/>
                </a:moveTo>
                <a:cubicBezTo>
                  <a:pt x="4297648" y="164371"/>
                  <a:pt x="4162152" y="212579"/>
                  <a:pt x="4053186" y="308995"/>
                </a:cubicBezTo>
                <a:cubicBezTo>
                  <a:pt x="3919687" y="427090"/>
                  <a:pt x="3852938" y="601380"/>
                  <a:pt x="3852938" y="831865"/>
                </a:cubicBezTo>
                <a:cubicBezTo>
                  <a:pt x="3852938" y="1060639"/>
                  <a:pt x="3917976" y="1234073"/>
                  <a:pt x="4048051" y="1352168"/>
                </a:cubicBezTo>
                <a:cubicBezTo>
                  <a:pt x="4155306" y="1450296"/>
                  <a:pt x="4291087" y="1499359"/>
                  <a:pt x="4455393" y="1499359"/>
                </a:cubicBezTo>
                <a:cubicBezTo>
                  <a:pt x="4534124" y="1499359"/>
                  <a:pt x="4601729" y="1489946"/>
                  <a:pt x="4658209" y="1471119"/>
                </a:cubicBezTo>
                <a:cubicBezTo>
                  <a:pt x="4691868" y="1459709"/>
                  <a:pt x="4731804" y="1440026"/>
                  <a:pt x="4778015" y="1412072"/>
                </a:cubicBezTo>
                <a:lnTo>
                  <a:pt x="4930341" y="1555840"/>
                </a:lnTo>
                <a:lnTo>
                  <a:pt x="5068119" y="1412072"/>
                </a:lnTo>
                <a:lnTo>
                  <a:pt x="4922639" y="1276006"/>
                </a:lnTo>
                <a:cubicBezTo>
                  <a:pt x="4965997" y="1228083"/>
                  <a:pt x="4998802" y="1167894"/>
                  <a:pt x="5021052" y="1095440"/>
                </a:cubicBezTo>
                <a:cubicBezTo>
                  <a:pt x="5048436" y="1019562"/>
                  <a:pt x="5062128" y="925429"/>
                  <a:pt x="5062128" y="813038"/>
                </a:cubicBezTo>
                <a:cubicBezTo>
                  <a:pt x="5062128" y="600810"/>
                  <a:pt x="4998231" y="435648"/>
                  <a:pt x="4870438" y="317552"/>
                </a:cubicBezTo>
                <a:cubicBezTo>
                  <a:pt x="4759759" y="215432"/>
                  <a:pt x="4622837" y="164371"/>
                  <a:pt x="4459672" y="164371"/>
                </a:cubicBezTo>
                <a:close/>
                <a:moveTo>
                  <a:pt x="4147508" y="0"/>
                </a:moveTo>
                <a:lnTo>
                  <a:pt x="5219655" y="0"/>
                </a:lnTo>
                <a:lnTo>
                  <a:pt x="5529754" y="0"/>
                </a:lnTo>
                <a:lnTo>
                  <a:pt x="5984772" y="0"/>
                </a:lnTo>
                <a:lnTo>
                  <a:pt x="7661327" y="0"/>
                </a:lnTo>
                <a:lnTo>
                  <a:pt x="11918862" y="0"/>
                </a:lnTo>
                <a:lnTo>
                  <a:pt x="11918862" y="6834607"/>
                </a:lnTo>
                <a:lnTo>
                  <a:pt x="7661327" y="6834607"/>
                </a:lnTo>
                <a:lnTo>
                  <a:pt x="5984772" y="6834607"/>
                </a:lnTo>
                <a:lnTo>
                  <a:pt x="5529754" y="6834607"/>
                </a:lnTo>
                <a:lnTo>
                  <a:pt x="5219655" y="6834607"/>
                </a:lnTo>
                <a:lnTo>
                  <a:pt x="5010270" y="6834607"/>
                </a:lnTo>
                <a:lnTo>
                  <a:pt x="4900670" y="6757470"/>
                </a:lnTo>
                <a:cubicBezTo>
                  <a:pt x="4730205" y="6630414"/>
                  <a:pt x="4562869" y="6493173"/>
                  <a:pt x="4393988" y="6353069"/>
                </a:cubicBezTo>
                <a:cubicBezTo>
                  <a:pt x="3466602" y="5583728"/>
                  <a:pt x="2555791" y="4952181"/>
                  <a:pt x="2555791" y="3609302"/>
                </a:cubicBezTo>
                <a:cubicBezTo>
                  <a:pt x="2555791" y="2847677"/>
                  <a:pt x="2696459" y="2133368"/>
                  <a:pt x="2963045" y="1517326"/>
                </a:cubicBezTo>
                <a:lnTo>
                  <a:pt x="2984986" y="1470412"/>
                </a:lnTo>
                <a:lnTo>
                  <a:pt x="3079880" y="1489759"/>
                </a:lnTo>
                <a:cubicBezTo>
                  <a:pt x="3116571" y="1494448"/>
                  <a:pt x="3155454" y="1496792"/>
                  <a:pt x="3196531" y="1496792"/>
                </a:cubicBezTo>
                <a:cubicBezTo>
                  <a:pt x="3357414" y="1496792"/>
                  <a:pt x="3481928" y="1458711"/>
                  <a:pt x="3570071" y="1382548"/>
                </a:cubicBezTo>
                <a:cubicBezTo>
                  <a:pt x="3658215" y="1306385"/>
                  <a:pt x="3702286" y="1210682"/>
                  <a:pt x="3702286" y="1095440"/>
                </a:cubicBezTo>
                <a:cubicBezTo>
                  <a:pt x="3702286" y="983050"/>
                  <a:pt x="3664633" y="897188"/>
                  <a:pt x="3589326" y="837856"/>
                </a:cubicBezTo>
                <a:cubicBezTo>
                  <a:pt x="3565079" y="818744"/>
                  <a:pt x="3534985" y="801557"/>
                  <a:pt x="3499043" y="786296"/>
                </a:cubicBezTo>
                <a:lnTo>
                  <a:pt x="3397594" y="753922"/>
                </a:lnTo>
                <a:lnTo>
                  <a:pt x="3455520" y="673330"/>
                </a:lnTo>
                <a:lnTo>
                  <a:pt x="3533682" y="578560"/>
                </a:lnTo>
                <a:lnTo>
                  <a:pt x="3661210" y="578560"/>
                </a:lnTo>
                <a:cubicBezTo>
                  <a:pt x="3660069" y="545042"/>
                  <a:pt x="3656138" y="513513"/>
                  <a:pt x="3649416" y="483971"/>
                </a:cubicBezTo>
                <a:lnTo>
                  <a:pt x="3639534" y="455344"/>
                </a:lnTo>
                <a:lnTo>
                  <a:pt x="3769130" y="318548"/>
                </a:lnTo>
                <a:cubicBezTo>
                  <a:pt x="3880922" y="208552"/>
                  <a:pt x="3999893" y="107086"/>
                  <a:pt x="4125811" y="14946"/>
                </a:cubicBezTo>
                <a:close/>
              </a:path>
            </a:pathLst>
          </a:custGeom>
          <a:noFill/>
          <a:effec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ZoneTexte 2">
            <a:extLst>
              <a:ext uri="{FF2B5EF4-FFF2-40B4-BE49-F238E27FC236}">
                <a16:creationId xmlns:a16="http://schemas.microsoft.com/office/drawing/2014/main" id="{D7E0D36F-C2E5-43A6-7B12-4D9B7E513479}"/>
              </a:ext>
            </a:extLst>
          </p:cNvPr>
          <p:cNvSpPr txBox="1"/>
          <p:nvPr/>
        </p:nvSpPr>
        <p:spPr>
          <a:xfrm>
            <a:off x="19228" y="1622039"/>
            <a:ext cx="12153544" cy="5278368"/>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t>Empirique </a:t>
            </a:r>
            <a:r>
              <a:rPr lang="fr-FR" sz="2800" dirty="0"/>
              <a:t>: les masques sont efficaces </a:t>
            </a:r>
            <a:r>
              <a:rPr lang="fr-FR" sz="2800" i="1" dirty="0"/>
              <a:t>(contre COVID, grippe, VRS…)</a:t>
            </a:r>
          </a:p>
          <a:p>
            <a:endParaRPr lang="fr-FR" sz="11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800" b="1" dirty="0"/>
              <a:t>Expérimental</a:t>
            </a:r>
            <a:r>
              <a:rPr lang="fr-FR" sz="2800" dirty="0"/>
              <a:t> : les masques sont efficaces</a:t>
            </a:r>
          </a:p>
          <a:p>
            <a:pPr marL="320040" indent="-320040" algn="just">
              <a:tabLst>
                <a:tab pos="317500" algn="l"/>
              </a:tabLst>
            </a:pPr>
            <a:r>
              <a:rPr lang="fr-FR" sz="1100" kern="100" dirty="0" err="1">
                <a:effectLst/>
                <a:latin typeface="Arial" panose="020B0604020202020204" pitchFamily="34" charset="0"/>
                <a:ea typeface="Calibri" panose="020F0502020204030204" pitchFamily="34" charset="0"/>
              </a:rPr>
              <a:t>Arumuru</a:t>
            </a:r>
            <a:r>
              <a:rPr lang="fr-FR" sz="1100" kern="100" dirty="0">
                <a:effectLst/>
                <a:latin typeface="Arial" panose="020B0604020202020204" pitchFamily="34" charset="0"/>
                <a:ea typeface="Calibri" panose="020F0502020204030204" pitchFamily="34" charset="0"/>
              </a:rPr>
              <a:t> V, </a:t>
            </a:r>
            <a:r>
              <a:rPr lang="fr-FR" sz="1100" kern="100" dirty="0" err="1">
                <a:effectLst/>
                <a:latin typeface="Arial" panose="020B0604020202020204" pitchFamily="34" charset="0"/>
                <a:ea typeface="Calibri" panose="020F0502020204030204" pitchFamily="34" charset="0"/>
              </a:rPr>
              <a:t>Pasa</a:t>
            </a:r>
            <a:r>
              <a:rPr lang="fr-FR" sz="1100" kern="100" dirty="0">
                <a:effectLst/>
                <a:latin typeface="Arial" panose="020B0604020202020204" pitchFamily="34" charset="0"/>
                <a:ea typeface="Calibri" panose="020F0502020204030204" pitchFamily="34" charset="0"/>
              </a:rPr>
              <a:t> J, </a:t>
            </a:r>
            <a:r>
              <a:rPr lang="fr-FR" sz="1100" kern="100" dirty="0" err="1">
                <a:effectLst/>
                <a:latin typeface="Arial" panose="020B0604020202020204" pitchFamily="34" charset="0"/>
                <a:ea typeface="Calibri" panose="020F0502020204030204" pitchFamily="34" charset="0"/>
              </a:rPr>
              <a:t>Samantaray</a:t>
            </a:r>
            <a:r>
              <a:rPr lang="fr-FR" sz="1100" kern="100" dirty="0">
                <a:effectLst/>
                <a:latin typeface="Arial" panose="020B0604020202020204" pitchFamily="34" charset="0"/>
                <a:ea typeface="Calibri" panose="020F0502020204030204" pitchFamily="34" charset="0"/>
              </a:rPr>
              <a:t> SS. </a:t>
            </a:r>
            <a:r>
              <a:rPr lang="en-US" sz="1100" kern="100" dirty="0">
                <a:effectLst/>
                <a:latin typeface="Arial" panose="020B0604020202020204" pitchFamily="34" charset="0"/>
                <a:ea typeface="Calibri" panose="020F0502020204030204" pitchFamily="34" charset="0"/>
              </a:rPr>
              <a:t>Experimental visualization of sneezing and efficacy of face masks and           shields. Phys Fluids 2020;32:115129. </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Wendling J-M, </a:t>
            </a:r>
            <a:r>
              <a:rPr lang="en-US" sz="1100" kern="100" dirty="0" err="1">
                <a:effectLst/>
                <a:latin typeface="Arial" panose="020B0604020202020204" pitchFamily="34" charset="0"/>
                <a:ea typeface="Calibri" panose="020F0502020204030204" pitchFamily="34" charset="0"/>
              </a:rPr>
              <a:t>Fabacher</a:t>
            </a:r>
            <a:r>
              <a:rPr lang="en-US" sz="1100" kern="100" dirty="0">
                <a:effectLst/>
                <a:latin typeface="Arial" panose="020B0604020202020204" pitchFamily="34" charset="0"/>
                <a:ea typeface="Calibri" panose="020F0502020204030204" pitchFamily="34" charset="0"/>
              </a:rPr>
              <a:t> T, </a:t>
            </a:r>
            <a:r>
              <a:rPr lang="en-US" sz="1100" kern="100" dirty="0" err="1">
                <a:effectLst/>
                <a:latin typeface="Arial" panose="020B0604020202020204" pitchFamily="34" charset="0"/>
                <a:ea typeface="Calibri" panose="020F0502020204030204" pitchFamily="34" charset="0"/>
              </a:rPr>
              <a:t>Pébaÿ</a:t>
            </a:r>
            <a:r>
              <a:rPr lang="en-US" sz="1100" kern="100" dirty="0">
                <a:effectLst/>
                <a:latin typeface="Arial" panose="020B0604020202020204" pitchFamily="34" charset="0"/>
                <a:ea typeface="Calibri" panose="020F0502020204030204" pitchFamily="34" charset="0"/>
              </a:rPr>
              <a:t> P-P, </a:t>
            </a:r>
            <a:r>
              <a:rPr lang="en-US" sz="1100" kern="100" dirty="0" err="1">
                <a:effectLst/>
                <a:latin typeface="Arial" panose="020B0604020202020204" pitchFamily="34" charset="0"/>
                <a:ea typeface="Calibri" panose="020F0502020204030204" pitchFamily="34" charset="0"/>
              </a:rPr>
              <a:t>Cosperec</a:t>
            </a:r>
            <a:r>
              <a:rPr lang="en-US" sz="1100" kern="100" dirty="0">
                <a:effectLst/>
                <a:latin typeface="Arial" panose="020B0604020202020204" pitchFamily="34" charset="0"/>
                <a:ea typeface="Calibri" panose="020F0502020204030204" pitchFamily="34" charset="0"/>
              </a:rPr>
              <a:t> I, </a:t>
            </a:r>
            <a:r>
              <a:rPr lang="en-US" sz="1100" kern="100" dirty="0" err="1">
                <a:effectLst/>
                <a:latin typeface="Arial" panose="020B0604020202020204" pitchFamily="34" charset="0"/>
                <a:ea typeface="Calibri" panose="020F0502020204030204" pitchFamily="34" charset="0"/>
              </a:rPr>
              <a:t>Rochoy</a:t>
            </a:r>
            <a:r>
              <a:rPr lang="en-US" sz="1100" kern="100" dirty="0">
                <a:effectLst/>
                <a:latin typeface="Arial" panose="020B0604020202020204" pitchFamily="34" charset="0"/>
                <a:ea typeface="Calibri" panose="020F0502020204030204" pitchFamily="34" charset="0"/>
              </a:rPr>
              <a:t> M. Experimental Efficacy of the Face Shield and the Mask against Emitted and Potentially Received Particles. </a:t>
            </a:r>
            <a:r>
              <a:rPr lang="fr-FR" sz="1100" kern="100" dirty="0">
                <a:effectLst/>
                <a:latin typeface="Arial" panose="020B0604020202020204" pitchFamily="34" charset="0"/>
                <a:ea typeface="Calibri" panose="020F0502020204030204" pitchFamily="34" charset="0"/>
              </a:rPr>
              <a:t>Int J Environ </a:t>
            </a:r>
            <a:r>
              <a:rPr lang="fr-FR" sz="1100" kern="100" dirty="0" err="1">
                <a:effectLst/>
                <a:latin typeface="Arial" panose="020B0604020202020204" pitchFamily="34" charset="0"/>
                <a:ea typeface="Calibri" panose="020F0502020204030204" pitchFamily="34" charset="0"/>
              </a:rPr>
              <a:t>Res</a:t>
            </a:r>
            <a:r>
              <a:rPr lang="fr-FR" sz="1100" kern="100" dirty="0">
                <a:effectLst/>
                <a:latin typeface="Arial" panose="020B0604020202020204" pitchFamily="34" charset="0"/>
                <a:ea typeface="Calibri" panose="020F0502020204030204" pitchFamily="34" charset="0"/>
              </a:rPr>
              <a:t> Public </a:t>
            </a:r>
            <a:r>
              <a:rPr lang="fr-FR" sz="1100" kern="100" dirty="0" err="1">
                <a:effectLst/>
                <a:latin typeface="Arial" panose="020B0604020202020204" pitchFamily="34" charset="0"/>
                <a:ea typeface="Calibri" panose="020F0502020204030204" pitchFamily="34" charset="0"/>
              </a:rPr>
              <a:t>Health</a:t>
            </a:r>
            <a:r>
              <a:rPr lang="fr-FR" sz="1100" kern="100" dirty="0">
                <a:effectLst/>
                <a:latin typeface="Arial" panose="020B0604020202020204" pitchFamily="34" charset="0"/>
                <a:ea typeface="Calibri" panose="020F0502020204030204" pitchFamily="34" charset="0"/>
              </a:rPr>
              <a:t> 2021;18:1942. </a:t>
            </a:r>
          </a:p>
          <a:p>
            <a:pPr marL="320040" indent="-320040" algn="just">
              <a:tabLst>
                <a:tab pos="317500" algn="l"/>
              </a:tabLst>
            </a:pPr>
            <a:r>
              <a:rPr lang="fr-FR" sz="1100" kern="100" dirty="0">
                <a:effectLst/>
                <a:latin typeface="Arial" panose="020B0604020202020204" pitchFamily="34" charset="0"/>
                <a:ea typeface="Calibri" panose="020F0502020204030204" pitchFamily="34" charset="0"/>
              </a:rPr>
              <a:t>Lio CF, </a:t>
            </a:r>
            <a:r>
              <a:rPr lang="fr-FR" sz="1100" kern="100" dirty="0" err="1">
                <a:effectLst/>
                <a:latin typeface="Arial" panose="020B0604020202020204" pitchFamily="34" charset="0"/>
                <a:ea typeface="Calibri" panose="020F0502020204030204" pitchFamily="34" charset="0"/>
              </a:rPr>
              <a:t>Cheong</a:t>
            </a:r>
            <a:r>
              <a:rPr lang="fr-FR" sz="1100" kern="100" dirty="0">
                <a:effectLst/>
                <a:latin typeface="Arial" panose="020B0604020202020204" pitchFamily="34" charset="0"/>
                <a:ea typeface="Calibri" panose="020F0502020204030204" pitchFamily="34" charset="0"/>
              </a:rPr>
              <a:t> HH, Lei CI, Lo IL, Yao L, </a:t>
            </a:r>
            <a:r>
              <a:rPr lang="fr-FR" sz="1100" kern="100" dirty="0" err="1">
                <a:effectLst/>
                <a:latin typeface="Arial" panose="020B0604020202020204" pitchFamily="34" charset="0"/>
                <a:ea typeface="Calibri" panose="020F0502020204030204" pitchFamily="34" charset="0"/>
              </a:rPr>
              <a:t>Lam</a:t>
            </a:r>
            <a:r>
              <a:rPr lang="fr-FR" sz="1100" kern="100" dirty="0">
                <a:effectLst/>
                <a:latin typeface="Arial" panose="020B0604020202020204" pitchFamily="34" charset="0"/>
                <a:ea typeface="Calibri" panose="020F0502020204030204" pitchFamily="34" charset="0"/>
              </a:rPr>
              <a:t> C, et al. </a:t>
            </a:r>
            <a:r>
              <a:rPr lang="en-US" sz="1100" kern="100" dirty="0">
                <a:effectLst/>
                <a:latin typeface="Arial" panose="020B0604020202020204" pitchFamily="34" charset="0"/>
                <a:ea typeface="Calibri" panose="020F0502020204030204" pitchFamily="34" charset="0"/>
              </a:rPr>
              <a:t>Effectiveness of personal protective health </a:t>
            </a:r>
            <a:r>
              <a:rPr lang="en-US" sz="1100" kern="100" dirty="0" err="1">
                <a:effectLst/>
                <a:latin typeface="Arial" panose="020B0604020202020204" pitchFamily="34" charset="0"/>
                <a:ea typeface="Calibri" panose="020F0502020204030204" pitchFamily="34" charset="0"/>
              </a:rPr>
              <a:t>behaviour</a:t>
            </a:r>
            <a:r>
              <a:rPr lang="en-US" sz="1100" kern="100" dirty="0">
                <a:effectLst/>
                <a:latin typeface="Arial" panose="020B0604020202020204" pitchFamily="34" charset="0"/>
                <a:ea typeface="Calibri" panose="020F0502020204030204" pitchFamily="34" charset="0"/>
              </a:rPr>
              <a:t> against COVID-19. </a:t>
            </a:r>
            <a:r>
              <a:rPr lang="fr-FR" sz="1100" kern="100" dirty="0">
                <a:effectLst/>
                <a:latin typeface="Arial" panose="020B0604020202020204" pitchFamily="34" charset="0"/>
                <a:ea typeface="Calibri" panose="020F0502020204030204" pitchFamily="34" charset="0"/>
              </a:rPr>
              <a:t>BMC Public </a:t>
            </a:r>
            <a:r>
              <a:rPr lang="fr-FR" sz="1100" kern="100" dirty="0" err="1">
                <a:effectLst/>
                <a:latin typeface="Arial" panose="020B0604020202020204" pitchFamily="34" charset="0"/>
                <a:ea typeface="Calibri" panose="020F0502020204030204" pitchFamily="34" charset="0"/>
              </a:rPr>
              <a:t>Health</a:t>
            </a:r>
            <a:r>
              <a:rPr lang="fr-FR" sz="1100" kern="100" dirty="0">
                <a:effectLst/>
                <a:latin typeface="Arial" panose="020B0604020202020204" pitchFamily="34" charset="0"/>
                <a:ea typeface="Calibri" panose="020F0502020204030204" pitchFamily="34" charset="0"/>
              </a:rPr>
              <a:t> 2021;21:827. </a:t>
            </a:r>
          </a:p>
          <a:p>
            <a:pPr marL="320040" indent="-320040" algn="just">
              <a:tabLst>
                <a:tab pos="317500" algn="l"/>
              </a:tabLst>
            </a:pPr>
            <a:endParaRPr lang="fr-FR" sz="1600" dirty="0"/>
          </a:p>
          <a:p>
            <a:pPr marL="285750" indent="-285750">
              <a:buFont typeface="Arial" panose="020B0604020202020204" pitchFamily="34" charset="0"/>
              <a:buChar char="•"/>
            </a:pPr>
            <a:r>
              <a:rPr lang="fr-FR" sz="2800" b="1" dirty="0"/>
              <a:t>Epidémiologique rétrospectif</a:t>
            </a:r>
            <a:r>
              <a:rPr lang="fr-FR" sz="2800" dirty="0"/>
              <a:t> : les masques sont efficaces</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Bagheri G, </a:t>
            </a:r>
            <a:r>
              <a:rPr lang="en-US" sz="1100" kern="100" dirty="0" err="1">
                <a:effectLst/>
                <a:latin typeface="Arial" panose="020B0604020202020204" pitchFamily="34" charset="0"/>
                <a:ea typeface="Calibri" panose="020F0502020204030204" pitchFamily="34" charset="0"/>
              </a:rPr>
              <a:t>Thiede</a:t>
            </a:r>
            <a:r>
              <a:rPr lang="en-US" sz="1100" kern="100" dirty="0">
                <a:effectLst/>
                <a:latin typeface="Arial" panose="020B0604020202020204" pitchFamily="34" charset="0"/>
                <a:ea typeface="Calibri" panose="020F0502020204030204" pitchFamily="34" charset="0"/>
              </a:rPr>
              <a:t> B, Hejazi B, </a:t>
            </a:r>
            <a:r>
              <a:rPr lang="en-US" sz="1100" kern="100" dirty="0" err="1">
                <a:effectLst/>
                <a:latin typeface="Arial" panose="020B0604020202020204" pitchFamily="34" charset="0"/>
                <a:ea typeface="Calibri" panose="020F0502020204030204" pitchFamily="34" charset="0"/>
              </a:rPr>
              <a:t>Schlenczek</a:t>
            </a:r>
            <a:r>
              <a:rPr lang="en-US" sz="1100" kern="100" dirty="0">
                <a:effectLst/>
                <a:latin typeface="Arial" panose="020B0604020202020204" pitchFamily="34" charset="0"/>
                <a:ea typeface="Calibri" panose="020F0502020204030204" pitchFamily="34" charset="0"/>
              </a:rPr>
              <a:t> O, </a:t>
            </a:r>
            <a:r>
              <a:rPr lang="en-US" sz="1100" kern="100" dirty="0" err="1">
                <a:effectLst/>
                <a:latin typeface="Arial" panose="020B0604020202020204" pitchFamily="34" charset="0"/>
                <a:ea typeface="Calibri" panose="020F0502020204030204" pitchFamily="34" charset="0"/>
              </a:rPr>
              <a:t>Bodenschatz</a:t>
            </a:r>
            <a:r>
              <a:rPr lang="en-US" sz="1100" kern="100" dirty="0">
                <a:effectLst/>
                <a:latin typeface="Arial" panose="020B0604020202020204" pitchFamily="34" charset="0"/>
                <a:ea typeface="Calibri" panose="020F0502020204030204" pitchFamily="34" charset="0"/>
              </a:rPr>
              <a:t> E. An upper bound on one-to-one exposure to infectious human respiratory particles. Proc Natl </a:t>
            </a:r>
            <a:r>
              <a:rPr lang="en-US" sz="1100" kern="100" dirty="0" err="1">
                <a:effectLst/>
                <a:latin typeface="Arial" panose="020B0604020202020204" pitchFamily="34" charset="0"/>
                <a:ea typeface="Calibri" panose="020F0502020204030204" pitchFamily="34" charset="0"/>
              </a:rPr>
              <a:t>Acad</a:t>
            </a:r>
            <a:r>
              <a:rPr lang="en-US" sz="1100" kern="100" dirty="0">
                <a:effectLst/>
                <a:latin typeface="Arial" panose="020B0604020202020204" pitchFamily="34" charset="0"/>
                <a:ea typeface="Calibri" panose="020F0502020204030204" pitchFamily="34" charset="0"/>
              </a:rPr>
              <a:t> Sci 2021;118:e2110117118. </a:t>
            </a:r>
          </a:p>
          <a:p>
            <a:pPr marL="320040" indent="-320040" algn="just">
              <a:tabLst>
                <a:tab pos="317500" algn="l"/>
              </a:tabLst>
            </a:pPr>
            <a:r>
              <a:rPr lang="en-US" sz="1100" kern="100" dirty="0" err="1">
                <a:effectLst/>
                <a:latin typeface="Arial" panose="020B0604020202020204" pitchFamily="34" charset="0"/>
                <a:ea typeface="Calibri" panose="020F0502020204030204" pitchFamily="34" charset="0"/>
              </a:rPr>
              <a:t>Talic</a:t>
            </a:r>
            <a:r>
              <a:rPr lang="en-US" sz="1100" kern="100" dirty="0">
                <a:effectLst/>
                <a:latin typeface="Arial" panose="020B0604020202020204" pitchFamily="34" charset="0"/>
                <a:ea typeface="Calibri" panose="020F0502020204030204" pitchFamily="34" charset="0"/>
              </a:rPr>
              <a:t> S, Shah S, Wild H, </a:t>
            </a:r>
            <a:r>
              <a:rPr lang="en-US" sz="1100" kern="100" dirty="0" err="1">
                <a:effectLst/>
                <a:latin typeface="Arial" panose="020B0604020202020204" pitchFamily="34" charset="0"/>
                <a:ea typeface="Calibri" panose="020F0502020204030204" pitchFamily="34" charset="0"/>
              </a:rPr>
              <a:t>Gasevic</a:t>
            </a:r>
            <a:r>
              <a:rPr lang="en-US" sz="1100" kern="100" dirty="0">
                <a:effectLst/>
                <a:latin typeface="Arial" panose="020B0604020202020204" pitchFamily="34" charset="0"/>
                <a:ea typeface="Calibri" panose="020F0502020204030204" pitchFamily="34" charset="0"/>
              </a:rPr>
              <a:t> D, Maharaj A, </a:t>
            </a:r>
            <a:r>
              <a:rPr lang="en-US" sz="1100" kern="100" dirty="0" err="1">
                <a:effectLst/>
                <a:latin typeface="Arial" panose="020B0604020202020204" pitchFamily="34" charset="0"/>
                <a:ea typeface="Calibri" panose="020F0502020204030204" pitchFamily="34" charset="0"/>
              </a:rPr>
              <a:t>Ademi</a:t>
            </a:r>
            <a:r>
              <a:rPr lang="en-US" sz="1100" kern="100" dirty="0">
                <a:effectLst/>
                <a:latin typeface="Arial" panose="020B0604020202020204" pitchFamily="34" charset="0"/>
                <a:ea typeface="Calibri" panose="020F0502020204030204" pitchFamily="34" charset="0"/>
              </a:rPr>
              <a:t> Z, et al. Effectiveness of public health measures in reducing the incidence of covid-19, SARS-CoV-2 transmission, and covid-19 mortality:</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systematic review and meta-analysis. </a:t>
            </a:r>
            <a:r>
              <a:rPr lang="fr-FR" sz="1100" kern="100" dirty="0">
                <a:effectLst/>
                <a:latin typeface="Arial" panose="020B0604020202020204" pitchFamily="34" charset="0"/>
                <a:ea typeface="Calibri" panose="020F0502020204030204" pitchFamily="34" charset="0"/>
              </a:rPr>
              <a:t>BMJ 2021;375:e068302. </a:t>
            </a:r>
          </a:p>
          <a:p>
            <a:pPr marL="320040" indent="-320040" algn="just">
              <a:tabLst>
                <a:tab pos="317500" algn="l"/>
              </a:tabLst>
            </a:pPr>
            <a:r>
              <a:rPr lang="fr-FR" sz="1100" kern="100" dirty="0">
                <a:effectLst/>
                <a:latin typeface="Arial" panose="020B0604020202020204" pitchFamily="34" charset="0"/>
                <a:ea typeface="Calibri" panose="020F0502020204030204" pitchFamily="34" charset="0"/>
              </a:rPr>
              <a:t>Wang Y, Tian H, Zhang L, Zhang M, Guo D, Wu W, et al. </a:t>
            </a:r>
            <a:r>
              <a:rPr lang="en-US" sz="1100" kern="100" dirty="0">
                <a:effectLst/>
                <a:latin typeface="Arial" panose="020B0604020202020204" pitchFamily="34" charset="0"/>
                <a:ea typeface="Calibri" panose="020F0502020204030204" pitchFamily="34" charset="0"/>
              </a:rPr>
              <a:t>Reduction of secondary transmission of SARS-CoV-2 in households by face mask use, disinfection and social distancing: a cohort study</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in Beijing, China. BMJ Glob Health 2020;5:e002794. </a:t>
            </a:r>
          </a:p>
          <a:p>
            <a:pPr marL="320040" indent="-320040" algn="just">
              <a:tabLst>
                <a:tab pos="317500" algn="l"/>
              </a:tabLst>
            </a:pPr>
            <a:r>
              <a:rPr lang="en-US" sz="1100" kern="100" dirty="0" err="1">
                <a:effectLst/>
                <a:latin typeface="Arial" panose="020B0604020202020204" pitchFamily="34" charset="0"/>
                <a:ea typeface="Calibri" panose="020F0502020204030204" pitchFamily="34" charset="0"/>
              </a:rPr>
              <a:t>Mitze</a:t>
            </a:r>
            <a:r>
              <a:rPr lang="en-US" sz="1100" kern="100" dirty="0">
                <a:effectLst/>
                <a:latin typeface="Arial" panose="020B0604020202020204" pitchFamily="34" charset="0"/>
                <a:ea typeface="Calibri" panose="020F0502020204030204" pitchFamily="34" charset="0"/>
              </a:rPr>
              <a:t> T, </a:t>
            </a:r>
            <a:r>
              <a:rPr lang="en-US" sz="1100" kern="100" dirty="0" err="1">
                <a:effectLst/>
                <a:latin typeface="Arial" panose="020B0604020202020204" pitchFamily="34" charset="0"/>
                <a:ea typeface="Calibri" panose="020F0502020204030204" pitchFamily="34" charset="0"/>
              </a:rPr>
              <a:t>Kosfeld</a:t>
            </a:r>
            <a:r>
              <a:rPr lang="en-US" sz="1100" kern="100" dirty="0">
                <a:effectLst/>
                <a:latin typeface="Arial" panose="020B0604020202020204" pitchFamily="34" charset="0"/>
                <a:ea typeface="Calibri" panose="020F0502020204030204" pitchFamily="34" charset="0"/>
              </a:rPr>
              <a:t> R, Rode J, </a:t>
            </a:r>
            <a:r>
              <a:rPr lang="en-US" sz="1100" kern="100" dirty="0" err="1">
                <a:effectLst/>
                <a:latin typeface="Arial" panose="020B0604020202020204" pitchFamily="34" charset="0"/>
                <a:ea typeface="Calibri" panose="020F0502020204030204" pitchFamily="34" charset="0"/>
              </a:rPr>
              <a:t>Wälde</a:t>
            </a:r>
            <a:r>
              <a:rPr lang="en-US" sz="1100" kern="100" dirty="0">
                <a:effectLst/>
                <a:latin typeface="Arial" panose="020B0604020202020204" pitchFamily="34" charset="0"/>
                <a:ea typeface="Calibri" panose="020F0502020204030204" pitchFamily="34" charset="0"/>
              </a:rPr>
              <a:t> K. Face Masks Considerably Reduce COVID-19 Cases in Germany: A Synthetic Control Method Approach. 2020.</a:t>
            </a:r>
            <a:endParaRPr lang="fr-FR" sz="1100" kern="100" dirty="0">
              <a:effectLst/>
              <a:latin typeface="Arial" panose="020B0604020202020204" pitchFamily="34" charset="0"/>
              <a:ea typeface="Calibri" panose="020F0502020204030204" pitchFamily="34" charset="0"/>
            </a:endParaRP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Bartsch SM, O’Shea KJ, Chin KL, </a:t>
            </a:r>
            <a:r>
              <a:rPr lang="en-US" sz="1100" kern="100" dirty="0" err="1">
                <a:effectLst/>
                <a:latin typeface="Arial" panose="020B0604020202020204" pitchFamily="34" charset="0"/>
                <a:ea typeface="Calibri" panose="020F0502020204030204" pitchFamily="34" charset="0"/>
              </a:rPr>
              <a:t>Strych</a:t>
            </a:r>
            <a:r>
              <a:rPr lang="en-US" sz="1100" kern="100" dirty="0">
                <a:effectLst/>
                <a:latin typeface="Arial" panose="020B0604020202020204" pitchFamily="34" charset="0"/>
                <a:ea typeface="Calibri" panose="020F0502020204030204" pitchFamily="34" charset="0"/>
              </a:rPr>
              <a:t> U, Ferguson MC, </a:t>
            </a:r>
            <a:r>
              <a:rPr lang="en-US" sz="1100" kern="100" dirty="0" err="1">
                <a:effectLst/>
                <a:latin typeface="Arial" panose="020B0604020202020204" pitchFamily="34" charset="0"/>
                <a:ea typeface="Calibri" panose="020F0502020204030204" pitchFamily="34" charset="0"/>
              </a:rPr>
              <a:t>Bottazzi</a:t>
            </a:r>
            <a:r>
              <a:rPr lang="en-US" sz="1100" kern="100" dirty="0">
                <a:effectLst/>
                <a:latin typeface="Arial" panose="020B0604020202020204" pitchFamily="34" charset="0"/>
                <a:ea typeface="Calibri" panose="020F0502020204030204" pitchFamily="34" charset="0"/>
              </a:rPr>
              <a:t> ME, et al. Maintaining face mask use before and after achieving different COVID-19 vaccination coverage levels: a modelling</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study. Lancet Public Health 2022;7:e356–65. </a:t>
            </a:r>
          </a:p>
          <a:p>
            <a:pPr marL="320040" indent="-320040" algn="just">
              <a:tabLst>
                <a:tab pos="317500" algn="l"/>
              </a:tabLst>
            </a:pPr>
            <a:r>
              <a:rPr lang="en-US" sz="1100" kern="100" dirty="0" err="1">
                <a:effectLst/>
                <a:latin typeface="Arial" panose="020B0604020202020204" pitchFamily="34" charset="0"/>
                <a:ea typeface="Calibri" panose="020F0502020204030204" pitchFamily="34" charset="0"/>
              </a:rPr>
              <a:t>Boutzoukas</a:t>
            </a:r>
            <a:r>
              <a:rPr lang="en-US" sz="1100" kern="100" dirty="0">
                <a:effectLst/>
                <a:latin typeface="Arial" panose="020B0604020202020204" pitchFamily="34" charset="0"/>
                <a:ea typeface="Calibri" panose="020F0502020204030204" pitchFamily="34" charset="0"/>
              </a:rPr>
              <a:t> AE, Zimmerman KO, </a:t>
            </a:r>
            <a:r>
              <a:rPr lang="en-US" sz="1100" kern="100" dirty="0" err="1">
                <a:effectLst/>
                <a:latin typeface="Arial" panose="020B0604020202020204" pitchFamily="34" charset="0"/>
                <a:ea typeface="Calibri" panose="020F0502020204030204" pitchFamily="34" charset="0"/>
              </a:rPr>
              <a:t>Inkelas</a:t>
            </a:r>
            <a:r>
              <a:rPr lang="en-US" sz="1100" kern="100" dirty="0">
                <a:effectLst/>
                <a:latin typeface="Arial" panose="020B0604020202020204" pitchFamily="34" charset="0"/>
                <a:ea typeface="Calibri" panose="020F0502020204030204" pitchFamily="34" charset="0"/>
              </a:rPr>
              <a:t> M, Brookhart MA, Benjamin DK Sr, Butteris S, et al. School Masking Policies and Secondary SARS-CoV-2 Transmission. Pediatrics</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2022;149:e2022056687. </a:t>
            </a:r>
          </a:p>
          <a:p>
            <a:pPr marL="320040" indent="-320040" algn="just">
              <a:tabLst>
                <a:tab pos="317500" algn="l"/>
              </a:tabLst>
            </a:pPr>
            <a:endParaRPr lang="en-US" sz="1100" kern="100" dirty="0">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fr-FR" sz="2800" b="1" dirty="0"/>
              <a:t>Epidémiologie prospectif </a:t>
            </a:r>
            <a:r>
              <a:rPr lang="fr-FR" sz="2800" dirty="0"/>
              <a:t>: les masques sont efficaces</a:t>
            </a:r>
          </a:p>
          <a:p>
            <a:r>
              <a:rPr lang="en-US" sz="1100" dirty="0" err="1">
                <a:effectLst/>
                <a:latin typeface="Arial" panose="020B0604020202020204" pitchFamily="34" charset="0"/>
                <a:ea typeface="Calibri" panose="020F0502020204030204" pitchFamily="34" charset="0"/>
              </a:rPr>
              <a:t>Abaluck</a:t>
            </a:r>
            <a:r>
              <a:rPr lang="en-US" sz="1100" dirty="0">
                <a:effectLst/>
                <a:latin typeface="Arial" panose="020B0604020202020204" pitchFamily="34" charset="0"/>
                <a:ea typeface="Calibri" panose="020F0502020204030204" pitchFamily="34" charset="0"/>
              </a:rPr>
              <a:t> J, </a:t>
            </a:r>
            <a:r>
              <a:rPr lang="en-US" sz="1100" dirty="0" err="1">
                <a:effectLst/>
                <a:latin typeface="Arial" panose="020B0604020202020204" pitchFamily="34" charset="0"/>
                <a:ea typeface="Calibri" panose="020F0502020204030204" pitchFamily="34" charset="0"/>
              </a:rPr>
              <a:t>Kwong</a:t>
            </a:r>
            <a:r>
              <a:rPr lang="en-US" sz="1100" dirty="0">
                <a:effectLst/>
                <a:latin typeface="Arial" panose="020B0604020202020204" pitchFamily="34" charset="0"/>
                <a:ea typeface="Calibri" panose="020F0502020204030204" pitchFamily="34" charset="0"/>
              </a:rPr>
              <a:t> LH, Styczynski A, Haque A, Kabir </a:t>
            </a:r>
            <a:r>
              <a:rPr lang="en-US" sz="1100" dirty="0" err="1">
                <a:effectLst/>
                <a:latin typeface="Arial" panose="020B0604020202020204" pitchFamily="34" charset="0"/>
                <a:ea typeface="Calibri" panose="020F0502020204030204" pitchFamily="34" charset="0"/>
              </a:rPr>
              <a:t>MdA</a:t>
            </a:r>
            <a:r>
              <a:rPr lang="en-US" sz="1100" dirty="0">
                <a:effectLst/>
                <a:latin typeface="Arial" panose="020B0604020202020204" pitchFamily="34" charset="0"/>
                <a:ea typeface="Calibri" panose="020F0502020204030204" pitchFamily="34" charset="0"/>
              </a:rPr>
              <a:t>, Bates-</a:t>
            </a:r>
            <a:r>
              <a:rPr lang="en-US" sz="1100" dirty="0" err="1">
                <a:effectLst/>
                <a:latin typeface="Arial" panose="020B0604020202020204" pitchFamily="34" charset="0"/>
                <a:ea typeface="Calibri" panose="020F0502020204030204" pitchFamily="34" charset="0"/>
              </a:rPr>
              <a:t>Jefferys</a:t>
            </a:r>
            <a:r>
              <a:rPr lang="en-US" sz="1100" dirty="0">
                <a:effectLst/>
                <a:latin typeface="Arial" panose="020B0604020202020204" pitchFamily="34" charset="0"/>
                <a:ea typeface="Calibri" panose="020F0502020204030204" pitchFamily="34" charset="0"/>
              </a:rPr>
              <a:t> E, et al. Impact of community masking on COVID-19: A cluster-randomized trial in Bangladesh. </a:t>
            </a:r>
            <a:r>
              <a:rPr lang="fr-FR" sz="1100" dirty="0">
                <a:effectLst/>
                <a:latin typeface="Arial" panose="020B0604020202020204" pitchFamily="34" charset="0"/>
                <a:ea typeface="Calibri" panose="020F0502020204030204" pitchFamily="34" charset="0"/>
              </a:rPr>
              <a:t>Science 2021;375:eabi9069. </a:t>
            </a:r>
          </a:p>
          <a:p>
            <a:endParaRPr lang="fr-FR" sz="1100" dirty="0">
              <a:latin typeface="Arial" panose="020B0604020202020204" pitchFamily="34" charset="0"/>
            </a:endParaRPr>
          </a:p>
        </p:txBody>
      </p:sp>
      <p:sp>
        <p:nvSpPr>
          <p:cNvPr id="5" name="ZoneTexte 4">
            <a:extLst>
              <a:ext uri="{FF2B5EF4-FFF2-40B4-BE49-F238E27FC236}">
                <a16:creationId xmlns:a16="http://schemas.microsoft.com/office/drawing/2014/main" id="{F2428289-D4D1-B172-63C6-AEB02A3C1158}"/>
              </a:ext>
            </a:extLst>
          </p:cNvPr>
          <p:cNvSpPr txBox="1"/>
          <p:nvPr/>
        </p:nvSpPr>
        <p:spPr>
          <a:xfrm>
            <a:off x="-73202" y="7565443"/>
            <a:ext cx="12245974" cy="5847755"/>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t>Vie réelle </a:t>
            </a:r>
            <a:r>
              <a:rPr lang="fr-FR" sz="2800" dirty="0"/>
              <a:t>: le masque est efficace (et le retrait à l’école augmente les cas)	</a:t>
            </a:r>
          </a:p>
          <a:p>
            <a:r>
              <a:rPr lang="fr-FR" sz="1100" dirty="0" err="1">
                <a:effectLst/>
                <a:latin typeface="Arial" panose="020B0604020202020204" pitchFamily="34" charset="0"/>
                <a:ea typeface="Calibri" panose="020F0502020204030204" pitchFamily="34" charset="0"/>
                <a:cs typeface="Arial" panose="020B0604020202020204" pitchFamily="34" charset="0"/>
              </a:rPr>
              <a:t>ComCor</a:t>
            </a:r>
            <a:r>
              <a:rPr lang="fr-FR" sz="1100" dirty="0">
                <a:effectLst/>
                <a:latin typeface="Arial" panose="020B0604020202020204" pitchFamily="34" charset="0"/>
                <a:ea typeface="Calibri" panose="020F0502020204030204" pitchFamily="34" charset="0"/>
                <a:cs typeface="Arial" panose="020B0604020202020204" pitchFamily="34" charset="0"/>
              </a:rPr>
              <a:t> : Etude des facteurs sociodémographiques, comportements et pratiques associés à l’infection par le SARS-CoV-2. </a:t>
            </a:r>
            <a:r>
              <a:rPr lang="en-US" sz="1100" dirty="0">
                <a:effectLst/>
                <a:latin typeface="Arial" panose="020B0604020202020204" pitchFamily="34" charset="0"/>
                <a:ea typeface="Calibri" panose="020F0502020204030204" pitchFamily="34" charset="0"/>
                <a:cs typeface="Arial" panose="020B0604020202020204" pitchFamily="34" charset="0"/>
              </a:rPr>
              <a:t>Inst Pasteur 2021</a:t>
            </a:r>
            <a:r>
              <a:rPr lang="fr-FR" sz="1100" dirty="0">
                <a:effectLst/>
                <a:latin typeface="Arial" panose="020B0604020202020204" pitchFamily="34" charset="0"/>
                <a:cs typeface="Arial" panose="020B0604020202020204" pitchFamily="34" charset="0"/>
              </a:rPr>
              <a:t> </a:t>
            </a:r>
          </a:p>
          <a:p>
            <a:r>
              <a:rPr lang="fr-FR" sz="1100" kern="100" dirty="0" err="1">
                <a:effectLst/>
                <a:latin typeface="Arial" panose="020B0604020202020204" pitchFamily="34" charset="0"/>
                <a:ea typeface="Calibri" panose="020F0502020204030204" pitchFamily="34" charset="0"/>
                <a:cs typeface="Arial" panose="020B0604020202020204" pitchFamily="34" charset="0"/>
              </a:rPr>
              <a:t>Rochoy</a:t>
            </a:r>
            <a:r>
              <a:rPr lang="fr-FR" sz="1100" kern="100" dirty="0">
                <a:effectLst/>
                <a:latin typeface="Arial" panose="020B0604020202020204" pitchFamily="34" charset="0"/>
                <a:ea typeface="Calibri" panose="020F0502020204030204" pitchFamily="34" charset="0"/>
                <a:cs typeface="Arial" panose="020B0604020202020204" pitchFamily="34" charset="0"/>
              </a:rPr>
              <a:t> M, Zeno E, Depagne C, Serrano B, </a:t>
            </a:r>
            <a:r>
              <a:rPr lang="fr-FR" sz="1100" kern="100" dirty="0" err="1">
                <a:effectLst/>
                <a:latin typeface="Arial" panose="020B0604020202020204" pitchFamily="34" charset="0"/>
                <a:ea typeface="Calibri" panose="020F0502020204030204" pitchFamily="34" charset="0"/>
                <a:cs typeface="Arial" panose="020B0604020202020204" pitchFamily="34" charset="0"/>
              </a:rPr>
              <a:t>Baubet</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fr-FR" sz="1100" kern="100" dirty="0" err="1">
                <a:effectLst/>
                <a:latin typeface="Arial" panose="020B0604020202020204" pitchFamily="34" charset="0"/>
                <a:ea typeface="Calibri" panose="020F0502020204030204" pitchFamily="34" charset="0"/>
                <a:cs typeface="Arial" panose="020B0604020202020204" pitchFamily="34" charset="0"/>
              </a:rPr>
              <a:t>T</a:t>
            </a:r>
            <a:r>
              <a:rPr lang="fr-FR" sz="1100" kern="100" dirty="0">
                <a:effectLst/>
                <a:latin typeface="Arial" panose="020B0604020202020204" pitchFamily="34" charset="0"/>
                <a:ea typeface="Calibri" panose="020F0502020204030204" pitchFamily="34" charset="0"/>
                <a:cs typeface="Arial" panose="020B0604020202020204" pitchFamily="34" charset="0"/>
              </a:rPr>
              <a:t>, Billy E, et al. Port du masque dès 6 ans en France contre la propagation de la COVID-19 dans les écoles </a:t>
            </a:r>
            <a:r>
              <a:rPr lang="fr-FR" sz="1100" kern="100" dirty="0" err="1">
                <a:effectLst/>
                <a:latin typeface="Arial" panose="020B0604020202020204" pitchFamily="34" charset="0"/>
                <a:ea typeface="Calibri" panose="020F0502020204030204" pitchFamily="34" charset="0"/>
                <a:cs typeface="Arial" panose="020B0604020202020204" pitchFamily="34" charset="0"/>
              </a:rPr>
              <a:t>Wearing</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fr-FR" sz="1100" kern="100" dirty="0" err="1">
                <a:effectLst/>
                <a:latin typeface="Arial" panose="020B0604020202020204" pitchFamily="34" charset="0"/>
                <a:ea typeface="Calibri" panose="020F0502020204030204" pitchFamily="34" charset="0"/>
                <a:cs typeface="Arial" panose="020B0604020202020204" pitchFamily="34" charset="0"/>
              </a:rPr>
              <a:t>masks</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fr-FR" sz="1100" kern="100" dirty="0" err="1">
                <a:effectLst/>
                <a:latin typeface="Arial" panose="020B0604020202020204" pitchFamily="34" charset="0"/>
                <a:ea typeface="Calibri" panose="020F0502020204030204" pitchFamily="34" charset="0"/>
                <a:cs typeface="Arial" panose="020B0604020202020204" pitchFamily="34" charset="0"/>
              </a:rPr>
              <a:t>from</a:t>
            </a:r>
            <a:r>
              <a:rPr lang="fr-FR" sz="1100" kern="100" dirty="0">
                <a:effectLst/>
                <a:latin typeface="Arial" panose="020B0604020202020204" pitchFamily="34" charset="0"/>
                <a:ea typeface="Calibri" panose="020F0502020204030204" pitchFamily="34" charset="0"/>
                <a:cs typeface="Arial" panose="020B0604020202020204" pitchFamily="34" charset="0"/>
              </a:rPr>
              <a:t> the </a:t>
            </a:r>
            <a:r>
              <a:rPr lang="fr-FR" sz="1100" kern="100" dirty="0" err="1">
                <a:effectLst/>
                <a:latin typeface="Arial" panose="020B0604020202020204" pitchFamily="34" charset="0"/>
                <a:ea typeface="Calibri" panose="020F0502020204030204" pitchFamily="34" charset="0"/>
                <a:cs typeface="Arial" panose="020B0604020202020204" pitchFamily="34" charset="0"/>
              </a:rPr>
              <a:t>age</a:t>
            </a:r>
            <a:r>
              <a:rPr lang="fr-FR" sz="1100" kern="100" dirty="0">
                <a:effectLst/>
                <a:latin typeface="Arial" panose="020B0604020202020204" pitchFamily="34" charset="0"/>
                <a:ea typeface="Calibri" panose="020F0502020204030204" pitchFamily="34" charset="0"/>
                <a:cs typeface="Arial" panose="020B0604020202020204" pitchFamily="34" charset="0"/>
              </a:rPr>
              <a:t> of 6 in France </a:t>
            </a:r>
            <a:r>
              <a:rPr lang="fr-FR" sz="1100" kern="100" dirty="0" err="1">
                <a:effectLst/>
                <a:latin typeface="Arial" panose="020B0604020202020204" pitchFamily="34" charset="0"/>
                <a:ea typeface="Calibri" panose="020F0502020204030204" pitchFamily="34" charset="0"/>
                <a:cs typeface="Arial" panose="020B0604020202020204" pitchFamily="34" charset="0"/>
              </a:rPr>
              <a:t>against</a:t>
            </a:r>
            <a:r>
              <a:rPr lang="fr-FR" sz="1100" kern="100" dirty="0">
                <a:effectLst/>
                <a:latin typeface="Arial" panose="020B0604020202020204" pitchFamily="34" charset="0"/>
                <a:ea typeface="Calibri" panose="020F0502020204030204" pitchFamily="34" charset="0"/>
                <a:cs typeface="Arial" panose="020B0604020202020204" pitchFamily="34" charset="0"/>
              </a:rPr>
              <a:t> the spread of COVID-19 in </a:t>
            </a:r>
            <a:r>
              <a:rPr lang="fr-FR" sz="1100" kern="100" dirty="0" err="1">
                <a:effectLst/>
                <a:latin typeface="Arial" panose="020B0604020202020204" pitchFamily="34" charset="0"/>
                <a:ea typeface="Calibri" panose="020F0502020204030204" pitchFamily="34" charset="0"/>
                <a:cs typeface="Arial" panose="020B0604020202020204" pitchFamily="34" charset="0"/>
              </a:rPr>
              <a:t>schools</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en-US" sz="1100" kern="100" dirty="0" err="1">
                <a:effectLst/>
                <a:latin typeface="Arial" panose="020B0604020202020204" pitchFamily="34" charset="0"/>
                <a:ea typeface="Calibri" panose="020F0502020204030204" pitchFamily="34" charset="0"/>
                <a:cs typeface="Arial" panose="020B0604020202020204" pitchFamily="34" charset="0"/>
              </a:rPr>
              <a:t>Exercer</a:t>
            </a:r>
            <a:r>
              <a:rPr lang="en-US" sz="1100" kern="100" dirty="0">
                <a:effectLst/>
                <a:latin typeface="Arial" panose="020B0604020202020204" pitchFamily="34" charset="0"/>
                <a:ea typeface="Calibri" panose="020F0502020204030204" pitchFamily="34" charset="0"/>
                <a:cs typeface="Arial" panose="020B0604020202020204" pitchFamily="34" charset="0"/>
              </a:rPr>
              <a:t> 2021;169:33–9.</a:t>
            </a:r>
          </a:p>
          <a:p>
            <a:r>
              <a:rPr lang="en-US" sz="1100" dirty="0" err="1">
                <a:effectLst/>
                <a:latin typeface="Arial" panose="020B0604020202020204" pitchFamily="34" charset="0"/>
                <a:ea typeface="Calibri" panose="020F0502020204030204" pitchFamily="34" charset="0"/>
                <a:cs typeface="Arial" panose="020B0604020202020204" pitchFamily="34" charset="0"/>
              </a:rPr>
              <a:t>Krishnamachari</a:t>
            </a:r>
            <a:r>
              <a:rPr lang="en-US" sz="1100" dirty="0">
                <a:effectLst/>
                <a:latin typeface="Arial" panose="020B0604020202020204" pitchFamily="34" charset="0"/>
                <a:ea typeface="Calibri" panose="020F0502020204030204" pitchFamily="34" charset="0"/>
                <a:cs typeface="Arial" panose="020B0604020202020204" pitchFamily="34" charset="0"/>
              </a:rPr>
              <a:t> B, Morris A, Zastrow D, </a:t>
            </a:r>
            <a:r>
              <a:rPr lang="en-US" sz="1100" dirty="0" err="1">
                <a:effectLst/>
                <a:latin typeface="Arial" panose="020B0604020202020204" pitchFamily="34" charset="0"/>
                <a:ea typeface="Calibri" panose="020F0502020204030204" pitchFamily="34" charset="0"/>
                <a:cs typeface="Arial" panose="020B0604020202020204" pitchFamily="34" charset="0"/>
              </a:rPr>
              <a:t>Dsida</a:t>
            </a:r>
            <a:r>
              <a:rPr lang="en-US" sz="1100" dirty="0">
                <a:effectLst/>
                <a:latin typeface="Arial" panose="020B0604020202020204" pitchFamily="34" charset="0"/>
                <a:ea typeface="Calibri" panose="020F0502020204030204" pitchFamily="34" charset="0"/>
                <a:cs typeface="Arial" panose="020B0604020202020204" pitchFamily="34" charset="0"/>
              </a:rPr>
              <a:t> A, Harper B, </a:t>
            </a:r>
            <a:r>
              <a:rPr lang="en-US" sz="1100" dirty="0" err="1">
                <a:effectLst/>
                <a:latin typeface="Arial" panose="020B0604020202020204" pitchFamily="34" charset="0"/>
                <a:ea typeface="Calibri" panose="020F0502020204030204" pitchFamily="34" charset="0"/>
                <a:cs typeface="Arial" panose="020B0604020202020204" pitchFamily="34" charset="0"/>
              </a:rPr>
              <a:t>Santella</a:t>
            </a:r>
            <a:r>
              <a:rPr lang="en-US" sz="1100" dirty="0">
                <a:effectLst/>
                <a:latin typeface="Arial" panose="020B0604020202020204" pitchFamily="34" charset="0"/>
                <a:ea typeface="Calibri" panose="020F0502020204030204" pitchFamily="34" charset="0"/>
                <a:cs typeface="Arial" panose="020B0604020202020204" pitchFamily="34" charset="0"/>
              </a:rPr>
              <a:t> AJ. The role of mask mandates, stay at home orders and school closure in curbing the COVID-19 pandemic prior to vaccination. Am J Infect Control 2021;</a:t>
            </a:r>
            <a:r>
              <a:rPr lang="fr-FR" sz="1100" dirty="0">
                <a:effectLst/>
                <a:latin typeface="Arial" panose="020B0604020202020204" pitchFamily="34" charset="0"/>
                <a:cs typeface="Arial" panose="020B0604020202020204" pitchFamily="34" charset="0"/>
              </a:rPr>
              <a:t> </a:t>
            </a:r>
            <a:endParaRPr lang="fr-FR" sz="1100" kern="100" dirty="0">
              <a:effectLst/>
              <a:latin typeface="Arial" panose="020B0604020202020204" pitchFamily="34" charset="0"/>
              <a:ea typeface="Calibri" panose="020F0502020204030204" pitchFamily="34" charset="0"/>
              <a:cs typeface="Arial" panose="020B0604020202020204" pitchFamily="34" charset="0"/>
            </a:endParaRPr>
          </a:p>
          <a:p>
            <a:r>
              <a:rPr lang="en-US" sz="1100" dirty="0">
                <a:effectLst/>
                <a:latin typeface="Arial" panose="020B0604020202020204" pitchFamily="34" charset="0"/>
                <a:ea typeface="Calibri" panose="020F0502020204030204" pitchFamily="34" charset="0"/>
                <a:cs typeface="Arial" panose="020B0604020202020204" pitchFamily="34" charset="0"/>
              </a:rPr>
              <a:t>Cowger TL, Murray EJ, Clarke J, Bassett MT, Ojikutu BO, Sánchez SM, et al. Lifting Universal Masking in Schools — Covid-19 Incidence among Students and Staff. </a:t>
            </a:r>
            <a:r>
              <a:rPr lang="fr-FR" sz="1100" dirty="0">
                <a:effectLst/>
                <a:latin typeface="Arial" panose="020B0604020202020204" pitchFamily="34" charset="0"/>
                <a:ea typeface="Calibri" panose="020F0502020204030204" pitchFamily="34" charset="0"/>
                <a:cs typeface="Arial" panose="020B0604020202020204" pitchFamily="34" charset="0"/>
              </a:rPr>
              <a:t>N </a:t>
            </a:r>
            <a:r>
              <a:rPr lang="fr-FR" sz="1100" dirty="0" err="1">
                <a:effectLst/>
                <a:latin typeface="Arial" panose="020B0604020202020204" pitchFamily="34" charset="0"/>
                <a:ea typeface="Calibri" panose="020F0502020204030204" pitchFamily="34" charset="0"/>
                <a:cs typeface="Arial" panose="020B0604020202020204" pitchFamily="34" charset="0"/>
              </a:rPr>
              <a:t>Engl</a:t>
            </a:r>
            <a:r>
              <a:rPr lang="fr-FR" sz="1100" dirty="0">
                <a:effectLst/>
                <a:latin typeface="Arial" panose="020B0604020202020204" pitchFamily="34" charset="0"/>
                <a:ea typeface="Calibri" panose="020F0502020204030204" pitchFamily="34" charset="0"/>
                <a:cs typeface="Arial" panose="020B0604020202020204" pitchFamily="34" charset="0"/>
              </a:rPr>
              <a:t> J Med 2022;387:1935–46</a:t>
            </a:r>
            <a:r>
              <a:rPr lang="fr-FR" sz="1100" dirty="0">
                <a:effectLst/>
                <a:latin typeface="Arial" panose="020B0604020202020204" pitchFamily="34" charset="0"/>
                <a:cs typeface="Arial" panose="020B0604020202020204" pitchFamily="34" charset="0"/>
              </a:rPr>
              <a:t> </a:t>
            </a:r>
          </a:p>
          <a:p>
            <a:r>
              <a:rPr lang="fr-FR" sz="1100" dirty="0">
                <a:effectLst/>
                <a:latin typeface="Arial" panose="020B0604020202020204" pitchFamily="34" charset="0"/>
                <a:ea typeface="Calibri" panose="020F0502020204030204" pitchFamily="34" charset="0"/>
                <a:cs typeface="Arial" panose="020B0604020202020204" pitchFamily="34" charset="0"/>
              </a:rPr>
              <a:t>Liu X, Xu X, Li G, Xu X, Sun Y, Wang F, et al. </a:t>
            </a:r>
            <a:r>
              <a:rPr lang="en-US" sz="1100" dirty="0">
                <a:effectLst/>
                <a:latin typeface="Arial" panose="020B0604020202020204" pitchFamily="34" charset="0"/>
                <a:ea typeface="Calibri" panose="020F0502020204030204" pitchFamily="34" charset="0"/>
                <a:cs typeface="Arial" panose="020B0604020202020204" pitchFamily="34" charset="0"/>
              </a:rPr>
              <a:t>Differential impact of non-pharmaceutical public health interventions on COVID-19 epidemics in the United States. BMC Public Health 2021;21:965.</a:t>
            </a:r>
            <a:r>
              <a:rPr lang="fr-FR" sz="1100" dirty="0">
                <a:effectLst/>
                <a:latin typeface="Arial" panose="020B0604020202020204" pitchFamily="34" charset="0"/>
                <a:cs typeface="Arial" panose="020B0604020202020204" pitchFamily="34" charset="0"/>
              </a:rPr>
              <a:t> </a:t>
            </a:r>
          </a:p>
          <a:p>
            <a:r>
              <a:rPr lang="en-US" sz="1100" dirty="0">
                <a:effectLst/>
                <a:latin typeface="Arial" panose="020B0604020202020204" pitchFamily="34" charset="0"/>
                <a:ea typeface="Calibri" panose="020F0502020204030204" pitchFamily="34" charset="0"/>
                <a:cs typeface="Arial" panose="020B0604020202020204" pitchFamily="34" charset="0"/>
              </a:rPr>
              <a:t>Chang S, Pierson E, Koh PW, </a:t>
            </a:r>
            <a:r>
              <a:rPr lang="en-US" sz="1100" dirty="0" err="1">
                <a:effectLst/>
                <a:latin typeface="Arial" panose="020B0604020202020204" pitchFamily="34" charset="0"/>
                <a:ea typeface="Calibri" panose="020F0502020204030204" pitchFamily="34" charset="0"/>
                <a:cs typeface="Arial" panose="020B0604020202020204" pitchFamily="34" charset="0"/>
              </a:rPr>
              <a:t>Gerardin</a:t>
            </a:r>
            <a:r>
              <a:rPr lang="en-US" sz="1100" dirty="0">
                <a:effectLst/>
                <a:latin typeface="Arial" panose="020B0604020202020204" pitchFamily="34" charset="0"/>
                <a:ea typeface="Calibri" panose="020F0502020204030204" pitchFamily="34" charset="0"/>
                <a:cs typeface="Arial" panose="020B0604020202020204" pitchFamily="34" charset="0"/>
              </a:rPr>
              <a:t> J, Redbird B, </a:t>
            </a:r>
            <a:r>
              <a:rPr lang="en-US" sz="1100" dirty="0" err="1">
                <a:effectLst/>
                <a:latin typeface="Arial" panose="020B0604020202020204" pitchFamily="34" charset="0"/>
                <a:ea typeface="Calibri" panose="020F0502020204030204" pitchFamily="34" charset="0"/>
                <a:cs typeface="Arial" panose="020B0604020202020204" pitchFamily="34" charset="0"/>
              </a:rPr>
              <a:t>Grusky</a:t>
            </a:r>
            <a:r>
              <a:rPr lang="en-US" sz="1100" dirty="0">
                <a:effectLst/>
                <a:latin typeface="Arial" panose="020B0604020202020204" pitchFamily="34" charset="0"/>
                <a:ea typeface="Calibri" panose="020F0502020204030204" pitchFamily="34" charset="0"/>
                <a:cs typeface="Arial" panose="020B0604020202020204" pitchFamily="34" charset="0"/>
              </a:rPr>
              <a:t> D, et al. Mobility network models of COVID-19 explain inequities and inform reopening. </a:t>
            </a:r>
            <a:r>
              <a:rPr lang="fr-FR" sz="1100" dirty="0">
                <a:effectLst/>
                <a:latin typeface="Arial" panose="020B0604020202020204" pitchFamily="34" charset="0"/>
                <a:ea typeface="Calibri" panose="020F0502020204030204" pitchFamily="34" charset="0"/>
                <a:cs typeface="Arial" panose="020B0604020202020204" pitchFamily="34" charset="0"/>
              </a:rPr>
              <a:t>Nature 2020:1–8.</a:t>
            </a:r>
            <a:r>
              <a:rPr lang="fr-FR" sz="1100" dirty="0">
                <a:effectLst/>
                <a:latin typeface="Arial" panose="020B0604020202020204" pitchFamily="34" charset="0"/>
                <a:cs typeface="Arial" panose="020B0604020202020204" pitchFamily="34" charset="0"/>
              </a:rPr>
              <a:t> </a:t>
            </a:r>
            <a:endParaRPr lang="fr-FR" sz="1100" dirty="0">
              <a:latin typeface="Arial" panose="020B0604020202020204" pitchFamily="34" charset="0"/>
              <a:cs typeface="Arial" panose="020B0604020202020204" pitchFamily="34" charset="0"/>
            </a:endParaRPr>
          </a:p>
          <a:p>
            <a:r>
              <a:rPr lang="en-US" sz="1100" dirty="0">
                <a:effectLst/>
                <a:latin typeface="Arial" panose="020B0604020202020204" pitchFamily="34" charset="0"/>
                <a:ea typeface="Calibri" panose="020F0502020204030204" pitchFamily="34" charset="0"/>
                <a:cs typeface="Arial" panose="020B0604020202020204" pitchFamily="34" charset="0"/>
              </a:rPr>
              <a:t>Leech G, Rogers-Smith C, </a:t>
            </a:r>
            <a:r>
              <a:rPr lang="en-US" sz="1100" dirty="0" err="1">
                <a:effectLst/>
                <a:latin typeface="Arial" panose="020B0604020202020204" pitchFamily="34" charset="0"/>
                <a:ea typeface="Calibri" panose="020F0502020204030204" pitchFamily="34" charset="0"/>
                <a:cs typeface="Arial" panose="020B0604020202020204" pitchFamily="34" charset="0"/>
              </a:rPr>
              <a:t>Monrad</a:t>
            </a:r>
            <a:r>
              <a:rPr lang="en-US" sz="1100" dirty="0">
                <a:effectLst/>
                <a:latin typeface="Arial" panose="020B0604020202020204" pitchFamily="34" charset="0"/>
                <a:ea typeface="Calibri" panose="020F0502020204030204" pitchFamily="34" charset="0"/>
                <a:cs typeface="Arial" panose="020B0604020202020204" pitchFamily="34" charset="0"/>
              </a:rPr>
              <a:t> JT, </a:t>
            </a:r>
            <a:r>
              <a:rPr lang="en-US" sz="1100" dirty="0" err="1">
                <a:effectLst/>
                <a:latin typeface="Arial" panose="020B0604020202020204" pitchFamily="34" charset="0"/>
                <a:ea typeface="Calibri" panose="020F0502020204030204" pitchFamily="34" charset="0"/>
                <a:cs typeface="Arial" panose="020B0604020202020204" pitchFamily="34" charset="0"/>
              </a:rPr>
              <a:t>Sandbrink</a:t>
            </a:r>
            <a:r>
              <a:rPr lang="en-US" sz="1100" dirty="0">
                <a:effectLst/>
                <a:latin typeface="Arial" panose="020B0604020202020204" pitchFamily="34" charset="0"/>
                <a:ea typeface="Calibri" panose="020F0502020204030204" pitchFamily="34" charset="0"/>
                <a:cs typeface="Arial" panose="020B0604020202020204" pitchFamily="34" charset="0"/>
              </a:rPr>
              <a:t> JB, </a:t>
            </a:r>
            <a:r>
              <a:rPr lang="en-US" sz="1100" dirty="0" err="1">
                <a:effectLst/>
                <a:latin typeface="Arial" panose="020B0604020202020204" pitchFamily="34" charset="0"/>
                <a:ea typeface="Calibri" panose="020F0502020204030204" pitchFamily="34" charset="0"/>
                <a:cs typeface="Arial" panose="020B0604020202020204" pitchFamily="34" charset="0"/>
              </a:rPr>
              <a:t>Snodin</a:t>
            </a:r>
            <a:r>
              <a:rPr lang="en-US" sz="1100" dirty="0">
                <a:effectLst/>
                <a:latin typeface="Arial" panose="020B0604020202020204" pitchFamily="34" charset="0"/>
                <a:ea typeface="Calibri" panose="020F0502020204030204" pitchFamily="34" charset="0"/>
                <a:cs typeface="Arial" panose="020B0604020202020204" pitchFamily="34" charset="0"/>
              </a:rPr>
              <a:t> B, </a:t>
            </a:r>
            <a:r>
              <a:rPr lang="en-US" sz="1100" dirty="0" err="1">
                <a:effectLst/>
                <a:latin typeface="Arial" panose="020B0604020202020204" pitchFamily="34" charset="0"/>
                <a:ea typeface="Calibri" panose="020F0502020204030204" pitchFamily="34" charset="0"/>
                <a:cs typeface="Arial" panose="020B0604020202020204" pitchFamily="34" charset="0"/>
              </a:rPr>
              <a:t>Zinkov</a:t>
            </a:r>
            <a:r>
              <a:rPr lang="en-US" sz="1100" dirty="0">
                <a:effectLst/>
                <a:latin typeface="Arial" panose="020B0604020202020204" pitchFamily="34" charset="0"/>
                <a:ea typeface="Calibri" panose="020F0502020204030204" pitchFamily="34" charset="0"/>
                <a:cs typeface="Arial" panose="020B0604020202020204" pitchFamily="34" charset="0"/>
              </a:rPr>
              <a:t> R, et al. Mask wearing in community settings reduces SARS-CoV-2 transmission. Proc Natl </a:t>
            </a:r>
            <a:r>
              <a:rPr lang="en-US" sz="1100" dirty="0" err="1">
                <a:effectLst/>
                <a:latin typeface="Arial" panose="020B0604020202020204" pitchFamily="34" charset="0"/>
                <a:ea typeface="Calibri" panose="020F0502020204030204" pitchFamily="34" charset="0"/>
                <a:cs typeface="Arial" panose="020B0604020202020204" pitchFamily="34" charset="0"/>
              </a:rPr>
              <a:t>Acad</a:t>
            </a:r>
            <a:r>
              <a:rPr lang="en-US" sz="1100" dirty="0">
                <a:effectLst/>
                <a:latin typeface="Arial" panose="020B0604020202020204" pitchFamily="34" charset="0"/>
                <a:ea typeface="Calibri" panose="020F0502020204030204" pitchFamily="34" charset="0"/>
                <a:cs typeface="Arial" panose="020B0604020202020204" pitchFamily="34" charset="0"/>
              </a:rPr>
              <a:t> Sci 2022;119:e2119266119. </a:t>
            </a:r>
            <a:endParaRPr lang="fr-FR" sz="1100" dirty="0">
              <a:latin typeface="Arial" panose="020B0604020202020204" pitchFamily="34" charset="0"/>
              <a:ea typeface="Calibri" panose="020F0502020204030204" pitchFamily="34" charset="0"/>
              <a:cs typeface="Arial" panose="020B0604020202020204" pitchFamily="34" charset="0"/>
            </a:endParaRPr>
          </a:p>
          <a:p>
            <a:r>
              <a:rPr lang="en-US" sz="1100" dirty="0" err="1">
                <a:effectLst/>
                <a:latin typeface="Arial" panose="020B0604020202020204" pitchFamily="34" charset="0"/>
                <a:ea typeface="Calibri" panose="020F0502020204030204" pitchFamily="34" charset="0"/>
                <a:cs typeface="Arial" panose="020B0604020202020204" pitchFamily="34" charset="0"/>
              </a:rPr>
              <a:t>Gurbaxani</a:t>
            </a:r>
            <a:r>
              <a:rPr lang="en-US" sz="1100" dirty="0">
                <a:effectLst/>
                <a:latin typeface="Arial" panose="020B0604020202020204" pitchFamily="34" charset="0"/>
                <a:ea typeface="Calibri" panose="020F0502020204030204" pitchFamily="34" charset="0"/>
                <a:cs typeface="Arial" panose="020B0604020202020204" pitchFamily="34" charset="0"/>
              </a:rPr>
              <a:t> BM, Hill AN, Paul P, Prasad PV, Slayton RB. Evaluation of different types of face masks to limit the spread of SARS-CoV-2: a modeling study. Sci Rep 2022;12:8630. </a:t>
            </a:r>
          </a:p>
          <a:p>
            <a:endParaRPr lang="fr-FR" sz="11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800" b="1" dirty="0"/>
              <a:t>Consensus autour du port de masque</a:t>
            </a:r>
          </a:p>
          <a:p>
            <a:r>
              <a:rPr lang="en-US" sz="1100" dirty="0">
                <a:effectLst/>
                <a:latin typeface="Arial" panose="020B0604020202020204" pitchFamily="34" charset="0"/>
                <a:ea typeface="Calibri" panose="020F0502020204030204" pitchFamily="34" charset="0"/>
                <a:cs typeface="Arial" panose="020B0604020202020204" pitchFamily="34" charset="0"/>
              </a:rPr>
              <a:t>Sachs JD, Karim SSA, </a:t>
            </a:r>
            <a:r>
              <a:rPr lang="en-US" sz="1100" dirty="0" err="1">
                <a:effectLst/>
                <a:latin typeface="Arial" panose="020B0604020202020204" pitchFamily="34" charset="0"/>
                <a:ea typeface="Calibri" panose="020F0502020204030204" pitchFamily="34" charset="0"/>
                <a:cs typeface="Arial" panose="020B0604020202020204" pitchFamily="34" charset="0"/>
              </a:rPr>
              <a:t>Aknin</a:t>
            </a:r>
            <a:r>
              <a:rPr lang="en-US" sz="1100" dirty="0">
                <a:effectLst/>
                <a:latin typeface="Arial" panose="020B0604020202020204" pitchFamily="34" charset="0"/>
                <a:ea typeface="Calibri" panose="020F0502020204030204" pitchFamily="34" charset="0"/>
                <a:cs typeface="Arial" panose="020B0604020202020204" pitchFamily="34" charset="0"/>
              </a:rPr>
              <a:t> L, Allen J, </a:t>
            </a:r>
            <a:r>
              <a:rPr lang="en-US" sz="1100" dirty="0" err="1">
                <a:effectLst/>
                <a:latin typeface="Arial" panose="020B0604020202020204" pitchFamily="34" charset="0"/>
                <a:ea typeface="Calibri" panose="020F0502020204030204" pitchFamily="34" charset="0"/>
                <a:cs typeface="Arial" panose="020B0604020202020204" pitchFamily="34" charset="0"/>
              </a:rPr>
              <a:t>Brosbøl</a:t>
            </a:r>
            <a:r>
              <a:rPr lang="en-US" sz="1100" dirty="0">
                <a:effectLst/>
                <a:latin typeface="Arial" panose="020B0604020202020204" pitchFamily="34" charset="0"/>
                <a:ea typeface="Calibri" panose="020F0502020204030204" pitchFamily="34" charset="0"/>
                <a:cs typeface="Arial" panose="020B0604020202020204" pitchFamily="34" charset="0"/>
              </a:rPr>
              <a:t> K, Colombo F, et al. The Lancet Commission on lessons for the future from the COVID-19 pandemic. The Lancet 2022;400:1224–80.</a:t>
            </a:r>
            <a:r>
              <a:rPr lang="fr-FR" sz="1100" dirty="0">
                <a:effectLst/>
                <a:latin typeface="Arial" panose="020B0604020202020204" pitchFamily="34" charset="0"/>
                <a:cs typeface="Arial" panose="020B0604020202020204" pitchFamily="34" charset="0"/>
              </a:rPr>
              <a:t> </a:t>
            </a:r>
            <a:endParaRPr lang="fr-FR" sz="1100" b="1" dirty="0">
              <a:effectLst/>
              <a:latin typeface="Arial" panose="020B0604020202020204" pitchFamily="34" charset="0"/>
              <a:cs typeface="Arial" panose="020B0604020202020204" pitchFamily="34" charset="0"/>
            </a:endParaRPr>
          </a:p>
          <a:p>
            <a:r>
              <a:rPr lang="en-US" sz="1100" dirty="0">
                <a:effectLst/>
                <a:latin typeface="Arial" panose="020B0604020202020204" pitchFamily="34" charset="0"/>
                <a:ea typeface="Calibri" panose="020F0502020204030204" pitchFamily="34" charset="0"/>
                <a:cs typeface="Arial" panose="020B0604020202020204" pitchFamily="34" charset="0"/>
              </a:rPr>
              <a:t>Lazarus JV, Romero D, </a:t>
            </a:r>
            <a:r>
              <a:rPr lang="en-US" sz="1100" dirty="0" err="1">
                <a:effectLst/>
                <a:latin typeface="Arial" panose="020B0604020202020204" pitchFamily="34" charset="0"/>
                <a:ea typeface="Calibri" panose="020F0502020204030204" pitchFamily="34" charset="0"/>
                <a:cs typeface="Arial" panose="020B0604020202020204" pitchFamily="34" charset="0"/>
              </a:rPr>
              <a:t>Kopka</a:t>
            </a:r>
            <a:r>
              <a:rPr lang="en-US" sz="1100" dirty="0">
                <a:effectLst/>
                <a:latin typeface="Arial" panose="020B0604020202020204" pitchFamily="34" charset="0"/>
                <a:ea typeface="Calibri" panose="020F0502020204030204" pitchFamily="34" charset="0"/>
                <a:cs typeface="Arial" panose="020B0604020202020204" pitchFamily="34" charset="0"/>
              </a:rPr>
              <a:t> CJ, Karim SA, Abu-</a:t>
            </a:r>
            <a:r>
              <a:rPr lang="en-US" sz="1100" dirty="0" err="1">
                <a:effectLst/>
                <a:latin typeface="Arial" panose="020B0604020202020204" pitchFamily="34" charset="0"/>
                <a:ea typeface="Calibri" panose="020F0502020204030204" pitchFamily="34" charset="0"/>
                <a:cs typeface="Arial" panose="020B0604020202020204" pitchFamily="34" charset="0"/>
              </a:rPr>
              <a:t>Raddad</a:t>
            </a:r>
            <a:r>
              <a:rPr lang="en-US" sz="1100" dirty="0">
                <a:effectLst/>
                <a:latin typeface="Arial" panose="020B0604020202020204" pitchFamily="34" charset="0"/>
                <a:ea typeface="Calibri" panose="020F0502020204030204" pitchFamily="34" charset="0"/>
                <a:cs typeface="Arial" panose="020B0604020202020204" pitchFamily="34" charset="0"/>
              </a:rPr>
              <a:t> LJ, Almeida G, et al. A multinational Delphi consensus to end the COVID-19 public health threat. </a:t>
            </a:r>
            <a:r>
              <a:rPr lang="fr-FR" sz="1100" dirty="0">
                <a:effectLst/>
                <a:latin typeface="Arial" panose="020B0604020202020204" pitchFamily="34" charset="0"/>
                <a:ea typeface="Calibri" panose="020F0502020204030204" pitchFamily="34" charset="0"/>
                <a:cs typeface="Arial" panose="020B0604020202020204" pitchFamily="34" charset="0"/>
              </a:rPr>
              <a:t>Nature 2022;611:332–45.</a:t>
            </a:r>
            <a:r>
              <a:rPr lang="fr-FR" sz="1100" dirty="0">
                <a:effectLst/>
                <a:latin typeface="Arial" panose="020B0604020202020204" pitchFamily="34" charset="0"/>
                <a:cs typeface="Arial" panose="020B0604020202020204" pitchFamily="34" charset="0"/>
              </a:rPr>
              <a:t> </a:t>
            </a:r>
          </a:p>
          <a:p>
            <a:endParaRPr lang="fr-FR" sz="11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fr-FR" sz="2800" b="1" dirty="0"/>
              <a:t>Principale barrière : la norme sociale et l’incertitude</a:t>
            </a:r>
          </a:p>
          <a:p>
            <a:r>
              <a:rPr lang="fr-FR" sz="1100" dirty="0">
                <a:effectLst/>
                <a:latin typeface="Arial" panose="020B0604020202020204" pitchFamily="34" charset="0"/>
                <a:ea typeface="Calibri" panose="020F0502020204030204" pitchFamily="34" charset="0"/>
                <a:cs typeface="Arial" panose="020B0604020202020204" pitchFamily="34" charset="0"/>
              </a:rPr>
              <a:t>Li H, Yuan K, Sun Y-K, Zheng Y-B, Xu Y-Y, Su S-Z, et al. </a:t>
            </a:r>
            <a:r>
              <a:rPr lang="en-US" sz="1100" dirty="0">
                <a:effectLst/>
                <a:latin typeface="Arial" panose="020B0604020202020204" pitchFamily="34" charset="0"/>
                <a:ea typeface="Calibri" panose="020F0502020204030204" pitchFamily="34" charset="0"/>
                <a:cs typeface="Arial" panose="020B0604020202020204" pitchFamily="34" charset="0"/>
              </a:rPr>
              <a:t>Efficacy and practice of facemask use in general population: a systematic review and meta-analysis. </a:t>
            </a:r>
            <a:r>
              <a:rPr lang="en-US" sz="1100" dirty="0" err="1">
                <a:effectLst/>
                <a:latin typeface="Arial" panose="020B0604020202020204" pitchFamily="34" charset="0"/>
                <a:ea typeface="Calibri" panose="020F0502020204030204" pitchFamily="34" charset="0"/>
                <a:cs typeface="Arial" panose="020B0604020202020204" pitchFamily="34" charset="0"/>
              </a:rPr>
              <a:t>Transl</a:t>
            </a:r>
            <a:r>
              <a:rPr lang="en-US" sz="1100" dirty="0">
                <a:effectLst/>
                <a:latin typeface="Arial" panose="020B0604020202020204" pitchFamily="34" charset="0"/>
                <a:ea typeface="Calibri" panose="020F0502020204030204" pitchFamily="34" charset="0"/>
                <a:cs typeface="Arial" panose="020B0604020202020204" pitchFamily="34" charset="0"/>
              </a:rPr>
              <a:t> Psychiatry 2022;12:1–15</a:t>
            </a:r>
            <a:r>
              <a:rPr lang="fr-FR" sz="1100" dirty="0">
                <a:effectLst/>
                <a:latin typeface="Arial" panose="020B0604020202020204" pitchFamily="34" charset="0"/>
                <a:cs typeface="Arial" panose="020B0604020202020204" pitchFamily="34" charset="0"/>
              </a:rPr>
              <a:t> </a:t>
            </a:r>
          </a:p>
          <a:p>
            <a:endParaRPr lang="fr-FR" sz="1100" dirty="0">
              <a:effectLst/>
              <a:latin typeface="Arial" panose="020B0604020202020204" pitchFamily="34" charset="0"/>
              <a:cs typeface="Arial" panose="020B0604020202020204" pitchFamily="34" charset="0"/>
            </a:endParaRPr>
          </a:p>
          <a:p>
            <a:endParaRPr lang="fr-FR" sz="1100" dirty="0">
              <a:latin typeface="Arial" panose="020B0604020202020204" pitchFamily="34" charset="0"/>
              <a:cs typeface="Arial" panose="020B0604020202020204" pitchFamily="34" charset="0"/>
            </a:endParaRPr>
          </a:p>
          <a:p>
            <a:pPr algn="ctr"/>
            <a:r>
              <a:rPr lang="fr-FR" sz="2600" b="1" dirty="0">
                <a:solidFill>
                  <a:srgbClr val="0070C0"/>
                </a:solidFill>
                <a:effectLst/>
                <a:latin typeface="Calibri" panose="020F0502020204030204" pitchFamily="34" charset="0"/>
                <a:cs typeface="Calibri" panose="020F0502020204030204" pitchFamily="34" charset="0"/>
              </a:rPr>
              <a:t>A aucun moment pendant la pandémie, il n’y a eu de seuil fixé de (re)prise du masque.</a:t>
            </a:r>
          </a:p>
          <a:p>
            <a:endParaRPr lang="fr-FR" sz="1100" dirty="0">
              <a:latin typeface="Arial" panose="020B0604020202020204" pitchFamily="34" charset="0"/>
              <a:cs typeface="Arial" panose="020B0604020202020204" pitchFamily="34" charset="0"/>
            </a:endParaRPr>
          </a:p>
          <a:p>
            <a:endParaRPr lang="fr-FR" sz="1100" dirty="0">
              <a:effectLst/>
              <a:latin typeface="Arial" panose="020B0604020202020204" pitchFamily="34" charset="0"/>
              <a:cs typeface="Arial" panose="020B0604020202020204" pitchFamily="34" charset="0"/>
            </a:endParaRPr>
          </a:p>
          <a:p>
            <a:endParaRPr lang="fr-FR" sz="1100" dirty="0">
              <a:latin typeface="Arial" panose="020B0604020202020204" pitchFamily="34" charset="0"/>
              <a:cs typeface="Arial" panose="020B0604020202020204" pitchFamily="34" charset="0"/>
            </a:endParaRPr>
          </a:p>
          <a:p>
            <a:endParaRPr lang="fr-FR" sz="1100" dirty="0">
              <a:effectLst/>
              <a:latin typeface="Arial" panose="020B0604020202020204" pitchFamily="34" charset="0"/>
              <a:cs typeface="Arial" panose="020B0604020202020204" pitchFamily="34" charset="0"/>
            </a:endParaRPr>
          </a:p>
          <a:p>
            <a:endParaRPr lang="fr-FR" sz="11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250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Image 1" descr="Détecteur de CO2 mural annonçant 528 ppm de CO2 en salle d’attente">
            <a:extLst>
              <a:ext uri="{FF2B5EF4-FFF2-40B4-BE49-F238E27FC236}">
                <a16:creationId xmlns:a16="http://schemas.microsoft.com/office/drawing/2014/main" id="{F6E18A85-4537-B3E8-457E-6AAFE3DE21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0"/>
                    </a14:imgEffect>
                  </a14:imgLayer>
                </a14:imgProps>
              </a:ext>
              <a:ext uri="{28A0092B-C50C-407E-A947-70E740481C1C}">
                <a14:useLocalDpi xmlns:a14="http://schemas.microsoft.com/office/drawing/2010/main" val="0"/>
              </a:ext>
            </a:extLst>
          </a:blip>
          <a:srcRect l="62655" t="35124" r="1039" b="34989"/>
          <a:stretch/>
        </p:blipFill>
        <p:spPr bwMode="auto">
          <a:xfrm>
            <a:off x="253910" y="23393"/>
            <a:ext cx="11918862" cy="6834607"/>
          </a:xfrm>
          <a:custGeom>
            <a:avLst/>
            <a:gdLst/>
            <a:ahLst/>
            <a:cxnLst/>
            <a:rect l="l" t="t" r="r" b="b"/>
            <a:pathLst>
              <a:path w="11918862" h="6834607">
                <a:moveTo>
                  <a:pt x="2667670" y="1074902"/>
                </a:moveTo>
                <a:lnTo>
                  <a:pt x="2919264" y="1074902"/>
                </a:lnTo>
                <a:cubicBezTo>
                  <a:pt x="2927251" y="1132523"/>
                  <a:pt x="2942940" y="1175596"/>
                  <a:pt x="2966331" y="1204122"/>
                </a:cubicBezTo>
                <a:cubicBezTo>
                  <a:pt x="2987725" y="1230080"/>
                  <a:pt x="3016750" y="1249548"/>
                  <a:pt x="3053405" y="1262527"/>
                </a:cubicBezTo>
                <a:lnTo>
                  <a:pt x="3080774" y="1269110"/>
                </a:lnTo>
                <a:lnTo>
                  <a:pt x="3068888" y="1291015"/>
                </a:lnTo>
                <a:lnTo>
                  <a:pt x="2984986" y="1470412"/>
                </a:lnTo>
                <a:lnTo>
                  <a:pt x="2976386" y="1468659"/>
                </a:lnTo>
                <a:cubicBezTo>
                  <a:pt x="2911776" y="1449903"/>
                  <a:pt x="2855938" y="1421770"/>
                  <a:pt x="2808871" y="1384259"/>
                </a:cubicBezTo>
                <a:cubicBezTo>
                  <a:pt x="2714737" y="1309238"/>
                  <a:pt x="2667670" y="1206118"/>
                  <a:pt x="2667670" y="1074902"/>
                </a:cubicBezTo>
                <a:close/>
                <a:moveTo>
                  <a:pt x="3253017" y="967974"/>
                </a:moveTo>
                <a:lnTo>
                  <a:pt x="3322970" y="986972"/>
                </a:lnTo>
                <a:cubicBezTo>
                  <a:pt x="3351638" y="996813"/>
                  <a:pt x="3375100" y="1007296"/>
                  <a:pt x="3393356" y="1018421"/>
                </a:cubicBezTo>
                <a:cubicBezTo>
                  <a:pt x="3429869" y="1041242"/>
                  <a:pt x="3448125" y="1073475"/>
                  <a:pt x="3448125" y="1115122"/>
                </a:cubicBezTo>
                <a:cubicBezTo>
                  <a:pt x="3448125" y="1186436"/>
                  <a:pt x="3411327" y="1235214"/>
                  <a:pt x="3337732" y="1261458"/>
                </a:cubicBezTo>
                <a:cubicBezTo>
                  <a:pt x="3298937" y="1275150"/>
                  <a:pt x="3248447" y="1281996"/>
                  <a:pt x="3186262" y="1281996"/>
                </a:cubicBezTo>
                <a:cubicBezTo>
                  <a:pt x="3160304" y="1281996"/>
                  <a:pt x="3136253" y="1280374"/>
                  <a:pt x="3114110" y="1277129"/>
                </a:cubicBezTo>
                <a:lnTo>
                  <a:pt x="3080774" y="1269110"/>
                </a:lnTo>
                <a:lnTo>
                  <a:pt x="3186364" y="1074515"/>
                </a:lnTo>
                <a:close/>
                <a:moveTo>
                  <a:pt x="1969071" y="491272"/>
                </a:moveTo>
                <a:lnTo>
                  <a:pt x="1806476" y="987614"/>
                </a:lnTo>
                <a:lnTo>
                  <a:pt x="2126531" y="987614"/>
                </a:lnTo>
                <a:close/>
                <a:moveTo>
                  <a:pt x="7964053" y="421955"/>
                </a:moveTo>
                <a:lnTo>
                  <a:pt x="8270415" y="421955"/>
                </a:lnTo>
                <a:cubicBezTo>
                  <a:pt x="8327465" y="421955"/>
                  <a:pt x="8370253" y="429372"/>
                  <a:pt x="8398780" y="444205"/>
                </a:cubicBezTo>
                <a:cubicBezTo>
                  <a:pt x="8449554" y="470449"/>
                  <a:pt x="8474942" y="521794"/>
                  <a:pt x="8474942" y="598242"/>
                </a:cubicBezTo>
                <a:cubicBezTo>
                  <a:pt x="8474942" y="668985"/>
                  <a:pt x="8448699" y="716337"/>
                  <a:pt x="8396212" y="740299"/>
                </a:cubicBezTo>
                <a:cubicBezTo>
                  <a:pt x="8366545" y="753991"/>
                  <a:pt x="8322046" y="760837"/>
                  <a:pt x="8262713" y="760837"/>
                </a:cubicBezTo>
                <a:lnTo>
                  <a:pt x="7964053" y="760837"/>
                </a:lnTo>
                <a:close/>
                <a:moveTo>
                  <a:pt x="4457961" y="387725"/>
                </a:moveTo>
                <a:cubicBezTo>
                  <a:pt x="4569210" y="387725"/>
                  <a:pt x="4653787" y="426377"/>
                  <a:pt x="4711694" y="503681"/>
                </a:cubicBezTo>
                <a:cubicBezTo>
                  <a:pt x="4769600" y="580985"/>
                  <a:pt x="4798554" y="690379"/>
                  <a:pt x="4798554" y="831865"/>
                </a:cubicBezTo>
                <a:cubicBezTo>
                  <a:pt x="4798554" y="893480"/>
                  <a:pt x="4792278" y="947393"/>
                  <a:pt x="4779727" y="993604"/>
                </a:cubicBezTo>
                <a:cubicBezTo>
                  <a:pt x="4771740" y="1024412"/>
                  <a:pt x="4757762" y="1060354"/>
                  <a:pt x="4737795" y="1101430"/>
                </a:cubicBezTo>
                <a:lnTo>
                  <a:pt x="4610286" y="979912"/>
                </a:lnTo>
                <a:lnTo>
                  <a:pt x="4474220" y="1121969"/>
                </a:lnTo>
                <a:lnTo>
                  <a:pt x="4601729" y="1243487"/>
                </a:lnTo>
                <a:cubicBezTo>
                  <a:pt x="4577767" y="1253756"/>
                  <a:pt x="4558085" y="1260887"/>
                  <a:pt x="4542681" y="1264881"/>
                </a:cubicBezTo>
                <a:cubicBezTo>
                  <a:pt x="4514726" y="1272297"/>
                  <a:pt x="4485630" y="1276006"/>
                  <a:pt x="4455393" y="1276006"/>
                </a:cubicBezTo>
                <a:cubicBezTo>
                  <a:pt x="4374952" y="1276006"/>
                  <a:pt x="4305920" y="1251759"/>
                  <a:pt x="4248299" y="1203266"/>
                </a:cubicBezTo>
                <a:cubicBezTo>
                  <a:pt x="4159300" y="1128529"/>
                  <a:pt x="4114801" y="1004729"/>
                  <a:pt x="4114801" y="831865"/>
                </a:cubicBezTo>
                <a:cubicBezTo>
                  <a:pt x="4114801" y="684104"/>
                  <a:pt x="4145893" y="573140"/>
                  <a:pt x="4208079" y="498974"/>
                </a:cubicBezTo>
                <a:cubicBezTo>
                  <a:pt x="4270264" y="424808"/>
                  <a:pt x="4353558" y="387725"/>
                  <a:pt x="4457961" y="387725"/>
                </a:cubicBezTo>
                <a:close/>
                <a:moveTo>
                  <a:pt x="7706469" y="202880"/>
                </a:moveTo>
                <a:lnTo>
                  <a:pt x="7706469" y="1464273"/>
                </a:lnTo>
                <a:lnTo>
                  <a:pt x="7964053" y="1464273"/>
                </a:lnTo>
                <a:lnTo>
                  <a:pt x="7964053" y="969643"/>
                </a:lnTo>
                <a:lnTo>
                  <a:pt x="8236185" y="969643"/>
                </a:lnTo>
                <a:cubicBezTo>
                  <a:pt x="8313773" y="969643"/>
                  <a:pt x="8366689" y="983050"/>
                  <a:pt x="8394929" y="1009864"/>
                </a:cubicBezTo>
                <a:cubicBezTo>
                  <a:pt x="8423169" y="1036678"/>
                  <a:pt x="8437859" y="1090305"/>
                  <a:pt x="8439000" y="1170747"/>
                </a:cubicBezTo>
                <a:lnTo>
                  <a:pt x="8440712" y="1287986"/>
                </a:lnTo>
                <a:cubicBezTo>
                  <a:pt x="8441282" y="1325069"/>
                  <a:pt x="8444991" y="1361297"/>
                  <a:pt x="8451837" y="1396668"/>
                </a:cubicBezTo>
                <a:cubicBezTo>
                  <a:pt x="8455260" y="1413783"/>
                  <a:pt x="8460964" y="1436318"/>
                  <a:pt x="8468952" y="1464273"/>
                </a:cubicBezTo>
                <a:lnTo>
                  <a:pt x="8759055" y="1464273"/>
                </a:lnTo>
                <a:lnTo>
                  <a:pt x="8759055" y="1432610"/>
                </a:lnTo>
                <a:cubicBezTo>
                  <a:pt x="8733952" y="1417206"/>
                  <a:pt x="8717979" y="1393245"/>
                  <a:pt x="8711133" y="1360726"/>
                </a:cubicBezTo>
                <a:cubicBezTo>
                  <a:pt x="8706568" y="1340188"/>
                  <a:pt x="8704287" y="1301108"/>
                  <a:pt x="8704287" y="1243487"/>
                </a:cubicBezTo>
                <a:lnTo>
                  <a:pt x="8704287" y="1158766"/>
                </a:lnTo>
                <a:cubicBezTo>
                  <a:pt x="8704287" y="1070338"/>
                  <a:pt x="8692163" y="1004586"/>
                  <a:pt x="8667917" y="961513"/>
                </a:cubicBezTo>
                <a:cubicBezTo>
                  <a:pt x="8643669" y="918440"/>
                  <a:pt x="8602451" y="885208"/>
                  <a:pt x="8544259" y="861817"/>
                </a:cubicBezTo>
                <a:cubicBezTo>
                  <a:pt x="8613861" y="837856"/>
                  <a:pt x="8663780" y="796922"/>
                  <a:pt x="8694017" y="739015"/>
                </a:cubicBezTo>
                <a:cubicBezTo>
                  <a:pt x="8724254" y="681109"/>
                  <a:pt x="8739373" y="622204"/>
                  <a:pt x="8739373" y="562300"/>
                </a:cubicBezTo>
                <a:cubicBezTo>
                  <a:pt x="8739373" y="512666"/>
                  <a:pt x="8731385" y="468452"/>
                  <a:pt x="8715411" y="429657"/>
                </a:cubicBezTo>
                <a:cubicBezTo>
                  <a:pt x="8699437" y="390863"/>
                  <a:pt x="8677758" y="355491"/>
                  <a:pt x="8650374" y="323543"/>
                </a:cubicBezTo>
                <a:cubicBezTo>
                  <a:pt x="8617284" y="284748"/>
                  <a:pt x="8576920" y="255367"/>
                  <a:pt x="8529283" y="235399"/>
                </a:cubicBezTo>
                <a:cubicBezTo>
                  <a:pt x="8481645" y="215432"/>
                  <a:pt x="8413612" y="204592"/>
                  <a:pt x="8325184" y="202880"/>
                </a:cubicBezTo>
                <a:close/>
                <a:moveTo>
                  <a:pt x="6536606" y="202880"/>
                </a:moveTo>
                <a:lnTo>
                  <a:pt x="6536606" y="1464273"/>
                </a:lnTo>
                <a:lnTo>
                  <a:pt x="7492492" y="1464273"/>
                </a:lnTo>
                <a:lnTo>
                  <a:pt x="7492492" y="1237496"/>
                </a:lnTo>
                <a:lnTo>
                  <a:pt x="6794190" y="1237496"/>
                </a:lnTo>
                <a:lnTo>
                  <a:pt x="6794190" y="913163"/>
                </a:lnTo>
                <a:lnTo>
                  <a:pt x="7406915" y="913163"/>
                </a:lnTo>
                <a:lnTo>
                  <a:pt x="7406915" y="694088"/>
                </a:lnTo>
                <a:lnTo>
                  <a:pt x="6794190" y="694088"/>
                </a:lnTo>
                <a:lnTo>
                  <a:pt x="6794190" y="426234"/>
                </a:lnTo>
                <a:lnTo>
                  <a:pt x="7461684" y="426234"/>
                </a:lnTo>
                <a:lnTo>
                  <a:pt x="7461684" y="202880"/>
                </a:lnTo>
                <a:close/>
                <a:moveTo>
                  <a:pt x="5262079" y="202880"/>
                </a:moveTo>
                <a:lnTo>
                  <a:pt x="5262079" y="978201"/>
                </a:lnTo>
                <a:cubicBezTo>
                  <a:pt x="5262078" y="1112270"/>
                  <a:pt x="5282902" y="1216673"/>
                  <a:pt x="5324549" y="1291409"/>
                </a:cubicBezTo>
                <a:cubicBezTo>
                  <a:pt x="5402709" y="1428331"/>
                  <a:pt x="5551040" y="1496792"/>
                  <a:pt x="5769546" y="1496792"/>
                </a:cubicBezTo>
                <a:cubicBezTo>
                  <a:pt x="5988050" y="1496792"/>
                  <a:pt x="6136096" y="1428331"/>
                  <a:pt x="6213686" y="1291409"/>
                </a:cubicBezTo>
                <a:cubicBezTo>
                  <a:pt x="6255332" y="1216673"/>
                  <a:pt x="6276156" y="1112270"/>
                  <a:pt x="6276156" y="978201"/>
                </a:cubicBezTo>
                <a:lnTo>
                  <a:pt x="6276156" y="202880"/>
                </a:lnTo>
                <a:lnTo>
                  <a:pt x="6008303" y="202880"/>
                </a:lnTo>
                <a:lnTo>
                  <a:pt x="6008303" y="978201"/>
                </a:lnTo>
                <a:cubicBezTo>
                  <a:pt x="6008303" y="1064918"/>
                  <a:pt x="5998034" y="1128244"/>
                  <a:pt x="5977496" y="1168180"/>
                </a:cubicBezTo>
                <a:cubicBezTo>
                  <a:pt x="5945546" y="1238922"/>
                  <a:pt x="5876230" y="1274294"/>
                  <a:pt x="5769546" y="1274294"/>
                </a:cubicBezTo>
                <a:cubicBezTo>
                  <a:pt x="5662289" y="1274294"/>
                  <a:pt x="5592688" y="1238922"/>
                  <a:pt x="5560740" y="1168180"/>
                </a:cubicBezTo>
                <a:cubicBezTo>
                  <a:pt x="5540201" y="1128244"/>
                  <a:pt x="5529932" y="1064918"/>
                  <a:pt x="5529932" y="978201"/>
                </a:cubicBezTo>
                <a:lnTo>
                  <a:pt x="5529932" y="202880"/>
                </a:lnTo>
                <a:close/>
                <a:moveTo>
                  <a:pt x="1822736" y="202880"/>
                </a:moveTo>
                <a:lnTo>
                  <a:pt x="2120541" y="202880"/>
                </a:lnTo>
                <a:lnTo>
                  <a:pt x="2567248" y="1464273"/>
                </a:lnTo>
                <a:lnTo>
                  <a:pt x="2281424" y="1464273"/>
                </a:lnTo>
                <a:lnTo>
                  <a:pt x="2200127" y="1204977"/>
                </a:lnTo>
                <a:lnTo>
                  <a:pt x="1735448" y="1204977"/>
                </a:lnTo>
                <a:lnTo>
                  <a:pt x="1648160" y="1464273"/>
                </a:lnTo>
                <a:lnTo>
                  <a:pt x="1372605" y="1464273"/>
                </a:lnTo>
                <a:close/>
                <a:moveTo>
                  <a:pt x="0" y="202880"/>
                </a:moveTo>
                <a:lnTo>
                  <a:pt x="383381" y="202880"/>
                </a:lnTo>
                <a:lnTo>
                  <a:pt x="612726" y="1194708"/>
                </a:lnTo>
                <a:lnTo>
                  <a:pt x="840358" y="202880"/>
                </a:lnTo>
                <a:lnTo>
                  <a:pt x="1219461" y="202880"/>
                </a:lnTo>
                <a:lnTo>
                  <a:pt x="1219461" y="1464273"/>
                </a:lnTo>
                <a:lnTo>
                  <a:pt x="973857" y="1464273"/>
                </a:lnTo>
                <a:lnTo>
                  <a:pt x="973857" y="611079"/>
                </a:lnTo>
                <a:cubicBezTo>
                  <a:pt x="973857" y="586547"/>
                  <a:pt x="974142" y="552174"/>
                  <a:pt x="974713" y="507959"/>
                </a:cubicBezTo>
                <a:cubicBezTo>
                  <a:pt x="975283" y="463745"/>
                  <a:pt x="975569" y="429657"/>
                  <a:pt x="975569" y="405696"/>
                </a:cubicBezTo>
                <a:lnTo>
                  <a:pt x="736811" y="1464273"/>
                </a:lnTo>
                <a:lnTo>
                  <a:pt x="480938" y="1464273"/>
                </a:lnTo>
                <a:lnTo>
                  <a:pt x="243892" y="405696"/>
                </a:lnTo>
                <a:cubicBezTo>
                  <a:pt x="243892" y="429657"/>
                  <a:pt x="244178" y="463745"/>
                  <a:pt x="244748" y="507959"/>
                </a:cubicBezTo>
                <a:cubicBezTo>
                  <a:pt x="245319" y="552174"/>
                  <a:pt x="245604" y="586547"/>
                  <a:pt x="245604" y="611079"/>
                </a:cubicBezTo>
                <a:lnTo>
                  <a:pt x="245604" y="1464273"/>
                </a:lnTo>
                <a:lnTo>
                  <a:pt x="0" y="1464273"/>
                </a:lnTo>
                <a:close/>
                <a:moveTo>
                  <a:pt x="3173425" y="166083"/>
                </a:moveTo>
                <a:cubicBezTo>
                  <a:pt x="3306354" y="166083"/>
                  <a:pt x="3419742" y="201312"/>
                  <a:pt x="3513591" y="271769"/>
                </a:cubicBezTo>
                <a:cubicBezTo>
                  <a:pt x="3560515" y="306998"/>
                  <a:pt x="3596279" y="350178"/>
                  <a:pt x="3620882" y="401310"/>
                </a:cubicBezTo>
                <a:lnTo>
                  <a:pt x="3639534" y="455344"/>
                </a:lnTo>
                <a:lnTo>
                  <a:pt x="3606854" y="489840"/>
                </a:lnTo>
                <a:lnTo>
                  <a:pt x="3533682" y="578560"/>
                </a:lnTo>
                <a:lnTo>
                  <a:pt x="3407904" y="578560"/>
                </a:lnTo>
                <a:cubicBezTo>
                  <a:pt x="3403340" y="502682"/>
                  <a:pt x="3370251" y="448769"/>
                  <a:pt x="3308636" y="416821"/>
                </a:cubicBezTo>
                <a:cubicBezTo>
                  <a:pt x="3267559" y="395712"/>
                  <a:pt x="3216498" y="385158"/>
                  <a:pt x="3155454" y="385158"/>
                </a:cubicBezTo>
                <a:cubicBezTo>
                  <a:pt x="3087564" y="385158"/>
                  <a:pt x="3033366" y="398850"/>
                  <a:pt x="2992860" y="426234"/>
                </a:cubicBezTo>
                <a:cubicBezTo>
                  <a:pt x="2952353" y="453619"/>
                  <a:pt x="2932101" y="491843"/>
                  <a:pt x="2932101" y="540906"/>
                </a:cubicBezTo>
                <a:cubicBezTo>
                  <a:pt x="2932101" y="585976"/>
                  <a:pt x="2952068" y="619636"/>
                  <a:pt x="2992004" y="641886"/>
                </a:cubicBezTo>
                <a:cubicBezTo>
                  <a:pt x="3017677" y="656719"/>
                  <a:pt x="3072445" y="674120"/>
                  <a:pt x="3156310" y="694088"/>
                </a:cubicBezTo>
                <a:lnTo>
                  <a:pt x="3373674" y="746289"/>
                </a:lnTo>
                <a:lnTo>
                  <a:pt x="3397594" y="753922"/>
                </a:lnTo>
                <a:lnTo>
                  <a:pt x="3315298" y="868421"/>
                </a:lnTo>
                <a:lnTo>
                  <a:pt x="3253017" y="967974"/>
                </a:lnTo>
                <a:lnTo>
                  <a:pt x="3221348" y="959374"/>
                </a:lnTo>
                <a:lnTo>
                  <a:pt x="3087849" y="929422"/>
                </a:lnTo>
                <a:cubicBezTo>
                  <a:pt x="2956632" y="899756"/>
                  <a:pt x="2865921" y="867522"/>
                  <a:pt x="2815717" y="832721"/>
                </a:cubicBezTo>
                <a:cubicBezTo>
                  <a:pt x="2730711" y="774529"/>
                  <a:pt x="2688208" y="683533"/>
                  <a:pt x="2688208" y="559733"/>
                </a:cubicBezTo>
                <a:cubicBezTo>
                  <a:pt x="2688208" y="446772"/>
                  <a:pt x="2729285" y="352924"/>
                  <a:pt x="2811438" y="278187"/>
                </a:cubicBezTo>
                <a:cubicBezTo>
                  <a:pt x="2893591" y="203451"/>
                  <a:pt x="3014254" y="166083"/>
                  <a:pt x="3173425" y="166083"/>
                </a:cubicBezTo>
                <a:close/>
                <a:moveTo>
                  <a:pt x="4459672" y="164371"/>
                </a:moveTo>
                <a:cubicBezTo>
                  <a:pt x="4297648" y="164371"/>
                  <a:pt x="4162152" y="212579"/>
                  <a:pt x="4053186" y="308995"/>
                </a:cubicBezTo>
                <a:cubicBezTo>
                  <a:pt x="3919687" y="427090"/>
                  <a:pt x="3852938" y="601380"/>
                  <a:pt x="3852938" y="831865"/>
                </a:cubicBezTo>
                <a:cubicBezTo>
                  <a:pt x="3852938" y="1060639"/>
                  <a:pt x="3917976" y="1234073"/>
                  <a:pt x="4048051" y="1352168"/>
                </a:cubicBezTo>
                <a:cubicBezTo>
                  <a:pt x="4155306" y="1450296"/>
                  <a:pt x="4291087" y="1499359"/>
                  <a:pt x="4455393" y="1499359"/>
                </a:cubicBezTo>
                <a:cubicBezTo>
                  <a:pt x="4534124" y="1499359"/>
                  <a:pt x="4601729" y="1489946"/>
                  <a:pt x="4658209" y="1471119"/>
                </a:cubicBezTo>
                <a:cubicBezTo>
                  <a:pt x="4691868" y="1459709"/>
                  <a:pt x="4731804" y="1440026"/>
                  <a:pt x="4778015" y="1412072"/>
                </a:cubicBezTo>
                <a:lnTo>
                  <a:pt x="4930341" y="1555840"/>
                </a:lnTo>
                <a:lnTo>
                  <a:pt x="5068119" y="1412072"/>
                </a:lnTo>
                <a:lnTo>
                  <a:pt x="4922639" y="1276006"/>
                </a:lnTo>
                <a:cubicBezTo>
                  <a:pt x="4965997" y="1228083"/>
                  <a:pt x="4998802" y="1167894"/>
                  <a:pt x="5021052" y="1095440"/>
                </a:cubicBezTo>
                <a:cubicBezTo>
                  <a:pt x="5048436" y="1019562"/>
                  <a:pt x="5062128" y="925429"/>
                  <a:pt x="5062128" y="813038"/>
                </a:cubicBezTo>
                <a:cubicBezTo>
                  <a:pt x="5062128" y="600810"/>
                  <a:pt x="4998231" y="435648"/>
                  <a:pt x="4870438" y="317552"/>
                </a:cubicBezTo>
                <a:cubicBezTo>
                  <a:pt x="4759759" y="215432"/>
                  <a:pt x="4622837" y="164371"/>
                  <a:pt x="4459672" y="164371"/>
                </a:cubicBezTo>
                <a:close/>
                <a:moveTo>
                  <a:pt x="4147508" y="0"/>
                </a:moveTo>
                <a:lnTo>
                  <a:pt x="5219655" y="0"/>
                </a:lnTo>
                <a:lnTo>
                  <a:pt x="5529754" y="0"/>
                </a:lnTo>
                <a:lnTo>
                  <a:pt x="5984772" y="0"/>
                </a:lnTo>
                <a:lnTo>
                  <a:pt x="7661327" y="0"/>
                </a:lnTo>
                <a:lnTo>
                  <a:pt x="11918862" y="0"/>
                </a:lnTo>
                <a:lnTo>
                  <a:pt x="11918862" y="6834607"/>
                </a:lnTo>
                <a:lnTo>
                  <a:pt x="7661327" y="6834607"/>
                </a:lnTo>
                <a:lnTo>
                  <a:pt x="5984772" y="6834607"/>
                </a:lnTo>
                <a:lnTo>
                  <a:pt x="5529754" y="6834607"/>
                </a:lnTo>
                <a:lnTo>
                  <a:pt x="5219655" y="6834607"/>
                </a:lnTo>
                <a:lnTo>
                  <a:pt x="5010270" y="6834607"/>
                </a:lnTo>
                <a:lnTo>
                  <a:pt x="4900670" y="6757470"/>
                </a:lnTo>
                <a:cubicBezTo>
                  <a:pt x="4730205" y="6630414"/>
                  <a:pt x="4562869" y="6493173"/>
                  <a:pt x="4393988" y="6353069"/>
                </a:cubicBezTo>
                <a:cubicBezTo>
                  <a:pt x="3466602" y="5583728"/>
                  <a:pt x="2555791" y="4952181"/>
                  <a:pt x="2555791" y="3609302"/>
                </a:cubicBezTo>
                <a:cubicBezTo>
                  <a:pt x="2555791" y="2847677"/>
                  <a:pt x="2696459" y="2133368"/>
                  <a:pt x="2963045" y="1517326"/>
                </a:cubicBezTo>
                <a:lnTo>
                  <a:pt x="2984986" y="1470412"/>
                </a:lnTo>
                <a:lnTo>
                  <a:pt x="3079880" y="1489759"/>
                </a:lnTo>
                <a:cubicBezTo>
                  <a:pt x="3116571" y="1494448"/>
                  <a:pt x="3155454" y="1496792"/>
                  <a:pt x="3196531" y="1496792"/>
                </a:cubicBezTo>
                <a:cubicBezTo>
                  <a:pt x="3357414" y="1496792"/>
                  <a:pt x="3481928" y="1458711"/>
                  <a:pt x="3570071" y="1382548"/>
                </a:cubicBezTo>
                <a:cubicBezTo>
                  <a:pt x="3658215" y="1306385"/>
                  <a:pt x="3702286" y="1210682"/>
                  <a:pt x="3702286" y="1095440"/>
                </a:cubicBezTo>
                <a:cubicBezTo>
                  <a:pt x="3702286" y="983050"/>
                  <a:pt x="3664633" y="897188"/>
                  <a:pt x="3589326" y="837856"/>
                </a:cubicBezTo>
                <a:cubicBezTo>
                  <a:pt x="3565079" y="818744"/>
                  <a:pt x="3534985" y="801557"/>
                  <a:pt x="3499043" y="786296"/>
                </a:cubicBezTo>
                <a:lnTo>
                  <a:pt x="3397594" y="753922"/>
                </a:lnTo>
                <a:lnTo>
                  <a:pt x="3455520" y="673330"/>
                </a:lnTo>
                <a:lnTo>
                  <a:pt x="3533682" y="578560"/>
                </a:lnTo>
                <a:lnTo>
                  <a:pt x="3661210" y="578560"/>
                </a:lnTo>
                <a:cubicBezTo>
                  <a:pt x="3660069" y="545042"/>
                  <a:pt x="3656138" y="513513"/>
                  <a:pt x="3649416" y="483971"/>
                </a:cubicBezTo>
                <a:lnTo>
                  <a:pt x="3639534" y="455344"/>
                </a:lnTo>
                <a:lnTo>
                  <a:pt x="3769130" y="318548"/>
                </a:lnTo>
                <a:cubicBezTo>
                  <a:pt x="3880922" y="208552"/>
                  <a:pt x="3999893" y="107086"/>
                  <a:pt x="4125811" y="14946"/>
                </a:cubicBezTo>
                <a:close/>
              </a:path>
            </a:pathLst>
          </a:custGeom>
          <a:noFill/>
          <a:effec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ZoneTexte 6">
            <a:extLst>
              <a:ext uri="{FF2B5EF4-FFF2-40B4-BE49-F238E27FC236}">
                <a16:creationId xmlns:a16="http://schemas.microsoft.com/office/drawing/2014/main" id="{997220B9-F43A-13B5-A5D4-B56C9F8FA092}"/>
              </a:ext>
            </a:extLst>
          </p:cNvPr>
          <p:cNvSpPr txBox="1"/>
          <p:nvPr/>
        </p:nvSpPr>
        <p:spPr>
          <a:xfrm>
            <a:off x="-53974" y="1723443"/>
            <a:ext cx="12245974" cy="5847755"/>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t>Vie réelle </a:t>
            </a:r>
            <a:r>
              <a:rPr lang="fr-FR" sz="2800" dirty="0"/>
              <a:t>: le masque est efficace (et le retrait à l’école augmente les cas)	</a:t>
            </a:r>
          </a:p>
          <a:p>
            <a:r>
              <a:rPr lang="fr-FR" sz="1100" dirty="0" err="1">
                <a:effectLst/>
                <a:latin typeface="Arial" panose="020B0604020202020204" pitchFamily="34" charset="0"/>
                <a:ea typeface="Calibri" panose="020F0502020204030204" pitchFamily="34" charset="0"/>
                <a:cs typeface="Arial" panose="020B0604020202020204" pitchFamily="34" charset="0"/>
              </a:rPr>
              <a:t>ComCor</a:t>
            </a:r>
            <a:r>
              <a:rPr lang="fr-FR" sz="1100" dirty="0">
                <a:effectLst/>
                <a:latin typeface="Arial" panose="020B0604020202020204" pitchFamily="34" charset="0"/>
                <a:ea typeface="Calibri" panose="020F0502020204030204" pitchFamily="34" charset="0"/>
                <a:cs typeface="Arial" panose="020B0604020202020204" pitchFamily="34" charset="0"/>
              </a:rPr>
              <a:t> : Etude des facteurs sociodémographiques, comportements et pratiques associés à l’infection par le SARS-CoV-2. </a:t>
            </a:r>
            <a:r>
              <a:rPr lang="en-US" sz="1100" dirty="0">
                <a:effectLst/>
                <a:latin typeface="Arial" panose="020B0604020202020204" pitchFamily="34" charset="0"/>
                <a:ea typeface="Calibri" panose="020F0502020204030204" pitchFamily="34" charset="0"/>
                <a:cs typeface="Arial" panose="020B0604020202020204" pitchFamily="34" charset="0"/>
              </a:rPr>
              <a:t>Inst Pasteur 2021</a:t>
            </a:r>
            <a:r>
              <a:rPr lang="fr-FR" sz="1100" dirty="0">
                <a:effectLst/>
                <a:latin typeface="Arial" panose="020B0604020202020204" pitchFamily="34" charset="0"/>
                <a:cs typeface="Arial" panose="020B0604020202020204" pitchFamily="34" charset="0"/>
              </a:rPr>
              <a:t> </a:t>
            </a:r>
          </a:p>
          <a:p>
            <a:r>
              <a:rPr lang="fr-FR" sz="1100" kern="100" dirty="0" err="1">
                <a:effectLst/>
                <a:latin typeface="Arial" panose="020B0604020202020204" pitchFamily="34" charset="0"/>
                <a:ea typeface="Calibri" panose="020F0502020204030204" pitchFamily="34" charset="0"/>
                <a:cs typeface="Arial" panose="020B0604020202020204" pitchFamily="34" charset="0"/>
              </a:rPr>
              <a:t>Rochoy</a:t>
            </a:r>
            <a:r>
              <a:rPr lang="fr-FR" sz="1100" kern="100" dirty="0">
                <a:effectLst/>
                <a:latin typeface="Arial" panose="020B0604020202020204" pitchFamily="34" charset="0"/>
                <a:ea typeface="Calibri" panose="020F0502020204030204" pitchFamily="34" charset="0"/>
                <a:cs typeface="Arial" panose="020B0604020202020204" pitchFamily="34" charset="0"/>
              </a:rPr>
              <a:t> M, Zeno E, Depagne C, Serrano B, </a:t>
            </a:r>
            <a:r>
              <a:rPr lang="fr-FR" sz="1100" kern="100" dirty="0" err="1">
                <a:effectLst/>
                <a:latin typeface="Arial" panose="020B0604020202020204" pitchFamily="34" charset="0"/>
                <a:ea typeface="Calibri" panose="020F0502020204030204" pitchFamily="34" charset="0"/>
                <a:cs typeface="Arial" panose="020B0604020202020204" pitchFamily="34" charset="0"/>
              </a:rPr>
              <a:t>Baubet</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fr-FR" sz="1100" kern="100" dirty="0" err="1">
                <a:effectLst/>
                <a:latin typeface="Arial" panose="020B0604020202020204" pitchFamily="34" charset="0"/>
                <a:ea typeface="Calibri" panose="020F0502020204030204" pitchFamily="34" charset="0"/>
                <a:cs typeface="Arial" panose="020B0604020202020204" pitchFamily="34" charset="0"/>
              </a:rPr>
              <a:t>T</a:t>
            </a:r>
            <a:r>
              <a:rPr lang="fr-FR" sz="1100" kern="100" dirty="0">
                <a:effectLst/>
                <a:latin typeface="Arial" panose="020B0604020202020204" pitchFamily="34" charset="0"/>
                <a:ea typeface="Calibri" panose="020F0502020204030204" pitchFamily="34" charset="0"/>
                <a:cs typeface="Arial" panose="020B0604020202020204" pitchFamily="34" charset="0"/>
              </a:rPr>
              <a:t>, Billy E, et al. Port du masque dès 6 ans en France contre la propagation de la COVID-19 dans les écoles </a:t>
            </a:r>
            <a:r>
              <a:rPr lang="fr-FR" sz="1100" kern="100" dirty="0" err="1">
                <a:effectLst/>
                <a:latin typeface="Arial" panose="020B0604020202020204" pitchFamily="34" charset="0"/>
                <a:ea typeface="Calibri" panose="020F0502020204030204" pitchFamily="34" charset="0"/>
                <a:cs typeface="Arial" panose="020B0604020202020204" pitchFamily="34" charset="0"/>
              </a:rPr>
              <a:t>Wearing</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fr-FR" sz="1100" kern="100" dirty="0" err="1">
                <a:effectLst/>
                <a:latin typeface="Arial" panose="020B0604020202020204" pitchFamily="34" charset="0"/>
                <a:ea typeface="Calibri" panose="020F0502020204030204" pitchFamily="34" charset="0"/>
                <a:cs typeface="Arial" panose="020B0604020202020204" pitchFamily="34" charset="0"/>
              </a:rPr>
              <a:t>masks</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fr-FR" sz="1100" kern="100" dirty="0" err="1">
                <a:effectLst/>
                <a:latin typeface="Arial" panose="020B0604020202020204" pitchFamily="34" charset="0"/>
                <a:ea typeface="Calibri" panose="020F0502020204030204" pitchFamily="34" charset="0"/>
                <a:cs typeface="Arial" panose="020B0604020202020204" pitchFamily="34" charset="0"/>
              </a:rPr>
              <a:t>from</a:t>
            </a:r>
            <a:r>
              <a:rPr lang="fr-FR" sz="1100" kern="100" dirty="0">
                <a:effectLst/>
                <a:latin typeface="Arial" panose="020B0604020202020204" pitchFamily="34" charset="0"/>
                <a:ea typeface="Calibri" panose="020F0502020204030204" pitchFamily="34" charset="0"/>
                <a:cs typeface="Arial" panose="020B0604020202020204" pitchFamily="34" charset="0"/>
              </a:rPr>
              <a:t> the </a:t>
            </a:r>
            <a:r>
              <a:rPr lang="fr-FR" sz="1100" kern="100" dirty="0" err="1">
                <a:effectLst/>
                <a:latin typeface="Arial" panose="020B0604020202020204" pitchFamily="34" charset="0"/>
                <a:ea typeface="Calibri" panose="020F0502020204030204" pitchFamily="34" charset="0"/>
                <a:cs typeface="Arial" panose="020B0604020202020204" pitchFamily="34" charset="0"/>
              </a:rPr>
              <a:t>age</a:t>
            </a:r>
            <a:r>
              <a:rPr lang="fr-FR" sz="1100" kern="100" dirty="0">
                <a:effectLst/>
                <a:latin typeface="Arial" panose="020B0604020202020204" pitchFamily="34" charset="0"/>
                <a:ea typeface="Calibri" panose="020F0502020204030204" pitchFamily="34" charset="0"/>
                <a:cs typeface="Arial" panose="020B0604020202020204" pitchFamily="34" charset="0"/>
              </a:rPr>
              <a:t> of 6 in France </a:t>
            </a:r>
            <a:r>
              <a:rPr lang="fr-FR" sz="1100" kern="100" dirty="0" err="1">
                <a:effectLst/>
                <a:latin typeface="Arial" panose="020B0604020202020204" pitchFamily="34" charset="0"/>
                <a:ea typeface="Calibri" panose="020F0502020204030204" pitchFamily="34" charset="0"/>
                <a:cs typeface="Arial" panose="020B0604020202020204" pitchFamily="34" charset="0"/>
              </a:rPr>
              <a:t>against</a:t>
            </a:r>
            <a:r>
              <a:rPr lang="fr-FR" sz="1100" kern="100" dirty="0">
                <a:effectLst/>
                <a:latin typeface="Arial" panose="020B0604020202020204" pitchFamily="34" charset="0"/>
                <a:ea typeface="Calibri" panose="020F0502020204030204" pitchFamily="34" charset="0"/>
                <a:cs typeface="Arial" panose="020B0604020202020204" pitchFamily="34" charset="0"/>
              </a:rPr>
              <a:t> the spread of COVID-19 in </a:t>
            </a:r>
            <a:r>
              <a:rPr lang="fr-FR" sz="1100" kern="100" dirty="0" err="1">
                <a:effectLst/>
                <a:latin typeface="Arial" panose="020B0604020202020204" pitchFamily="34" charset="0"/>
                <a:ea typeface="Calibri" panose="020F0502020204030204" pitchFamily="34" charset="0"/>
                <a:cs typeface="Arial" panose="020B0604020202020204" pitchFamily="34" charset="0"/>
              </a:rPr>
              <a:t>schools</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en-US" sz="1100" kern="100" dirty="0" err="1">
                <a:effectLst/>
                <a:latin typeface="Arial" panose="020B0604020202020204" pitchFamily="34" charset="0"/>
                <a:ea typeface="Calibri" panose="020F0502020204030204" pitchFamily="34" charset="0"/>
                <a:cs typeface="Arial" panose="020B0604020202020204" pitchFamily="34" charset="0"/>
              </a:rPr>
              <a:t>Exercer</a:t>
            </a:r>
            <a:r>
              <a:rPr lang="en-US" sz="1100" kern="100" dirty="0">
                <a:effectLst/>
                <a:latin typeface="Arial" panose="020B0604020202020204" pitchFamily="34" charset="0"/>
                <a:ea typeface="Calibri" panose="020F0502020204030204" pitchFamily="34" charset="0"/>
                <a:cs typeface="Arial" panose="020B0604020202020204" pitchFamily="34" charset="0"/>
              </a:rPr>
              <a:t> 2021;169:33–9.</a:t>
            </a:r>
          </a:p>
          <a:p>
            <a:r>
              <a:rPr lang="en-US" sz="1100" dirty="0" err="1">
                <a:effectLst/>
                <a:latin typeface="Arial" panose="020B0604020202020204" pitchFamily="34" charset="0"/>
                <a:ea typeface="Calibri" panose="020F0502020204030204" pitchFamily="34" charset="0"/>
                <a:cs typeface="Arial" panose="020B0604020202020204" pitchFamily="34" charset="0"/>
              </a:rPr>
              <a:t>Krishnamachari</a:t>
            </a:r>
            <a:r>
              <a:rPr lang="en-US" sz="1100" dirty="0">
                <a:effectLst/>
                <a:latin typeface="Arial" panose="020B0604020202020204" pitchFamily="34" charset="0"/>
                <a:ea typeface="Calibri" panose="020F0502020204030204" pitchFamily="34" charset="0"/>
                <a:cs typeface="Arial" panose="020B0604020202020204" pitchFamily="34" charset="0"/>
              </a:rPr>
              <a:t> B, Morris A, Zastrow D, </a:t>
            </a:r>
            <a:r>
              <a:rPr lang="en-US" sz="1100" dirty="0" err="1">
                <a:effectLst/>
                <a:latin typeface="Arial" panose="020B0604020202020204" pitchFamily="34" charset="0"/>
                <a:ea typeface="Calibri" panose="020F0502020204030204" pitchFamily="34" charset="0"/>
                <a:cs typeface="Arial" panose="020B0604020202020204" pitchFamily="34" charset="0"/>
              </a:rPr>
              <a:t>Dsida</a:t>
            </a:r>
            <a:r>
              <a:rPr lang="en-US" sz="1100" dirty="0">
                <a:effectLst/>
                <a:latin typeface="Arial" panose="020B0604020202020204" pitchFamily="34" charset="0"/>
                <a:ea typeface="Calibri" panose="020F0502020204030204" pitchFamily="34" charset="0"/>
                <a:cs typeface="Arial" panose="020B0604020202020204" pitchFamily="34" charset="0"/>
              </a:rPr>
              <a:t> A, Harper B, </a:t>
            </a:r>
            <a:r>
              <a:rPr lang="en-US" sz="1100" dirty="0" err="1">
                <a:effectLst/>
                <a:latin typeface="Arial" panose="020B0604020202020204" pitchFamily="34" charset="0"/>
                <a:ea typeface="Calibri" panose="020F0502020204030204" pitchFamily="34" charset="0"/>
                <a:cs typeface="Arial" panose="020B0604020202020204" pitchFamily="34" charset="0"/>
              </a:rPr>
              <a:t>Santella</a:t>
            </a:r>
            <a:r>
              <a:rPr lang="en-US" sz="1100" dirty="0">
                <a:effectLst/>
                <a:latin typeface="Arial" panose="020B0604020202020204" pitchFamily="34" charset="0"/>
                <a:ea typeface="Calibri" panose="020F0502020204030204" pitchFamily="34" charset="0"/>
                <a:cs typeface="Arial" panose="020B0604020202020204" pitchFamily="34" charset="0"/>
              </a:rPr>
              <a:t> AJ. The role of mask mandates, stay at home orders and school closure in curbing the COVID-19 pandemic prior to vaccination. Am J Infect Control 2021;</a:t>
            </a:r>
            <a:r>
              <a:rPr lang="fr-FR" sz="1100" dirty="0">
                <a:effectLst/>
                <a:latin typeface="Arial" panose="020B0604020202020204" pitchFamily="34" charset="0"/>
                <a:cs typeface="Arial" panose="020B0604020202020204" pitchFamily="34" charset="0"/>
              </a:rPr>
              <a:t> </a:t>
            </a:r>
            <a:endParaRPr lang="fr-FR" sz="1100" kern="100" dirty="0">
              <a:effectLst/>
              <a:latin typeface="Arial" panose="020B0604020202020204" pitchFamily="34" charset="0"/>
              <a:ea typeface="Calibri" panose="020F0502020204030204" pitchFamily="34" charset="0"/>
              <a:cs typeface="Arial" panose="020B0604020202020204" pitchFamily="34" charset="0"/>
            </a:endParaRPr>
          </a:p>
          <a:p>
            <a:r>
              <a:rPr lang="en-US" sz="1100" dirty="0">
                <a:effectLst/>
                <a:latin typeface="Arial" panose="020B0604020202020204" pitchFamily="34" charset="0"/>
                <a:ea typeface="Calibri" panose="020F0502020204030204" pitchFamily="34" charset="0"/>
                <a:cs typeface="Arial" panose="020B0604020202020204" pitchFamily="34" charset="0"/>
              </a:rPr>
              <a:t>Cowger TL, Murray EJ, Clarke J, Bassett MT, Ojikutu BO, Sánchez SM, et al. Lifting Universal Masking in Schools — Covid-19 Incidence among Students and Staff. </a:t>
            </a:r>
            <a:r>
              <a:rPr lang="fr-FR" sz="1100" dirty="0">
                <a:effectLst/>
                <a:latin typeface="Arial" panose="020B0604020202020204" pitchFamily="34" charset="0"/>
                <a:ea typeface="Calibri" panose="020F0502020204030204" pitchFamily="34" charset="0"/>
                <a:cs typeface="Arial" panose="020B0604020202020204" pitchFamily="34" charset="0"/>
              </a:rPr>
              <a:t>N </a:t>
            </a:r>
            <a:r>
              <a:rPr lang="fr-FR" sz="1100" dirty="0" err="1">
                <a:effectLst/>
                <a:latin typeface="Arial" panose="020B0604020202020204" pitchFamily="34" charset="0"/>
                <a:ea typeface="Calibri" panose="020F0502020204030204" pitchFamily="34" charset="0"/>
                <a:cs typeface="Arial" panose="020B0604020202020204" pitchFamily="34" charset="0"/>
              </a:rPr>
              <a:t>Engl</a:t>
            </a:r>
            <a:r>
              <a:rPr lang="fr-FR" sz="1100" dirty="0">
                <a:effectLst/>
                <a:latin typeface="Arial" panose="020B0604020202020204" pitchFamily="34" charset="0"/>
                <a:ea typeface="Calibri" panose="020F0502020204030204" pitchFamily="34" charset="0"/>
                <a:cs typeface="Arial" panose="020B0604020202020204" pitchFamily="34" charset="0"/>
              </a:rPr>
              <a:t> J Med 2022;387:1935–46</a:t>
            </a:r>
            <a:r>
              <a:rPr lang="fr-FR" sz="1100" dirty="0">
                <a:effectLst/>
                <a:latin typeface="Arial" panose="020B0604020202020204" pitchFamily="34" charset="0"/>
                <a:cs typeface="Arial" panose="020B0604020202020204" pitchFamily="34" charset="0"/>
              </a:rPr>
              <a:t> </a:t>
            </a:r>
          </a:p>
          <a:p>
            <a:r>
              <a:rPr lang="fr-FR" sz="1100" dirty="0">
                <a:effectLst/>
                <a:latin typeface="Arial" panose="020B0604020202020204" pitchFamily="34" charset="0"/>
                <a:ea typeface="Calibri" panose="020F0502020204030204" pitchFamily="34" charset="0"/>
                <a:cs typeface="Arial" panose="020B0604020202020204" pitchFamily="34" charset="0"/>
              </a:rPr>
              <a:t>Liu X, Xu X, Li G, Xu X, Sun Y, Wang F, et al. </a:t>
            </a:r>
            <a:r>
              <a:rPr lang="en-US" sz="1100" dirty="0">
                <a:effectLst/>
                <a:latin typeface="Arial" panose="020B0604020202020204" pitchFamily="34" charset="0"/>
                <a:ea typeface="Calibri" panose="020F0502020204030204" pitchFamily="34" charset="0"/>
                <a:cs typeface="Arial" panose="020B0604020202020204" pitchFamily="34" charset="0"/>
              </a:rPr>
              <a:t>Differential impact of non-pharmaceutical public health interventions on COVID-19 epidemics in the United States. BMC Public Health 2021;21:965.</a:t>
            </a:r>
            <a:r>
              <a:rPr lang="fr-FR" sz="1100" dirty="0">
                <a:effectLst/>
                <a:latin typeface="Arial" panose="020B0604020202020204" pitchFamily="34" charset="0"/>
                <a:cs typeface="Arial" panose="020B0604020202020204" pitchFamily="34" charset="0"/>
              </a:rPr>
              <a:t> </a:t>
            </a:r>
          </a:p>
          <a:p>
            <a:r>
              <a:rPr lang="en-US" sz="1100" dirty="0">
                <a:effectLst/>
                <a:latin typeface="Arial" panose="020B0604020202020204" pitchFamily="34" charset="0"/>
                <a:ea typeface="Calibri" panose="020F0502020204030204" pitchFamily="34" charset="0"/>
                <a:cs typeface="Arial" panose="020B0604020202020204" pitchFamily="34" charset="0"/>
              </a:rPr>
              <a:t>Chang S, Pierson E, Koh PW, </a:t>
            </a:r>
            <a:r>
              <a:rPr lang="en-US" sz="1100" dirty="0" err="1">
                <a:effectLst/>
                <a:latin typeface="Arial" panose="020B0604020202020204" pitchFamily="34" charset="0"/>
                <a:ea typeface="Calibri" panose="020F0502020204030204" pitchFamily="34" charset="0"/>
                <a:cs typeface="Arial" panose="020B0604020202020204" pitchFamily="34" charset="0"/>
              </a:rPr>
              <a:t>Gerardin</a:t>
            </a:r>
            <a:r>
              <a:rPr lang="en-US" sz="1100" dirty="0">
                <a:effectLst/>
                <a:latin typeface="Arial" panose="020B0604020202020204" pitchFamily="34" charset="0"/>
                <a:ea typeface="Calibri" panose="020F0502020204030204" pitchFamily="34" charset="0"/>
                <a:cs typeface="Arial" panose="020B0604020202020204" pitchFamily="34" charset="0"/>
              </a:rPr>
              <a:t> J, Redbird B, </a:t>
            </a:r>
            <a:r>
              <a:rPr lang="en-US" sz="1100" dirty="0" err="1">
                <a:effectLst/>
                <a:latin typeface="Arial" panose="020B0604020202020204" pitchFamily="34" charset="0"/>
                <a:ea typeface="Calibri" panose="020F0502020204030204" pitchFamily="34" charset="0"/>
                <a:cs typeface="Arial" panose="020B0604020202020204" pitchFamily="34" charset="0"/>
              </a:rPr>
              <a:t>Grusky</a:t>
            </a:r>
            <a:r>
              <a:rPr lang="en-US" sz="1100" dirty="0">
                <a:effectLst/>
                <a:latin typeface="Arial" panose="020B0604020202020204" pitchFamily="34" charset="0"/>
                <a:ea typeface="Calibri" panose="020F0502020204030204" pitchFamily="34" charset="0"/>
                <a:cs typeface="Arial" panose="020B0604020202020204" pitchFamily="34" charset="0"/>
              </a:rPr>
              <a:t> D, et al. Mobility network models of COVID-19 explain inequities and inform reopening. </a:t>
            </a:r>
            <a:r>
              <a:rPr lang="fr-FR" sz="1100" dirty="0">
                <a:effectLst/>
                <a:latin typeface="Arial" panose="020B0604020202020204" pitchFamily="34" charset="0"/>
                <a:ea typeface="Calibri" panose="020F0502020204030204" pitchFamily="34" charset="0"/>
                <a:cs typeface="Arial" panose="020B0604020202020204" pitchFamily="34" charset="0"/>
              </a:rPr>
              <a:t>Nature 2020:1–8.</a:t>
            </a:r>
            <a:r>
              <a:rPr lang="fr-FR" sz="1100" dirty="0">
                <a:effectLst/>
                <a:latin typeface="Arial" panose="020B0604020202020204" pitchFamily="34" charset="0"/>
                <a:cs typeface="Arial" panose="020B0604020202020204" pitchFamily="34" charset="0"/>
              </a:rPr>
              <a:t> </a:t>
            </a:r>
            <a:endParaRPr lang="fr-FR" sz="1100" dirty="0">
              <a:latin typeface="Arial" panose="020B0604020202020204" pitchFamily="34" charset="0"/>
              <a:cs typeface="Arial" panose="020B0604020202020204" pitchFamily="34" charset="0"/>
            </a:endParaRPr>
          </a:p>
          <a:p>
            <a:r>
              <a:rPr lang="en-US" sz="1100" dirty="0">
                <a:effectLst/>
                <a:latin typeface="Arial" panose="020B0604020202020204" pitchFamily="34" charset="0"/>
                <a:ea typeface="Calibri" panose="020F0502020204030204" pitchFamily="34" charset="0"/>
                <a:cs typeface="Arial" panose="020B0604020202020204" pitchFamily="34" charset="0"/>
              </a:rPr>
              <a:t>Leech G, Rogers-Smith C, </a:t>
            </a:r>
            <a:r>
              <a:rPr lang="en-US" sz="1100" dirty="0" err="1">
                <a:effectLst/>
                <a:latin typeface="Arial" panose="020B0604020202020204" pitchFamily="34" charset="0"/>
                <a:ea typeface="Calibri" panose="020F0502020204030204" pitchFamily="34" charset="0"/>
                <a:cs typeface="Arial" panose="020B0604020202020204" pitchFamily="34" charset="0"/>
              </a:rPr>
              <a:t>Monrad</a:t>
            </a:r>
            <a:r>
              <a:rPr lang="en-US" sz="1100" dirty="0">
                <a:effectLst/>
                <a:latin typeface="Arial" panose="020B0604020202020204" pitchFamily="34" charset="0"/>
                <a:ea typeface="Calibri" panose="020F0502020204030204" pitchFamily="34" charset="0"/>
                <a:cs typeface="Arial" panose="020B0604020202020204" pitchFamily="34" charset="0"/>
              </a:rPr>
              <a:t> JT, </a:t>
            </a:r>
            <a:r>
              <a:rPr lang="en-US" sz="1100" dirty="0" err="1">
                <a:effectLst/>
                <a:latin typeface="Arial" panose="020B0604020202020204" pitchFamily="34" charset="0"/>
                <a:ea typeface="Calibri" panose="020F0502020204030204" pitchFamily="34" charset="0"/>
                <a:cs typeface="Arial" panose="020B0604020202020204" pitchFamily="34" charset="0"/>
              </a:rPr>
              <a:t>Sandbrink</a:t>
            </a:r>
            <a:r>
              <a:rPr lang="en-US" sz="1100" dirty="0">
                <a:effectLst/>
                <a:latin typeface="Arial" panose="020B0604020202020204" pitchFamily="34" charset="0"/>
                <a:ea typeface="Calibri" panose="020F0502020204030204" pitchFamily="34" charset="0"/>
                <a:cs typeface="Arial" panose="020B0604020202020204" pitchFamily="34" charset="0"/>
              </a:rPr>
              <a:t> JB, </a:t>
            </a:r>
            <a:r>
              <a:rPr lang="en-US" sz="1100" dirty="0" err="1">
                <a:effectLst/>
                <a:latin typeface="Arial" panose="020B0604020202020204" pitchFamily="34" charset="0"/>
                <a:ea typeface="Calibri" panose="020F0502020204030204" pitchFamily="34" charset="0"/>
                <a:cs typeface="Arial" panose="020B0604020202020204" pitchFamily="34" charset="0"/>
              </a:rPr>
              <a:t>Snodin</a:t>
            </a:r>
            <a:r>
              <a:rPr lang="en-US" sz="1100" dirty="0">
                <a:effectLst/>
                <a:latin typeface="Arial" panose="020B0604020202020204" pitchFamily="34" charset="0"/>
                <a:ea typeface="Calibri" panose="020F0502020204030204" pitchFamily="34" charset="0"/>
                <a:cs typeface="Arial" panose="020B0604020202020204" pitchFamily="34" charset="0"/>
              </a:rPr>
              <a:t> B, </a:t>
            </a:r>
            <a:r>
              <a:rPr lang="en-US" sz="1100" dirty="0" err="1">
                <a:effectLst/>
                <a:latin typeface="Arial" panose="020B0604020202020204" pitchFamily="34" charset="0"/>
                <a:ea typeface="Calibri" panose="020F0502020204030204" pitchFamily="34" charset="0"/>
                <a:cs typeface="Arial" panose="020B0604020202020204" pitchFamily="34" charset="0"/>
              </a:rPr>
              <a:t>Zinkov</a:t>
            </a:r>
            <a:r>
              <a:rPr lang="en-US" sz="1100" dirty="0">
                <a:effectLst/>
                <a:latin typeface="Arial" panose="020B0604020202020204" pitchFamily="34" charset="0"/>
                <a:ea typeface="Calibri" panose="020F0502020204030204" pitchFamily="34" charset="0"/>
                <a:cs typeface="Arial" panose="020B0604020202020204" pitchFamily="34" charset="0"/>
              </a:rPr>
              <a:t> R, et al. Mask wearing in community settings reduces SARS-CoV-2 transmission. Proc Natl </a:t>
            </a:r>
            <a:r>
              <a:rPr lang="en-US" sz="1100" dirty="0" err="1">
                <a:effectLst/>
                <a:latin typeface="Arial" panose="020B0604020202020204" pitchFamily="34" charset="0"/>
                <a:ea typeface="Calibri" panose="020F0502020204030204" pitchFamily="34" charset="0"/>
                <a:cs typeface="Arial" panose="020B0604020202020204" pitchFamily="34" charset="0"/>
              </a:rPr>
              <a:t>Acad</a:t>
            </a:r>
            <a:r>
              <a:rPr lang="en-US" sz="1100" dirty="0">
                <a:effectLst/>
                <a:latin typeface="Arial" panose="020B0604020202020204" pitchFamily="34" charset="0"/>
                <a:ea typeface="Calibri" panose="020F0502020204030204" pitchFamily="34" charset="0"/>
                <a:cs typeface="Arial" panose="020B0604020202020204" pitchFamily="34" charset="0"/>
              </a:rPr>
              <a:t> Sci 2022;119:e2119266119. </a:t>
            </a:r>
            <a:endParaRPr lang="fr-FR" sz="1100" dirty="0">
              <a:latin typeface="Arial" panose="020B0604020202020204" pitchFamily="34" charset="0"/>
              <a:ea typeface="Calibri" panose="020F0502020204030204" pitchFamily="34" charset="0"/>
              <a:cs typeface="Arial" panose="020B0604020202020204" pitchFamily="34" charset="0"/>
            </a:endParaRPr>
          </a:p>
          <a:p>
            <a:r>
              <a:rPr lang="en-US" sz="1100" dirty="0" err="1">
                <a:effectLst/>
                <a:latin typeface="Arial" panose="020B0604020202020204" pitchFamily="34" charset="0"/>
                <a:ea typeface="Calibri" panose="020F0502020204030204" pitchFamily="34" charset="0"/>
                <a:cs typeface="Arial" panose="020B0604020202020204" pitchFamily="34" charset="0"/>
              </a:rPr>
              <a:t>Gurbaxani</a:t>
            </a:r>
            <a:r>
              <a:rPr lang="en-US" sz="1100" dirty="0">
                <a:effectLst/>
                <a:latin typeface="Arial" panose="020B0604020202020204" pitchFamily="34" charset="0"/>
                <a:ea typeface="Calibri" panose="020F0502020204030204" pitchFamily="34" charset="0"/>
                <a:cs typeface="Arial" panose="020B0604020202020204" pitchFamily="34" charset="0"/>
              </a:rPr>
              <a:t> BM, Hill AN, Paul P, Prasad PV, Slayton RB. Evaluation of different types of face masks to limit the spread of SARS-CoV-2: a modeling study. Sci Rep 2022;12:8630. </a:t>
            </a:r>
          </a:p>
          <a:p>
            <a:endParaRPr lang="fr-FR" sz="11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800" b="1" dirty="0"/>
              <a:t>Consensus autour du port de masque</a:t>
            </a:r>
          </a:p>
          <a:p>
            <a:r>
              <a:rPr lang="en-US" sz="1100" dirty="0">
                <a:effectLst/>
                <a:latin typeface="Arial" panose="020B0604020202020204" pitchFamily="34" charset="0"/>
                <a:ea typeface="Calibri" panose="020F0502020204030204" pitchFamily="34" charset="0"/>
                <a:cs typeface="Arial" panose="020B0604020202020204" pitchFamily="34" charset="0"/>
              </a:rPr>
              <a:t>Sachs JD, Karim SSA, </a:t>
            </a:r>
            <a:r>
              <a:rPr lang="en-US" sz="1100" dirty="0" err="1">
                <a:effectLst/>
                <a:latin typeface="Arial" panose="020B0604020202020204" pitchFamily="34" charset="0"/>
                <a:ea typeface="Calibri" panose="020F0502020204030204" pitchFamily="34" charset="0"/>
                <a:cs typeface="Arial" panose="020B0604020202020204" pitchFamily="34" charset="0"/>
              </a:rPr>
              <a:t>Aknin</a:t>
            </a:r>
            <a:r>
              <a:rPr lang="en-US" sz="1100" dirty="0">
                <a:effectLst/>
                <a:latin typeface="Arial" panose="020B0604020202020204" pitchFamily="34" charset="0"/>
                <a:ea typeface="Calibri" panose="020F0502020204030204" pitchFamily="34" charset="0"/>
                <a:cs typeface="Arial" panose="020B0604020202020204" pitchFamily="34" charset="0"/>
              </a:rPr>
              <a:t> L, Allen J, </a:t>
            </a:r>
            <a:r>
              <a:rPr lang="en-US" sz="1100" dirty="0" err="1">
                <a:effectLst/>
                <a:latin typeface="Arial" panose="020B0604020202020204" pitchFamily="34" charset="0"/>
                <a:ea typeface="Calibri" panose="020F0502020204030204" pitchFamily="34" charset="0"/>
                <a:cs typeface="Arial" panose="020B0604020202020204" pitchFamily="34" charset="0"/>
              </a:rPr>
              <a:t>Brosbøl</a:t>
            </a:r>
            <a:r>
              <a:rPr lang="en-US" sz="1100" dirty="0">
                <a:effectLst/>
                <a:latin typeface="Arial" panose="020B0604020202020204" pitchFamily="34" charset="0"/>
                <a:ea typeface="Calibri" panose="020F0502020204030204" pitchFamily="34" charset="0"/>
                <a:cs typeface="Arial" panose="020B0604020202020204" pitchFamily="34" charset="0"/>
              </a:rPr>
              <a:t> K, Colombo F, et al. The Lancet Commission on lessons for the future from the COVID-19 pandemic. The Lancet 2022;400:1224–80.</a:t>
            </a:r>
            <a:r>
              <a:rPr lang="fr-FR" sz="1100" dirty="0">
                <a:effectLst/>
                <a:latin typeface="Arial" panose="020B0604020202020204" pitchFamily="34" charset="0"/>
                <a:cs typeface="Arial" panose="020B0604020202020204" pitchFamily="34" charset="0"/>
              </a:rPr>
              <a:t> </a:t>
            </a:r>
            <a:endParaRPr lang="fr-FR" sz="1100" b="1" dirty="0">
              <a:effectLst/>
              <a:latin typeface="Arial" panose="020B0604020202020204" pitchFamily="34" charset="0"/>
              <a:cs typeface="Arial" panose="020B0604020202020204" pitchFamily="34" charset="0"/>
            </a:endParaRPr>
          </a:p>
          <a:p>
            <a:r>
              <a:rPr lang="en-US" sz="1100" dirty="0">
                <a:effectLst/>
                <a:latin typeface="Arial" panose="020B0604020202020204" pitchFamily="34" charset="0"/>
                <a:ea typeface="Calibri" panose="020F0502020204030204" pitchFamily="34" charset="0"/>
                <a:cs typeface="Arial" panose="020B0604020202020204" pitchFamily="34" charset="0"/>
              </a:rPr>
              <a:t>Lazarus JV, Romero D, </a:t>
            </a:r>
            <a:r>
              <a:rPr lang="en-US" sz="1100" dirty="0" err="1">
                <a:effectLst/>
                <a:latin typeface="Arial" panose="020B0604020202020204" pitchFamily="34" charset="0"/>
                <a:ea typeface="Calibri" panose="020F0502020204030204" pitchFamily="34" charset="0"/>
                <a:cs typeface="Arial" panose="020B0604020202020204" pitchFamily="34" charset="0"/>
              </a:rPr>
              <a:t>Kopka</a:t>
            </a:r>
            <a:r>
              <a:rPr lang="en-US" sz="1100" dirty="0">
                <a:effectLst/>
                <a:latin typeface="Arial" panose="020B0604020202020204" pitchFamily="34" charset="0"/>
                <a:ea typeface="Calibri" panose="020F0502020204030204" pitchFamily="34" charset="0"/>
                <a:cs typeface="Arial" panose="020B0604020202020204" pitchFamily="34" charset="0"/>
              </a:rPr>
              <a:t> CJ, Karim SA, Abu-</a:t>
            </a:r>
            <a:r>
              <a:rPr lang="en-US" sz="1100" dirty="0" err="1">
                <a:effectLst/>
                <a:latin typeface="Arial" panose="020B0604020202020204" pitchFamily="34" charset="0"/>
                <a:ea typeface="Calibri" panose="020F0502020204030204" pitchFamily="34" charset="0"/>
                <a:cs typeface="Arial" panose="020B0604020202020204" pitchFamily="34" charset="0"/>
              </a:rPr>
              <a:t>Raddad</a:t>
            </a:r>
            <a:r>
              <a:rPr lang="en-US" sz="1100" dirty="0">
                <a:effectLst/>
                <a:latin typeface="Arial" panose="020B0604020202020204" pitchFamily="34" charset="0"/>
                <a:ea typeface="Calibri" panose="020F0502020204030204" pitchFamily="34" charset="0"/>
                <a:cs typeface="Arial" panose="020B0604020202020204" pitchFamily="34" charset="0"/>
              </a:rPr>
              <a:t> LJ, Almeida G, et al. A multinational Delphi consensus to end the COVID-19 public health threat. </a:t>
            </a:r>
            <a:r>
              <a:rPr lang="fr-FR" sz="1100" dirty="0">
                <a:effectLst/>
                <a:latin typeface="Arial" panose="020B0604020202020204" pitchFamily="34" charset="0"/>
                <a:ea typeface="Calibri" panose="020F0502020204030204" pitchFamily="34" charset="0"/>
                <a:cs typeface="Arial" panose="020B0604020202020204" pitchFamily="34" charset="0"/>
              </a:rPr>
              <a:t>Nature 2022;611:332–45.</a:t>
            </a:r>
            <a:r>
              <a:rPr lang="fr-FR" sz="1100" dirty="0">
                <a:effectLst/>
                <a:latin typeface="Arial" panose="020B0604020202020204" pitchFamily="34" charset="0"/>
                <a:cs typeface="Arial" panose="020B0604020202020204" pitchFamily="34" charset="0"/>
              </a:rPr>
              <a:t> </a:t>
            </a:r>
          </a:p>
          <a:p>
            <a:endParaRPr lang="fr-FR" sz="11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fr-FR" sz="2800" b="1" dirty="0"/>
              <a:t>Principale barrière : la norme sociale et l’incertitude</a:t>
            </a:r>
          </a:p>
          <a:p>
            <a:r>
              <a:rPr lang="fr-FR" sz="1100" dirty="0">
                <a:effectLst/>
                <a:latin typeface="Arial" panose="020B0604020202020204" pitchFamily="34" charset="0"/>
                <a:ea typeface="Calibri" panose="020F0502020204030204" pitchFamily="34" charset="0"/>
                <a:cs typeface="Arial" panose="020B0604020202020204" pitchFamily="34" charset="0"/>
              </a:rPr>
              <a:t>Li H, Yuan K, Sun Y-K, Zheng Y-B, Xu Y-Y, Su S-Z, et al. </a:t>
            </a:r>
            <a:r>
              <a:rPr lang="en-US" sz="1100" dirty="0">
                <a:effectLst/>
                <a:latin typeface="Arial" panose="020B0604020202020204" pitchFamily="34" charset="0"/>
                <a:ea typeface="Calibri" panose="020F0502020204030204" pitchFamily="34" charset="0"/>
                <a:cs typeface="Arial" panose="020B0604020202020204" pitchFamily="34" charset="0"/>
              </a:rPr>
              <a:t>Efficacy and practice of facemask use in general population: a systematic review and meta-analysis. </a:t>
            </a:r>
            <a:r>
              <a:rPr lang="en-US" sz="1100" dirty="0" err="1">
                <a:effectLst/>
                <a:latin typeface="Arial" panose="020B0604020202020204" pitchFamily="34" charset="0"/>
                <a:ea typeface="Calibri" panose="020F0502020204030204" pitchFamily="34" charset="0"/>
                <a:cs typeface="Arial" panose="020B0604020202020204" pitchFamily="34" charset="0"/>
              </a:rPr>
              <a:t>Transl</a:t>
            </a:r>
            <a:r>
              <a:rPr lang="en-US" sz="1100" dirty="0">
                <a:effectLst/>
                <a:latin typeface="Arial" panose="020B0604020202020204" pitchFamily="34" charset="0"/>
                <a:ea typeface="Calibri" panose="020F0502020204030204" pitchFamily="34" charset="0"/>
                <a:cs typeface="Arial" panose="020B0604020202020204" pitchFamily="34" charset="0"/>
              </a:rPr>
              <a:t> Psychiatry 2022;12:1–15</a:t>
            </a:r>
            <a:r>
              <a:rPr lang="fr-FR" sz="1100" dirty="0">
                <a:effectLst/>
                <a:latin typeface="Arial" panose="020B0604020202020204" pitchFamily="34" charset="0"/>
                <a:cs typeface="Arial" panose="020B0604020202020204" pitchFamily="34" charset="0"/>
              </a:rPr>
              <a:t> </a:t>
            </a:r>
          </a:p>
          <a:p>
            <a:endParaRPr lang="fr-FR" sz="1100" dirty="0">
              <a:effectLst/>
              <a:latin typeface="Arial" panose="020B0604020202020204" pitchFamily="34" charset="0"/>
              <a:cs typeface="Arial" panose="020B0604020202020204" pitchFamily="34" charset="0"/>
            </a:endParaRPr>
          </a:p>
          <a:p>
            <a:endParaRPr lang="fr-FR" sz="1100" dirty="0">
              <a:latin typeface="Arial" panose="020B0604020202020204" pitchFamily="34" charset="0"/>
              <a:cs typeface="Arial" panose="020B0604020202020204" pitchFamily="34" charset="0"/>
            </a:endParaRPr>
          </a:p>
          <a:p>
            <a:pPr algn="ctr"/>
            <a:r>
              <a:rPr lang="fr-FR" sz="2600" b="1" dirty="0">
                <a:solidFill>
                  <a:srgbClr val="0070C0"/>
                </a:solidFill>
                <a:effectLst/>
                <a:latin typeface="Calibri" panose="020F0502020204030204" pitchFamily="34" charset="0"/>
                <a:cs typeface="Calibri" panose="020F0502020204030204" pitchFamily="34" charset="0"/>
              </a:rPr>
              <a:t>A aucun moment pendant la pandémie, il n’y a eu de seuil fixé de (re)prise du masque.</a:t>
            </a:r>
          </a:p>
          <a:p>
            <a:endParaRPr lang="fr-FR" sz="1100" dirty="0">
              <a:latin typeface="Arial" panose="020B0604020202020204" pitchFamily="34" charset="0"/>
              <a:cs typeface="Arial" panose="020B0604020202020204" pitchFamily="34" charset="0"/>
            </a:endParaRPr>
          </a:p>
          <a:p>
            <a:endParaRPr lang="fr-FR" sz="1100" dirty="0">
              <a:effectLst/>
              <a:latin typeface="Arial" panose="020B0604020202020204" pitchFamily="34" charset="0"/>
              <a:cs typeface="Arial" panose="020B0604020202020204" pitchFamily="34" charset="0"/>
            </a:endParaRPr>
          </a:p>
          <a:p>
            <a:endParaRPr lang="fr-FR" sz="1100" dirty="0">
              <a:latin typeface="Arial" panose="020B0604020202020204" pitchFamily="34" charset="0"/>
              <a:cs typeface="Arial" panose="020B0604020202020204" pitchFamily="34" charset="0"/>
            </a:endParaRPr>
          </a:p>
          <a:p>
            <a:endParaRPr lang="fr-FR" sz="1100" dirty="0">
              <a:effectLst/>
              <a:latin typeface="Arial" panose="020B0604020202020204" pitchFamily="34" charset="0"/>
              <a:cs typeface="Arial" panose="020B0604020202020204" pitchFamily="34" charset="0"/>
            </a:endParaRPr>
          </a:p>
          <a:p>
            <a:endParaRPr lang="fr-FR" sz="1100" dirty="0">
              <a:effectLst/>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581826F4-2AC1-3FE8-E1AD-91F607EBC198}"/>
              </a:ext>
            </a:extLst>
          </p:cNvPr>
          <p:cNvSpPr txBox="1"/>
          <p:nvPr/>
        </p:nvSpPr>
        <p:spPr>
          <a:xfrm>
            <a:off x="-92430" y="-5821282"/>
            <a:ext cx="12153544" cy="5278368"/>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t>Empirique </a:t>
            </a:r>
            <a:r>
              <a:rPr lang="fr-FR" sz="2800" dirty="0"/>
              <a:t>: les masques sont efficaces </a:t>
            </a:r>
            <a:r>
              <a:rPr lang="fr-FR" sz="2800" i="1" dirty="0"/>
              <a:t>(contre COVID, grippe, VRS…)</a:t>
            </a:r>
          </a:p>
          <a:p>
            <a:endParaRPr lang="fr-FR" sz="11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800" b="1" dirty="0"/>
              <a:t>Expérimental</a:t>
            </a:r>
            <a:r>
              <a:rPr lang="fr-FR" sz="2800" dirty="0"/>
              <a:t> : les masques sont efficaces</a:t>
            </a:r>
          </a:p>
          <a:p>
            <a:pPr marL="320040" indent="-320040" algn="just">
              <a:tabLst>
                <a:tab pos="317500" algn="l"/>
              </a:tabLst>
            </a:pPr>
            <a:r>
              <a:rPr lang="fr-FR" sz="1100" kern="100" dirty="0" err="1">
                <a:effectLst/>
                <a:latin typeface="Arial" panose="020B0604020202020204" pitchFamily="34" charset="0"/>
                <a:ea typeface="Calibri" panose="020F0502020204030204" pitchFamily="34" charset="0"/>
              </a:rPr>
              <a:t>Arumuru</a:t>
            </a:r>
            <a:r>
              <a:rPr lang="fr-FR" sz="1100" kern="100" dirty="0">
                <a:effectLst/>
                <a:latin typeface="Arial" panose="020B0604020202020204" pitchFamily="34" charset="0"/>
                <a:ea typeface="Calibri" panose="020F0502020204030204" pitchFamily="34" charset="0"/>
              </a:rPr>
              <a:t> V, </a:t>
            </a:r>
            <a:r>
              <a:rPr lang="fr-FR" sz="1100" kern="100" dirty="0" err="1">
                <a:effectLst/>
                <a:latin typeface="Arial" panose="020B0604020202020204" pitchFamily="34" charset="0"/>
                <a:ea typeface="Calibri" panose="020F0502020204030204" pitchFamily="34" charset="0"/>
              </a:rPr>
              <a:t>Pasa</a:t>
            </a:r>
            <a:r>
              <a:rPr lang="fr-FR" sz="1100" kern="100" dirty="0">
                <a:effectLst/>
                <a:latin typeface="Arial" panose="020B0604020202020204" pitchFamily="34" charset="0"/>
                <a:ea typeface="Calibri" panose="020F0502020204030204" pitchFamily="34" charset="0"/>
              </a:rPr>
              <a:t> J, </a:t>
            </a:r>
            <a:r>
              <a:rPr lang="fr-FR" sz="1100" kern="100" dirty="0" err="1">
                <a:effectLst/>
                <a:latin typeface="Arial" panose="020B0604020202020204" pitchFamily="34" charset="0"/>
                <a:ea typeface="Calibri" panose="020F0502020204030204" pitchFamily="34" charset="0"/>
              </a:rPr>
              <a:t>Samantaray</a:t>
            </a:r>
            <a:r>
              <a:rPr lang="fr-FR" sz="1100" kern="100" dirty="0">
                <a:effectLst/>
                <a:latin typeface="Arial" panose="020B0604020202020204" pitchFamily="34" charset="0"/>
                <a:ea typeface="Calibri" panose="020F0502020204030204" pitchFamily="34" charset="0"/>
              </a:rPr>
              <a:t> SS. </a:t>
            </a:r>
            <a:r>
              <a:rPr lang="en-US" sz="1100" kern="100" dirty="0">
                <a:effectLst/>
                <a:latin typeface="Arial" panose="020B0604020202020204" pitchFamily="34" charset="0"/>
                <a:ea typeface="Calibri" panose="020F0502020204030204" pitchFamily="34" charset="0"/>
              </a:rPr>
              <a:t>Experimental visualization of sneezing and efficacy of face masks and           shields. Phys Fluids 2020;32:115129. </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Wendling J-M, </a:t>
            </a:r>
            <a:r>
              <a:rPr lang="en-US" sz="1100" kern="100" dirty="0" err="1">
                <a:effectLst/>
                <a:latin typeface="Arial" panose="020B0604020202020204" pitchFamily="34" charset="0"/>
                <a:ea typeface="Calibri" panose="020F0502020204030204" pitchFamily="34" charset="0"/>
              </a:rPr>
              <a:t>Fabacher</a:t>
            </a:r>
            <a:r>
              <a:rPr lang="en-US" sz="1100" kern="100" dirty="0">
                <a:effectLst/>
                <a:latin typeface="Arial" panose="020B0604020202020204" pitchFamily="34" charset="0"/>
                <a:ea typeface="Calibri" panose="020F0502020204030204" pitchFamily="34" charset="0"/>
              </a:rPr>
              <a:t> T, </a:t>
            </a:r>
            <a:r>
              <a:rPr lang="en-US" sz="1100" kern="100" dirty="0" err="1">
                <a:effectLst/>
                <a:latin typeface="Arial" panose="020B0604020202020204" pitchFamily="34" charset="0"/>
                <a:ea typeface="Calibri" panose="020F0502020204030204" pitchFamily="34" charset="0"/>
              </a:rPr>
              <a:t>Pébaÿ</a:t>
            </a:r>
            <a:r>
              <a:rPr lang="en-US" sz="1100" kern="100" dirty="0">
                <a:effectLst/>
                <a:latin typeface="Arial" panose="020B0604020202020204" pitchFamily="34" charset="0"/>
                <a:ea typeface="Calibri" panose="020F0502020204030204" pitchFamily="34" charset="0"/>
              </a:rPr>
              <a:t> P-P, </a:t>
            </a:r>
            <a:r>
              <a:rPr lang="en-US" sz="1100" kern="100" dirty="0" err="1">
                <a:effectLst/>
                <a:latin typeface="Arial" panose="020B0604020202020204" pitchFamily="34" charset="0"/>
                <a:ea typeface="Calibri" panose="020F0502020204030204" pitchFamily="34" charset="0"/>
              </a:rPr>
              <a:t>Cosperec</a:t>
            </a:r>
            <a:r>
              <a:rPr lang="en-US" sz="1100" kern="100" dirty="0">
                <a:effectLst/>
                <a:latin typeface="Arial" panose="020B0604020202020204" pitchFamily="34" charset="0"/>
                <a:ea typeface="Calibri" panose="020F0502020204030204" pitchFamily="34" charset="0"/>
              </a:rPr>
              <a:t> I, </a:t>
            </a:r>
            <a:r>
              <a:rPr lang="en-US" sz="1100" kern="100" dirty="0" err="1">
                <a:effectLst/>
                <a:latin typeface="Arial" panose="020B0604020202020204" pitchFamily="34" charset="0"/>
                <a:ea typeface="Calibri" panose="020F0502020204030204" pitchFamily="34" charset="0"/>
              </a:rPr>
              <a:t>Rochoy</a:t>
            </a:r>
            <a:r>
              <a:rPr lang="en-US" sz="1100" kern="100" dirty="0">
                <a:effectLst/>
                <a:latin typeface="Arial" panose="020B0604020202020204" pitchFamily="34" charset="0"/>
                <a:ea typeface="Calibri" panose="020F0502020204030204" pitchFamily="34" charset="0"/>
              </a:rPr>
              <a:t> M. Experimental Efficacy of the Face Shield and the Mask against Emitted and Potentially Received Particles. </a:t>
            </a:r>
            <a:r>
              <a:rPr lang="fr-FR" sz="1100" kern="100" dirty="0">
                <a:effectLst/>
                <a:latin typeface="Arial" panose="020B0604020202020204" pitchFamily="34" charset="0"/>
                <a:ea typeface="Calibri" panose="020F0502020204030204" pitchFamily="34" charset="0"/>
              </a:rPr>
              <a:t>Int J Environ </a:t>
            </a:r>
            <a:r>
              <a:rPr lang="fr-FR" sz="1100" kern="100" dirty="0" err="1">
                <a:effectLst/>
                <a:latin typeface="Arial" panose="020B0604020202020204" pitchFamily="34" charset="0"/>
                <a:ea typeface="Calibri" panose="020F0502020204030204" pitchFamily="34" charset="0"/>
              </a:rPr>
              <a:t>Res</a:t>
            </a:r>
            <a:r>
              <a:rPr lang="fr-FR" sz="1100" kern="100" dirty="0">
                <a:effectLst/>
                <a:latin typeface="Arial" panose="020B0604020202020204" pitchFamily="34" charset="0"/>
                <a:ea typeface="Calibri" panose="020F0502020204030204" pitchFamily="34" charset="0"/>
              </a:rPr>
              <a:t> Public </a:t>
            </a:r>
            <a:r>
              <a:rPr lang="fr-FR" sz="1100" kern="100" dirty="0" err="1">
                <a:effectLst/>
                <a:latin typeface="Arial" panose="020B0604020202020204" pitchFamily="34" charset="0"/>
                <a:ea typeface="Calibri" panose="020F0502020204030204" pitchFamily="34" charset="0"/>
              </a:rPr>
              <a:t>Health</a:t>
            </a:r>
            <a:r>
              <a:rPr lang="fr-FR" sz="1100" kern="100" dirty="0">
                <a:effectLst/>
                <a:latin typeface="Arial" panose="020B0604020202020204" pitchFamily="34" charset="0"/>
                <a:ea typeface="Calibri" panose="020F0502020204030204" pitchFamily="34" charset="0"/>
              </a:rPr>
              <a:t> 2021;18:1942. </a:t>
            </a:r>
          </a:p>
          <a:p>
            <a:pPr marL="320040" indent="-320040" algn="just">
              <a:tabLst>
                <a:tab pos="317500" algn="l"/>
              </a:tabLst>
            </a:pPr>
            <a:r>
              <a:rPr lang="fr-FR" sz="1100" kern="100" dirty="0">
                <a:effectLst/>
                <a:latin typeface="Arial" panose="020B0604020202020204" pitchFamily="34" charset="0"/>
                <a:ea typeface="Calibri" panose="020F0502020204030204" pitchFamily="34" charset="0"/>
              </a:rPr>
              <a:t>Lio CF, </a:t>
            </a:r>
            <a:r>
              <a:rPr lang="fr-FR" sz="1100" kern="100" dirty="0" err="1">
                <a:effectLst/>
                <a:latin typeface="Arial" panose="020B0604020202020204" pitchFamily="34" charset="0"/>
                <a:ea typeface="Calibri" panose="020F0502020204030204" pitchFamily="34" charset="0"/>
              </a:rPr>
              <a:t>Cheong</a:t>
            </a:r>
            <a:r>
              <a:rPr lang="fr-FR" sz="1100" kern="100" dirty="0">
                <a:effectLst/>
                <a:latin typeface="Arial" panose="020B0604020202020204" pitchFamily="34" charset="0"/>
                <a:ea typeface="Calibri" panose="020F0502020204030204" pitchFamily="34" charset="0"/>
              </a:rPr>
              <a:t> HH, Lei CI, Lo IL, Yao L, </a:t>
            </a:r>
            <a:r>
              <a:rPr lang="fr-FR" sz="1100" kern="100" dirty="0" err="1">
                <a:effectLst/>
                <a:latin typeface="Arial" panose="020B0604020202020204" pitchFamily="34" charset="0"/>
                <a:ea typeface="Calibri" panose="020F0502020204030204" pitchFamily="34" charset="0"/>
              </a:rPr>
              <a:t>Lam</a:t>
            </a:r>
            <a:r>
              <a:rPr lang="fr-FR" sz="1100" kern="100" dirty="0">
                <a:effectLst/>
                <a:latin typeface="Arial" panose="020B0604020202020204" pitchFamily="34" charset="0"/>
                <a:ea typeface="Calibri" panose="020F0502020204030204" pitchFamily="34" charset="0"/>
              </a:rPr>
              <a:t> C, et al. </a:t>
            </a:r>
            <a:r>
              <a:rPr lang="en-US" sz="1100" kern="100" dirty="0">
                <a:effectLst/>
                <a:latin typeface="Arial" panose="020B0604020202020204" pitchFamily="34" charset="0"/>
                <a:ea typeface="Calibri" panose="020F0502020204030204" pitchFamily="34" charset="0"/>
              </a:rPr>
              <a:t>Effectiveness of personal protective health </a:t>
            </a:r>
            <a:r>
              <a:rPr lang="en-US" sz="1100" kern="100" dirty="0" err="1">
                <a:effectLst/>
                <a:latin typeface="Arial" panose="020B0604020202020204" pitchFamily="34" charset="0"/>
                <a:ea typeface="Calibri" panose="020F0502020204030204" pitchFamily="34" charset="0"/>
              </a:rPr>
              <a:t>behaviour</a:t>
            </a:r>
            <a:r>
              <a:rPr lang="en-US" sz="1100" kern="100" dirty="0">
                <a:effectLst/>
                <a:latin typeface="Arial" panose="020B0604020202020204" pitchFamily="34" charset="0"/>
                <a:ea typeface="Calibri" panose="020F0502020204030204" pitchFamily="34" charset="0"/>
              </a:rPr>
              <a:t> against COVID-19. </a:t>
            </a:r>
            <a:r>
              <a:rPr lang="fr-FR" sz="1100" kern="100" dirty="0">
                <a:effectLst/>
                <a:latin typeface="Arial" panose="020B0604020202020204" pitchFamily="34" charset="0"/>
                <a:ea typeface="Calibri" panose="020F0502020204030204" pitchFamily="34" charset="0"/>
              </a:rPr>
              <a:t>BMC Public </a:t>
            </a:r>
            <a:r>
              <a:rPr lang="fr-FR" sz="1100" kern="100" dirty="0" err="1">
                <a:effectLst/>
                <a:latin typeface="Arial" panose="020B0604020202020204" pitchFamily="34" charset="0"/>
                <a:ea typeface="Calibri" panose="020F0502020204030204" pitchFamily="34" charset="0"/>
              </a:rPr>
              <a:t>Health</a:t>
            </a:r>
            <a:r>
              <a:rPr lang="fr-FR" sz="1100" kern="100" dirty="0">
                <a:effectLst/>
                <a:latin typeface="Arial" panose="020B0604020202020204" pitchFamily="34" charset="0"/>
                <a:ea typeface="Calibri" panose="020F0502020204030204" pitchFamily="34" charset="0"/>
              </a:rPr>
              <a:t> 2021;21:827. </a:t>
            </a:r>
          </a:p>
          <a:p>
            <a:pPr marL="320040" indent="-320040" algn="just">
              <a:tabLst>
                <a:tab pos="317500" algn="l"/>
              </a:tabLst>
            </a:pPr>
            <a:endParaRPr lang="fr-FR" sz="1600" dirty="0"/>
          </a:p>
          <a:p>
            <a:pPr marL="285750" indent="-285750">
              <a:buFont typeface="Arial" panose="020B0604020202020204" pitchFamily="34" charset="0"/>
              <a:buChar char="•"/>
            </a:pPr>
            <a:r>
              <a:rPr lang="fr-FR" sz="2800" b="1" dirty="0"/>
              <a:t>Epidémiologique rétrospectif</a:t>
            </a:r>
            <a:r>
              <a:rPr lang="fr-FR" sz="2800" dirty="0"/>
              <a:t> : les masques sont efficaces</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Bagheri G, </a:t>
            </a:r>
            <a:r>
              <a:rPr lang="en-US" sz="1100" kern="100" dirty="0" err="1">
                <a:effectLst/>
                <a:latin typeface="Arial" panose="020B0604020202020204" pitchFamily="34" charset="0"/>
                <a:ea typeface="Calibri" panose="020F0502020204030204" pitchFamily="34" charset="0"/>
              </a:rPr>
              <a:t>Thiede</a:t>
            </a:r>
            <a:r>
              <a:rPr lang="en-US" sz="1100" kern="100" dirty="0">
                <a:effectLst/>
                <a:latin typeface="Arial" panose="020B0604020202020204" pitchFamily="34" charset="0"/>
                <a:ea typeface="Calibri" panose="020F0502020204030204" pitchFamily="34" charset="0"/>
              </a:rPr>
              <a:t> B, Hejazi B, </a:t>
            </a:r>
            <a:r>
              <a:rPr lang="en-US" sz="1100" kern="100" dirty="0" err="1">
                <a:effectLst/>
                <a:latin typeface="Arial" panose="020B0604020202020204" pitchFamily="34" charset="0"/>
                <a:ea typeface="Calibri" panose="020F0502020204030204" pitchFamily="34" charset="0"/>
              </a:rPr>
              <a:t>Schlenczek</a:t>
            </a:r>
            <a:r>
              <a:rPr lang="en-US" sz="1100" kern="100" dirty="0">
                <a:effectLst/>
                <a:latin typeface="Arial" panose="020B0604020202020204" pitchFamily="34" charset="0"/>
                <a:ea typeface="Calibri" panose="020F0502020204030204" pitchFamily="34" charset="0"/>
              </a:rPr>
              <a:t> O, </a:t>
            </a:r>
            <a:r>
              <a:rPr lang="en-US" sz="1100" kern="100" dirty="0" err="1">
                <a:effectLst/>
                <a:latin typeface="Arial" panose="020B0604020202020204" pitchFamily="34" charset="0"/>
                <a:ea typeface="Calibri" panose="020F0502020204030204" pitchFamily="34" charset="0"/>
              </a:rPr>
              <a:t>Bodenschatz</a:t>
            </a:r>
            <a:r>
              <a:rPr lang="en-US" sz="1100" kern="100" dirty="0">
                <a:effectLst/>
                <a:latin typeface="Arial" panose="020B0604020202020204" pitchFamily="34" charset="0"/>
                <a:ea typeface="Calibri" panose="020F0502020204030204" pitchFamily="34" charset="0"/>
              </a:rPr>
              <a:t> E. An upper bound on one-to-one exposure to infectious human respiratory particles. Proc Natl </a:t>
            </a:r>
            <a:r>
              <a:rPr lang="en-US" sz="1100" kern="100" dirty="0" err="1">
                <a:effectLst/>
                <a:latin typeface="Arial" panose="020B0604020202020204" pitchFamily="34" charset="0"/>
                <a:ea typeface="Calibri" panose="020F0502020204030204" pitchFamily="34" charset="0"/>
              </a:rPr>
              <a:t>Acad</a:t>
            </a:r>
            <a:r>
              <a:rPr lang="en-US" sz="1100" kern="100" dirty="0">
                <a:effectLst/>
                <a:latin typeface="Arial" panose="020B0604020202020204" pitchFamily="34" charset="0"/>
                <a:ea typeface="Calibri" panose="020F0502020204030204" pitchFamily="34" charset="0"/>
              </a:rPr>
              <a:t> Sci 2021;118:e2110117118. </a:t>
            </a:r>
          </a:p>
          <a:p>
            <a:pPr marL="320040" indent="-320040" algn="just">
              <a:tabLst>
                <a:tab pos="317500" algn="l"/>
              </a:tabLst>
            </a:pPr>
            <a:r>
              <a:rPr lang="en-US" sz="1100" kern="100" dirty="0" err="1">
                <a:effectLst/>
                <a:latin typeface="Arial" panose="020B0604020202020204" pitchFamily="34" charset="0"/>
                <a:ea typeface="Calibri" panose="020F0502020204030204" pitchFamily="34" charset="0"/>
              </a:rPr>
              <a:t>Talic</a:t>
            </a:r>
            <a:r>
              <a:rPr lang="en-US" sz="1100" kern="100" dirty="0">
                <a:effectLst/>
                <a:latin typeface="Arial" panose="020B0604020202020204" pitchFamily="34" charset="0"/>
                <a:ea typeface="Calibri" panose="020F0502020204030204" pitchFamily="34" charset="0"/>
              </a:rPr>
              <a:t> S, Shah S, Wild H, </a:t>
            </a:r>
            <a:r>
              <a:rPr lang="en-US" sz="1100" kern="100" dirty="0" err="1">
                <a:effectLst/>
                <a:latin typeface="Arial" panose="020B0604020202020204" pitchFamily="34" charset="0"/>
                <a:ea typeface="Calibri" panose="020F0502020204030204" pitchFamily="34" charset="0"/>
              </a:rPr>
              <a:t>Gasevic</a:t>
            </a:r>
            <a:r>
              <a:rPr lang="en-US" sz="1100" kern="100" dirty="0">
                <a:effectLst/>
                <a:latin typeface="Arial" panose="020B0604020202020204" pitchFamily="34" charset="0"/>
                <a:ea typeface="Calibri" panose="020F0502020204030204" pitchFamily="34" charset="0"/>
              </a:rPr>
              <a:t> D, Maharaj A, </a:t>
            </a:r>
            <a:r>
              <a:rPr lang="en-US" sz="1100" kern="100" dirty="0" err="1">
                <a:effectLst/>
                <a:latin typeface="Arial" panose="020B0604020202020204" pitchFamily="34" charset="0"/>
                <a:ea typeface="Calibri" panose="020F0502020204030204" pitchFamily="34" charset="0"/>
              </a:rPr>
              <a:t>Ademi</a:t>
            </a:r>
            <a:r>
              <a:rPr lang="en-US" sz="1100" kern="100" dirty="0">
                <a:effectLst/>
                <a:latin typeface="Arial" panose="020B0604020202020204" pitchFamily="34" charset="0"/>
                <a:ea typeface="Calibri" panose="020F0502020204030204" pitchFamily="34" charset="0"/>
              </a:rPr>
              <a:t> Z, et al. Effectiveness of public health measures in reducing the incidence of covid-19, SARS-CoV-2 transmission, and covid-19 mortality:</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systematic review and meta-analysis. </a:t>
            </a:r>
            <a:r>
              <a:rPr lang="fr-FR" sz="1100" kern="100" dirty="0">
                <a:effectLst/>
                <a:latin typeface="Arial" panose="020B0604020202020204" pitchFamily="34" charset="0"/>
                <a:ea typeface="Calibri" panose="020F0502020204030204" pitchFamily="34" charset="0"/>
              </a:rPr>
              <a:t>BMJ 2021;375:e068302. </a:t>
            </a:r>
          </a:p>
          <a:p>
            <a:pPr marL="320040" indent="-320040" algn="just">
              <a:tabLst>
                <a:tab pos="317500" algn="l"/>
              </a:tabLst>
            </a:pPr>
            <a:r>
              <a:rPr lang="fr-FR" sz="1100" kern="100" dirty="0">
                <a:effectLst/>
                <a:latin typeface="Arial" panose="020B0604020202020204" pitchFamily="34" charset="0"/>
                <a:ea typeface="Calibri" panose="020F0502020204030204" pitchFamily="34" charset="0"/>
              </a:rPr>
              <a:t>Wang Y, Tian H, Zhang L, Zhang M, Guo D, Wu W, et al. </a:t>
            </a:r>
            <a:r>
              <a:rPr lang="en-US" sz="1100" kern="100" dirty="0">
                <a:effectLst/>
                <a:latin typeface="Arial" panose="020B0604020202020204" pitchFamily="34" charset="0"/>
                <a:ea typeface="Calibri" panose="020F0502020204030204" pitchFamily="34" charset="0"/>
              </a:rPr>
              <a:t>Reduction of secondary transmission of SARS-CoV-2 in households by face mask use, disinfection and social distancing: a cohort study</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in Beijing, China. BMJ Glob Health 2020;5:e002794. </a:t>
            </a:r>
          </a:p>
          <a:p>
            <a:pPr marL="320040" indent="-320040" algn="just">
              <a:tabLst>
                <a:tab pos="317500" algn="l"/>
              </a:tabLst>
            </a:pPr>
            <a:r>
              <a:rPr lang="en-US" sz="1100" kern="100" dirty="0" err="1">
                <a:effectLst/>
                <a:latin typeface="Arial" panose="020B0604020202020204" pitchFamily="34" charset="0"/>
                <a:ea typeface="Calibri" panose="020F0502020204030204" pitchFamily="34" charset="0"/>
              </a:rPr>
              <a:t>Mitze</a:t>
            </a:r>
            <a:r>
              <a:rPr lang="en-US" sz="1100" kern="100" dirty="0">
                <a:effectLst/>
                <a:latin typeface="Arial" panose="020B0604020202020204" pitchFamily="34" charset="0"/>
                <a:ea typeface="Calibri" panose="020F0502020204030204" pitchFamily="34" charset="0"/>
              </a:rPr>
              <a:t> T, </a:t>
            </a:r>
            <a:r>
              <a:rPr lang="en-US" sz="1100" kern="100" dirty="0" err="1">
                <a:effectLst/>
                <a:latin typeface="Arial" panose="020B0604020202020204" pitchFamily="34" charset="0"/>
                <a:ea typeface="Calibri" panose="020F0502020204030204" pitchFamily="34" charset="0"/>
              </a:rPr>
              <a:t>Kosfeld</a:t>
            </a:r>
            <a:r>
              <a:rPr lang="en-US" sz="1100" kern="100" dirty="0">
                <a:effectLst/>
                <a:latin typeface="Arial" panose="020B0604020202020204" pitchFamily="34" charset="0"/>
                <a:ea typeface="Calibri" panose="020F0502020204030204" pitchFamily="34" charset="0"/>
              </a:rPr>
              <a:t> R, Rode J, </a:t>
            </a:r>
            <a:r>
              <a:rPr lang="en-US" sz="1100" kern="100" dirty="0" err="1">
                <a:effectLst/>
                <a:latin typeface="Arial" panose="020B0604020202020204" pitchFamily="34" charset="0"/>
                <a:ea typeface="Calibri" panose="020F0502020204030204" pitchFamily="34" charset="0"/>
              </a:rPr>
              <a:t>Wälde</a:t>
            </a:r>
            <a:r>
              <a:rPr lang="en-US" sz="1100" kern="100" dirty="0">
                <a:effectLst/>
                <a:latin typeface="Arial" panose="020B0604020202020204" pitchFamily="34" charset="0"/>
                <a:ea typeface="Calibri" panose="020F0502020204030204" pitchFamily="34" charset="0"/>
              </a:rPr>
              <a:t> K. Face Masks Considerably Reduce COVID-19 Cases in Germany: A Synthetic Control Method Approach. 2020.</a:t>
            </a:r>
            <a:endParaRPr lang="fr-FR" sz="1100" kern="100" dirty="0">
              <a:effectLst/>
              <a:latin typeface="Arial" panose="020B0604020202020204" pitchFamily="34" charset="0"/>
              <a:ea typeface="Calibri" panose="020F0502020204030204" pitchFamily="34" charset="0"/>
            </a:endParaRP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Bartsch SM, O’Shea KJ, Chin KL, </a:t>
            </a:r>
            <a:r>
              <a:rPr lang="en-US" sz="1100" kern="100" dirty="0" err="1">
                <a:effectLst/>
                <a:latin typeface="Arial" panose="020B0604020202020204" pitchFamily="34" charset="0"/>
                <a:ea typeface="Calibri" panose="020F0502020204030204" pitchFamily="34" charset="0"/>
              </a:rPr>
              <a:t>Strych</a:t>
            </a:r>
            <a:r>
              <a:rPr lang="en-US" sz="1100" kern="100" dirty="0">
                <a:effectLst/>
                <a:latin typeface="Arial" panose="020B0604020202020204" pitchFamily="34" charset="0"/>
                <a:ea typeface="Calibri" panose="020F0502020204030204" pitchFamily="34" charset="0"/>
              </a:rPr>
              <a:t> U, Ferguson MC, </a:t>
            </a:r>
            <a:r>
              <a:rPr lang="en-US" sz="1100" kern="100" dirty="0" err="1">
                <a:effectLst/>
                <a:latin typeface="Arial" panose="020B0604020202020204" pitchFamily="34" charset="0"/>
                <a:ea typeface="Calibri" panose="020F0502020204030204" pitchFamily="34" charset="0"/>
              </a:rPr>
              <a:t>Bottazzi</a:t>
            </a:r>
            <a:r>
              <a:rPr lang="en-US" sz="1100" kern="100" dirty="0">
                <a:effectLst/>
                <a:latin typeface="Arial" panose="020B0604020202020204" pitchFamily="34" charset="0"/>
                <a:ea typeface="Calibri" panose="020F0502020204030204" pitchFamily="34" charset="0"/>
              </a:rPr>
              <a:t> ME, et al. Maintaining face mask use before and after achieving different COVID-19 vaccination coverage levels: a modelling</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study. Lancet Public Health 2022;7:e356–65. </a:t>
            </a:r>
          </a:p>
          <a:p>
            <a:pPr marL="320040" indent="-320040" algn="just">
              <a:tabLst>
                <a:tab pos="317500" algn="l"/>
              </a:tabLst>
            </a:pPr>
            <a:r>
              <a:rPr lang="en-US" sz="1100" kern="100" dirty="0" err="1">
                <a:effectLst/>
                <a:latin typeface="Arial" panose="020B0604020202020204" pitchFamily="34" charset="0"/>
                <a:ea typeface="Calibri" panose="020F0502020204030204" pitchFamily="34" charset="0"/>
              </a:rPr>
              <a:t>Boutzoukas</a:t>
            </a:r>
            <a:r>
              <a:rPr lang="en-US" sz="1100" kern="100" dirty="0">
                <a:effectLst/>
                <a:latin typeface="Arial" panose="020B0604020202020204" pitchFamily="34" charset="0"/>
                <a:ea typeface="Calibri" panose="020F0502020204030204" pitchFamily="34" charset="0"/>
              </a:rPr>
              <a:t> AE, Zimmerman KO, </a:t>
            </a:r>
            <a:r>
              <a:rPr lang="en-US" sz="1100" kern="100" dirty="0" err="1">
                <a:effectLst/>
                <a:latin typeface="Arial" panose="020B0604020202020204" pitchFamily="34" charset="0"/>
                <a:ea typeface="Calibri" panose="020F0502020204030204" pitchFamily="34" charset="0"/>
              </a:rPr>
              <a:t>Inkelas</a:t>
            </a:r>
            <a:r>
              <a:rPr lang="en-US" sz="1100" kern="100" dirty="0">
                <a:effectLst/>
                <a:latin typeface="Arial" panose="020B0604020202020204" pitchFamily="34" charset="0"/>
                <a:ea typeface="Calibri" panose="020F0502020204030204" pitchFamily="34" charset="0"/>
              </a:rPr>
              <a:t> M, Brookhart MA, Benjamin DK Sr, Butteris S, et al. School Masking Policies and Secondary SARS-CoV-2 Transmission. Pediatrics</a:t>
            </a:r>
          </a:p>
          <a:p>
            <a:pPr marL="320040" indent="-320040" algn="just">
              <a:tabLst>
                <a:tab pos="317500" algn="l"/>
              </a:tabLst>
            </a:pPr>
            <a:r>
              <a:rPr lang="en-US" sz="1100" kern="100" dirty="0">
                <a:effectLst/>
                <a:latin typeface="Arial" panose="020B0604020202020204" pitchFamily="34" charset="0"/>
                <a:ea typeface="Calibri" panose="020F0502020204030204" pitchFamily="34" charset="0"/>
              </a:rPr>
              <a:t>2022;149:e2022056687. </a:t>
            </a:r>
          </a:p>
          <a:p>
            <a:pPr marL="320040" indent="-320040" algn="just">
              <a:tabLst>
                <a:tab pos="317500" algn="l"/>
              </a:tabLst>
            </a:pPr>
            <a:endParaRPr lang="en-US" sz="1100" kern="100" dirty="0">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fr-FR" sz="2800" b="1" dirty="0"/>
              <a:t>Epidémiologie prospectif </a:t>
            </a:r>
            <a:r>
              <a:rPr lang="fr-FR" sz="2800" dirty="0"/>
              <a:t>: les masques sont efficaces</a:t>
            </a:r>
          </a:p>
          <a:p>
            <a:r>
              <a:rPr lang="en-US" sz="1100" dirty="0" err="1">
                <a:effectLst/>
                <a:latin typeface="Arial" panose="020B0604020202020204" pitchFamily="34" charset="0"/>
                <a:ea typeface="Calibri" panose="020F0502020204030204" pitchFamily="34" charset="0"/>
              </a:rPr>
              <a:t>Abaluck</a:t>
            </a:r>
            <a:r>
              <a:rPr lang="en-US" sz="1100" dirty="0">
                <a:effectLst/>
                <a:latin typeface="Arial" panose="020B0604020202020204" pitchFamily="34" charset="0"/>
                <a:ea typeface="Calibri" panose="020F0502020204030204" pitchFamily="34" charset="0"/>
              </a:rPr>
              <a:t> J, </a:t>
            </a:r>
            <a:r>
              <a:rPr lang="en-US" sz="1100" dirty="0" err="1">
                <a:effectLst/>
                <a:latin typeface="Arial" panose="020B0604020202020204" pitchFamily="34" charset="0"/>
                <a:ea typeface="Calibri" panose="020F0502020204030204" pitchFamily="34" charset="0"/>
              </a:rPr>
              <a:t>Kwong</a:t>
            </a:r>
            <a:r>
              <a:rPr lang="en-US" sz="1100" dirty="0">
                <a:effectLst/>
                <a:latin typeface="Arial" panose="020B0604020202020204" pitchFamily="34" charset="0"/>
                <a:ea typeface="Calibri" panose="020F0502020204030204" pitchFamily="34" charset="0"/>
              </a:rPr>
              <a:t> LH, Styczynski A, Haque A, Kabir </a:t>
            </a:r>
            <a:r>
              <a:rPr lang="en-US" sz="1100" dirty="0" err="1">
                <a:effectLst/>
                <a:latin typeface="Arial" panose="020B0604020202020204" pitchFamily="34" charset="0"/>
                <a:ea typeface="Calibri" panose="020F0502020204030204" pitchFamily="34" charset="0"/>
              </a:rPr>
              <a:t>MdA</a:t>
            </a:r>
            <a:r>
              <a:rPr lang="en-US" sz="1100" dirty="0">
                <a:effectLst/>
                <a:latin typeface="Arial" panose="020B0604020202020204" pitchFamily="34" charset="0"/>
                <a:ea typeface="Calibri" panose="020F0502020204030204" pitchFamily="34" charset="0"/>
              </a:rPr>
              <a:t>, Bates-</a:t>
            </a:r>
            <a:r>
              <a:rPr lang="en-US" sz="1100" dirty="0" err="1">
                <a:effectLst/>
                <a:latin typeface="Arial" panose="020B0604020202020204" pitchFamily="34" charset="0"/>
                <a:ea typeface="Calibri" panose="020F0502020204030204" pitchFamily="34" charset="0"/>
              </a:rPr>
              <a:t>Jefferys</a:t>
            </a:r>
            <a:r>
              <a:rPr lang="en-US" sz="1100" dirty="0">
                <a:effectLst/>
                <a:latin typeface="Arial" panose="020B0604020202020204" pitchFamily="34" charset="0"/>
                <a:ea typeface="Calibri" panose="020F0502020204030204" pitchFamily="34" charset="0"/>
              </a:rPr>
              <a:t> E, et al. Impact of community masking on COVID-19: A cluster-randomized trial in Bangladesh. </a:t>
            </a:r>
            <a:r>
              <a:rPr lang="fr-FR" sz="1100" dirty="0">
                <a:effectLst/>
                <a:latin typeface="Arial" panose="020B0604020202020204" pitchFamily="34" charset="0"/>
                <a:ea typeface="Calibri" panose="020F0502020204030204" pitchFamily="34" charset="0"/>
              </a:rPr>
              <a:t>Science 2021;375:eabi9069. </a:t>
            </a:r>
          </a:p>
          <a:p>
            <a:endParaRPr lang="fr-FR" sz="1100" dirty="0">
              <a:latin typeface="Arial" panose="020B0604020202020204" pitchFamily="34" charset="0"/>
            </a:endParaRPr>
          </a:p>
        </p:txBody>
      </p:sp>
      <p:sp>
        <p:nvSpPr>
          <p:cNvPr id="4" name="ZoneTexte 3">
            <a:extLst>
              <a:ext uri="{FF2B5EF4-FFF2-40B4-BE49-F238E27FC236}">
                <a16:creationId xmlns:a16="http://schemas.microsoft.com/office/drawing/2014/main" id="{D36230E0-7BC9-A6FD-E15A-AC6486CBDC1E}"/>
              </a:ext>
            </a:extLst>
          </p:cNvPr>
          <p:cNvSpPr txBox="1"/>
          <p:nvPr/>
        </p:nvSpPr>
        <p:spPr>
          <a:xfrm>
            <a:off x="-53974" y="7082955"/>
            <a:ext cx="12245974" cy="5509200"/>
          </a:xfrm>
          <a:prstGeom prst="rect">
            <a:avLst/>
          </a:prstGeom>
          <a:solidFill>
            <a:srgbClr val="FCF7F3">
              <a:alpha val="67132"/>
            </a:srgbClr>
          </a:solidFill>
        </p:spPr>
        <p:txBody>
          <a:bodyPr wrap="square" rtlCol="0">
            <a:spAutoFit/>
          </a:bodyPr>
          <a:lstStyle/>
          <a:p>
            <a:pPr algn="ctr"/>
            <a:endParaRPr lang="fr-FR" sz="4000" b="1" dirty="0">
              <a:solidFill>
                <a:srgbClr val="0070C0"/>
              </a:solidFill>
              <a:effectLst/>
              <a:latin typeface="Calibri" panose="020F0502020204030204" pitchFamily="34" charset="0"/>
              <a:cs typeface="Calibri" panose="020F0502020204030204" pitchFamily="34" charset="0"/>
            </a:endParaRPr>
          </a:p>
          <a:p>
            <a:pPr algn="ctr"/>
            <a:endParaRPr lang="fr-FR" sz="4000" b="1" dirty="0">
              <a:solidFill>
                <a:srgbClr val="0070C0"/>
              </a:solidFill>
              <a:latin typeface="Calibri" panose="020F0502020204030204" pitchFamily="34" charset="0"/>
              <a:cs typeface="Calibri" panose="020F0502020204030204" pitchFamily="34" charset="0"/>
            </a:endParaRPr>
          </a:p>
          <a:p>
            <a:pPr algn="ctr"/>
            <a:r>
              <a:rPr lang="fr-FR" sz="4000" b="1" dirty="0">
                <a:solidFill>
                  <a:srgbClr val="0070C0"/>
                </a:solidFill>
                <a:latin typeface="Calibri" panose="020F0502020204030204" pitchFamily="34" charset="0"/>
                <a:cs typeface="Calibri" panose="020F0502020204030204" pitchFamily="34" charset="0"/>
              </a:rPr>
              <a:t>Au cabinet : port de masque chirurgical </a:t>
            </a:r>
            <a:r>
              <a:rPr lang="fr-FR" sz="2000" dirty="0">
                <a:solidFill>
                  <a:srgbClr val="0070C0"/>
                </a:solidFill>
                <a:latin typeface="Calibri" panose="020F0502020204030204" pitchFamily="34" charset="0"/>
                <a:cs typeface="Calibri" panose="020F0502020204030204" pitchFamily="34" charset="0"/>
              </a:rPr>
              <a:t>(a minima)</a:t>
            </a:r>
            <a:r>
              <a:rPr lang="fr-FR" sz="4000" b="1" dirty="0">
                <a:solidFill>
                  <a:srgbClr val="0070C0"/>
                </a:solidFill>
                <a:latin typeface="Calibri" panose="020F0502020204030204" pitchFamily="34" charset="0"/>
                <a:cs typeface="Calibri" panose="020F0502020204030204" pitchFamily="34" charset="0"/>
              </a:rPr>
              <a:t> par tous les patients dès la salle d’attente – FFP2 pour médecin</a:t>
            </a:r>
          </a:p>
          <a:p>
            <a:pPr algn="ctr"/>
            <a:r>
              <a:rPr lang="fr-FR" sz="3200" b="1" dirty="0">
                <a:solidFill>
                  <a:srgbClr val="0070C0"/>
                </a:solidFill>
                <a:latin typeface="Calibri" panose="020F0502020204030204" pitchFamily="34" charset="0"/>
                <a:cs typeface="Calibri" panose="020F0502020204030204" pitchFamily="34" charset="0"/>
              </a:rPr>
              <a:t>(contaminations pré-/asymptomatique)</a:t>
            </a:r>
          </a:p>
          <a:p>
            <a:pPr algn="ctr"/>
            <a:endParaRPr lang="fr-FR" sz="4000" b="1" dirty="0">
              <a:solidFill>
                <a:srgbClr val="0070C0"/>
              </a:solidFill>
              <a:latin typeface="Calibri" panose="020F0502020204030204" pitchFamily="34" charset="0"/>
              <a:cs typeface="Calibri" panose="020F0502020204030204" pitchFamily="34" charset="0"/>
            </a:endParaRPr>
          </a:p>
          <a:p>
            <a:pPr algn="ctr"/>
            <a:r>
              <a:rPr lang="fr-FR" sz="4000" b="1" dirty="0">
                <a:solidFill>
                  <a:srgbClr val="0070C0"/>
                </a:solidFill>
                <a:latin typeface="Calibri" panose="020F0502020204030204" pitchFamily="34" charset="0"/>
                <a:cs typeface="Calibri" panose="020F0502020204030204" pitchFamily="34" charset="0"/>
              </a:rPr>
              <a:t>… mais quid dans les autres lieux de soins (hôpital, EHPAD, autres cabinets, kiné, etc.) ?</a:t>
            </a:r>
            <a:endParaRPr lang="fr-FR" sz="4000" b="1" dirty="0">
              <a:latin typeface="Calibri" panose="020F0502020204030204" pitchFamily="34" charset="0"/>
              <a:cs typeface="Calibri" panose="020F0502020204030204" pitchFamily="34" charset="0"/>
            </a:endParaRPr>
          </a:p>
          <a:p>
            <a:pPr algn="ctr"/>
            <a:endParaRPr lang="fr-FR"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3560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Image 1" descr="Détecteur de CO2 mural annonçant 528 ppm de CO2 en salle d’attente">
            <a:extLst>
              <a:ext uri="{FF2B5EF4-FFF2-40B4-BE49-F238E27FC236}">
                <a16:creationId xmlns:a16="http://schemas.microsoft.com/office/drawing/2014/main" id="{F6E18A85-4537-B3E8-457E-6AAFE3DE21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0"/>
                    </a14:imgEffect>
                  </a14:imgLayer>
                </a14:imgProps>
              </a:ext>
              <a:ext uri="{28A0092B-C50C-407E-A947-70E740481C1C}">
                <a14:useLocalDpi xmlns:a14="http://schemas.microsoft.com/office/drawing/2010/main" val="0"/>
              </a:ext>
            </a:extLst>
          </a:blip>
          <a:srcRect l="62655" t="35124" r="1039" b="34989"/>
          <a:stretch/>
        </p:blipFill>
        <p:spPr bwMode="auto">
          <a:xfrm>
            <a:off x="253910" y="23393"/>
            <a:ext cx="11918862" cy="6834607"/>
          </a:xfrm>
          <a:custGeom>
            <a:avLst/>
            <a:gdLst/>
            <a:ahLst/>
            <a:cxnLst/>
            <a:rect l="l" t="t" r="r" b="b"/>
            <a:pathLst>
              <a:path w="11918862" h="6834607">
                <a:moveTo>
                  <a:pt x="2667670" y="1074902"/>
                </a:moveTo>
                <a:lnTo>
                  <a:pt x="2919264" y="1074902"/>
                </a:lnTo>
                <a:cubicBezTo>
                  <a:pt x="2927251" y="1132523"/>
                  <a:pt x="2942940" y="1175596"/>
                  <a:pt x="2966331" y="1204122"/>
                </a:cubicBezTo>
                <a:cubicBezTo>
                  <a:pt x="2987725" y="1230080"/>
                  <a:pt x="3016750" y="1249548"/>
                  <a:pt x="3053405" y="1262527"/>
                </a:cubicBezTo>
                <a:lnTo>
                  <a:pt x="3080774" y="1269110"/>
                </a:lnTo>
                <a:lnTo>
                  <a:pt x="3068888" y="1291015"/>
                </a:lnTo>
                <a:lnTo>
                  <a:pt x="2984986" y="1470412"/>
                </a:lnTo>
                <a:lnTo>
                  <a:pt x="2976386" y="1468659"/>
                </a:lnTo>
                <a:cubicBezTo>
                  <a:pt x="2911776" y="1449903"/>
                  <a:pt x="2855938" y="1421770"/>
                  <a:pt x="2808871" y="1384259"/>
                </a:cubicBezTo>
                <a:cubicBezTo>
                  <a:pt x="2714737" y="1309238"/>
                  <a:pt x="2667670" y="1206118"/>
                  <a:pt x="2667670" y="1074902"/>
                </a:cubicBezTo>
                <a:close/>
                <a:moveTo>
                  <a:pt x="3253017" y="967974"/>
                </a:moveTo>
                <a:lnTo>
                  <a:pt x="3322970" y="986972"/>
                </a:lnTo>
                <a:cubicBezTo>
                  <a:pt x="3351638" y="996813"/>
                  <a:pt x="3375100" y="1007296"/>
                  <a:pt x="3393356" y="1018421"/>
                </a:cubicBezTo>
                <a:cubicBezTo>
                  <a:pt x="3429869" y="1041242"/>
                  <a:pt x="3448125" y="1073475"/>
                  <a:pt x="3448125" y="1115122"/>
                </a:cubicBezTo>
                <a:cubicBezTo>
                  <a:pt x="3448125" y="1186436"/>
                  <a:pt x="3411327" y="1235214"/>
                  <a:pt x="3337732" y="1261458"/>
                </a:cubicBezTo>
                <a:cubicBezTo>
                  <a:pt x="3298937" y="1275150"/>
                  <a:pt x="3248447" y="1281996"/>
                  <a:pt x="3186262" y="1281996"/>
                </a:cubicBezTo>
                <a:cubicBezTo>
                  <a:pt x="3160304" y="1281996"/>
                  <a:pt x="3136253" y="1280374"/>
                  <a:pt x="3114110" y="1277129"/>
                </a:cubicBezTo>
                <a:lnTo>
                  <a:pt x="3080774" y="1269110"/>
                </a:lnTo>
                <a:lnTo>
                  <a:pt x="3186364" y="1074515"/>
                </a:lnTo>
                <a:close/>
                <a:moveTo>
                  <a:pt x="1969071" y="491272"/>
                </a:moveTo>
                <a:lnTo>
                  <a:pt x="1806476" y="987614"/>
                </a:lnTo>
                <a:lnTo>
                  <a:pt x="2126531" y="987614"/>
                </a:lnTo>
                <a:close/>
                <a:moveTo>
                  <a:pt x="7964053" y="421955"/>
                </a:moveTo>
                <a:lnTo>
                  <a:pt x="8270415" y="421955"/>
                </a:lnTo>
                <a:cubicBezTo>
                  <a:pt x="8327465" y="421955"/>
                  <a:pt x="8370253" y="429372"/>
                  <a:pt x="8398780" y="444205"/>
                </a:cubicBezTo>
                <a:cubicBezTo>
                  <a:pt x="8449554" y="470449"/>
                  <a:pt x="8474942" y="521794"/>
                  <a:pt x="8474942" y="598242"/>
                </a:cubicBezTo>
                <a:cubicBezTo>
                  <a:pt x="8474942" y="668985"/>
                  <a:pt x="8448699" y="716337"/>
                  <a:pt x="8396212" y="740299"/>
                </a:cubicBezTo>
                <a:cubicBezTo>
                  <a:pt x="8366545" y="753991"/>
                  <a:pt x="8322046" y="760837"/>
                  <a:pt x="8262713" y="760837"/>
                </a:cubicBezTo>
                <a:lnTo>
                  <a:pt x="7964053" y="760837"/>
                </a:lnTo>
                <a:close/>
                <a:moveTo>
                  <a:pt x="4457961" y="387725"/>
                </a:moveTo>
                <a:cubicBezTo>
                  <a:pt x="4569210" y="387725"/>
                  <a:pt x="4653787" y="426377"/>
                  <a:pt x="4711694" y="503681"/>
                </a:cubicBezTo>
                <a:cubicBezTo>
                  <a:pt x="4769600" y="580985"/>
                  <a:pt x="4798554" y="690379"/>
                  <a:pt x="4798554" y="831865"/>
                </a:cubicBezTo>
                <a:cubicBezTo>
                  <a:pt x="4798554" y="893480"/>
                  <a:pt x="4792278" y="947393"/>
                  <a:pt x="4779727" y="993604"/>
                </a:cubicBezTo>
                <a:cubicBezTo>
                  <a:pt x="4771740" y="1024412"/>
                  <a:pt x="4757762" y="1060354"/>
                  <a:pt x="4737795" y="1101430"/>
                </a:cubicBezTo>
                <a:lnTo>
                  <a:pt x="4610286" y="979912"/>
                </a:lnTo>
                <a:lnTo>
                  <a:pt x="4474220" y="1121969"/>
                </a:lnTo>
                <a:lnTo>
                  <a:pt x="4601729" y="1243487"/>
                </a:lnTo>
                <a:cubicBezTo>
                  <a:pt x="4577767" y="1253756"/>
                  <a:pt x="4558085" y="1260887"/>
                  <a:pt x="4542681" y="1264881"/>
                </a:cubicBezTo>
                <a:cubicBezTo>
                  <a:pt x="4514726" y="1272297"/>
                  <a:pt x="4485630" y="1276006"/>
                  <a:pt x="4455393" y="1276006"/>
                </a:cubicBezTo>
                <a:cubicBezTo>
                  <a:pt x="4374952" y="1276006"/>
                  <a:pt x="4305920" y="1251759"/>
                  <a:pt x="4248299" y="1203266"/>
                </a:cubicBezTo>
                <a:cubicBezTo>
                  <a:pt x="4159300" y="1128529"/>
                  <a:pt x="4114801" y="1004729"/>
                  <a:pt x="4114801" y="831865"/>
                </a:cubicBezTo>
                <a:cubicBezTo>
                  <a:pt x="4114801" y="684104"/>
                  <a:pt x="4145893" y="573140"/>
                  <a:pt x="4208079" y="498974"/>
                </a:cubicBezTo>
                <a:cubicBezTo>
                  <a:pt x="4270264" y="424808"/>
                  <a:pt x="4353558" y="387725"/>
                  <a:pt x="4457961" y="387725"/>
                </a:cubicBezTo>
                <a:close/>
                <a:moveTo>
                  <a:pt x="7706469" y="202880"/>
                </a:moveTo>
                <a:lnTo>
                  <a:pt x="7706469" y="1464273"/>
                </a:lnTo>
                <a:lnTo>
                  <a:pt x="7964053" y="1464273"/>
                </a:lnTo>
                <a:lnTo>
                  <a:pt x="7964053" y="969643"/>
                </a:lnTo>
                <a:lnTo>
                  <a:pt x="8236185" y="969643"/>
                </a:lnTo>
                <a:cubicBezTo>
                  <a:pt x="8313773" y="969643"/>
                  <a:pt x="8366689" y="983050"/>
                  <a:pt x="8394929" y="1009864"/>
                </a:cubicBezTo>
                <a:cubicBezTo>
                  <a:pt x="8423169" y="1036678"/>
                  <a:pt x="8437859" y="1090305"/>
                  <a:pt x="8439000" y="1170747"/>
                </a:cubicBezTo>
                <a:lnTo>
                  <a:pt x="8440712" y="1287986"/>
                </a:lnTo>
                <a:cubicBezTo>
                  <a:pt x="8441282" y="1325069"/>
                  <a:pt x="8444991" y="1361297"/>
                  <a:pt x="8451837" y="1396668"/>
                </a:cubicBezTo>
                <a:cubicBezTo>
                  <a:pt x="8455260" y="1413783"/>
                  <a:pt x="8460964" y="1436318"/>
                  <a:pt x="8468952" y="1464273"/>
                </a:cubicBezTo>
                <a:lnTo>
                  <a:pt x="8759055" y="1464273"/>
                </a:lnTo>
                <a:lnTo>
                  <a:pt x="8759055" y="1432610"/>
                </a:lnTo>
                <a:cubicBezTo>
                  <a:pt x="8733952" y="1417206"/>
                  <a:pt x="8717979" y="1393245"/>
                  <a:pt x="8711133" y="1360726"/>
                </a:cubicBezTo>
                <a:cubicBezTo>
                  <a:pt x="8706568" y="1340188"/>
                  <a:pt x="8704287" y="1301108"/>
                  <a:pt x="8704287" y="1243487"/>
                </a:cubicBezTo>
                <a:lnTo>
                  <a:pt x="8704287" y="1158766"/>
                </a:lnTo>
                <a:cubicBezTo>
                  <a:pt x="8704287" y="1070338"/>
                  <a:pt x="8692163" y="1004586"/>
                  <a:pt x="8667917" y="961513"/>
                </a:cubicBezTo>
                <a:cubicBezTo>
                  <a:pt x="8643669" y="918440"/>
                  <a:pt x="8602451" y="885208"/>
                  <a:pt x="8544259" y="861817"/>
                </a:cubicBezTo>
                <a:cubicBezTo>
                  <a:pt x="8613861" y="837856"/>
                  <a:pt x="8663780" y="796922"/>
                  <a:pt x="8694017" y="739015"/>
                </a:cubicBezTo>
                <a:cubicBezTo>
                  <a:pt x="8724254" y="681109"/>
                  <a:pt x="8739373" y="622204"/>
                  <a:pt x="8739373" y="562300"/>
                </a:cubicBezTo>
                <a:cubicBezTo>
                  <a:pt x="8739373" y="512666"/>
                  <a:pt x="8731385" y="468452"/>
                  <a:pt x="8715411" y="429657"/>
                </a:cubicBezTo>
                <a:cubicBezTo>
                  <a:pt x="8699437" y="390863"/>
                  <a:pt x="8677758" y="355491"/>
                  <a:pt x="8650374" y="323543"/>
                </a:cubicBezTo>
                <a:cubicBezTo>
                  <a:pt x="8617284" y="284748"/>
                  <a:pt x="8576920" y="255367"/>
                  <a:pt x="8529283" y="235399"/>
                </a:cubicBezTo>
                <a:cubicBezTo>
                  <a:pt x="8481645" y="215432"/>
                  <a:pt x="8413612" y="204592"/>
                  <a:pt x="8325184" y="202880"/>
                </a:cubicBezTo>
                <a:close/>
                <a:moveTo>
                  <a:pt x="6536606" y="202880"/>
                </a:moveTo>
                <a:lnTo>
                  <a:pt x="6536606" y="1464273"/>
                </a:lnTo>
                <a:lnTo>
                  <a:pt x="7492492" y="1464273"/>
                </a:lnTo>
                <a:lnTo>
                  <a:pt x="7492492" y="1237496"/>
                </a:lnTo>
                <a:lnTo>
                  <a:pt x="6794190" y="1237496"/>
                </a:lnTo>
                <a:lnTo>
                  <a:pt x="6794190" y="913163"/>
                </a:lnTo>
                <a:lnTo>
                  <a:pt x="7406915" y="913163"/>
                </a:lnTo>
                <a:lnTo>
                  <a:pt x="7406915" y="694088"/>
                </a:lnTo>
                <a:lnTo>
                  <a:pt x="6794190" y="694088"/>
                </a:lnTo>
                <a:lnTo>
                  <a:pt x="6794190" y="426234"/>
                </a:lnTo>
                <a:lnTo>
                  <a:pt x="7461684" y="426234"/>
                </a:lnTo>
                <a:lnTo>
                  <a:pt x="7461684" y="202880"/>
                </a:lnTo>
                <a:close/>
                <a:moveTo>
                  <a:pt x="5262079" y="202880"/>
                </a:moveTo>
                <a:lnTo>
                  <a:pt x="5262079" y="978201"/>
                </a:lnTo>
                <a:cubicBezTo>
                  <a:pt x="5262078" y="1112270"/>
                  <a:pt x="5282902" y="1216673"/>
                  <a:pt x="5324549" y="1291409"/>
                </a:cubicBezTo>
                <a:cubicBezTo>
                  <a:pt x="5402709" y="1428331"/>
                  <a:pt x="5551040" y="1496792"/>
                  <a:pt x="5769546" y="1496792"/>
                </a:cubicBezTo>
                <a:cubicBezTo>
                  <a:pt x="5988050" y="1496792"/>
                  <a:pt x="6136096" y="1428331"/>
                  <a:pt x="6213686" y="1291409"/>
                </a:cubicBezTo>
                <a:cubicBezTo>
                  <a:pt x="6255332" y="1216673"/>
                  <a:pt x="6276156" y="1112270"/>
                  <a:pt x="6276156" y="978201"/>
                </a:cubicBezTo>
                <a:lnTo>
                  <a:pt x="6276156" y="202880"/>
                </a:lnTo>
                <a:lnTo>
                  <a:pt x="6008303" y="202880"/>
                </a:lnTo>
                <a:lnTo>
                  <a:pt x="6008303" y="978201"/>
                </a:lnTo>
                <a:cubicBezTo>
                  <a:pt x="6008303" y="1064918"/>
                  <a:pt x="5998034" y="1128244"/>
                  <a:pt x="5977496" y="1168180"/>
                </a:cubicBezTo>
                <a:cubicBezTo>
                  <a:pt x="5945546" y="1238922"/>
                  <a:pt x="5876230" y="1274294"/>
                  <a:pt x="5769546" y="1274294"/>
                </a:cubicBezTo>
                <a:cubicBezTo>
                  <a:pt x="5662289" y="1274294"/>
                  <a:pt x="5592688" y="1238922"/>
                  <a:pt x="5560740" y="1168180"/>
                </a:cubicBezTo>
                <a:cubicBezTo>
                  <a:pt x="5540201" y="1128244"/>
                  <a:pt x="5529932" y="1064918"/>
                  <a:pt x="5529932" y="978201"/>
                </a:cubicBezTo>
                <a:lnTo>
                  <a:pt x="5529932" y="202880"/>
                </a:lnTo>
                <a:close/>
                <a:moveTo>
                  <a:pt x="1822736" y="202880"/>
                </a:moveTo>
                <a:lnTo>
                  <a:pt x="2120541" y="202880"/>
                </a:lnTo>
                <a:lnTo>
                  <a:pt x="2567248" y="1464273"/>
                </a:lnTo>
                <a:lnTo>
                  <a:pt x="2281424" y="1464273"/>
                </a:lnTo>
                <a:lnTo>
                  <a:pt x="2200127" y="1204977"/>
                </a:lnTo>
                <a:lnTo>
                  <a:pt x="1735448" y="1204977"/>
                </a:lnTo>
                <a:lnTo>
                  <a:pt x="1648160" y="1464273"/>
                </a:lnTo>
                <a:lnTo>
                  <a:pt x="1372605" y="1464273"/>
                </a:lnTo>
                <a:close/>
                <a:moveTo>
                  <a:pt x="0" y="202880"/>
                </a:moveTo>
                <a:lnTo>
                  <a:pt x="383381" y="202880"/>
                </a:lnTo>
                <a:lnTo>
                  <a:pt x="612726" y="1194708"/>
                </a:lnTo>
                <a:lnTo>
                  <a:pt x="840358" y="202880"/>
                </a:lnTo>
                <a:lnTo>
                  <a:pt x="1219461" y="202880"/>
                </a:lnTo>
                <a:lnTo>
                  <a:pt x="1219461" y="1464273"/>
                </a:lnTo>
                <a:lnTo>
                  <a:pt x="973857" y="1464273"/>
                </a:lnTo>
                <a:lnTo>
                  <a:pt x="973857" y="611079"/>
                </a:lnTo>
                <a:cubicBezTo>
                  <a:pt x="973857" y="586547"/>
                  <a:pt x="974142" y="552174"/>
                  <a:pt x="974713" y="507959"/>
                </a:cubicBezTo>
                <a:cubicBezTo>
                  <a:pt x="975283" y="463745"/>
                  <a:pt x="975569" y="429657"/>
                  <a:pt x="975569" y="405696"/>
                </a:cubicBezTo>
                <a:lnTo>
                  <a:pt x="736811" y="1464273"/>
                </a:lnTo>
                <a:lnTo>
                  <a:pt x="480938" y="1464273"/>
                </a:lnTo>
                <a:lnTo>
                  <a:pt x="243892" y="405696"/>
                </a:lnTo>
                <a:cubicBezTo>
                  <a:pt x="243892" y="429657"/>
                  <a:pt x="244178" y="463745"/>
                  <a:pt x="244748" y="507959"/>
                </a:cubicBezTo>
                <a:cubicBezTo>
                  <a:pt x="245319" y="552174"/>
                  <a:pt x="245604" y="586547"/>
                  <a:pt x="245604" y="611079"/>
                </a:cubicBezTo>
                <a:lnTo>
                  <a:pt x="245604" y="1464273"/>
                </a:lnTo>
                <a:lnTo>
                  <a:pt x="0" y="1464273"/>
                </a:lnTo>
                <a:close/>
                <a:moveTo>
                  <a:pt x="3173425" y="166083"/>
                </a:moveTo>
                <a:cubicBezTo>
                  <a:pt x="3306354" y="166083"/>
                  <a:pt x="3419742" y="201312"/>
                  <a:pt x="3513591" y="271769"/>
                </a:cubicBezTo>
                <a:cubicBezTo>
                  <a:pt x="3560515" y="306998"/>
                  <a:pt x="3596279" y="350178"/>
                  <a:pt x="3620882" y="401310"/>
                </a:cubicBezTo>
                <a:lnTo>
                  <a:pt x="3639534" y="455344"/>
                </a:lnTo>
                <a:lnTo>
                  <a:pt x="3606854" y="489840"/>
                </a:lnTo>
                <a:lnTo>
                  <a:pt x="3533682" y="578560"/>
                </a:lnTo>
                <a:lnTo>
                  <a:pt x="3407904" y="578560"/>
                </a:lnTo>
                <a:cubicBezTo>
                  <a:pt x="3403340" y="502682"/>
                  <a:pt x="3370251" y="448769"/>
                  <a:pt x="3308636" y="416821"/>
                </a:cubicBezTo>
                <a:cubicBezTo>
                  <a:pt x="3267559" y="395712"/>
                  <a:pt x="3216498" y="385158"/>
                  <a:pt x="3155454" y="385158"/>
                </a:cubicBezTo>
                <a:cubicBezTo>
                  <a:pt x="3087564" y="385158"/>
                  <a:pt x="3033366" y="398850"/>
                  <a:pt x="2992860" y="426234"/>
                </a:cubicBezTo>
                <a:cubicBezTo>
                  <a:pt x="2952353" y="453619"/>
                  <a:pt x="2932101" y="491843"/>
                  <a:pt x="2932101" y="540906"/>
                </a:cubicBezTo>
                <a:cubicBezTo>
                  <a:pt x="2932101" y="585976"/>
                  <a:pt x="2952068" y="619636"/>
                  <a:pt x="2992004" y="641886"/>
                </a:cubicBezTo>
                <a:cubicBezTo>
                  <a:pt x="3017677" y="656719"/>
                  <a:pt x="3072445" y="674120"/>
                  <a:pt x="3156310" y="694088"/>
                </a:cubicBezTo>
                <a:lnTo>
                  <a:pt x="3373674" y="746289"/>
                </a:lnTo>
                <a:lnTo>
                  <a:pt x="3397594" y="753922"/>
                </a:lnTo>
                <a:lnTo>
                  <a:pt x="3315298" y="868421"/>
                </a:lnTo>
                <a:lnTo>
                  <a:pt x="3253017" y="967974"/>
                </a:lnTo>
                <a:lnTo>
                  <a:pt x="3221348" y="959374"/>
                </a:lnTo>
                <a:lnTo>
                  <a:pt x="3087849" y="929422"/>
                </a:lnTo>
                <a:cubicBezTo>
                  <a:pt x="2956632" y="899756"/>
                  <a:pt x="2865921" y="867522"/>
                  <a:pt x="2815717" y="832721"/>
                </a:cubicBezTo>
                <a:cubicBezTo>
                  <a:pt x="2730711" y="774529"/>
                  <a:pt x="2688208" y="683533"/>
                  <a:pt x="2688208" y="559733"/>
                </a:cubicBezTo>
                <a:cubicBezTo>
                  <a:pt x="2688208" y="446772"/>
                  <a:pt x="2729285" y="352924"/>
                  <a:pt x="2811438" y="278187"/>
                </a:cubicBezTo>
                <a:cubicBezTo>
                  <a:pt x="2893591" y="203451"/>
                  <a:pt x="3014254" y="166083"/>
                  <a:pt x="3173425" y="166083"/>
                </a:cubicBezTo>
                <a:close/>
                <a:moveTo>
                  <a:pt x="4459672" y="164371"/>
                </a:moveTo>
                <a:cubicBezTo>
                  <a:pt x="4297648" y="164371"/>
                  <a:pt x="4162152" y="212579"/>
                  <a:pt x="4053186" y="308995"/>
                </a:cubicBezTo>
                <a:cubicBezTo>
                  <a:pt x="3919687" y="427090"/>
                  <a:pt x="3852938" y="601380"/>
                  <a:pt x="3852938" y="831865"/>
                </a:cubicBezTo>
                <a:cubicBezTo>
                  <a:pt x="3852938" y="1060639"/>
                  <a:pt x="3917976" y="1234073"/>
                  <a:pt x="4048051" y="1352168"/>
                </a:cubicBezTo>
                <a:cubicBezTo>
                  <a:pt x="4155306" y="1450296"/>
                  <a:pt x="4291087" y="1499359"/>
                  <a:pt x="4455393" y="1499359"/>
                </a:cubicBezTo>
                <a:cubicBezTo>
                  <a:pt x="4534124" y="1499359"/>
                  <a:pt x="4601729" y="1489946"/>
                  <a:pt x="4658209" y="1471119"/>
                </a:cubicBezTo>
                <a:cubicBezTo>
                  <a:pt x="4691868" y="1459709"/>
                  <a:pt x="4731804" y="1440026"/>
                  <a:pt x="4778015" y="1412072"/>
                </a:cubicBezTo>
                <a:lnTo>
                  <a:pt x="4930341" y="1555840"/>
                </a:lnTo>
                <a:lnTo>
                  <a:pt x="5068119" y="1412072"/>
                </a:lnTo>
                <a:lnTo>
                  <a:pt x="4922639" y="1276006"/>
                </a:lnTo>
                <a:cubicBezTo>
                  <a:pt x="4965997" y="1228083"/>
                  <a:pt x="4998802" y="1167894"/>
                  <a:pt x="5021052" y="1095440"/>
                </a:cubicBezTo>
                <a:cubicBezTo>
                  <a:pt x="5048436" y="1019562"/>
                  <a:pt x="5062128" y="925429"/>
                  <a:pt x="5062128" y="813038"/>
                </a:cubicBezTo>
                <a:cubicBezTo>
                  <a:pt x="5062128" y="600810"/>
                  <a:pt x="4998231" y="435648"/>
                  <a:pt x="4870438" y="317552"/>
                </a:cubicBezTo>
                <a:cubicBezTo>
                  <a:pt x="4759759" y="215432"/>
                  <a:pt x="4622837" y="164371"/>
                  <a:pt x="4459672" y="164371"/>
                </a:cubicBezTo>
                <a:close/>
                <a:moveTo>
                  <a:pt x="4147508" y="0"/>
                </a:moveTo>
                <a:lnTo>
                  <a:pt x="5219655" y="0"/>
                </a:lnTo>
                <a:lnTo>
                  <a:pt x="5529754" y="0"/>
                </a:lnTo>
                <a:lnTo>
                  <a:pt x="5984772" y="0"/>
                </a:lnTo>
                <a:lnTo>
                  <a:pt x="7661327" y="0"/>
                </a:lnTo>
                <a:lnTo>
                  <a:pt x="11918862" y="0"/>
                </a:lnTo>
                <a:lnTo>
                  <a:pt x="11918862" y="6834607"/>
                </a:lnTo>
                <a:lnTo>
                  <a:pt x="7661327" y="6834607"/>
                </a:lnTo>
                <a:lnTo>
                  <a:pt x="5984772" y="6834607"/>
                </a:lnTo>
                <a:lnTo>
                  <a:pt x="5529754" y="6834607"/>
                </a:lnTo>
                <a:lnTo>
                  <a:pt x="5219655" y="6834607"/>
                </a:lnTo>
                <a:lnTo>
                  <a:pt x="5010270" y="6834607"/>
                </a:lnTo>
                <a:lnTo>
                  <a:pt x="4900670" y="6757470"/>
                </a:lnTo>
                <a:cubicBezTo>
                  <a:pt x="4730205" y="6630414"/>
                  <a:pt x="4562869" y="6493173"/>
                  <a:pt x="4393988" y="6353069"/>
                </a:cubicBezTo>
                <a:cubicBezTo>
                  <a:pt x="3466602" y="5583728"/>
                  <a:pt x="2555791" y="4952181"/>
                  <a:pt x="2555791" y="3609302"/>
                </a:cubicBezTo>
                <a:cubicBezTo>
                  <a:pt x="2555791" y="2847677"/>
                  <a:pt x="2696459" y="2133368"/>
                  <a:pt x="2963045" y="1517326"/>
                </a:cubicBezTo>
                <a:lnTo>
                  <a:pt x="2984986" y="1470412"/>
                </a:lnTo>
                <a:lnTo>
                  <a:pt x="3079880" y="1489759"/>
                </a:lnTo>
                <a:cubicBezTo>
                  <a:pt x="3116571" y="1494448"/>
                  <a:pt x="3155454" y="1496792"/>
                  <a:pt x="3196531" y="1496792"/>
                </a:cubicBezTo>
                <a:cubicBezTo>
                  <a:pt x="3357414" y="1496792"/>
                  <a:pt x="3481928" y="1458711"/>
                  <a:pt x="3570071" y="1382548"/>
                </a:cubicBezTo>
                <a:cubicBezTo>
                  <a:pt x="3658215" y="1306385"/>
                  <a:pt x="3702286" y="1210682"/>
                  <a:pt x="3702286" y="1095440"/>
                </a:cubicBezTo>
                <a:cubicBezTo>
                  <a:pt x="3702286" y="983050"/>
                  <a:pt x="3664633" y="897188"/>
                  <a:pt x="3589326" y="837856"/>
                </a:cubicBezTo>
                <a:cubicBezTo>
                  <a:pt x="3565079" y="818744"/>
                  <a:pt x="3534985" y="801557"/>
                  <a:pt x="3499043" y="786296"/>
                </a:cubicBezTo>
                <a:lnTo>
                  <a:pt x="3397594" y="753922"/>
                </a:lnTo>
                <a:lnTo>
                  <a:pt x="3455520" y="673330"/>
                </a:lnTo>
                <a:lnTo>
                  <a:pt x="3533682" y="578560"/>
                </a:lnTo>
                <a:lnTo>
                  <a:pt x="3661210" y="578560"/>
                </a:lnTo>
                <a:cubicBezTo>
                  <a:pt x="3660069" y="545042"/>
                  <a:pt x="3656138" y="513513"/>
                  <a:pt x="3649416" y="483971"/>
                </a:cubicBezTo>
                <a:lnTo>
                  <a:pt x="3639534" y="455344"/>
                </a:lnTo>
                <a:lnTo>
                  <a:pt x="3769130" y="318548"/>
                </a:lnTo>
                <a:cubicBezTo>
                  <a:pt x="3880922" y="208552"/>
                  <a:pt x="3999893" y="107086"/>
                  <a:pt x="4125811" y="14946"/>
                </a:cubicBezTo>
                <a:close/>
              </a:path>
            </a:pathLst>
          </a:custGeom>
          <a:noFill/>
          <a:effec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ZoneTexte 6">
            <a:extLst>
              <a:ext uri="{FF2B5EF4-FFF2-40B4-BE49-F238E27FC236}">
                <a16:creationId xmlns:a16="http://schemas.microsoft.com/office/drawing/2014/main" id="{997220B9-F43A-13B5-A5D4-B56C9F8FA092}"/>
              </a:ext>
            </a:extLst>
          </p:cNvPr>
          <p:cNvSpPr txBox="1"/>
          <p:nvPr/>
        </p:nvSpPr>
        <p:spPr>
          <a:xfrm>
            <a:off x="-84019" y="1846958"/>
            <a:ext cx="12245974" cy="5509200"/>
          </a:xfrm>
          <a:prstGeom prst="rect">
            <a:avLst/>
          </a:prstGeom>
          <a:solidFill>
            <a:srgbClr val="FCF7F3">
              <a:alpha val="67132"/>
            </a:srgbClr>
          </a:solidFill>
        </p:spPr>
        <p:txBody>
          <a:bodyPr wrap="square" rtlCol="0">
            <a:spAutoFit/>
          </a:bodyPr>
          <a:lstStyle/>
          <a:p>
            <a:pPr algn="ctr"/>
            <a:endParaRPr lang="fr-FR" sz="4000" b="1" dirty="0">
              <a:solidFill>
                <a:srgbClr val="0070C0"/>
              </a:solidFill>
              <a:effectLst/>
              <a:latin typeface="Calibri" panose="020F0502020204030204" pitchFamily="34" charset="0"/>
              <a:cs typeface="Calibri" panose="020F0502020204030204" pitchFamily="34" charset="0"/>
            </a:endParaRPr>
          </a:p>
          <a:p>
            <a:pPr algn="ctr"/>
            <a:endParaRPr lang="fr-FR" sz="4000" b="1" dirty="0">
              <a:solidFill>
                <a:srgbClr val="0070C0"/>
              </a:solidFill>
              <a:latin typeface="Calibri" panose="020F0502020204030204" pitchFamily="34" charset="0"/>
              <a:cs typeface="Calibri" panose="020F0502020204030204" pitchFamily="34" charset="0"/>
            </a:endParaRPr>
          </a:p>
          <a:p>
            <a:pPr algn="ctr"/>
            <a:r>
              <a:rPr lang="fr-FR" sz="4000" b="1" dirty="0">
                <a:solidFill>
                  <a:srgbClr val="0070C0"/>
                </a:solidFill>
                <a:latin typeface="Calibri" panose="020F0502020204030204" pitchFamily="34" charset="0"/>
                <a:cs typeface="Calibri" panose="020F0502020204030204" pitchFamily="34" charset="0"/>
              </a:rPr>
              <a:t>Au cabinet : port de masque chirurgical </a:t>
            </a:r>
            <a:r>
              <a:rPr lang="fr-FR" sz="2000" dirty="0">
                <a:solidFill>
                  <a:srgbClr val="0070C0"/>
                </a:solidFill>
                <a:latin typeface="Calibri" panose="020F0502020204030204" pitchFamily="34" charset="0"/>
                <a:cs typeface="Calibri" panose="020F0502020204030204" pitchFamily="34" charset="0"/>
              </a:rPr>
              <a:t>(a minima)</a:t>
            </a:r>
            <a:r>
              <a:rPr lang="fr-FR" sz="4000" b="1" dirty="0">
                <a:solidFill>
                  <a:srgbClr val="0070C0"/>
                </a:solidFill>
                <a:latin typeface="Calibri" panose="020F0502020204030204" pitchFamily="34" charset="0"/>
                <a:cs typeface="Calibri" panose="020F0502020204030204" pitchFamily="34" charset="0"/>
              </a:rPr>
              <a:t> par tous les patients dès la salle d’attente – FFP2 pour médecin</a:t>
            </a:r>
          </a:p>
          <a:p>
            <a:pPr algn="ctr"/>
            <a:r>
              <a:rPr lang="fr-FR" sz="3200" b="1" dirty="0">
                <a:solidFill>
                  <a:srgbClr val="0070C0"/>
                </a:solidFill>
                <a:latin typeface="Calibri" panose="020F0502020204030204" pitchFamily="34" charset="0"/>
                <a:cs typeface="Calibri" panose="020F0502020204030204" pitchFamily="34" charset="0"/>
              </a:rPr>
              <a:t>(contaminations pré-/asymptomatique)</a:t>
            </a:r>
          </a:p>
          <a:p>
            <a:pPr algn="ctr"/>
            <a:endParaRPr lang="fr-FR" sz="4000" b="1" dirty="0">
              <a:solidFill>
                <a:srgbClr val="0070C0"/>
              </a:solidFill>
              <a:latin typeface="Calibri" panose="020F0502020204030204" pitchFamily="34" charset="0"/>
              <a:cs typeface="Calibri" panose="020F0502020204030204" pitchFamily="34" charset="0"/>
            </a:endParaRPr>
          </a:p>
          <a:p>
            <a:pPr algn="ctr"/>
            <a:r>
              <a:rPr lang="fr-FR" sz="4000" b="1" dirty="0">
                <a:solidFill>
                  <a:srgbClr val="0070C0"/>
                </a:solidFill>
                <a:latin typeface="Calibri" panose="020F0502020204030204" pitchFamily="34" charset="0"/>
                <a:cs typeface="Calibri" panose="020F0502020204030204" pitchFamily="34" charset="0"/>
              </a:rPr>
              <a:t>… mais quid dans les autres lieux de soins (hôpital, EHPAD, autres cabinets, kiné, etc.) ?</a:t>
            </a:r>
            <a:endParaRPr lang="fr-FR" sz="4000" b="1" dirty="0">
              <a:latin typeface="Calibri" panose="020F0502020204030204" pitchFamily="34" charset="0"/>
              <a:cs typeface="Calibri" panose="020F0502020204030204" pitchFamily="34" charset="0"/>
            </a:endParaRPr>
          </a:p>
          <a:p>
            <a:pPr algn="ctr"/>
            <a:endParaRPr lang="fr-FR" sz="4000" b="1" dirty="0">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63AC967E-64C2-A258-E8BD-AFCD771938B6}"/>
              </a:ext>
            </a:extLst>
          </p:cNvPr>
          <p:cNvSpPr txBox="1"/>
          <p:nvPr/>
        </p:nvSpPr>
        <p:spPr>
          <a:xfrm>
            <a:off x="-26987" y="-6322520"/>
            <a:ext cx="12245974" cy="5847755"/>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t>Vie réelle </a:t>
            </a:r>
            <a:r>
              <a:rPr lang="fr-FR" sz="2800" dirty="0"/>
              <a:t>: le masque est efficace (et le retrait à l’école augmente les cas)	</a:t>
            </a:r>
          </a:p>
          <a:p>
            <a:r>
              <a:rPr lang="fr-FR" sz="1100" dirty="0" err="1">
                <a:effectLst/>
                <a:latin typeface="Arial" panose="020B0604020202020204" pitchFamily="34" charset="0"/>
                <a:ea typeface="Calibri" panose="020F0502020204030204" pitchFamily="34" charset="0"/>
                <a:cs typeface="Arial" panose="020B0604020202020204" pitchFamily="34" charset="0"/>
              </a:rPr>
              <a:t>ComCor</a:t>
            </a:r>
            <a:r>
              <a:rPr lang="fr-FR" sz="1100" dirty="0">
                <a:effectLst/>
                <a:latin typeface="Arial" panose="020B0604020202020204" pitchFamily="34" charset="0"/>
                <a:ea typeface="Calibri" panose="020F0502020204030204" pitchFamily="34" charset="0"/>
                <a:cs typeface="Arial" panose="020B0604020202020204" pitchFamily="34" charset="0"/>
              </a:rPr>
              <a:t> : Etude des facteurs sociodémographiques, comportements et pratiques associés à l’infection par le SARS-CoV-2. </a:t>
            </a:r>
            <a:r>
              <a:rPr lang="en-US" sz="1100" dirty="0">
                <a:effectLst/>
                <a:latin typeface="Arial" panose="020B0604020202020204" pitchFamily="34" charset="0"/>
                <a:ea typeface="Calibri" panose="020F0502020204030204" pitchFamily="34" charset="0"/>
                <a:cs typeface="Arial" panose="020B0604020202020204" pitchFamily="34" charset="0"/>
              </a:rPr>
              <a:t>Inst Pasteur 2021</a:t>
            </a:r>
            <a:r>
              <a:rPr lang="fr-FR" sz="1100" dirty="0">
                <a:effectLst/>
                <a:latin typeface="Arial" panose="020B0604020202020204" pitchFamily="34" charset="0"/>
                <a:cs typeface="Arial" panose="020B0604020202020204" pitchFamily="34" charset="0"/>
              </a:rPr>
              <a:t> </a:t>
            </a:r>
          </a:p>
          <a:p>
            <a:r>
              <a:rPr lang="fr-FR" sz="1100" kern="100" dirty="0" err="1">
                <a:effectLst/>
                <a:latin typeface="Arial" panose="020B0604020202020204" pitchFamily="34" charset="0"/>
                <a:ea typeface="Calibri" panose="020F0502020204030204" pitchFamily="34" charset="0"/>
                <a:cs typeface="Arial" panose="020B0604020202020204" pitchFamily="34" charset="0"/>
              </a:rPr>
              <a:t>Rochoy</a:t>
            </a:r>
            <a:r>
              <a:rPr lang="fr-FR" sz="1100" kern="100" dirty="0">
                <a:effectLst/>
                <a:latin typeface="Arial" panose="020B0604020202020204" pitchFamily="34" charset="0"/>
                <a:ea typeface="Calibri" panose="020F0502020204030204" pitchFamily="34" charset="0"/>
                <a:cs typeface="Arial" panose="020B0604020202020204" pitchFamily="34" charset="0"/>
              </a:rPr>
              <a:t> M, Zeno E, Depagne C, Serrano B, </a:t>
            </a:r>
            <a:r>
              <a:rPr lang="fr-FR" sz="1100" kern="100" dirty="0" err="1">
                <a:effectLst/>
                <a:latin typeface="Arial" panose="020B0604020202020204" pitchFamily="34" charset="0"/>
                <a:ea typeface="Calibri" panose="020F0502020204030204" pitchFamily="34" charset="0"/>
                <a:cs typeface="Arial" panose="020B0604020202020204" pitchFamily="34" charset="0"/>
              </a:rPr>
              <a:t>Baubet</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fr-FR" sz="1100" kern="100" dirty="0" err="1">
                <a:effectLst/>
                <a:latin typeface="Arial" panose="020B0604020202020204" pitchFamily="34" charset="0"/>
                <a:ea typeface="Calibri" panose="020F0502020204030204" pitchFamily="34" charset="0"/>
                <a:cs typeface="Arial" panose="020B0604020202020204" pitchFamily="34" charset="0"/>
              </a:rPr>
              <a:t>T</a:t>
            </a:r>
            <a:r>
              <a:rPr lang="fr-FR" sz="1100" kern="100" dirty="0">
                <a:effectLst/>
                <a:latin typeface="Arial" panose="020B0604020202020204" pitchFamily="34" charset="0"/>
                <a:ea typeface="Calibri" panose="020F0502020204030204" pitchFamily="34" charset="0"/>
                <a:cs typeface="Arial" panose="020B0604020202020204" pitchFamily="34" charset="0"/>
              </a:rPr>
              <a:t>, Billy E, et al. Port du masque dès 6 ans en France contre la propagation de la COVID-19 dans les écoles </a:t>
            </a:r>
            <a:r>
              <a:rPr lang="fr-FR" sz="1100" kern="100" dirty="0" err="1">
                <a:effectLst/>
                <a:latin typeface="Arial" panose="020B0604020202020204" pitchFamily="34" charset="0"/>
                <a:ea typeface="Calibri" panose="020F0502020204030204" pitchFamily="34" charset="0"/>
                <a:cs typeface="Arial" panose="020B0604020202020204" pitchFamily="34" charset="0"/>
              </a:rPr>
              <a:t>Wearing</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fr-FR" sz="1100" kern="100" dirty="0" err="1">
                <a:effectLst/>
                <a:latin typeface="Arial" panose="020B0604020202020204" pitchFamily="34" charset="0"/>
                <a:ea typeface="Calibri" panose="020F0502020204030204" pitchFamily="34" charset="0"/>
                <a:cs typeface="Arial" panose="020B0604020202020204" pitchFamily="34" charset="0"/>
              </a:rPr>
              <a:t>masks</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fr-FR" sz="1100" kern="100" dirty="0" err="1">
                <a:effectLst/>
                <a:latin typeface="Arial" panose="020B0604020202020204" pitchFamily="34" charset="0"/>
                <a:ea typeface="Calibri" panose="020F0502020204030204" pitchFamily="34" charset="0"/>
                <a:cs typeface="Arial" panose="020B0604020202020204" pitchFamily="34" charset="0"/>
              </a:rPr>
              <a:t>from</a:t>
            </a:r>
            <a:r>
              <a:rPr lang="fr-FR" sz="1100" kern="100" dirty="0">
                <a:effectLst/>
                <a:latin typeface="Arial" panose="020B0604020202020204" pitchFamily="34" charset="0"/>
                <a:ea typeface="Calibri" panose="020F0502020204030204" pitchFamily="34" charset="0"/>
                <a:cs typeface="Arial" panose="020B0604020202020204" pitchFamily="34" charset="0"/>
              </a:rPr>
              <a:t> the </a:t>
            </a:r>
            <a:r>
              <a:rPr lang="fr-FR" sz="1100" kern="100" dirty="0" err="1">
                <a:effectLst/>
                <a:latin typeface="Arial" panose="020B0604020202020204" pitchFamily="34" charset="0"/>
                <a:ea typeface="Calibri" panose="020F0502020204030204" pitchFamily="34" charset="0"/>
                <a:cs typeface="Arial" panose="020B0604020202020204" pitchFamily="34" charset="0"/>
              </a:rPr>
              <a:t>age</a:t>
            </a:r>
            <a:r>
              <a:rPr lang="fr-FR" sz="1100" kern="100" dirty="0">
                <a:effectLst/>
                <a:latin typeface="Arial" panose="020B0604020202020204" pitchFamily="34" charset="0"/>
                <a:ea typeface="Calibri" panose="020F0502020204030204" pitchFamily="34" charset="0"/>
                <a:cs typeface="Arial" panose="020B0604020202020204" pitchFamily="34" charset="0"/>
              </a:rPr>
              <a:t> of 6 in France </a:t>
            </a:r>
            <a:r>
              <a:rPr lang="fr-FR" sz="1100" kern="100" dirty="0" err="1">
                <a:effectLst/>
                <a:latin typeface="Arial" panose="020B0604020202020204" pitchFamily="34" charset="0"/>
                <a:ea typeface="Calibri" panose="020F0502020204030204" pitchFamily="34" charset="0"/>
                <a:cs typeface="Arial" panose="020B0604020202020204" pitchFamily="34" charset="0"/>
              </a:rPr>
              <a:t>against</a:t>
            </a:r>
            <a:r>
              <a:rPr lang="fr-FR" sz="1100" kern="100" dirty="0">
                <a:effectLst/>
                <a:latin typeface="Arial" panose="020B0604020202020204" pitchFamily="34" charset="0"/>
                <a:ea typeface="Calibri" panose="020F0502020204030204" pitchFamily="34" charset="0"/>
                <a:cs typeface="Arial" panose="020B0604020202020204" pitchFamily="34" charset="0"/>
              </a:rPr>
              <a:t> the spread of COVID-19 in </a:t>
            </a:r>
            <a:r>
              <a:rPr lang="fr-FR" sz="1100" kern="100" dirty="0" err="1">
                <a:effectLst/>
                <a:latin typeface="Arial" panose="020B0604020202020204" pitchFamily="34" charset="0"/>
                <a:ea typeface="Calibri" panose="020F0502020204030204" pitchFamily="34" charset="0"/>
                <a:cs typeface="Arial" panose="020B0604020202020204" pitchFamily="34" charset="0"/>
              </a:rPr>
              <a:t>schools</a:t>
            </a:r>
            <a:r>
              <a:rPr lang="fr-FR" sz="1100" kern="100" dirty="0">
                <a:effectLst/>
                <a:latin typeface="Arial" panose="020B0604020202020204" pitchFamily="34" charset="0"/>
                <a:ea typeface="Calibri" panose="020F0502020204030204" pitchFamily="34" charset="0"/>
                <a:cs typeface="Arial" panose="020B0604020202020204" pitchFamily="34" charset="0"/>
              </a:rPr>
              <a:t>. </a:t>
            </a:r>
            <a:r>
              <a:rPr lang="en-US" sz="1100" kern="100" dirty="0" err="1">
                <a:effectLst/>
                <a:latin typeface="Arial" panose="020B0604020202020204" pitchFamily="34" charset="0"/>
                <a:ea typeface="Calibri" panose="020F0502020204030204" pitchFamily="34" charset="0"/>
                <a:cs typeface="Arial" panose="020B0604020202020204" pitchFamily="34" charset="0"/>
              </a:rPr>
              <a:t>Exercer</a:t>
            </a:r>
            <a:r>
              <a:rPr lang="en-US" sz="1100" kern="100" dirty="0">
                <a:effectLst/>
                <a:latin typeface="Arial" panose="020B0604020202020204" pitchFamily="34" charset="0"/>
                <a:ea typeface="Calibri" panose="020F0502020204030204" pitchFamily="34" charset="0"/>
                <a:cs typeface="Arial" panose="020B0604020202020204" pitchFamily="34" charset="0"/>
              </a:rPr>
              <a:t> 2021;169:33–9.</a:t>
            </a:r>
          </a:p>
          <a:p>
            <a:r>
              <a:rPr lang="en-US" sz="1100" dirty="0" err="1">
                <a:effectLst/>
                <a:latin typeface="Arial" panose="020B0604020202020204" pitchFamily="34" charset="0"/>
                <a:ea typeface="Calibri" panose="020F0502020204030204" pitchFamily="34" charset="0"/>
                <a:cs typeface="Arial" panose="020B0604020202020204" pitchFamily="34" charset="0"/>
              </a:rPr>
              <a:t>Krishnamachari</a:t>
            </a:r>
            <a:r>
              <a:rPr lang="en-US" sz="1100" dirty="0">
                <a:effectLst/>
                <a:latin typeface="Arial" panose="020B0604020202020204" pitchFamily="34" charset="0"/>
                <a:ea typeface="Calibri" panose="020F0502020204030204" pitchFamily="34" charset="0"/>
                <a:cs typeface="Arial" panose="020B0604020202020204" pitchFamily="34" charset="0"/>
              </a:rPr>
              <a:t> B, Morris A, Zastrow D, </a:t>
            </a:r>
            <a:r>
              <a:rPr lang="en-US" sz="1100" dirty="0" err="1">
                <a:effectLst/>
                <a:latin typeface="Arial" panose="020B0604020202020204" pitchFamily="34" charset="0"/>
                <a:ea typeface="Calibri" panose="020F0502020204030204" pitchFamily="34" charset="0"/>
                <a:cs typeface="Arial" panose="020B0604020202020204" pitchFamily="34" charset="0"/>
              </a:rPr>
              <a:t>Dsida</a:t>
            </a:r>
            <a:r>
              <a:rPr lang="en-US" sz="1100" dirty="0">
                <a:effectLst/>
                <a:latin typeface="Arial" panose="020B0604020202020204" pitchFamily="34" charset="0"/>
                <a:ea typeface="Calibri" panose="020F0502020204030204" pitchFamily="34" charset="0"/>
                <a:cs typeface="Arial" panose="020B0604020202020204" pitchFamily="34" charset="0"/>
              </a:rPr>
              <a:t> A, Harper B, </a:t>
            </a:r>
            <a:r>
              <a:rPr lang="en-US" sz="1100" dirty="0" err="1">
                <a:effectLst/>
                <a:latin typeface="Arial" panose="020B0604020202020204" pitchFamily="34" charset="0"/>
                <a:ea typeface="Calibri" panose="020F0502020204030204" pitchFamily="34" charset="0"/>
                <a:cs typeface="Arial" panose="020B0604020202020204" pitchFamily="34" charset="0"/>
              </a:rPr>
              <a:t>Santella</a:t>
            </a:r>
            <a:r>
              <a:rPr lang="en-US" sz="1100" dirty="0">
                <a:effectLst/>
                <a:latin typeface="Arial" panose="020B0604020202020204" pitchFamily="34" charset="0"/>
                <a:ea typeface="Calibri" panose="020F0502020204030204" pitchFamily="34" charset="0"/>
                <a:cs typeface="Arial" panose="020B0604020202020204" pitchFamily="34" charset="0"/>
              </a:rPr>
              <a:t> AJ. The role of mask mandates, stay at home orders and school closure in curbing the COVID-19 pandemic prior to vaccination. Am J Infect Control 2021;</a:t>
            </a:r>
            <a:r>
              <a:rPr lang="fr-FR" sz="1100" dirty="0">
                <a:effectLst/>
                <a:latin typeface="Arial" panose="020B0604020202020204" pitchFamily="34" charset="0"/>
                <a:cs typeface="Arial" panose="020B0604020202020204" pitchFamily="34" charset="0"/>
              </a:rPr>
              <a:t> </a:t>
            </a:r>
            <a:endParaRPr lang="fr-FR" sz="1100" kern="100" dirty="0">
              <a:effectLst/>
              <a:latin typeface="Arial" panose="020B0604020202020204" pitchFamily="34" charset="0"/>
              <a:ea typeface="Calibri" panose="020F0502020204030204" pitchFamily="34" charset="0"/>
              <a:cs typeface="Arial" panose="020B0604020202020204" pitchFamily="34" charset="0"/>
            </a:endParaRPr>
          </a:p>
          <a:p>
            <a:r>
              <a:rPr lang="en-US" sz="1100" dirty="0">
                <a:effectLst/>
                <a:latin typeface="Arial" panose="020B0604020202020204" pitchFamily="34" charset="0"/>
                <a:ea typeface="Calibri" panose="020F0502020204030204" pitchFamily="34" charset="0"/>
                <a:cs typeface="Arial" panose="020B0604020202020204" pitchFamily="34" charset="0"/>
              </a:rPr>
              <a:t>Cowger TL, Murray EJ, Clarke J, Bassett MT, Ojikutu BO, Sánchez SM, et al. Lifting Universal Masking in Schools — Covid-19 Incidence among Students and Staff. </a:t>
            </a:r>
            <a:r>
              <a:rPr lang="fr-FR" sz="1100" dirty="0">
                <a:effectLst/>
                <a:latin typeface="Arial" panose="020B0604020202020204" pitchFamily="34" charset="0"/>
                <a:ea typeface="Calibri" panose="020F0502020204030204" pitchFamily="34" charset="0"/>
                <a:cs typeface="Arial" panose="020B0604020202020204" pitchFamily="34" charset="0"/>
              </a:rPr>
              <a:t>N </a:t>
            </a:r>
            <a:r>
              <a:rPr lang="fr-FR" sz="1100" dirty="0" err="1">
                <a:effectLst/>
                <a:latin typeface="Arial" panose="020B0604020202020204" pitchFamily="34" charset="0"/>
                <a:ea typeface="Calibri" panose="020F0502020204030204" pitchFamily="34" charset="0"/>
                <a:cs typeface="Arial" panose="020B0604020202020204" pitchFamily="34" charset="0"/>
              </a:rPr>
              <a:t>Engl</a:t>
            </a:r>
            <a:r>
              <a:rPr lang="fr-FR" sz="1100" dirty="0">
                <a:effectLst/>
                <a:latin typeface="Arial" panose="020B0604020202020204" pitchFamily="34" charset="0"/>
                <a:ea typeface="Calibri" panose="020F0502020204030204" pitchFamily="34" charset="0"/>
                <a:cs typeface="Arial" panose="020B0604020202020204" pitchFamily="34" charset="0"/>
              </a:rPr>
              <a:t> J Med 2022;387:1935–46</a:t>
            </a:r>
            <a:r>
              <a:rPr lang="fr-FR" sz="1100" dirty="0">
                <a:effectLst/>
                <a:latin typeface="Arial" panose="020B0604020202020204" pitchFamily="34" charset="0"/>
                <a:cs typeface="Arial" panose="020B0604020202020204" pitchFamily="34" charset="0"/>
              </a:rPr>
              <a:t> </a:t>
            </a:r>
          </a:p>
          <a:p>
            <a:r>
              <a:rPr lang="fr-FR" sz="1100" dirty="0">
                <a:effectLst/>
                <a:latin typeface="Arial" panose="020B0604020202020204" pitchFamily="34" charset="0"/>
                <a:ea typeface="Calibri" panose="020F0502020204030204" pitchFamily="34" charset="0"/>
                <a:cs typeface="Arial" panose="020B0604020202020204" pitchFamily="34" charset="0"/>
              </a:rPr>
              <a:t>Liu X, Xu X, Li G, Xu X, Sun Y, Wang F, et al. </a:t>
            </a:r>
            <a:r>
              <a:rPr lang="en-US" sz="1100" dirty="0">
                <a:effectLst/>
                <a:latin typeface="Arial" panose="020B0604020202020204" pitchFamily="34" charset="0"/>
                <a:ea typeface="Calibri" panose="020F0502020204030204" pitchFamily="34" charset="0"/>
                <a:cs typeface="Arial" panose="020B0604020202020204" pitchFamily="34" charset="0"/>
              </a:rPr>
              <a:t>Differential impact of non-pharmaceutical public health interventions on COVID-19 epidemics in the United States. BMC Public Health 2021;21:965.</a:t>
            </a:r>
            <a:r>
              <a:rPr lang="fr-FR" sz="1100" dirty="0">
                <a:effectLst/>
                <a:latin typeface="Arial" panose="020B0604020202020204" pitchFamily="34" charset="0"/>
                <a:cs typeface="Arial" panose="020B0604020202020204" pitchFamily="34" charset="0"/>
              </a:rPr>
              <a:t> </a:t>
            </a:r>
          </a:p>
          <a:p>
            <a:r>
              <a:rPr lang="en-US" sz="1100" dirty="0">
                <a:effectLst/>
                <a:latin typeface="Arial" panose="020B0604020202020204" pitchFamily="34" charset="0"/>
                <a:ea typeface="Calibri" panose="020F0502020204030204" pitchFamily="34" charset="0"/>
                <a:cs typeface="Arial" panose="020B0604020202020204" pitchFamily="34" charset="0"/>
              </a:rPr>
              <a:t>Chang S, Pierson E, Koh PW, </a:t>
            </a:r>
            <a:r>
              <a:rPr lang="en-US" sz="1100" dirty="0" err="1">
                <a:effectLst/>
                <a:latin typeface="Arial" panose="020B0604020202020204" pitchFamily="34" charset="0"/>
                <a:ea typeface="Calibri" panose="020F0502020204030204" pitchFamily="34" charset="0"/>
                <a:cs typeface="Arial" panose="020B0604020202020204" pitchFamily="34" charset="0"/>
              </a:rPr>
              <a:t>Gerardin</a:t>
            </a:r>
            <a:r>
              <a:rPr lang="en-US" sz="1100" dirty="0">
                <a:effectLst/>
                <a:latin typeface="Arial" panose="020B0604020202020204" pitchFamily="34" charset="0"/>
                <a:ea typeface="Calibri" panose="020F0502020204030204" pitchFamily="34" charset="0"/>
                <a:cs typeface="Arial" panose="020B0604020202020204" pitchFamily="34" charset="0"/>
              </a:rPr>
              <a:t> J, Redbird B, </a:t>
            </a:r>
            <a:r>
              <a:rPr lang="en-US" sz="1100" dirty="0" err="1">
                <a:effectLst/>
                <a:latin typeface="Arial" panose="020B0604020202020204" pitchFamily="34" charset="0"/>
                <a:ea typeface="Calibri" panose="020F0502020204030204" pitchFamily="34" charset="0"/>
                <a:cs typeface="Arial" panose="020B0604020202020204" pitchFamily="34" charset="0"/>
              </a:rPr>
              <a:t>Grusky</a:t>
            </a:r>
            <a:r>
              <a:rPr lang="en-US" sz="1100" dirty="0">
                <a:effectLst/>
                <a:latin typeface="Arial" panose="020B0604020202020204" pitchFamily="34" charset="0"/>
                <a:ea typeface="Calibri" panose="020F0502020204030204" pitchFamily="34" charset="0"/>
                <a:cs typeface="Arial" panose="020B0604020202020204" pitchFamily="34" charset="0"/>
              </a:rPr>
              <a:t> D, et al. Mobility network models of COVID-19 explain inequities and inform reopening. </a:t>
            </a:r>
            <a:r>
              <a:rPr lang="fr-FR" sz="1100" dirty="0">
                <a:effectLst/>
                <a:latin typeface="Arial" panose="020B0604020202020204" pitchFamily="34" charset="0"/>
                <a:ea typeface="Calibri" panose="020F0502020204030204" pitchFamily="34" charset="0"/>
                <a:cs typeface="Arial" panose="020B0604020202020204" pitchFamily="34" charset="0"/>
              </a:rPr>
              <a:t>Nature 2020:1–8.</a:t>
            </a:r>
            <a:r>
              <a:rPr lang="fr-FR" sz="1100" dirty="0">
                <a:effectLst/>
                <a:latin typeface="Arial" panose="020B0604020202020204" pitchFamily="34" charset="0"/>
                <a:cs typeface="Arial" panose="020B0604020202020204" pitchFamily="34" charset="0"/>
              </a:rPr>
              <a:t> </a:t>
            </a:r>
            <a:endParaRPr lang="fr-FR" sz="1100" dirty="0">
              <a:latin typeface="Arial" panose="020B0604020202020204" pitchFamily="34" charset="0"/>
              <a:cs typeface="Arial" panose="020B0604020202020204" pitchFamily="34" charset="0"/>
            </a:endParaRPr>
          </a:p>
          <a:p>
            <a:r>
              <a:rPr lang="en-US" sz="1100" dirty="0">
                <a:effectLst/>
                <a:latin typeface="Arial" panose="020B0604020202020204" pitchFamily="34" charset="0"/>
                <a:ea typeface="Calibri" panose="020F0502020204030204" pitchFamily="34" charset="0"/>
                <a:cs typeface="Arial" panose="020B0604020202020204" pitchFamily="34" charset="0"/>
              </a:rPr>
              <a:t>Leech G, Rogers-Smith C, </a:t>
            </a:r>
            <a:r>
              <a:rPr lang="en-US" sz="1100" dirty="0" err="1">
                <a:effectLst/>
                <a:latin typeface="Arial" panose="020B0604020202020204" pitchFamily="34" charset="0"/>
                <a:ea typeface="Calibri" panose="020F0502020204030204" pitchFamily="34" charset="0"/>
                <a:cs typeface="Arial" panose="020B0604020202020204" pitchFamily="34" charset="0"/>
              </a:rPr>
              <a:t>Monrad</a:t>
            </a:r>
            <a:r>
              <a:rPr lang="en-US" sz="1100" dirty="0">
                <a:effectLst/>
                <a:latin typeface="Arial" panose="020B0604020202020204" pitchFamily="34" charset="0"/>
                <a:ea typeface="Calibri" panose="020F0502020204030204" pitchFamily="34" charset="0"/>
                <a:cs typeface="Arial" panose="020B0604020202020204" pitchFamily="34" charset="0"/>
              </a:rPr>
              <a:t> JT, </a:t>
            </a:r>
            <a:r>
              <a:rPr lang="en-US" sz="1100" dirty="0" err="1">
                <a:effectLst/>
                <a:latin typeface="Arial" panose="020B0604020202020204" pitchFamily="34" charset="0"/>
                <a:ea typeface="Calibri" panose="020F0502020204030204" pitchFamily="34" charset="0"/>
                <a:cs typeface="Arial" panose="020B0604020202020204" pitchFamily="34" charset="0"/>
              </a:rPr>
              <a:t>Sandbrink</a:t>
            </a:r>
            <a:r>
              <a:rPr lang="en-US" sz="1100" dirty="0">
                <a:effectLst/>
                <a:latin typeface="Arial" panose="020B0604020202020204" pitchFamily="34" charset="0"/>
                <a:ea typeface="Calibri" panose="020F0502020204030204" pitchFamily="34" charset="0"/>
                <a:cs typeface="Arial" panose="020B0604020202020204" pitchFamily="34" charset="0"/>
              </a:rPr>
              <a:t> JB, </a:t>
            </a:r>
            <a:r>
              <a:rPr lang="en-US" sz="1100" dirty="0" err="1">
                <a:effectLst/>
                <a:latin typeface="Arial" panose="020B0604020202020204" pitchFamily="34" charset="0"/>
                <a:ea typeface="Calibri" panose="020F0502020204030204" pitchFamily="34" charset="0"/>
                <a:cs typeface="Arial" panose="020B0604020202020204" pitchFamily="34" charset="0"/>
              </a:rPr>
              <a:t>Snodin</a:t>
            </a:r>
            <a:r>
              <a:rPr lang="en-US" sz="1100" dirty="0">
                <a:effectLst/>
                <a:latin typeface="Arial" panose="020B0604020202020204" pitchFamily="34" charset="0"/>
                <a:ea typeface="Calibri" panose="020F0502020204030204" pitchFamily="34" charset="0"/>
                <a:cs typeface="Arial" panose="020B0604020202020204" pitchFamily="34" charset="0"/>
              </a:rPr>
              <a:t> B, </a:t>
            </a:r>
            <a:r>
              <a:rPr lang="en-US" sz="1100" dirty="0" err="1">
                <a:effectLst/>
                <a:latin typeface="Arial" panose="020B0604020202020204" pitchFamily="34" charset="0"/>
                <a:ea typeface="Calibri" panose="020F0502020204030204" pitchFamily="34" charset="0"/>
                <a:cs typeface="Arial" panose="020B0604020202020204" pitchFamily="34" charset="0"/>
              </a:rPr>
              <a:t>Zinkov</a:t>
            </a:r>
            <a:r>
              <a:rPr lang="en-US" sz="1100" dirty="0">
                <a:effectLst/>
                <a:latin typeface="Arial" panose="020B0604020202020204" pitchFamily="34" charset="0"/>
                <a:ea typeface="Calibri" panose="020F0502020204030204" pitchFamily="34" charset="0"/>
                <a:cs typeface="Arial" panose="020B0604020202020204" pitchFamily="34" charset="0"/>
              </a:rPr>
              <a:t> R, et al. Mask wearing in community settings reduces SARS-CoV-2 transmission. Proc Natl </a:t>
            </a:r>
            <a:r>
              <a:rPr lang="en-US" sz="1100" dirty="0" err="1">
                <a:effectLst/>
                <a:latin typeface="Arial" panose="020B0604020202020204" pitchFamily="34" charset="0"/>
                <a:ea typeface="Calibri" panose="020F0502020204030204" pitchFamily="34" charset="0"/>
                <a:cs typeface="Arial" panose="020B0604020202020204" pitchFamily="34" charset="0"/>
              </a:rPr>
              <a:t>Acad</a:t>
            </a:r>
            <a:r>
              <a:rPr lang="en-US" sz="1100" dirty="0">
                <a:effectLst/>
                <a:latin typeface="Arial" panose="020B0604020202020204" pitchFamily="34" charset="0"/>
                <a:ea typeface="Calibri" panose="020F0502020204030204" pitchFamily="34" charset="0"/>
                <a:cs typeface="Arial" panose="020B0604020202020204" pitchFamily="34" charset="0"/>
              </a:rPr>
              <a:t> Sci 2022;119:e2119266119. </a:t>
            </a:r>
            <a:endParaRPr lang="fr-FR" sz="1100" dirty="0">
              <a:latin typeface="Arial" panose="020B0604020202020204" pitchFamily="34" charset="0"/>
              <a:ea typeface="Calibri" panose="020F0502020204030204" pitchFamily="34" charset="0"/>
              <a:cs typeface="Arial" panose="020B0604020202020204" pitchFamily="34" charset="0"/>
            </a:endParaRPr>
          </a:p>
          <a:p>
            <a:r>
              <a:rPr lang="en-US" sz="1100" dirty="0" err="1">
                <a:effectLst/>
                <a:latin typeface="Arial" panose="020B0604020202020204" pitchFamily="34" charset="0"/>
                <a:ea typeface="Calibri" panose="020F0502020204030204" pitchFamily="34" charset="0"/>
                <a:cs typeface="Arial" panose="020B0604020202020204" pitchFamily="34" charset="0"/>
              </a:rPr>
              <a:t>Gurbaxani</a:t>
            </a:r>
            <a:r>
              <a:rPr lang="en-US" sz="1100" dirty="0">
                <a:effectLst/>
                <a:latin typeface="Arial" panose="020B0604020202020204" pitchFamily="34" charset="0"/>
                <a:ea typeface="Calibri" panose="020F0502020204030204" pitchFamily="34" charset="0"/>
                <a:cs typeface="Arial" panose="020B0604020202020204" pitchFamily="34" charset="0"/>
              </a:rPr>
              <a:t> BM, Hill AN, Paul P, Prasad PV, Slayton RB. Evaluation of different types of face masks to limit the spread of SARS-CoV-2: a modeling study. Sci Rep 2022;12:8630. </a:t>
            </a:r>
          </a:p>
          <a:p>
            <a:endParaRPr lang="fr-FR" sz="11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800" b="1" dirty="0"/>
              <a:t>Consensus autour du port de masque</a:t>
            </a:r>
          </a:p>
          <a:p>
            <a:r>
              <a:rPr lang="en-US" sz="1100" dirty="0">
                <a:effectLst/>
                <a:latin typeface="Arial" panose="020B0604020202020204" pitchFamily="34" charset="0"/>
                <a:ea typeface="Calibri" panose="020F0502020204030204" pitchFamily="34" charset="0"/>
                <a:cs typeface="Arial" panose="020B0604020202020204" pitchFamily="34" charset="0"/>
              </a:rPr>
              <a:t>Sachs JD, Karim SSA, </a:t>
            </a:r>
            <a:r>
              <a:rPr lang="en-US" sz="1100" dirty="0" err="1">
                <a:effectLst/>
                <a:latin typeface="Arial" panose="020B0604020202020204" pitchFamily="34" charset="0"/>
                <a:ea typeface="Calibri" panose="020F0502020204030204" pitchFamily="34" charset="0"/>
                <a:cs typeface="Arial" panose="020B0604020202020204" pitchFamily="34" charset="0"/>
              </a:rPr>
              <a:t>Aknin</a:t>
            </a:r>
            <a:r>
              <a:rPr lang="en-US" sz="1100" dirty="0">
                <a:effectLst/>
                <a:latin typeface="Arial" panose="020B0604020202020204" pitchFamily="34" charset="0"/>
                <a:ea typeface="Calibri" panose="020F0502020204030204" pitchFamily="34" charset="0"/>
                <a:cs typeface="Arial" panose="020B0604020202020204" pitchFamily="34" charset="0"/>
              </a:rPr>
              <a:t> L, Allen J, </a:t>
            </a:r>
            <a:r>
              <a:rPr lang="en-US" sz="1100" dirty="0" err="1">
                <a:effectLst/>
                <a:latin typeface="Arial" panose="020B0604020202020204" pitchFamily="34" charset="0"/>
                <a:ea typeface="Calibri" panose="020F0502020204030204" pitchFamily="34" charset="0"/>
                <a:cs typeface="Arial" panose="020B0604020202020204" pitchFamily="34" charset="0"/>
              </a:rPr>
              <a:t>Brosbøl</a:t>
            </a:r>
            <a:r>
              <a:rPr lang="en-US" sz="1100" dirty="0">
                <a:effectLst/>
                <a:latin typeface="Arial" panose="020B0604020202020204" pitchFamily="34" charset="0"/>
                <a:ea typeface="Calibri" panose="020F0502020204030204" pitchFamily="34" charset="0"/>
                <a:cs typeface="Arial" panose="020B0604020202020204" pitchFamily="34" charset="0"/>
              </a:rPr>
              <a:t> K, Colombo F, et al. The Lancet Commission on lessons for the future from the COVID-19 pandemic. The Lancet 2022;400:1224–80.</a:t>
            </a:r>
            <a:r>
              <a:rPr lang="fr-FR" sz="1100" dirty="0">
                <a:effectLst/>
                <a:latin typeface="Arial" panose="020B0604020202020204" pitchFamily="34" charset="0"/>
                <a:cs typeface="Arial" panose="020B0604020202020204" pitchFamily="34" charset="0"/>
              </a:rPr>
              <a:t> </a:t>
            </a:r>
            <a:endParaRPr lang="fr-FR" sz="1100" b="1" dirty="0">
              <a:effectLst/>
              <a:latin typeface="Arial" panose="020B0604020202020204" pitchFamily="34" charset="0"/>
              <a:cs typeface="Arial" panose="020B0604020202020204" pitchFamily="34" charset="0"/>
            </a:endParaRPr>
          </a:p>
          <a:p>
            <a:r>
              <a:rPr lang="en-US" sz="1100" dirty="0">
                <a:effectLst/>
                <a:latin typeface="Arial" panose="020B0604020202020204" pitchFamily="34" charset="0"/>
                <a:ea typeface="Calibri" panose="020F0502020204030204" pitchFamily="34" charset="0"/>
                <a:cs typeface="Arial" panose="020B0604020202020204" pitchFamily="34" charset="0"/>
              </a:rPr>
              <a:t>Lazarus JV, Romero D, </a:t>
            </a:r>
            <a:r>
              <a:rPr lang="en-US" sz="1100" dirty="0" err="1">
                <a:effectLst/>
                <a:latin typeface="Arial" panose="020B0604020202020204" pitchFamily="34" charset="0"/>
                <a:ea typeface="Calibri" panose="020F0502020204030204" pitchFamily="34" charset="0"/>
                <a:cs typeface="Arial" panose="020B0604020202020204" pitchFamily="34" charset="0"/>
              </a:rPr>
              <a:t>Kopka</a:t>
            </a:r>
            <a:r>
              <a:rPr lang="en-US" sz="1100" dirty="0">
                <a:effectLst/>
                <a:latin typeface="Arial" panose="020B0604020202020204" pitchFamily="34" charset="0"/>
                <a:ea typeface="Calibri" panose="020F0502020204030204" pitchFamily="34" charset="0"/>
                <a:cs typeface="Arial" panose="020B0604020202020204" pitchFamily="34" charset="0"/>
              </a:rPr>
              <a:t> CJ, Karim SA, Abu-</a:t>
            </a:r>
            <a:r>
              <a:rPr lang="en-US" sz="1100" dirty="0" err="1">
                <a:effectLst/>
                <a:latin typeface="Arial" panose="020B0604020202020204" pitchFamily="34" charset="0"/>
                <a:ea typeface="Calibri" panose="020F0502020204030204" pitchFamily="34" charset="0"/>
                <a:cs typeface="Arial" panose="020B0604020202020204" pitchFamily="34" charset="0"/>
              </a:rPr>
              <a:t>Raddad</a:t>
            </a:r>
            <a:r>
              <a:rPr lang="en-US" sz="1100" dirty="0">
                <a:effectLst/>
                <a:latin typeface="Arial" panose="020B0604020202020204" pitchFamily="34" charset="0"/>
                <a:ea typeface="Calibri" panose="020F0502020204030204" pitchFamily="34" charset="0"/>
                <a:cs typeface="Arial" panose="020B0604020202020204" pitchFamily="34" charset="0"/>
              </a:rPr>
              <a:t> LJ, Almeida G, et al. A multinational Delphi consensus to end the COVID-19 public health threat. </a:t>
            </a:r>
            <a:r>
              <a:rPr lang="fr-FR" sz="1100" dirty="0">
                <a:effectLst/>
                <a:latin typeface="Arial" panose="020B0604020202020204" pitchFamily="34" charset="0"/>
                <a:ea typeface="Calibri" panose="020F0502020204030204" pitchFamily="34" charset="0"/>
                <a:cs typeface="Arial" panose="020B0604020202020204" pitchFamily="34" charset="0"/>
              </a:rPr>
              <a:t>Nature 2022;611:332–45.</a:t>
            </a:r>
            <a:r>
              <a:rPr lang="fr-FR" sz="1100" dirty="0">
                <a:effectLst/>
                <a:latin typeface="Arial" panose="020B0604020202020204" pitchFamily="34" charset="0"/>
                <a:cs typeface="Arial" panose="020B0604020202020204" pitchFamily="34" charset="0"/>
              </a:rPr>
              <a:t> </a:t>
            </a:r>
          </a:p>
          <a:p>
            <a:endParaRPr lang="fr-FR" sz="11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fr-FR" sz="2800" b="1" dirty="0"/>
              <a:t>Principale barrière : la norme sociale et l’incertitude</a:t>
            </a:r>
          </a:p>
          <a:p>
            <a:r>
              <a:rPr lang="fr-FR" sz="1100" dirty="0">
                <a:effectLst/>
                <a:latin typeface="Arial" panose="020B0604020202020204" pitchFamily="34" charset="0"/>
                <a:ea typeface="Calibri" panose="020F0502020204030204" pitchFamily="34" charset="0"/>
                <a:cs typeface="Arial" panose="020B0604020202020204" pitchFamily="34" charset="0"/>
              </a:rPr>
              <a:t>Li H, Yuan K, Sun Y-K, Zheng Y-B, Xu Y-Y, Su S-Z, et al. </a:t>
            </a:r>
            <a:r>
              <a:rPr lang="en-US" sz="1100" dirty="0">
                <a:effectLst/>
                <a:latin typeface="Arial" panose="020B0604020202020204" pitchFamily="34" charset="0"/>
                <a:ea typeface="Calibri" panose="020F0502020204030204" pitchFamily="34" charset="0"/>
                <a:cs typeface="Arial" panose="020B0604020202020204" pitchFamily="34" charset="0"/>
              </a:rPr>
              <a:t>Efficacy and practice of facemask use in general population: a systematic review and meta-analysis. </a:t>
            </a:r>
            <a:r>
              <a:rPr lang="en-US" sz="1100" dirty="0" err="1">
                <a:effectLst/>
                <a:latin typeface="Arial" panose="020B0604020202020204" pitchFamily="34" charset="0"/>
                <a:ea typeface="Calibri" panose="020F0502020204030204" pitchFamily="34" charset="0"/>
                <a:cs typeface="Arial" panose="020B0604020202020204" pitchFamily="34" charset="0"/>
              </a:rPr>
              <a:t>Transl</a:t>
            </a:r>
            <a:r>
              <a:rPr lang="en-US" sz="1100" dirty="0">
                <a:effectLst/>
                <a:latin typeface="Arial" panose="020B0604020202020204" pitchFamily="34" charset="0"/>
                <a:ea typeface="Calibri" panose="020F0502020204030204" pitchFamily="34" charset="0"/>
                <a:cs typeface="Arial" panose="020B0604020202020204" pitchFamily="34" charset="0"/>
              </a:rPr>
              <a:t> Psychiatry 2022;12:1–15</a:t>
            </a:r>
            <a:r>
              <a:rPr lang="fr-FR" sz="1100" dirty="0">
                <a:effectLst/>
                <a:latin typeface="Arial" panose="020B0604020202020204" pitchFamily="34" charset="0"/>
                <a:cs typeface="Arial" panose="020B0604020202020204" pitchFamily="34" charset="0"/>
              </a:rPr>
              <a:t> </a:t>
            </a:r>
          </a:p>
          <a:p>
            <a:endParaRPr lang="fr-FR" sz="1100" dirty="0">
              <a:effectLst/>
              <a:latin typeface="Arial" panose="020B0604020202020204" pitchFamily="34" charset="0"/>
              <a:cs typeface="Arial" panose="020B0604020202020204" pitchFamily="34" charset="0"/>
            </a:endParaRPr>
          </a:p>
          <a:p>
            <a:endParaRPr lang="fr-FR" sz="1100" dirty="0">
              <a:latin typeface="Arial" panose="020B0604020202020204" pitchFamily="34" charset="0"/>
              <a:cs typeface="Arial" panose="020B0604020202020204" pitchFamily="34" charset="0"/>
            </a:endParaRPr>
          </a:p>
          <a:p>
            <a:pPr algn="ctr"/>
            <a:r>
              <a:rPr lang="fr-FR" sz="2600" b="1" dirty="0">
                <a:solidFill>
                  <a:srgbClr val="0070C0"/>
                </a:solidFill>
                <a:effectLst/>
                <a:latin typeface="Calibri" panose="020F0502020204030204" pitchFamily="34" charset="0"/>
                <a:cs typeface="Calibri" panose="020F0502020204030204" pitchFamily="34" charset="0"/>
              </a:rPr>
              <a:t>A aucun moment pendant la pandémie, il n’y a eu de seuil fixé de (re)prise du masque.</a:t>
            </a:r>
          </a:p>
          <a:p>
            <a:endParaRPr lang="fr-FR" sz="1100" dirty="0">
              <a:latin typeface="Arial" panose="020B0604020202020204" pitchFamily="34" charset="0"/>
              <a:cs typeface="Arial" panose="020B0604020202020204" pitchFamily="34" charset="0"/>
            </a:endParaRPr>
          </a:p>
          <a:p>
            <a:endParaRPr lang="fr-FR" sz="1100" dirty="0">
              <a:effectLst/>
              <a:latin typeface="Arial" panose="020B0604020202020204" pitchFamily="34" charset="0"/>
              <a:cs typeface="Arial" panose="020B0604020202020204" pitchFamily="34" charset="0"/>
            </a:endParaRPr>
          </a:p>
          <a:p>
            <a:endParaRPr lang="fr-FR" sz="1100" dirty="0">
              <a:latin typeface="Arial" panose="020B0604020202020204" pitchFamily="34" charset="0"/>
              <a:cs typeface="Arial" panose="020B0604020202020204" pitchFamily="34" charset="0"/>
            </a:endParaRPr>
          </a:p>
          <a:p>
            <a:endParaRPr lang="fr-FR" sz="1100" dirty="0">
              <a:effectLst/>
              <a:latin typeface="Arial" panose="020B0604020202020204" pitchFamily="34" charset="0"/>
              <a:cs typeface="Arial" panose="020B0604020202020204" pitchFamily="34" charset="0"/>
            </a:endParaRPr>
          </a:p>
          <a:p>
            <a:endParaRPr lang="fr-FR" sz="11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6595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7" name="Image 16" descr="Détecteur de CO2 mural annonçant 528 ppm de CO2 en salle d’attente">
            <a:extLst>
              <a:ext uri="{FF2B5EF4-FFF2-40B4-BE49-F238E27FC236}">
                <a16:creationId xmlns:a16="http://schemas.microsoft.com/office/drawing/2014/main" id="{628EF2FF-D72D-4D7F-FC93-AF295A4070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l="1044" r="45872" b="44376"/>
          <a:stretch/>
        </p:blipFill>
        <p:spPr bwMode="auto">
          <a:xfrm>
            <a:off x="2828929" y="0"/>
            <a:ext cx="9363071" cy="6834607"/>
          </a:xfrm>
          <a:custGeom>
            <a:avLst/>
            <a:gdLst/>
            <a:ahLst/>
            <a:cxnLst/>
            <a:rect l="l" t="t" r="r" b="b"/>
            <a:pathLst>
              <a:path w="9363071" h="6834607">
                <a:moveTo>
                  <a:pt x="3489299" y="724887"/>
                </a:moveTo>
                <a:lnTo>
                  <a:pt x="3646759" y="1221229"/>
                </a:lnTo>
                <a:lnTo>
                  <a:pt x="3326704" y="1221229"/>
                </a:lnTo>
                <a:close/>
                <a:moveTo>
                  <a:pt x="8122206" y="655570"/>
                </a:moveTo>
                <a:lnTo>
                  <a:pt x="8428569" y="655570"/>
                </a:lnTo>
                <a:cubicBezTo>
                  <a:pt x="8485619" y="655570"/>
                  <a:pt x="8528407" y="662987"/>
                  <a:pt x="8556933" y="677820"/>
                </a:cubicBezTo>
                <a:cubicBezTo>
                  <a:pt x="8607708" y="704064"/>
                  <a:pt x="8633095" y="755409"/>
                  <a:pt x="8633096" y="831857"/>
                </a:cubicBezTo>
                <a:cubicBezTo>
                  <a:pt x="8633095" y="902600"/>
                  <a:pt x="8606852" y="949953"/>
                  <a:pt x="8554366" y="973914"/>
                </a:cubicBezTo>
                <a:cubicBezTo>
                  <a:pt x="8524699" y="987606"/>
                  <a:pt x="8480199" y="994452"/>
                  <a:pt x="8420867" y="994452"/>
                </a:cubicBezTo>
                <a:lnTo>
                  <a:pt x="8122206" y="994452"/>
                </a:lnTo>
                <a:close/>
                <a:moveTo>
                  <a:pt x="5683807" y="655570"/>
                </a:moveTo>
                <a:lnTo>
                  <a:pt x="5990169" y="655570"/>
                </a:lnTo>
                <a:cubicBezTo>
                  <a:pt x="6047220" y="655570"/>
                  <a:pt x="6090008" y="662987"/>
                  <a:pt x="6118533" y="677820"/>
                </a:cubicBezTo>
                <a:cubicBezTo>
                  <a:pt x="6169309" y="704064"/>
                  <a:pt x="6194696" y="755409"/>
                  <a:pt x="6194696" y="831857"/>
                </a:cubicBezTo>
                <a:cubicBezTo>
                  <a:pt x="6194696" y="902600"/>
                  <a:pt x="6168453" y="949953"/>
                  <a:pt x="6115966" y="973914"/>
                </a:cubicBezTo>
                <a:cubicBezTo>
                  <a:pt x="6086300" y="987606"/>
                  <a:pt x="6041800" y="994452"/>
                  <a:pt x="5982467" y="994452"/>
                </a:cubicBezTo>
                <a:lnTo>
                  <a:pt x="5683807" y="994452"/>
                </a:lnTo>
                <a:close/>
                <a:moveTo>
                  <a:pt x="7864622" y="436495"/>
                </a:moveTo>
                <a:lnTo>
                  <a:pt x="7864622" y="1697888"/>
                </a:lnTo>
                <a:lnTo>
                  <a:pt x="8122206" y="1697888"/>
                </a:lnTo>
                <a:lnTo>
                  <a:pt x="8122206" y="1203258"/>
                </a:lnTo>
                <a:lnTo>
                  <a:pt x="8394339" y="1203258"/>
                </a:lnTo>
                <a:cubicBezTo>
                  <a:pt x="8471927" y="1203258"/>
                  <a:pt x="8524841" y="1216665"/>
                  <a:pt x="8553082" y="1243479"/>
                </a:cubicBezTo>
                <a:cubicBezTo>
                  <a:pt x="8581322" y="1270293"/>
                  <a:pt x="8596013" y="1323920"/>
                  <a:pt x="8597154" y="1404362"/>
                </a:cubicBezTo>
                <a:lnTo>
                  <a:pt x="8598865" y="1521601"/>
                </a:lnTo>
                <a:cubicBezTo>
                  <a:pt x="8599436" y="1558684"/>
                  <a:pt x="8603143" y="1594912"/>
                  <a:pt x="8609991" y="1630283"/>
                </a:cubicBezTo>
                <a:cubicBezTo>
                  <a:pt x="8613413" y="1647398"/>
                  <a:pt x="8619119" y="1669933"/>
                  <a:pt x="8627105" y="1697888"/>
                </a:cubicBezTo>
                <a:lnTo>
                  <a:pt x="8917209" y="1697888"/>
                </a:lnTo>
                <a:lnTo>
                  <a:pt x="8917209" y="1666225"/>
                </a:lnTo>
                <a:cubicBezTo>
                  <a:pt x="8892107" y="1650821"/>
                  <a:pt x="8876131" y="1626860"/>
                  <a:pt x="8869286" y="1594341"/>
                </a:cubicBezTo>
                <a:cubicBezTo>
                  <a:pt x="8864722" y="1573803"/>
                  <a:pt x="8862439" y="1534723"/>
                  <a:pt x="8862440" y="1477102"/>
                </a:cubicBezTo>
                <a:lnTo>
                  <a:pt x="8862440" y="1392381"/>
                </a:lnTo>
                <a:cubicBezTo>
                  <a:pt x="8862439" y="1303953"/>
                  <a:pt x="8850317" y="1238202"/>
                  <a:pt x="8826070" y="1195128"/>
                </a:cubicBezTo>
                <a:cubicBezTo>
                  <a:pt x="8801823" y="1152055"/>
                  <a:pt x="8760604" y="1118823"/>
                  <a:pt x="8702413" y="1095432"/>
                </a:cubicBezTo>
                <a:cubicBezTo>
                  <a:pt x="8772015" y="1071471"/>
                  <a:pt x="8821934" y="1030537"/>
                  <a:pt x="8852171" y="972630"/>
                </a:cubicBezTo>
                <a:cubicBezTo>
                  <a:pt x="8882407" y="914724"/>
                  <a:pt x="8897525" y="855819"/>
                  <a:pt x="8897527" y="795915"/>
                </a:cubicBezTo>
                <a:cubicBezTo>
                  <a:pt x="8897525" y="746281"/>
                  <a:pt x="8889539" y="702067"/>
                  <a:pt x="8873565" y="663272"/>
                </a:cubicBezTo>
                <a:cubicBezTo>
                  <a:pt x="8857591" y="624478"/>
                  <a:pt x="8835911" y="589106"/>
                  <a:pt x="8808527" y="557158"/>
                </a:cubicBezTo>
                <a:cubicBezTo>
                  <a:pt x="8775437" y="518363"/>
                  <a:pt x="8735074" y="488982"/>
                  <a:pt x="8687437" y="469014"/>
                </a:cubicBezTo>
                <a:cubicBezTo>
                  <a:pt x="8639799" y="449047"/>
                  <a:pt x="8571766" y="438207"/>
                  <a:pt x="8483337" y="436495"/>
                </a:cubicBezTo>
                <a:close/>
                <a:moveTo>
                  <a:pt x="6694759" y="436495"/>
                </a:moveTo>
                <a:lnTo>
                  <a:pt x="6694759" y="1697888"/>
                </a:lnTo>
                <a:lnTo>
                  <a:pt x="7650645" y="1697888"/>
                </a:lnTo>
                <a:lnTo>
                  <a:pt x="7650645" y="1471111"/>
                </a:lnTo>
                <a:lnTo>
                  <a:pt x="6952343" y="1471111"/>
                </a:lnTo>
                <a:lnTo>
                  <a:pt x="6952343" y="1146778"/>
                </a:lnTo>
                <a:lnTo>
                  <a:pt x="7565069" y="1146778"/>
                </a:lnTo>
                <a:lnTo>
                  <a:pt x="7565069" y="927703"/>
                </a:lnTo>
                <a:lnTo>
                  <a:pt x="6952343" y="927703"/>
                </a:lnTo>
                <a:lnTo>
                  <a:pt x="6952343" y="659849"/>
                </a:lnTo>
                <a:lnTo>
                  <a:pt x="7619837" y="659849"/>
                </a:lnTo>
                <a:lnTo>
                  <a:pt x="7619837" y="436495"/>
                </a:lnTo>
                <a:close/>
                <a:moveTo>
                  <a:pt x="5426222" y="436495"/>
                </a:moveTo>
                <a:lnTo>
                  <a:pt x="5426222" y="1697888"/>
                </a:lnTo>
                <a:lnTo>
                  <a:pt x="5683807" y="1697888"/>
                </a:lnTo>
                <a:lnTo>
                  <a:pt x="5683807" y="1203258"/>
                </a:lnTo>
                <a:lnTo>
                  <a:pt x="5955939" y="1203258"/>
                </a:lnTo>
                <a:cubicBezTo>
                  <a:pt x="6033527" y="1203258"/>
                  <a:pt x="6086442" y="1216665"/>
                  <a:pt x="6114683" y="1243479"/>
                </a:cubicBezTo>
                <a:cubicBezTo>
                  <a:pt x="6142922" y="1270293"/>
                  <a:pt x="6157613" y="1323920"/>
                  <a:pt x="6158754" y="1404362"/>
                </a:cubicBezTo>
                <a:lnTo>
                  <a:pt x="6160466" y="1521601"/>
                </a:lnTo>
                <a:cubicBezTo>
                  <a:pt x="6161037" y="1558684"/>
                  <a:pt x="6164745" y="1594912"/>
                  <a:pt x="6171591" y="1630283"/>
                </a:cubicBezTo>
                <a:cubicBezTo>
                  <a:pt x="6175014" y="1647398"/>
                  <a:pt x="6180719" y="1669933"/>
                  <a:pt x="6188706" y="1697888"/>
                </a:cubicBezTo>
                <a:lnTo>
                  <a:pt x="6478809" y="1697888"/>
                </a:lnTo>
                <a:lnTo>
                  <a:pt x="6478809" y="1666225"/>
                </a:lnTo>
                <a:cubicBezTo>
                  <a:pt x="6453707" y="1650821"/>
                  <a:pt x="6437733" y="1626860"/>
                  <a:pt x="6430887" y="1594341"/>
                </a:cubicBezTo>
                <a:cubicBezTo>
                  <a:pt x="6426323" y="1573803"/>
                  <a:pt x="6424041" y="1534723"/>
                  <a:pt x="6424041" y="1477102"/>
                </a:cubicBezTo>
                <a:lnTo>
                  <a:pt x="6424041" y="1392381"/>
                </a:lnTo>
                <a:cubicBezTo>
                  <a:pt x="6424041" y="1303953"/>
                  <a:pt x="6411917" y="1238202"/>
                  <a:pt x="6387671" y="1195128"/>
                </a:cubicBezTo>
                <a:cubicBezTo>
                  <a:pt x="6363424" y="1152055"/>
                  <a:pt x="6322205" y="1118823"/>
                  <a:pt x="6264013" y="1095432"/>
                </a:cubicBezTo>
                <a:cubicBezTo>
                  <a:pt x="6333615" y="1071471"/>
                  <a:pt x="6383535" y="1030537"/>
                  <a:pt x="6413771" y="972630"/>
                </a:cubicBezTo>
                <a:cubicBezTo>
                  <a:pt x="6444008" y="914724"/>
                  <a:pt x="6459127" y="855819"/>
                  <a:pt x="6459127" y="795915"/>
                </a:cubicBezTo>
                <a:cubicBezTo>
                  <a:pt x="6459127" y="746281"/>
                  <a:pt x="6451139" y="702067"/>
                  <a:pt x="6435165" y="663272"/>
                </a:cubicBezTo>
                <a:cubicBezTo>
                  <a:pt x="6419191" y="624478"/>
                  <a:pt x="6397512" y="589106"/>
                  <a:pt x="6370128" y="557158"/>
                </a:cubicBezTo>
                <a:cubicBezTo>
                  <a:pt x="6337038" y="518363"/>
                  <a:pt x="6296675" y="488982"/>
                  <a:pt x="6249037" y="469014"/>
                </a:cubicBezTo>
                <a:cubicBezTo>
                  <a:pt x="6201399" y="449047"/>
                  <a:pt x="6133367" y="438207"/>
                  <a:pt x="6044938" y="436495"/>
                </a:cubicBezTo>
                <a:close/>
                <a:moveTo>
                  <a:pt x="4256359" y="436495"/>
                </a:moveTo>
                <a:lnTo>
                  <a:pt x="4256359" y="1697888"/>
                </a:lnTo>
                <a:lnTo>
                  <a:pt x="5212245" y="1697888"/>
                </a:lnTo>
                <a:lnTo>
                  <a:pt x="5212245" y="1471111"/>
                </a:lnTo>
                <a:lnTo>
                  <a:pt x="4513943" y="1471111"/>
                </a:lnTo>
                <a:lnTo>
                  <a:pt x="4513943" y="1146778"/>
                </a:lnTo>
                <a:lnTo>
                  <a:pt x="5126669" y="1146778"/>
                </a:lnTo>
                <a:lnTo>
                  <a:pt x="5126669" y="927703"/>
                </a:lnTo>
                <a:lnTo>
                  <a:pt x="4513943" y="927703"/>
                </a:lnTo>
                <a:lnTo>
                  <a:pt x="4513943" y="659849"/>
                </a:lnTo>
                <a:lnTo>
                  <a:pt x="5181437" y="659849"/>
                </a:lnTo>
                <a:lnTo>
                  <a:pt x="5181437" y="436495"/>
                </a:lnTo>
                <a:close/>
                <a:moveTo>
                  <a:pt x="3342964" y="436495"/>
                </a:moveTo>
                <a:lnTo>
                  <a:pt x="2892833" y="1697888"/>
                </a:lnTo>
                <a:lnTo>
                  <a:pt x="3168388" y="1697888"/>
                </a:lnTo>
                <a:lnTo>
                  <a:pt x="3255676" y="1438592"/>
                </a:lnTo>
                <a:lnTo>
                  <a:pt x="3720355" y="1438592"/>
                </a:lnTo>
                <a:lnTo>
                  <a:pt x="3801652" y="1697888"/>
                </a:lnTo>
                <a:lnTo>
                  <a:pt x="4087476" y="1697888"/>
                </a:lnTo>
                <a:lnTo>
                  <a:pt x="3640769" y="436495"/>
                </a:lnTo>
                <a:close/>
                <a:moveTo>
                  <a:pt x="1591717" y="0"/>
                </a:moveTo>
                <a:lnTo>
                  <a:pt x="2663863" y="0"/>
                </a:lnTo>
                <a:lnTo>
                  <a:pt x="2973963" y="0"/>
                </a:lnTo>
                <a:lnTo>
                  <a:pt x="3428981" y="0"/>
                </a:lnTo>
                <a:lnTo>
                  <a:pt x="5105536" y="0"/>
                </a:lnTo>
                <a:lnTo>
                  <a:pt x="9363071" y="0"/>
                </a:lnTo>
                <a:lnTo>
                  <a:pt x="9363071" y="6834607"/>
                </a:lnTo>
                <a:lnTo>
                  <a:pt x="5105536" y="6834607"/>
                </a:lnTo>
                <a:lnTo>
                  <a:pt x="3428981" y="6834607"/>
                </a:lnTo>
                <a:lnTo>
                  <a:pt x="2973963" y="6834607"/>
                </a:lnTo>
                <a:lnTo>
                  <a:pt x="2663863" y="6834607"/>
                </a:lnTo>
                <a:lnTo>
                  <a:pt x="2454479" y="6834607"/>
                </a:lnTo>
                <a:lnTo>
                  <a:pt x="2344879" y="6757470"/>
                </a:lnTo>
                <a:cubicBezTo>
                  <a:pt x="2174414" y="6630414"/>
                  <a:pt x="2007078" y="6493173"/>
                  <a:pt x="1838197" y="6353069"/>
                </a:cubicBezTo>
                <a:cubicBezTo>
                  <a:pt x="910811" y="5583728"/>
                  <a:pt x="0" y="4952181"/>
                  <a:pt x="0" y="3609302"/>
                </a:cubicBezTo>
                <a:cubicBezTo>
                  <a:pt x="0" y="2086052"/>
                  <a:pt x="562670" y="752067"/>
                  <a:pt x="1570020" y="14946"/>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ZoneTexte 1">
            <a:extLst>
              <a:ext uri="{FF2B5EF4-FFF2-40B4-BE49-F238E27FC236}">
                <a16:creationId xmlns:a16="http://schemas.microsoft.com/office/drawing/2014/main" id="{718E3DED-28C7-FFCA-16C9-222A76FC3BDE}"/>
              </a:ext>
            </a:extLst>
          </p:cNvPr>
          <p:cNvSpPr txBox="1"/>
          <p:nvPr/>
        </p:nvSpPr>
        <p:spPr>
          <a:xfrm>
            <a:off x="59229" y="7482536"/>
            <a:ext cx="12240126" cy="5124480"/>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t>Transmission de certains pathogènes à proximité (aérosol / gouttelettes) ET distance (aérosol) : COVID, grippe, TB, rougeole, VZV… </a:t>
            </a:r>
            <a:endParaRPr lang="fr-FR" sz="1100" dirty="0">
              <a:latin typeface="Arial" panose="020B0604020202020204" pitchFamily="34" charset="0"/>
            </a:endParaRPr>
          </a:p>
          <a:p>
            <a:r>
              <a:rPr lang="fr-FR" sz="1100" dirty="0">
                <a:effectLst/>
                <a:latin typeface="Arial" panose="020B0604020202020204" pitchFamily="34" charset="0"/>
                <a:ea typeface="Calibri" panose="020F0502020204030204" pitchFamily="34" charset="0"/>
                <a:cs typeface="Arial" panose="020B0604020202020204" pitchFamily="34" charset="0"/>
              </a:rPr>
              <a:t>Zhang R, Li Y, Zhang AL, Wang Y, Molina MJ. </a:t>
            </a:r>
            <a:r>
              <a:rPr lang="en-US" sz="1100" dirty="0">
                <a:effectLst/>
                <a:latin typeface="Arial" panose="020B0604020202020204" pitchFamily="34" charset="0"/>
                <a:ea typeface="Calibri" panose="020F0502020204030204" pitchFamily="34" charset="0"/>
                <a:cs typeface="Arial" panose="020B0604020202020204" pitchFamily="34" charset="0"/>
              </a:rPr>
              <a:t>Identifying airborne transmission as the dominant route for the spread of COVID-19. Proc Natl </a:t>
            </a:r>
            <a:r>
              <a:rPr lang="en-US" sz="1100" dirty="0" err="1">
                <a:effectLst/>
                <a:latin typeface="Arial" panose="020B0604020202020204" pitchFamily="34" charset="0"/>
                <a:ea typeface="Calibri" panose="020F0502020204030204" pitchFamily="34" charset="0"/>
                <a:cs typeface="Arial" panose="020B0604020202020204" pitchFamily="34" charset="0"/>
              </a:rPr>
              <a:t>Acad</a:t>
            </a:r>
            <a:r>
              <a:rPr lang="en-US" sz="1100" dirty="0">
                <a:effectLst/>
                <a:latin typeface="Arial" panose="020B0604020202020204" pitchFamily="34" charset="0"/>
                <a:ea typeface="Calibri" panose="020F0502020204030204" pitchFamily="34" charset="0"/>
                <a:cs typeface="Arial" panose="020B0604020202020204" pitchFamily="34" charset="0"/>
              </a:rPr>
              <a:t> Sci 2020;117:14857–63.</a:t>
            </a:r>
            <a:r>
              <a:rPr lang="fr-FR" sz="1100" dirty="0">
                <a:effectLst/>
                <a:latin typeface="Arial" panose="020B0604020202020204" pitchFamily="34" charset="0"/>
                <a:cs typeface="Arial" panose="020B0604020202020204" pitchFamily="34" charset="0"/>
              </a:rPr>
              <a:t> </a:t>
            </a:r>
          </a:p>
          <a:p>
            <a:r>
              <a:rPr lang="en-US" sz="1100" dirty="0" err="1">
                <a:effectLst/>
                <a:latin typeface="Arial" panose="020B0604020202020204" pitchFamily="34" charset="0"/>
                <a:ea typeface="Calibri" panose="020F0502020204030204" pitchFamily="34" charset="0"/>
                <a:cs typeface="Arial" panose="020B0604020202020204" pitchFamily="34" charset="0"/>
              </a:rPr>
              <a:t>Morawska</a:t>
            </a:r>
            <a:r>
              <a:rPr lang="en-US" sz="1100" dirty="0">
                <a:effectLst/>
                <a:latin typeface="Arial" panose="020B0604020202020204" pitchFamily="34" charset="0"/>
                <a:ea typeface="Calibri" panose="020F0502020204030204" pitchFamily="34" charset="0"/>
                <a:cs typeface="Arial" panose="020B0604020202020204" pitchFamily="34" charset="0"/>
              </a:rPr>
              <a:t> L, Allen J, </a:t>
            </a:r>
            <a:r>
              <a:rPr lang="en-US" sz="1100" dirty="0" err="1">
                <a:effectLst/>
                <a:latin typeface="Arial" panose="020B0604020202020204" pitchFamily="34" charset="0"/>
                <a:ea typeface="Calibri" panose="020F0502020204030204" pitchFamily="34" charset="0"/>
                <a:cs typeface="Arial" panose="020B0604020202020204" pitchFamily="34" charset="0"/>
              </a:rPr>
              <a:t>Bahnfleth</a:t>
            </a:r>
            <a:r>
              <a:rPr lang="en-US" sz="1100" dirty="0">
                <a:effectLst/>
                <a:latin typeface="Arial" panose="020B0604020202020204" pitchFamily="34" charset="0"/>
                <a:ea typeface="Calibri" panose="020F0502020204030204" pitchFamily="34" charset="0"/>
                <a:cs typeface="Arial" panose="020B0604020202020204" pitchFamily="34" charset="0"/>
              </a:rPr>
              <a:t> W, </a:t>
            </a:r>
            <a:r>
              <a:rPr lang="en-US" sz="1100" dirty="0" err="1">
                <a:effectLst/>
                <a:latin typeface="Arial" panose="020B0604020202020204" pitchFamily="34" charset="0"/>
                <a:ea typeface="Calibri" panose="020F0502020204030204" pitchFamily="34" charset="0"/>
                <a:cs typeface="Arial" panose="020B0604020202020204" pitchFamily="34" charset="0"/>
              </a:rPr>
              <a:t>Bluyssen</a:t>
            </a:r>
            <a:r>
              <a:rPr lang="en-US" sz="1100" dirty="0">
                <a:effectLst/>
                <a:latin typeface="Arial" panose="020B0604020202020204" pitchFamily="34" charset="0"/>
                <a:ea typeface="Calibri" panose="020F0502020204030204" pitchFamily="34" charset="0"/>
                <a:cs typeface="Arial" panose="020B0604020202020204" pitchFamily="34" charset="0"/>
              </a:rPr>
              <a:t> PM, </a:t>
            </a:r>
            <a:r>
              <a:rPr lang="en-US" sz="1100" dirty="0" err="1">
                <a:effectLst/>
                <a:latin typeface="Arial" panose="020B0604020202020204" pitchFamily="34" charset="0"/>
                <a:ea typeface="Calibri" panose="020F0502020204030204" pitchFamily="34" charset="0"/>
                <a:cs typeface="Arial" panose="020B0604020202020204" pitchFamily="34" charset="0"/>
              </a:rPr>
              <a:t>Boerstra</a:t>
            </a:r>
            <a:r>
              <a:rPr lang="en-US" sz="1100" dirty="0">
                <a:effectLst/>
                <a:latin typeface="Arial" panose="020B0604020202020204" pitchFamily="34" charset="0"/>
                <a:ea typeface="Calibri" panose="020F0502020204030204" pitchFamily="34" charset="0"/>
                <a:cs typeface="Arial" panose="020B0604020202020204" pitchFamily="34" charset="0"/>
              </a:rPr>
              <a:t> A, </a:t>
            </a:r>
            <a:r>
              <a:rPr lang="en-US" sz="1100" dirty="0" err="1">
                <a:effectLst/>
                <a:latin typeface="Arial" panose="020B0604020202020204" pitchFamily="34" charset="0"/>
                <a:ea typeface="Calibri" panose="020F0502020204030204" pitchFamily="34" charset="0"/>
                <a:cs typeface="Arial" panose="020B0604020202020204" pitchFamily="34" charset="0"/>
              </a:rPr>
              <a:t>Buonanno</a:t>
            </a:r>
            <a:r>
              <a:rPr lang="en-US" sz="1100" dirty="0">
                <a:effectLst/>
                <a:latin typeface="Arial" panose="020B0604020202020204" pitchFamily="34" charset="0"/>
                <a:ea typeface="Calibri" panose="020F0502020204030204" pitchFamily="34" charset="0"/>
                <a:cs typeface="Arial" panose="020B0604020202020204" pitchFamily="34" charset="0"/>
              </a:rPr>
              <a:t> G, et al. A paradigm shift to combat indoor respiratory infection. Science 2021;372:689–91. </a:t>
            </a:r>
            <a:endParaRPr lang="fr-FR" sz="1100" dirty="0">
              <a:latin typeface="Arial" panose="020B0604020202020204" pitchFamily="34" charset="0"/>
              <a:cs typeface="Arial" panose="020B0604020202020204" pitchFamily="34" charset="0"/>
            </a:endParaRPr>
          </a:p>
          <a:p>
            <a:endParaRPr lang="fr-FR" sz="11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Aérer / ventiler (VMC) = réduire polluants chimiques, physiques et biologiques </a:t>
            </a:r>
          </a:p>
          <a:p>
            <a:r>
              <a:rPr lang="fr-FR" sz="2800" b="1" dirty="0">
                <a:latin typeface="Calibri" panose="020F0502020204030204" pitchFamily="34" charset="0"/>
                <a:cs typeface="Calibri" panose="020F0502020204030204" pitchFamily="34" charset="0"/>
              </a:rPr>
              <a:t>= amélioration du bien-être et de la santé (infections, allergies / asthme…)</a:t>
            </a:r>
          </a:p>
          <a:p>
            <a:r>
              <a:rPr lang="fr-FR" sz="1100" dirty="0">
                <a:latin typeface="Arial" panose="020B0604020202020204" pitchFamily="34" charset="0"/>
                <a:cs typeface="Arial" panose="020B0604020202020204" pitchFamily="34" charset="0"/>
              </a:rPr>
              <a:t>Arif M, </a:t>
            </a:r>
            <a:r>
              <a:rPr lang="fr-FR" sz="1100" dirty="0" err="1">
                <a:latin typeface="Arial" panose="020B0604020202020204" pitchFamily="34" charset="0"/>
                <a:cs typeface="Arial" panose="020B0604020202020204" pitchFamily="34" charset="0"/>
              </a:rPr>
              <a:t>Katafygiotou</a:t>
            </a:r>
            <a:r>
              <a:rPr lang="fr-FR" sz="1100" dirty="0">
                <a:latin typeface="Arial" panose="020B0604020202020204" pitchFamily="34" charset="0"/>
                <a:cs typeface="Arial" panose="020B0604020202020204" pitchFamily="34" charset="0"/>
              </a:rPr>
              <a:t> M, </a:t>
            </a:r>
            <a:r>
              <a:rPr lang="fr-FR" sz="1100" dirty="0" err="1">
                <a:latin typeface="Arial" panose="020B0604020202020204" pitchFamily="34" charset="0"/>
                <a:cs typeface="Arial" panose="020B0604020202020204" pitchFamily="34" charset="0"/>
              </a:rPr>
              <a:t>Mazroei</a:t>
            </a:r>
            <a:r>
              <a:rPr lang="fr-FR" sz="1100" dirty="0">
                <a:latin typeface="Arial" panose="020B0604020202020204" pitchFamily="34" charset="0"/>
                <a:cs typeface="Arial" panose="020B0604020202020204" pitchFamily="34" charset="0"/>
              </a:rPr>
              <a:t> A et al. Impact of indoor </a:t>
            </a:r>
            <a:r>
              <a:rPr lang="fr-FR" sz="1100" dirty="0" err="1">
                <a:latin typeface="Arial" panose="020B0604020202020204" pitchFamily="34" charset="0"/>
                <a:cs typeface="Arial" panose="020B0604020202020204" pitchFamily="34" charset="0"/>
              </a:rPr>
              <a:t>environmental</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quality</a:t>
            </a:r>
            <a:r>
              <a:rPr lang="fr-FR" sz="1100" dirty="0">
                <a:latin typeface="Arial" panose="020B0604020202020204" pitchFamily="34" charset="0"/>
                <a:cs typeface="Arial" panose="020B0604020202020204" pitchFamily="34" charset="0"/>
              </a:rPr>
              <a:t> on occupant </a:t>
            </a:r>
            <a:r>
              <a:rPr lang="fr-FR" sz="1100" dirty="0" err="1">
                <a:latin typeface="Arial" panose="020B0604020202020204" pitchFamily="34" charset="0"/>
                <a:cs typeface="Arial" panose="020B0604020202020204" pitchFamily="34" charset="0"/>
              </a:rPr>
              <a:t>well-being</a:t>
            </a:r>
            <a:r>
              <a:rPr lang="fr-FR" sz="1100" dirty="0">
                <a:latin typeface="Arial" panose="020B0604020202020204" pitchFamily="34" charset="0"/>
                <a:cs typeface="Arial" panose="020B0604020202020204" pitchFamily="34" charset="0"/>
              </a:rPr>
              <a:t> and </a:t>
            </a:r>
            <a:r>
              <a:rPr lang="fr-FR" sz="1100" dirty="0" err="1">
                <a:latin typeface="Arial" panose="020B0604020202020204" pitchFamily="34" charset="0"/>
                <a:cs typeface="Arial" panose="020B0604020202020204" pitchFamily="34" charset="0"/>
              </a:rPr>
              <a:t>comfort</a:t>
            </a:r>
            <a:r>
              <a:rPr lang="fr-FR" sz="1100" dirty="0">
                <a:latin typeface="Arial" panose="020B0604020202020204" pitchFamily="34" charset="0"/>
                <a:cs typeface="Arial" panose="020B0604020202020204" pitchFamily="34" charset="0"/>
              </a:rPr>
              <a:t>: A </a:t>
            </a:r>
            <a:r>
              <a:rPr lang="fr-FR" sz="1100" dirty="0" err="1">
                <a:latin typeface="Arial" panose="020B0604020202020204" pitchFamily="34" charset="0"/>
                <a:cs typeface="Arial" panose="020B0604020202020204" pitchFamily="34" charset="0"/>
              </a:rPr>
              <a:t>review</a:t>
            </a:r>
            <a:r>
              <a:rPr lang="fr-FR" sz="1100" dirty="0">
                <a:latin typeface="Arial" panose="020B0604020202020204" pitchFamily="34" charset="0"/>
                <a:cs typeface="Arial" panose="020B0604020202020204" pitchFamily="34" charset="0"/>
              </a:rPr>
              <a:t> of the </a:t>
            </a:r>
            <a:r>
              <a:rPr lang="fr-FR" sz="1100" dirty="0" err="1">
                <a:latin typeface="Arial" panose="020B0604020202020204" pitchFamily="34" charset="0"/>
                <a:cs typeface="Arial" panose="020B0604020202020204" pitchFamily="34" charset="0"/>
              </a:rPr>
              <a:t>literature</a:t>
            </a:r>
            <a:r>
              <a:rPr lang="fr-FR" sz="1100" dirty="0">
                <a:latin typeface="Arial" panose="020B0604020202020204" pitchFamily="34" charset="0"/>
                <a:cs typeface="Arial" panose="020B0604020202020204" pitchFamily="34" charset="0"/>
              </a:rPr>
              <a:t>. International Journal of </a:t>
            </a:r>
            <a:r>
              <a:rPr lang="fr-FR" sz="1100" dirty="0" err="1">
                <a:latin typeface="Arial" panose="020B0604020202020204" pitchFamily="34" charset="0"/>
                <a:cs typeface="Arial" panose="020B0604020202020204" pitchFamily="34" charset="0"/>
              </a:rPr>
              <a:t>Sustainable</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Built</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Environment</a:t>
            </a:r>
            <a:r>
              <a:rPr lang="fr-FR" sz="1100" dirty="0">
                <a:latin typeface="Arial" panose="020B0604020202020204" pitchFamily="34" charset="0"/>
                <a:cs typeface="Arial" panose="020B0604020202020204" pitchFamily="34" charset="0"/>
              </a:rPr>
              <a:t>, 2016, vol. 5, no 1, p. 1-11.</a:t>
            </a:r>
          </a:p>
          <a:p>
            <a:r>
              <a:rPr lang="fr-FR" sz="1100" dirty="0" err="1">
                <a:effectLst/>
                <a:latin typeface="Arial" panose="020B0604020202020204" pitchFamily="34" charset="0"/>
                <a:ea typeface="Calibri" panose="020F0502020204030204" pitchFamily="34" charset="0"/>
                <a:cs typeface="Arial" panose="020B0604020202020204" pitchFamily="34" charset="0"/>
              </a:rPr>
              <a:t>Salthammer</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T</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Uhde</a:t>
            </a:r>
            <a:r>
              <a:rPr lang="fr-FR" sz="1100" dirty="0">
                <a:effectLst/>
                <a:latin typeface="Arial" panose="020B0604020202020204" pitchFamily="34" charset="0"/>
                <a:ea typeface="Calibri" panose="020F0502020204030204" pitchFamily="34" charset="0"/>
                <a:cs typeface="Arial" panose="020B0604020202020204" pitchFamily="34" charset="0"/>
              </a:rPr>
              <a:t> E, </a:t>
            </a:r>
            <a:r>
              <a:rPr lang="fr-FR" sz="1100" dirty="0" err="1">
                <a:effectLst/>
                <a:latin typeface="Arial" panose="020B0604020202020204" pitchFamily="34" charset="0"/>
                <a:ea typeface="Calibri" panose="020F0502020204030204" pitchFamily="34" charset="0"/>
                <a:cs typeface="Arial" panose="020B0604020202020204" pitchFamily="34" charset="0"/>
              </a:rPr>
              <a:t>Schripp</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T</a:t>
            </a:r>
            <a:r>
              <a:rPr lang="fr-FR" sz="1100" dirty="0">
                <a:effectLst/>
                <a:latin typeface="Arial" panose="020B0604020202020204" pitchFamily="34" charset="0"/>
                <a:ea typeface="Calibri" panose="020F0502020204030204" pitchFamily="34" charset="0"/>
                <a:cs typeface="Arial" panose="020B0604020202020204" pitchFamily="34" charset="0"/>
              </a:rPr>
              <a:t> et al. </a:t>
            </a:r>
            <a:r>
              <a:rPr lang="en-GB" sz="1100" dirty="0">
                <a:effectLst/>
                <a:latin typeface="Arial" panose="020B0604020202020204" pitchFamily="34" charset="0"/>
                <a:ea typeface="Calibri" panose="020F0502020204030204" pitchFamily="34" charset="0"/>
                <a:cs typeface="Arial" panose="020B0604020202020204" pitchFamily="34" charset="0"/>
              </a:rPr>
              <a:t>Children's well-being at schools: Impact of climatic conditions and air pollution. </a:t>
            </a:r>
            <a:r>
              <a:rPr lang="fr-FR" sz="1100" dirty="0" err="1">
                <a:effectLst/>
                <a:latin typeface="Arial" panose="020B0604020202020204" pitchFamily="34" charset="0"/>
                <a:ea typeface="Calibri" panose="020F0502020204030204" pitchFamily="34" charset="0"/>
                <a:cs typeface="Arial" panose="020B0604020202020204" pitchFamily="34" charset="0"/>
              </a:rPr>
              <a:t>Environment</a:t>
            </a:r>
            <a:r>
              <a:rPr lang="fr-FR" sz="1100" dirty="0">
                <a:effectLst/>
                <a:latin typeface="Arial" panose="020B0604020202020204" pitchFamily="34" charset="0"/>
                <a:ea typeface="Calibri" panose="020F0502020204030204" pitchFamily="34" charset="0"/>
                <a:cs typeface="Arial" panose="020B0604020202020204" pitchFamily="34" charset="0"/>
              </a:rPr>
              <a:t> international, 2016, vol. 94, p. 196-210.</a:t>
            </a:r>
            <a:r>
              <a:rPr lang="fr-FR" sz="1100" dirty="0">
                <a:effectLst/>
                <a:latin typeface="Arial" panose="020B0604020202020204" pitchFamily="34" charset="0"/>
                <a:cs typeface="Arial" panose="020B0604020202020204" pitchFamily="34" charset="0"/>
              </a:rPr>
              <a:t> </a:t>
            </a:r>
          </a:p>
          <a:p>
            <a:r>
              <a:rPr lang="en-GB" sz="1100" dirty="0" err="1">
                <a:effectLst/>
                <a:latin typeface="Arial" panose="020B0604020202020204" pitchFamily="34" charset="0"/>
                <a:ea typeface="Calibri" panose="020F0502020204030204" pitchFamily="34" charset="0"/>
                <a:cs typeface="Arial" panose="020B0604020202020204" pitchFamily="34" charset="0"/>
              </a:rPr>
              <a:t>Smedje</a:t>
            </a:r>
            <a:r>
              <a:rPr lang="en-GB" sz="1100" dirty="0">
                <a:effectLst/>
                <a:latin typeface="Arial" panose="020B0604020202020204" pitchFamily="34" charset="0"/>
                <a:ea typeface="Calibri" panose="020F0502020204030204" pitchFamily="34" charset="0"/>
                <a:cs typeface="Arial" panose="020B0604020202020204" pitchFamily="34" charset="0"/>
              </a:rPr>
              <a:t>, G., &amp; </a:t>
            </a:r>
            <a:r>
              <a:rPr lang="en-GB" sz="1100" dirty="0" err="1">
                <a:effectLst/>
                <a:latin typeface="Arial" panose="020B0604020202020204" pitchFamily="34" charset="0"/>
                <a:ea typeface="Calibri" panose="020F0502020204030204" pitchFamily="34" charset="0"/>
                <a:cs typeface="Arial" panose="020B0604020202020204" pitchFamily="34" charset="0"/>
              </a:rPr>
              <a:t>Norbäck</a:t>
            </a:r>
            <a:r>
              <a:rPr lang="en-GB" sz="1100" dirty="0">
                <a:effectLst/>
                <a:latin typeface="Arial" panose="020B0604020202020204" pitchFamily="34" charset="0"/>
                <a:ea typeface="Calibri" panose="020F0502020204030204" pitchFamily="34" charset="0"/>
                <a:cs typeface="Arial" panose="020B0604020202020204" pitchFamily="34" charset="0"/>
              </a:rPr>
              <a:t>, D. (2000). New Ventilation Systems at Select Schools in Sweden—Effects on Asthma and Exposure. Archives of Environmental Health, 55(1), 18–25. </a:t>
            </a:r>
          </a:p>
          <a:p>
            <a:r>
              <a:rPr lang="it-IT" sz="1100" dirty="0">
                <a:effectLst/>
                <a:latin typeface="Arial" panose="020B0604020202020204" pitchFamily="34" charset="0"/>
                <a:ea typeface="Calibri" panose="020F0502020204030204" pitchFamily="34" charset="0"/>
                <a:cs typeface="Arial" panose="020B0604020202020204" pitchFamily="34" charset="0"/>
              </a:rPr>
              <a:t>Buonanno, G., Ricolfi, L., </a:t>
            </a:r>
            <a:r>
              <a:rPr lang="it-IT" sz="1100" dirty="0" err="1">
                <a:effectLst/>
                <a:latin typeface="Arial" panose="020B0604020202020204" pitchFamily="34" charset="0"/>
                <a:ea typeface="Calibri" panose="020F0502020204030204" pitchFamily="34" charset="0"/>
                <a:cs typeface="Arial" panose="020B0604020202020204" pitchFamily="34" charset="0"/>
              </a:rPr>
              <a:t>Morawska</a:t>
            </a:r>
            <a:r>
              <a:rPr lang="it-IT" sz="1100" dirty="0">
                <a:effectLst/>
                <a:latin typeface="Arial" panose="020B0604020202020204" pitchFamily="34" charset="0"/>
                <a:ea typeface="Calibri" panose="020F0502020204030204" pitchFamily="34" charset="0"/>
                <a:cs typeface="Arial" panose="020B0604020202020204" pitchFamily="34" charset="0"/>
              </a:rPr>
              <a:t>, L., &amp; Stabile, L. (2022). </a:t>
            </a:r>
            <a:r>
              <a:rPr lang="en-GB" sz="1100" dirty="0">
                <a:effectLst/>
                <a:latin typeface="Arial" panose="020B0604020202020204" pitchFamily="34" charset="0"/>
                <a:ea typeface="Calibri" panose="020F0502020204030204" pitchFamily="34" charset="0"/>
                <a:cs typeface="Arial" panose="020B0604020202020204" pitchFamily="34" charset="0"/>
              </a:rPr>
              <a:t>Increasing ventilation reduces SARS-CoV-2 airborne transmission in schools: A retrospective cohort study in Italy's Marche region. </a:t>
            </a:r>
            <a:r>
              <a:rPr lang="fr-FR" sz="1100" dirty="0" err="1">
                <a:effectLst/>
                <a:latin typeface="Arial" panose="020B0604020202020204" pitchFamily="34" charset="0"/>
                <a:ea typeface="Calibri" panose="020F0502020204030204" pitchFamily="34" charset="0"/>
                <a:cs typeface="Arial" panose="020B0604020202020204" pitchFamily="34" charset="0"/>
              </a:rPr>
              <a:t>Frontiers</a:t>
            </a:r>
            <a:r>
              <a:rPr lang="fr-FR" sz="1100" dirty="0">
                <a:effectLst/>
                <a:latin typeface="Arial" panose="020B0604020202020204" pitchFamily="34" charset="0"/>
                <a:ea typeface="Calibri" panose="020F0502020204030204" pitchFamily="34" charset="0"/>
                <a:cs typeface="Arial" panose="020B0604020202020204" pitchFamily="34" charset="0"/>
              </a:rPr>
              <a:t> in Public </a:t>
            </a:r>
            <a:r>
              <a:rPr lang="fr-FR" sz="1100" dirty="0" err="1">
                <a:effectLst/>
                <a:latin typeface="Arial" panose="020B0604020202020204" pitchFamily="34" charset="0"/>
                <a:ea typeface="Calibri" panose="020F0502020204030204" pitchFamily="34" charset="0"/>
                <a:cs typeface="Arial" panose="020B0604020202020204" pitchFamily="34" charset="0"/>
              </a:rPr>
              <a:t>Health</a:t>
            </a:r>
            <a:r>
              <a:rPr lang="fr-FR" sz="1100" dirty="0">
                <a:effectLst/>
                <a:latin typeface="Arial" panose="020B0604020202020204" pitchFamily="34" charset="0"/>
                <a:ea typeface="Calibri" panose="020F0502020204030204" pitchFamily="34" charset="0"/>
                <a:cs typeface="Arial" panose="020B0604020202020204" pitchFamily="34" charset="0"/>
              </a:rPr>
              <a:t>, 10, 4922.</a:t>
            </a:r>
            <a:r>
              <a:rPr lang="fr-FR" sz="1100" dirty="0">
                <a:effectLst/>
                <a:latin typeface="Arial" panose="020B0604020202020204" pitchFamily="34" charset="0"/>
                <a:cs typeface="Arial" panose="020B0604020202020204" pitchFamily="34" charset="0"/>
              </a:rPr>
              <a:t> </a:t>
            </a:r>
            <a:r>
              <a:rPr lang="fr-FR" sz="1100" b="1" dirty="0">
                <a:effectLst/>
                <a:latin typeface="Arial" panose="020B0604020202020204" pitchFamily="34" charset="0"/>
                <a:cs typeface="Arial" panose="020B0604020202020204" pitchFamily="34" charset="0"/>
              </a:rPr>
              <a:t>[Pour les salles de classe équipées de systèmes de ventilation mécanique, le risque relatif d'infection des élèves a diminué d'au moins 74 % par rapport à une salle de classe avec uniquement une ventilation naturelle, atteignant des valeurs d'au moins 80 % pour des taux de ventilation &gt; 10 L/s/étudiant]</a:t>
            </a:r>
          </a:p>
          <a:p>
            <a:endParaRPr lang="fr-FR" sz="1100" dirty="0">
              <a:latin typeface="Arial" panose="020B0604020202020204" pitchFamily="34" charset="0"/>
              <a:cs typeface="Arial" panose="020B0604020202020204" pitchFamily="34" charset="0"/>
            </a:endParaRPr>
          </a:p>
          <a:p>
            <a:r>
              <a:rPr lang="fr-FR" sz="2800" b="1" dirty="0">
                <a:latin typeface="Calibri" panose="020F0502020204030204" pitchFamily="34" charset="0"/>
                <a:cs typeface="Calibri" panose="020F0502020204030204" pitchFamily="34" charset="0"/>
              </a:rPr>
              <a:t>= améliorer présence en cours, performances (attention, maths, lecture, science)</a:t>
            </a:r>
          </a:p>
          <a:p>
            <a:r>
              <a:rPr lang="en-GB" sz="1100" dirty="0" err="1">
                <a:effectLst/>
                <a:latin typeface="Arial" panose="020B0604020202020204" pitchFamily="34" charset="0"/>
                <a:ea typeface="Calibri" panose="020F0502020204030204" pitchFamily="34" charset="0"/>
                <a:cs typeface="Arial" panose="020B0604020202020204" pitchFamily="34" charset="0"/>
              </a:rPr>
              <a:t>Mendell</a:t>
            </a:r>
            <a:r>
              <a:rPr lang="en-GB" sz="1100" dirty="0">
                <a:effectLst/>
                <a:latin typeface="Arial" panose="020B0604020202020204" pitchFamily="34" charset="0"/>
                <a:ea typeface="Calibri" panose="020F0502020204030204" pitchFamily="34" charset="0"/>
                <a:cs typeface="Arial" panose="020B0604020202020204" pitchFamily="34" charset="0"/>
              </a:rPr>
              <a:t>, M. J., </a:t>
            </a:r>
            <a:r>
              <a:rPr lang="en-GB" sz="1100" dirty="0" err="1">
                <a:effectLst/>
                <a:latin typeface="Arial" panose="020B0604020202020204" pitchFamily="34" charset="0"/>
                <a:ea typeface="Calibri" panose="020F0502020204030204" pitchFamily="34" charset="0"/>
                <a:cs typeface="Arial" panose="020B0604020202020204" pitchFamily="34" charset="0"/>
              </a:rPr>
              <a:t>Eliseeva</a:t>
            </a:r>
            <a:r>
              <a:rPr lang="en-GB" sz="1100" dirty="0">
                <a:effectLst/>
                <a:latin typeface="Arial" panose="020B0604020202020204" pitchFamily="34" charset="0"/>
                <a:ea typeface="Calibri" panose="020F0502020204030204" pitchFamily="34" charset="0"/>
                <a:cs typeface="Arial" panose="020B0604020202020204" pitchFamily="34" charset="0"/>
              </a:rPr>
              <a:t>, E. A., Davies, M. M., Spears, M., </a:t>
            </a:r>
            <a:r>
              <a:rPr lang="en-GB" sz="1100" dirty="0" err="1">
                <a:effectLst/>
                <a:latin typeface="Arial" panose="020B0604020202020204" pitchFamily="34" charset="0"/>
                <a:ea typeface="Calibri" panose="020F0502020204030204" pitchFamily="34" charset="0"/>
                <a:cs typeface="Arial" panose="020B0604020202020204" pitchFamily="34" charset="0"/>
              </a:rPr>
              <a:t>Lobscheid</a:t>
            </a:r>
            <a:r>
              <a:rPr lang="en-GB" sz="1100" dirty="0">
                <a:effectLst/>
                <a:latin typeface="Arial" panose="020B0604020202020204" pitchFamily="34" charset="0"/>
                <a:ea typeface="Calibri" panose="020F0502020204030204" pitchFamily="34" charset="0"/>
                <a:cs typeface="Arial" panose="020B0604020202020204" pitchFamily="34" charset="0"/>
              </a:rPr>
              <a:t>, A., Fisk, W.J., &amp; </a:t>
            </a:r>
            <a:r>
              <a:rPr lang="en-GB" sz="1100" dirty="0" err="1">
                <a:effectLst/>
                <a:latin typeface="Arial" panose="020B0604020202020204" pitchFamily="34" charset="0"/>
                <a:ea typeface="Calibri" panose="020F0502020204030204" pitchFamily="34" charset="0"/>
                <a:cs typeface="Arial" panose="020B0604020202020204" pitchFamily="34" charset="0"/>
              </a:rPr>
              <a:t>Apte,M</a:t>
            </a:r>
            <a:r>
              <a:rPr lang="en-GB" sz="1100" dirty="0">
                <a:effectLst/>
                <a:latin typeface="Arial" panose="020B0604020202020204" pitchFamily="34" charset="0"/>
                <a:ea typeface="Calibri" panose="020F0502020204030204" pitchFamily="34" charset="0"/>
                <a:cs typeface="Arial" panose="020B0604020202020204" pitchFamily="34" charset="0"/>
              </a:rPr>
              <a:t>. G. (2013). Association of classroom ventilation with reduced illness absence: A prospective study in California elementary schools. Indoor Air, 23(6), 515-528. </a:t>
            </a:r>
          </a:p>
          <a:p>
            <a:r>
              <a:rPr lang="fr-FR" sz="1100" dirty="0" err="1">
                <a:latin typeface="Arial" panose="020B0604020202020204" pitchFamily="34" charset="0"/>
                <a:cs typeface="Arial" panose="020B0604020202020204" pitchFamily="34" charset="0"/>
              </a:rPr>
              <a:t>Bakó-Biró</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Zs</a:t>
            </a:r>
            <a:r>
              <a:rPr lang="fr-FR" sz="1100" dirty="0">
                <a:latin typeface="Arial" panose="020B0604020202020204" pitchFamily="34" charset="0"/>
                <a:cs typeface="Arial" panose="020B0604020202020204" pitchFamily="34" charset="0"/>
              </a:rPr>
              <a:t>, et al. "Ventilation rates in </a:t>
            </a:r>
            <a:r>
              <a:rPr lang="fr-FR" sz="1100" dirty="0" err="1">
                <a:latin typeface="Arial" panose="020B0604020202020204" pitchFamily="34" charset="0"/>
                <a:cs typeface="Arial" panose="020B0604020202020204" pitchFamily="34" charset="0"/>
              </a:rPr>
              <a:t>schools</a:t>
            </a:r>
            <a:r>
              <a:rPr lang="fr-FR" sz="1100" dirty="0">
                <a:latin typeface="Arial" panose="020B0604020202020204" pitchFamily="34" charset="0"/>
                <a:cs typeface="Arial" panose="020B0604020202020204" pitchFamily="34" charset="0"/>
              </a:rPr>
              <a:t> and </a:t>
            </a:r>
            <a:r>
              <a:rPr lang="fr-FR" sz="1100" dirty="0" err="1">
                <a:latin typeface="Arial" panose="020B0604020202020204" pitchFamily="34" charset="0"/>
                <a:cs typeface="Arial" panose="020B0604020202020204" pitchFamily="34" charset="0"/>
              </a:rPr>
              <a:t>pupils</a:t>
            </a:r>
            <a:r>
              <a:rPr lang="fr-FR" sz="1100" dirty="0">
                <a:latin typeface="Arial" panose="020B0604020202020204" pitchFamily="34" charset="0"/>
                <a:cs typeface="Arial" panose="020B0604020202020204" pitchFamily="34" charset="0"/>
              </a:rPr>
              <a:t>’ performance." Building and </a:t>
            </a:r>
            <a:r>
              <a:rPr lang="fr-FR" sz="1100" dirty="0" err="1">
                <a:latin typeface="Arial" panose="020B0604020202020204" pitchFamily="34" charset="0"/>
                <a:cs typeface="Arial" panose="020B0604020202020204" pitchFamily="34" charset="0"/>
              </a:rPr>
              <a:t>environment</a:t>
            </a:r>
            <a:r>
              <a:rPr lang="fr-FR" sz="1100" dirty="0">
                <a:latin typeface="Arial" panose="020B0604020202020204" pitchFamily="34" charset="0"/>
                <a:cs typeface="Arial" panose="020B0604020202020204" pitchFamily="34" charset="0"/>
              </a:rPr>
              <a:t> 48 (2012): 215-223.</a:t>
            </a:r>
          </a:p>
          <a:p>
            <a:r>
              <a:rPr lang="fr-FR" sz="1100" dirty="0">
                <a:latin typeface="Arial" panose="020B0604020202020204" pitchFamily="34" charset="0"/>
                <a:cs typeface="Arial" panose="020B0604020202020204" pitchFamily="34" charset="0"/>
              </a:rPr>
              <a:t>Clements-</a:t>
            </a:r>
            <a:r>
              <a:rPr lang="fr-FR" sz="1100" dirty="0" err="1">
                <a:latin typeface="Arial" panose="020B0604020202020204" pitchFamily="34" charset="0"/>
                <a:cs typeface="Arial" panose="020B0604020202020204" pitchFamily="34" charset="0"/>
              </a:rPr>
              <a:t>Croome</a:t>
            </a:r>
            <a:r>
              <a:rPr lang="fr-FR" sz="1100" dirty="0">
                <a:latin typeface="Arial" panose="020B0604020202020204" pitchFamily="34" charset="0"/>
                <a:cs typeface="Arial" panose="020B0604020202020204" pitchFamily="34" charset="0"/>
              </a:rPr>
              <a:t>, D. J., </a:t>
            </a:r>
            <a:r>
              <a:rPr lang="fr-FR" sz="1100" dirty="0" err="1">
                <a:latin typeface="Arial" panose="020B0604020202020204" pitchFamily="34" charset="0"/>
                <a:cs typeface="Arial" panose="020B0604020202020204" pitchFamily="34" charset="0"/>
              </a:rPr>
              <a:t>Awbi</a:t>
            </a:r>
            <a:r>
              <a:rPr lang="fr-FR" sz="1100" dirty="0">
                <a:latin typeface="Arial" panose="020B0604020202020204" pitchFamily="34" charset="0"/>
                <a:cs typeface="Arial" panose="020B0604020202020204" pitchFamily="34" charset="0"/>
              </a:rPr>
              <a:t>, H. B., </a:t>
            </a:r>
            <a:r>
              <a:rPr lang="fr-FR" sz="1100" dirty="0" err="1">
                <a:latin typeface="Arial" panose="020B0604020202020204" pitchFamily="34" charset="0"/>
                <a:cs typeface="Arial" panose="020B0604020202020204" pitchFamily="34" charset="0"/>
              </a:rPr>
              <a:t>Bakó-Biró</a:t>
            </a:r>
            <a:r>
              <a:rPr lang="fr-FR" sz="1100" dirty="0">
                <a:latin typeface="Arial" panose="020B0604020202020204" pitchFamily="34" charset="0"/>
                <a:cs typeface="Arial" panose="020B0604020202020204" pitchFamily="34" charset="0"/>
              </a:rPr>
              <a:t>, Z., </a:t>
            </a:r>
            <a:r>
              <a:rPr lang="fr-FR" sz="1100" dirty="0" err="1">
                <a:latin typeface="Arial" panose="020B0604020202020204" pitchFamily="34" charset="0"/>
                <a:cs typeface="Arial" panose="020B0604020202020204" pitchFamily="34" charset="0"/>
              </a:rPr>
              <a:t>Kochhar</a:t>
            </a:r>
            <a:r>
              <a:rPr lang="fr-FR" sz="1100" dirty="0">
                <a:latin typeface="Arial" panose="020B0604020202020204" pitchFamily="34" charset="0"/>
                <a:cs typeface="Arial" panose="020B0604020202020204" pitchFamily="34" charset="0"/>
              </a:rPr>
              <a:t>, N., &amp; Williams, M. (2008). Ventilation rates in </a:t>
            </a:r>
            <a:r>
              <a:rPr lang="fr-FR" sz="1100" dirty="0" err="1">
                <a:latin typeface="Arial" panose="020B0604020202020204" pitchFamily="34" charset="0"/>
                <a:cs typeface="Arial" panose="020B0604020202020204" pitchFamily="34" charset="0"/>
              </a:rPr>
              <a:t>schools</a:t>
            </a:r>
            <a:r>
              <a:rPr lang="fr-FR" sz="1100" dirty="0">
                <a:latin typeface="Arial" panose="020B0604020202020204" pitchFamily="34" charset="0"/>
                <a:cs typeface="Arial" panose="020B0604020202020204" pitchFamily="34" charset="0"/>
              </a:rPr>
              <a:t>. Building and </a:t>
            </a:r>
            <a:r>
              <a:rPr lang="fr-FR" sz="1100" dirty="0" err="1">
                <a:latin typeface="Arial" panose="020B0604020202020204" pitchFamily="34" charset="0"/>
                <a:cs typeface="Arial" panose="020B0604020202020204" pitchFamily="34" charset="0"/>
              </a:rPr>
              <a:t>Environment</a:t>
            </a:r>
            <a:r>
              <a:rPr lang="fr-FR" sz="1100" dirty="0">
                <a:latin typeface="Arial" panose="020B0604020202020204" pitchFamily="34" charset="0"/>
                <a:cs typeface="Arial" panose="020B0604020202020204" pitchFamily="34" charset="0"/>
              </a:rPr>
              <a:t>, 43(3), 362-367</a:t>
            </a:r>
            <a:endParaRPr lang="fr-FR" sz="1100" b="1" dirty="0">
              <a:latin typeface="Arial" panose="020B0604020202020204" pitchFamily="34" charset="0"/>
              <a:cs typeface="Arial" panose="020B0604020202020204" pitchFamily="34" charset="0"/>
            </a:endParaRPr>
          </a:p>
          <a:p>
            <a:r>
              <a:rPr lang="fr-FR" sz="1100" dirty="0" err="1">
                <a:latin typeface="Arial" panose="020B0604020202020204" pitchFamily="34" charset="0"/>
                <a:cs typeface="Arial" panose="020B0604020202020204" pitchFamily="34" charset="0"/>
              </a:rPr>
              <a:t>Coley</a:t>
            </a:r>
            <a:r>
              <a:rPr lang="fr-FR" sz="1100" dirty="0">
                <a:latin typeface="Arial" panose="020B0604020202020204" pitchFamily="34" charset="0"/>
                <a:cs typeface="Arial" panose="020B0604020202020204" pitchFamily="34" charset="0"/>
              </a:rPr>
              <a:t>, D.A., </a:t>
            </a:r>
            <a:r>
              <a:rPr lang="fr-FR" sz="1100" dirty="0" err="1">
                <a:latin typeface="Arial" panose="020B0604020202020204" pitchFamily="34" charset="0"/>
                <a:cs typeface="Arial" panose="020B0604020202020204" pitchFamily="34" charset="0"/>
              </a:rPr>
              <a:t>Greeves</a:t>
            </a:r>
            <a:r>
              <a:rPr lang="fr-FR" sz="1100" dirty="0">
                <a:latin typeface="Arial" panose="020B0604020202020204" pitchFamily="34" charset="0"/>
                <a:cs typeface="Arial" panose="020B0604020202020204" pitchFamily="34" charset="0"/>
              </a:rPr>
              <a:t>, R., &amp; </a:t>
            </a:r>
            <a:r>
              <a:rPr lang="fr-FR" sz="1100" dirty="0" err="1">
                <a:latin typeface="Arial" panose="020B0604020202020204" pitchFamily="34" charset="0"/>
                <a:cs typeface="Arial" panose="020B0604020202020204" pitchFamily="34" charset="0"/>
              </a:rPr>
              <a:t>Saxby</a:t>
            </a:r>
            <a:r>
              <a:rPr lang="fr-FR" sz="1100" dirty="0">
                <a:latin typeface="Arial" panose="020B0604020202020204" pitchFamily="34" charset="0"/>
                <a:cs typeface="Arial" panose="020B0604020202020204" pitchFamily="34" charset="0"/>
              </a:rPr>
              <a:t>, B.K. (2007). The </a:t>
            </a:r>
            <a:r>
              <a:rPr lang="fr-FR" sz="1100" dirty="0" err="1">
                <a:latin typeface="Arial" panose="020B0604020202020204" pitchFamily="34" charset="0"/>
                <a:cs typeface="Arial" panose="020B0604020202020204" pitchFamily="34" charset="0"/>
              </a:rPr>
              <a:t>effect</a:t>
            </a:r>
            <a:r>
              <a:rPr lang="fr-FR" sz="1100" dirty="0">
                <a:latin typeface="Arial" panose="020B0604020202020204" pitchFamily="34" charset="0"/>
                <a:cs typeface="Arial" panose="020B0604020202020204" pitchFamily="34" charset="0"/>
              </a:rPr>
              <a:t> of </a:t>
            </a:r>
            <a:r>
              <a:rPr lang="fr-FR" sz="1100" dirty="0" err="1">
                <a:latin typeface="Arial" panose="020B0604020202020204" pitchFamily="34" charset="0"/>
                <a:cs typeface="Arial" panose="020B0604020202020204" pitchFamily="34" charset="0"/>
              </a:rPr>
              <a:t>low</a:t>
            </a:r>
            <a:r>
              <a:rPr lang="fr-FR" sz="1100" dirty="0">
                <a:latin typeface="Arial" panose="020B0604020202020204" pitchFamily="34" charset="0"/>
                <a:cs typeface="Arial" panose="020B0604020202020204" pitchFamily="34" charset="0"/>
              </a:rPr>
              <a:t> ventilation rates on the cognitive </a:t>
            </a:r>
            <a:r>
              <a:rPr lang="fr-FR" sz="1100" dirty="0" err="1">
                <a:latin typeface="Arial" panose="020B0604020202020204" pitchFamily="34" charset="0"/>
                <a:cs typeface="Arial" panose="020B0604020202020204" pitchFamily="34" charset="0"/>
              </a:rPr>
              <a:t>function</a:t>
            </a:r>
            <a:r>
              <a:rPr lang="fr-FR" sz="1100" dirty="0">
                <a:latin typeface="Arial" panose="020B0604020202020204" pitchFamily="34" charset="0"/>
                <a:cs typeface="Arial" panose="020B0604020202020204" pitchFamily="34" charset="0"/>
              </a:rPr>
              <a:t> of a </a:t>
            </a:r>
            <a:r>
              <a:rPr lang="fr-FR" sz="1100" dirty="0" err="1">
                <a:latin typeface="Arial" panose="020B0604020202020204" pitchFamily="34" charset="0"/>
                <a:cs typeface="Arial" panose="020B0604020202020204" pitchFamily="34" charset="0"/>
              </a:rPr>
              <a:t>primary</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school</a:t>
            </a:r>
            <a:r>
              <a:rPr lang="fr-FR" sz="1100" dirty="0">
                <a:latin typeface="Arial" panose="020B0604020202020204" pitchFamily="34" charset="0"/>
                <a:cs typeface="Arial" panose="020B0604020202020204" pitchFamily="34" charset="0"/>
              </a:rPr>
              <a:t> class. International Journal of Ventilation, 6, 107-112</a:t>
            </a:r>
            <a:endParaRPr lang="fr-FR" dirty="0">
              <a:latin typeface="ArialMT"/>
              <a:cs typeface="Arial" panose="020B0604020202020204" pitchFamily="34" charset="0"/>
            </a:endParaRPr>
          </a:p>
          <a:p>
            <a:endParaRPr lang="fr-F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923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7F3"/>
        </a:solidFill>
        <a:effectLst/>
      </p:bgPr>
    </p:bg>
    <p:spTree>
      <p:nvGrpSpPr>
        <p:cNvPr id="1" name=""/>
        <p:cNvGrpSpPr/>
        <p:nvPr/>
      </p:nvGrpSpPr>
      <p:grpSpPr>
        <a:xfrm>
          <a:off x="0" y="0"/>
          <a:ext cx="0" cy="0"/>
          <a:chOff x="0" y="0"/>
          <a:chExt cx="0" cy="0"/>
        </a:xfrm>
      </p:grpSpPr>
      <p:sp useBgFill="1">
        <p:nvSpPr>
          <p:cNvPr id="1039" name="Rectangle 103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ne image contenant personne, ordinateur portable, intérieur, ordinateur&#10;&#10;Description générée automatiquement">
            <a:extLst>
              <a:ext uri="{FF2B5EF4-FFF2-40B4-BE49-F238E27FC236}">
                <a16:creationId xmlns:a16="http://schemas.microsoft.com/office/drawing/2014/main" id="{F6D717E7-7F56-9B2D-6045-1D3EFC0C3894}"/>
              </a:ext>
            </a:extLst>
          </p:cNvPr>
          <p:cNvPicPr>
            <a:picLocks noChangeAspect="1" noChangeArrowheads="1"/>
          </p:cNvPicPr>
          <p:nvPr/>
        </p:nvPicPr>
        <p:blipFill rotWithShape="1">
          <a:blip r:embed="rId3"/>
          <a:srcRect b="1152"/>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ZoneTexte 1">
            <a:extLst>
              <a:ext uri="{FF2B5EF4-FFF2-40B4-BE49-F238E27FC236}">
                <a16:creationId xmlns:a16="http://schemas.microsoft.com/office/drawing/2014/main" id="{DB88A003-1967-A4DB-8BE3-359193C06AE2}"/>
              </a:ext>
            </a:extLst>
          </p:cNvPr>
          <p:cNvSpPr txBox="1"/>
          <p:nvPr/>
        </p:nvSpPr>
        <p:spPr>
          <a:xfrm>
            <a:off x="268941" y="824130"/>
            <a:ext cx="3973385"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6000" b="1" dirty="0" err="1">
                <a:latin typeface="+mj-lt"/>
                <a:ea typeface="+mj-ea"/>
                <a:cs typeface="+mj-cs"/>
              </a:rPr>
              <a:t>Jusque</a:t>
            </a:r>
            <a:r>
              <a:rPr lang="en-US" sz="6000" b="1" dirty="0">
                <a:latin typeface="+mj-lt"/>
                <a:ea typeface="+mj-ea"/>
                <a:cs typeface="+mj-cs"/>
              </a:rPr>
              <a:t> </a:t>
            </a:r>
            <a:r>
              <a:rPr lang="en-US" sz="6000" b="1" dirty="0" err="1">
                <a:latin typeface="+mj-lt"/>
                <a:ea typeface="+mj-ea"/>
                <a:cs typeface="+mj-cs"/>
              </a:rPr>
              <a:t>là</a:t>
            </a:r>
            <a:r>
              <a:rPr lang="en-US" sz="6000" b="1" dirty="0">
                <a:latin typeface="+mj-lt"/>
                <a:ea typeface="+mj-ea"/>
                <a:cs typeface="+mj-cs"/>
              </a:rPr>
              <a:t>, tout </a:t>
            </a:r>
            <a:r>
              <a:rPr lang="en-US" sz="6000" b="1" dirty="0" err="1">
                <a:latin typeface="+mj-lt"/>
                <a:ea typeface="+mj-ea"/>
                <a:cs typeface="+mj-cs"/>
              </a:rPr>
              <a:t>allait</a:t>
            </a:r>
            <a:r>
              <a:rPr lang="en-US" sz="6000" b="1" dirty="0">
                <a:latin typeface="+mj-lt"/>
                <a:ea typeface="+mj-ea"/>
                <a:cs typeface="+mj-cs"/>
              </a:rPr>
              <a:t> bien…</a:t>
            </a:r>
            <a:endParaRPr lang="en-US" sz="6000" dirty="0">
              <a:latin typeface="+mj-lt"/>
              <a:ea typeface="+mj-ea"/>
              <a:cs typeface="+mj-cs"/>
            </a:endParaRPr>
          </a:p>
        </p:txBody>
      </p:sp>
    </p:spTree>
    <p:extLst>
      <p:ext uri="{BB962C8B-B14F-4D97-AF65-F5344CB8AC3E}">
        <p14:creationId xmlns:p14="http://schemas.microsoft.com/office/powerpoint/2010/main" val="20163918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7" name="Image 16" descr="Détecteur de CO2 mural annonçant 528 ppm de CO2 en salle d’attente">
            <a:extLst>
              <a:ext uri="{FF2B5EF4-FFF2-40B4-BE49-F238E27FC236}">
                <a16:creationId xmlns:a16="http://schemas.microsoft.com/office/drawing/2014/main" id="{628EF2FF-D72D-4D7F-FC93-AF295A4070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5"/>
                    </a14:imgEffect>
                  </a14:imgLayer>
                </a14:imgProps>
              </a:ext>
              <a:ext uri="{28A0092B-C50C-407E-A947-70E740481C1C}">
                <a14:useLocalDpi xmlns:a14="http://schemas.microsoft.com/office/drawing/2010/main" val="0"/>
              </a:ext>
            </a:extLst>
          </a:blip>
          <a:srcRect l="1044" r="45872" b="44376"/>
          <a:stretch/>
        </p:blipFill>
        <p:spPr bwMode="auto">
          <a:xfrm>
            <a:off x="2828929" y="0"/>
            <a:ext cx="9363071" cy="6834607"/>
          </a:xfrm>
          <a:custGeom>
            <a:avLst/>
            <a:gdLst/>
            <a:ahLst/>
            <a:cxnLst/>
            <a:rect l="l" t="t" r="r" b="b"/>
            <a:pathLst>
              <a:path w="9363071" h="6834607">
                <a:moveTo>
                  <a:pt x="3489299" y="724887"/>
                </a:moveTo>
                <a:lnTo>
                  <a:pt x="3646759" y="1221229"/>
                </a:lnTo>
                <a:lnTo>
                  <a:pt x="3326704" y="1221229"/>
                </a:lnTo>
                <a:close/>
                <a:moveTo>
                  <a:pt x="8122206" y="655570"/>
                </a:moveTo>
                <a:lnTo>
                  <a:pt x="8428569" y="655570"/>
                </a:lnTo>
                <a:cubicBezTo>
                  <a:pt x="8485619" y="655570"/>
                  <a:pt x="8528407" y="662987"/>
                  <a:pt x="8556933" y="677820"/>
                </a:cubicBezTo>
                <a:cubicBezTo>
                  <a:pt x="8607708" y="704064"/>
                  <a:pt x="8633095" y="755409"/>
                  <a:pt x="8633096" y="831857"/>
                </a:cubicBezTo>
                <a:cubicBezTo>
                  <a:pt x="8633095" y="902600"/>
                  <a:pt x="8606852" y="949953"/>
                  <a:pt x="8554366" y="973914"/>
                </a:cubicBezTo>
                <a:cubicBezTo>
                  <a:pt x="8524699" y="987606"/>
                  <a:pt x="8480199" y="994452"/>
                  <a:pt x="8420867" y="994452"/>
                </a:cubicBezTo>
                <a:lnTo>
                  <a:pt x="8122206" y="994452"/>
                </a:lnTo>
                <a:close/>
                <a:moveTo>
                  <a:pt x="5683807" y="655570"/>
                </a:moveTo>
                <a:lnTo>
                  <a:pt x="5990169" y="655570"/>
                </a:lnTo>
                <a:cubicBezTo>
                  <a:pt x="6047220" y="655570"/>
                  <a:pt x="6090008" y="662987"/>
                  <a:pt x="6118533" y="677820"/>
                </a:cubicBezTo>
                <a:cubicBezTo>
                  <a:pt x="6169309" y="704064"/>
                  <a:pt x="6194696" y="755409"/>
                  <a:pt x="6194696" y="831857"/>
                </a:cubicBezTo>
                <a:cubicBezTo>
                  <a:pt x="6194696" y="902600"/>
                  <a:pt x="6168453" y="949953"/>
                  <a:pt x="6115966" y="973914"/>
                </a:cubicBezTo>
                <a:cubicBezTo>
                  <a:pt x="6086300" y="987606"/>
                  <a:pt x="6041800" y="994452"/>
                  <a:pt x="5982467" y="994452"/>
                </a:cubicBezTo>
                <a:lnTo>
                  <a:pt x="5683807" y="994452"/>
                </a:lnTo>
                <a:close/>
                <a:moveTo>
                  <a:pt x="7864622" y="436495"/>
                </a:moveTo>
                <a:lnTo>
                  <a:pt x="7864622" y="1697888"/>
                </a:lnTo>
                <a:lnTo>
                  <a:pt x="8122206" y="1697888"/>
                </a:lnTo>
                <a:lnTo>
                  <a:pt x="8122206" y="1203258"/>
                </a:lnTo>
                <a:lnTo>
                  <a:pt x="8394339" y="1203258"/>
                </a:lnTo>
                <a:cubicBezTo>
                  <a:pt x="8471927" y="1203258"/>
                  <a:pt x="8524841" y="1216665"/>
                  <a:pt x="8553082" y="1243479"/>
                </a:cubicBezTo>
                <a:cubicBezTo>
                  <a:pt x="8581322" y="1270293"/>
                  <a:pt x="8596013" y="1323920"/>
                  <a:pt x="8597154" y="1404362"/>
                </a:cubicBezTo>
                <a:lnTo>
                  <a:pt x="8598865" y="1521601"/>
                </a:lnTo>
                <a:cubicBezTo>
                  <a:pt x="8599436" y="1558684"/>
                  <a:pt x="8603143" y="1594912"/>
                  <a:pt x="8609991" y="1630283"/>
                </a:cubicBezTo>
                <a:cubicBezTo>
                  <a:pt x="8613413" y="1647398"/>
                  <a:pt x="8619119" y="1669933"/>
                  <a:pt x="8627105" y="1697888"/>
                </a:cubicBezTo>
                <a:lnTo>
                  <a:pt x="8917209" y="1697888"/>
                </a:lnTo>
                <a:lnTo>
                  <a:pt x="8917209" y="1666225"/>
                </a:lnTo>
                <a:cubicBezTo>
                  <a:pt x="8892107" y="1650821"/>
                  <a:pt x="8876131" y="1626860"/>
                  <a:pt x="8869286" y="1594341"/>
                </a:cubicBezTo>
                <a:cubicBezTo>
                  <a:pt x="8864722" y="1573803"/>
                  <a:pt x="8862439" y="1534723"/>
                  <a:pt x="8862440" y="1477102"/>
                </a:cubicBezTo>
                <a:lnTo>
                  <a:pt x="8862440" y="1392381"/>
                </a:lnTo>
                <a:cubicBezTo>
                  <a:pt x="8862439" y="1303953"/>
                  <a:pt x="8850317" y="1238202"/>
                  <a:pt x="8826070" y="1195128"/>
                </a:cubicBezTo>
                <a:cubicBezTo>
                  <a:pt x="8801823" y="1152055"/>
                  <a:pt x="8760604" y="1118823"/>
                  <a:pt x="8702413" y="1095432"/>
                </a:cubicBezTo>
                <a:cubicBezTo>
                  <a:pt x="8772015" y="1071471"/>
                  <a:pt x="8821934" y="1030537"/>
                  <a:pt x="8852171" y="972630"/>
                </a:cubicBezTo>
                <a:cubicBezTo>
                  <a:pt x="8882407" y="914724"/>
                  <a:pt x="8897525" y="855819"/>
                  <a:pt x="8897527" y="795915"/>
                </a:cubicBezTo>
                <a:cubicBezTo>
                  <a:pt x="8897525" y="746281"/>
                  <a:pt x="8889539" y="702067"/>
                  <a:pt x="8873565" y="663272"/>
                </a:cubicBezTo>
                <a:cubicBezTo>
                  <a:pt x="8857591" y="624478"/>
                  <a:pt x="8835911" y="589106"/>
                  <a:pt x="8808527" y="557158"/>
                </a:cubicBezTo>
                <a:cubicBezTo>
                  <a:pt x="8775437" y="518363"/>
                  <a:pt x="8735074" y="488982"/>
                  <a:pt x="8687437" y="469014"/>
                </a:cubicBezTo>
                <a:cubicBezTo>
                  <a:pt x="8639799" y="449047"/>
                  <a:pt x="8571766" y="438207"/>
                  <a:pt x="8483337" y="436495"/>
                </a:cubicBezTo>
                <a:close/>
                <a:moveTo>
                  <a:pt x="6694759" y="436495"/>
                </a:moveTo>
                <a:lnTo>
                  <a:pt x="6694759" y="1697888"/>
                </a:lnTo>
                <a:lnTo>
                  <a:pt x="7650645" y="1697888"/>
                </a:lnTo>
                <a:lnTo>
                  <a:pt x="7650645" y="1471111"/>
                </a:lnTo>
                <a:lnTo>
                  <a:pt x="6952343" y="1471111"/>
                </a:lnTo>
                <a:lnTo>
                  <a:pt x="6952343" y="1146778"/>
                </a:lnTo>
                <a:lnTo>
                  <a:pt x="7565069" y="1146778"/>
                </a:lnTo>
                <a:lnTo>
                  <a:pt x="7565069" y="927703"/>
                </a:lnTo>
                <a:lnTo>
                  <a:pt x="6952343" y="927703"/>
                </a:lnTo>
                <a:lnTo>
                  <a:pt x="6952343" y="659849"/>
                </a:lnTo>
                <a:lnTo>
                  <a:pt x="7619837" y="659849"/>
                </a:lnTo>
                <a:lnTo>
                  <a:pt x="7619837" y="436495"/>
                </a:lnTo>
                <a:close/>
                <a:moveTo>
                  <a:pt x="5426222" y="436495"/>
                </a:moveTo>
                <a:lnTo>
                  <a:pt x="5426222" y="1697888"/>
                </a:lnTo>
                <a:lnTo>
                  <a:pt x="5683807" y="1697888"/>
                </a:lnTo>
                <a:lnTo>
                  <a:pt x="5683807" y="1203258"/>
                </a:lnTo>
                <a:lnTo>
                  <a:pt x="5955939" y="1203258"/>
                </a:lnTo>
                <a:cubicBezTo>
                  <a:pt x="6033527" y="1203258"/>
                  <a:pt x="6086442" y="1216665"/>
                  <a:pt x="6114683" y="1243479"/>
                </a:cubicBezTo>
                <a:cubicBezTo>
                  <a:pt x="6142922" y="1270293"/>
                  <a:pt x="6157613" y="1323920"/>
                  <a:pt x="6158754" y="1404362"/>
                </a:cubicBezTo>
                <a:lnTo>
                  <a:pt x="6160466" y="1521601"/>
                </a:lnTo>
                <a:cubicBezTo>
                  <a:pt x="6161037" y="1558684"/>
                  <a:pt x="6164745" y="1594912"/>
                  <a:pt x="6171591" y="1630283"/>
                </a:cubicBezTo>
                <a:cubicBezTo>
                  <a:pt x="6175014" y="1647398"/>
                  <a:pt x="6180719" y="1669933"/>
                  <a:pt x="6188706" y="1697888"/>
                </a:cubicBezTo>
                <a:lnTo>
                  <a:pt x="6478809" y="1697888"/>
                </a:lnTo>
                <a:lnTo>
                  <a:pt x="6478809" y="1666225"/>
                </a:lnTo>
                <a:cubicBezTo>
                  <a:pt x="6453707" y="1650821"/>
                  <a:pt x="6437733" y="1626860"/>
                  <a:pt x="6430887" y="1594341"/>
                </a:cubicBezTo>
                <a:cubicBezTo>
                  <a:pt x="6426323" y="1573803"/>
                  <a:pt x="6424041" y="1534723"/>
                  <a:pt x="6424041" y="1477102"/>
                </a:cubicBezTo>
                <a:lnTo>
                  <a:pt x="6424041" y="1392381"/>
                </a:lnTo>
                <a:cubicBezTo>
                  <a:pt x="6424041" y="1303953"/>
                  <a:pt x="6411917" y="1238202"/>
                  <a:pt x="6387671" y="1195128"/>
                </a:cubicBezTo>
                <a:cubicBezTo>
                  <a:pt x="6363424" y="1152055"/>
                  <a:pt x="6322205" y="1118823"/>
                  <a:pt x="6264013" y="1095432"/>
                </a:cubicBezTo>
                <a:cubicBezTo>
                  <a:pt x="6333615" y="1071471"/>
                  <a:pt x="6383535" y="1030537"/>
                  <a:pt x="6413771" y="972630"/>
                </a:cubicBezTo>
                <a:cubicBezTo>
                  <a:pt x="6444008" y="914724"/>
                  <a:pt x="6459127" y="855819"/>
                  <a:pt x="6459127" y="795915"/>
                </a:cubicBezTo>
                <a:cubicBezTo>
                  <a:pt x="6459127" y="746281"/>
                  <a:pt x="6451139" y="702067"/>
                  <a:pt x="6435165" y="663272"/>
                </a:cubicBezTo>
                <a:cubicBezTo>
                  <a:pt x="6419191" y="624478"/>
                  <a:pt x="6397512" y="589106"/>
                  <a:pt x="6370128" y="557158"/>
                </a:cubicBezTo>
                <a:cubicBezTo>
                  <a:pt x="6337038" y="518363"/>
                  <a:pt x="6296675" y="488982"/>
                  <a:pt x="6249037" y="469014"/>
                </a:cubicBezTo>
                <a:cubicBezTo>
                  <a:pt x="6201399" y="449047"/>
                  <a:pt x="6133367" y="438207"/>
                  <a:pt x="6044938" y="436495"/>
                </a:cubicBezTo>
                <a:close/>
                <a:moveTo>
                  <a:pt x="4256359" y="436495"/>
                </a:moveTo>
                <a:lnTo>
                  <a:pt x="4256359" y="1697888"/>
                </a:lnTo>
                <a:lnTo>
                  <a:pt x="5212245" y="1697888"/>
                </a:lnTo>
                <a:lnTo>
                  <a:pt x="5212245" y="1471111"/>
                </a:lnTo>
                <a:lnTo>
                  <a:pt x="4513943" y="1471111"/>
                </a:lnTo>
                <a:lnTo>
                  <a:pt x="4513943" y="1146778"/>
                </a:lnTo>
                <a:lnTo>
                  <a:pt x="5126669" y="1146778"/>
                </a:lnTo>
                <a:lnTo>
                  <a:pt x="5126669" y="927703"/>
                </a:lnTo>
                <a:lnTo>
                  <a:pt x="4513943" y="927703"/>
                </a:lnTo>
                <a:lnTo>
                  <a:pt x="4513943" y="659849"/>
                </a:lnTo>
                <a:lnTo>
                  <a:pt x="5181437" y="659849"/>
                </a:lnTo>
                <a:lnTo>
                  <a:pt x="5181437" y="436495"/>
                </a:lnTo>
                <a:close/>
                <a:moveTo>
                  <a:pt x="3342964" y="436495"/>
                </a:moveTo>
                <a:lnTo>
                  <a:pt x="2892833" y="1697888"/>
                </a:lnTo>
                <a:lnTo>
                  <a:pt x="3168388" y="1697888"/>
                </a:lnTo>
                <a:lnTo>
                  <a:pt x="3255676" y="1438592"/>
                </a:lnTo>
                <a:lnTo>
                  <a:pt x="3720355" y="1438592"/>
                </a:lnTo>
                <a:lnTo>
                  <a:pt x="3801652" y="1697888"/>
                </a:lnTo>
                <a:lnTo>
                  <a:pt x="4087476" y="1697888"/>
                </a:lnTo>
                <a:lnTo>
                  <a:pt x="3640769" y="436495"/>
                </a:lnTo>
                <a:close/>
                <a:moveTo>
                  <a:pt x="1591717" y="0"/>
                </a:moveTo>
                <a:lnTo>
                  <a:pt x="2663863" y="0"/>
                </a:lnTo>
                <a:lnTo>
                  <a:pt x="2973963" y="0"/>
                </a:lnTo>
                <a:lnTo>
                  <a:pt x="3428981" y="0"/>
                </a:lnTo>
                <a:lnTo>
                  <a:pt x="5105536" y="0"/>
                </a:lnTo>
                <a:lnTo>
                  <a:pt x="9363071" y="0"/>
                </a:lnTo>
                <a:lnTo>
                  <a:pt x="9363071" y="6834607"/>
                </a:lnTo>
                <a:lnTo>
                  <a:pt x="5105536" y="6834607"/>
                </a:lnTo>
                <a:lnTo>
                  <a:pt x="3428981" y="6834607"/>
                </a:lnTo>
                <a:lnTo>
                  <a:pt x="2973963" y="6834607"/>
                </a:lnTo>
                <a:lnTo>
                  <a:pt x="2663863" y="6834607"/>
                </a:lnTo>
                <a:lnTo>
                  <a:pt x="2454479" y="6834607"/>
                </a:lnTo>
                <a:lnTo>
                  <a:pt x="2344879" y="6757470"/>
                </a:lnTo>
                <a:cubicBezTo>
                  <a:pt x="2174414" y="6630414"/>
                  <a:pt x="2007078" y="6493173"/>
                  <a:pt x="1838197" y="6353069"/>
                </a:cubicBezTo>
                <a:cubicBezTo>
                  <a:pt x="910811" y="5583728"/>
                  <a:pt x="0" y="4952181"/>
                  <a:pt x="0" y="3609302"/>
                </a:cubicBezTo>
                <a:cubicBezTo>
                  <a:pt x="0" y="2086052"/>
                  <a:pt x="562670" y="752067"/>
                  <a:pt x="1570020" y="14946"/>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ZoneTexte 17">
            <a:extLst>
              <a:ext uri="{FF2B5EF4-FFF2-40B4-BE49-F238E27FC236}">
                <a16:creationId xmlns:a16="http://schemas.microsoft.com/office/drawing/2014/main" id="{0143A252-F5F5-50A4-D55B-7653985BBD93}"/>
              </a:ext>
            </a:extLst>
          </p:cNvPr>
          <p:cNvSpPr txBox="1"/>
          <p:nvPr/>
        </p:nvSpPr>
        <p:spPr>
          <a:xfrm>
            <a:off x="0" y="1870012"/>
            <a:ext cx="12240126" cy="5124480"/>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t>Transmission de certains pathogènes à proximité (aérosol / gouttelettes) ET distance (aérosol) : COVID, grippe, TB, rougeole, VZV… </a:t>
            </a:r>
            <a:endParaRPr lang="fr-FR" sz="1100" dirty="0">
              <a:latin typeface="Arial" panose="020B0604020202020204" pitchFamily="34" charset="0"/>
            </a:endParaRPr>
          </a:p>
          <a:p>
            <a:r>
              <a:rPr lang="fr-FR" sz="1100" dirty="0">
                <a:effectLst/>
                <a:latin typeface="Arial" panose="020B0604020202020204" pitchFamily="34" charset="0"/>
                <a:ea typeface="Calibri" panose="020F0502020204030204" pitchFamily="34" charset="0"/>
                <a:cs typeface="Arial" panose="020B0604020202020204" pitchFamily="34" charset="0"/>
              </a:rPr>
              <a:t>Zhang R, Li Y, Zhang AL, Wang Y, Molina MJ. </a:t>
            </a:r>
            <a:r>
              <a:rPr lang="en-US" sz="1100" dirty="0">
                <a:effectLst/>
                <a:latin typeface="Arial" panose="020B0604020202020204" pitchFamily="34" charset="0"/>
                <a:ea typeface="Calibri" panose="020F0502020204030204" pitchFamily="34" charset="0"/>
                <a:cs typeface="Arial" panose="020B0604020202020204" pitchFamily="34" charset="0"/>
              </a:rPr>
              <a:t>Identifying airborne transmission as the dominant route for the spread of COVID-19. Proc Natl </a:t>
            </a:r>
            <a:r>
              <a:rPr lang="en-US" sz="1100" dirty="0" err="1">
                <a:effectLst/>
                <a:latin typeface="Arial" panose="020B0604020202020204" pitchFamily="34" charset="0"/>
                <a:ea typeface="Calibri" panose="020F0502020204030204" pitchFamily="34" charset="0"/>
                <a:cs typeface="Arial" panose="020B0604020202020204" pitchFamily="34" charset="0"/>
              </a:rPr>
              <a:t>Acad</a:t>
            </a:r>
            <a:r>
              <a:rPr lang="en-US" sz="1100" dirty="0">
                <a:effectLst/>
                <a:latin typeface="Arial" panose="020B0604020202020204" pitchFamily="34" charset="0"/>
                <a:ea typeface="Calibri" panose="020F0502020204030204" pitchFamily="34" charset="0"/>
                <a:cs typeface="Arial" panose="020B0604020202020204" pitchFamily="34" charset="0"/>
              </a:rPr>
              <a:t> Sci 2020;117:14857–63.</a:t>
            </a:r>
            <a:r>
              <a:rPr lang="fr-FR" sz="1100" dirty="0">
                <a:effectLst/>
                <a:latin typeface="Arial" panose="020B0604020202020204" pitchFamily="34" charset="0"/>
                <a:cs typeface="Arial" panose="020B0604020202020204" pitchFamily="34" charset="0"/>
              </a:rPr>
              <a:t> </a:t>
            </a:r>
          </a:p>
          <a:p>
            <a:r>
              <a:rPr lang="en-US" sz="1100" dirty="0" err="1">
                <a:effectLst/>
                <a:latin typeface="Arial" panose="020B0604020202020204" pitchFamily="34" charset="0"/>
                <a:ea typeface="Calibri" panose="020F0502020204030204" pitchFamily="34" charset="0"/>
                <a:cs typeface="Arial" panose="020B0604020202020204" pitchFamily="34" charset="0"/>
              </a:rPr>
              <a:t>Morawska</a:t>
            </a:r>
            <a:r>
              <a:rPr lang="en-US" sz="1100" dirty="0">
                <a:effectLst/>
                <a:latin typeface="Arial" panose="020B0604020202020204" pitchFamily="34" charset="0"/>
                <a:ea typeface="Calibri" panose="020F0502020204030204" pitchFamily="34" charset="0"/>
                <a:cs typeface="Arial" panose="020B0604020202020204" pitchFamily="34" charset="0"/>
              </a:rPr>
              <a:t> L, Allen J, </a:t>
            </a:r>
            <a:r>
              <a:rPr lang="en-US" sz="1100" dirty="0" err="1">
                <a:effectLst/>
                <a:latin typeface="Arial" panose="020B0604020202020204" pitchFamily="34" charset="0"/>
                <a:ea typeface="Calibri" panose="020F0502020204030204" pitchFamily="34" charset="0"/>
                <a:cs typeface="Arial" panose="020B0604020202020204" pitchFamily="34" charset="0"/>
              </a:rPr>
              <a:t>Bahnfleth</a:t>
            </a:r>
            <a:r>
              <a:rPr lang="en-US" sz="1100" dirty="0">
                <a:effectLst/>
                <a:latin typeface="Arial" panose="020B0604020202020204" pitchFamily="34" charset="0"/>
                <a:ea typeface="Calibri" panose="020F0502020204030204" pitchFamily="34" charset="0"/>
                <a:cs typeface="Arial" panose="020B0604020202020204" pitchFamily="34" charset="0"/>
              </a:rPr>
              <a:t> W, </a:t>
            </a:r>
            <a:r>
              <a:rPr lang="en-US" sz="1100" dirty="0" err="1">
                <a:effectLst/>
                <a:latin typeface="Arial" panose="020B0604020202020204" pitchFamily="34" charset="0"/>
                <a:ea typeface="Calibri" panose="020F0502020204030204" pitchFamily="34" charset="0"/>
                <a:cs typeface="Arial" panose="020B0604020202020204" pitchFamily="34" charset="0"/>
              </a:rPr>
              <a:t>Bluyssen</a:t>
            </a:r>
            <a:r>
              <a:rPr lang="en-US" sz="1100" dirty="0">
                <a:effectLst/>
                <a:latin typeface="Arial" panose="020B0604020202020204" pitchFamily="34" charset="0"/>
                <a:ea typeface="Calibri" panose="020F0502020204030204" pitchFamily="34" charset="0"/>
                <a:cs typeface="Arial" panose="020B0604020202020204" pitchFamily="34" charset="0"/>
              </a:rPr>
              <a:t> PM, </a:t>
            </a:r>
            <a:r>
              <a:rPr lang="en-US" sz="1100" dirty="0" err="1">
                <a:effectLst/>
                <a:latin typeface="Arial" panose="020B0604020202020204" pitchFamily="34" charset="0"/>
                <a:ea typeface="Calibri" panose="020F0502020204030204" pitchFamily="34" charset="0"/>
                <a:cs typeface="Arial" panose="020B0604020202020204" pitchFamily="34" charset="0"/>
              </a:rPr>
              <a:t>Boerstra</a:t>
            </a:r>
            <a:r>
              <a:rPr lang="en-US" sz="1100" dirty="0">
                <a:effectLst/>
                <a:latin typeface="Arial" panose="020B0604020202020204" pitchFamily="34" charset="0"/>
                <a:ea typeface="Calibri" panose="020F0502020204030204" pitchFamily="34" charset="0"/>
                <a:cs typeface="Arial" panose="020B0604020202020204" pitchFamily="34" charset="0"/>
              </a:rPr>
              <a:t> A, </a:t>
            </a:r>
            <a:r>
              <a:rPr lang="en-US" sz="1100" dirty="0" err="1">
                <a:effectLst/>
                <a:latin typeface="Arial" panose="020B0604020202020204" pitchFamily="34" charset="0"/>
                <a:ea typeface="Calibri" panose="020F0502020204030204" pitchFamily="34" charset="0"/>
                <a:cs typeface="Arial" panose="020B0604020202020204" pitchFamily="34" charset="0"/>
              </a:rPr>
              <a:t>Buonanno</a:t>
            </a:r>
            <a:r>
              <a:rPr lang="en-US" sz="1100" dirty="0">
                <a:effectLst/>
                <a:latin typeface="Arial" panose="020B0604020202020204" pitchFamily="34" charset="0"/>
                <a:ea typeface="Calibri" panose="020F0502020204030204" pitchFamily="34" charset="0"/>
                <a:cs typeface="Arial" panose="020B0604020202020204" pitchFamily="34" charset="0"/>
              </a:rPr>
              <a:t> G, et al. A paradigm shift to combat indoor respiratory infection. Science 2021;372:689–91. </a:t>
            </a:r>
            <a:endParaRPr lang="fr-FR" sz="1100" dirty="0">
              <a:latin typeface="Arial" panose="020B0604020202020204" pitchFamily="34" charset="0"/>
              <a:cs typeface="Arial" panose="020B0604020202020204" pitchFamily="34" charset="0"/>
            </a:endParaRPr>
          </a:p>
          <a:p>
            <a:endParaRPr lang="fr-FR" sz="11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Aérer / ventiler (VMC) = réduire polluants chimiques, physiques et biologiques </a:t>
            </a:r>
          </a:p>
          <a:p>
            <a:r>
              <a:rPr lang="fr-FR" sz="2800" b="1" dirty="0">
                <a:latin typeface="Calibri" panose="020F0502020204030204" pitchFamily="34" charset="0"/>
                <a:cs typeface="Calibri" panose="020F0502020204030204" pitchFamily="34" charset="0"/>
              </a:rPr>
              <a:t>= amélioration du bien-être et de la santé (infections, allergies / asthme…)</a:t>
            </a:r>
          </a:p>
          <a:p>
            <a:r>
              <a:rPr lang="fr-FR" sz="1100" dirty="0">
                <a:latin typeface="Arial" panose="020B0604020202020204" pitchFamily="34" charset="0"/>
                <a:cs typeface="Arial" panose="020B0604020202020204" pitchFamily="34" charset="0"/>
              </a:rPr>
              <a:t>Arif M, </a:t>
            </a:r>
            <a:r>
              <a:rPr lang="fr-FR" sz="1100" dirty="0" err="1">
                <a:latin typeface="Arial" panose="020B0604020202020204" pitchFamily="34" charset="0"/>
                <a:cs typeface="Arial" panose="020B0604020202020204" pitchFamily="34" charset="0"/>
              </a:rPr>
              <a:t>Katafygiotou</a:t>
            </a:r>
            <a:r>
              <a:rPr lang="fr-FR" sz="1100" dirty="0">
                <a:latin typeface="Arial" panose="020B0604020202020204" pitchFamily="34" charset="0"/>
                <a:cs typeface="Arial" panose="020B0604020202020204" pitchFamily="34" charset="0"/>
              </a:rPr>
              <a:t> M, </a:t>
            </a:r>
            <a:r>
              <a:rPr lang="fr-FR" sz="1100" dirty="0" err="1">
                <a:latin typeface="Arial" panose="020B0604020202020204" pitchFamily="34" charset="0"/>
                <a:cs typeface="Arial" panose="020B0604020202020204" pitchFamily="34" charset="0"/>
              </a:rPr>
              <a:t>Mazroei</a:t>
            </a:r>
            <a:r>
              <a:rPr lang="fr-FR" sz="1100" dirty="0">
                <a:latin typeface="Arial" panose="020B0604020202020204" pitchFamily="34" charset="0"/>
                <a:cs typeface="Arial" panose="020B0604020202020204" pitchFamily="34" charset="0"/>
              </a:rPr>
              <a:t> A et al. Impact of indoor </a:t>
            </a:r>
            <a:r>
              <a:rPr lang="fr-FR" sz="1100" dirty="0" err="1">
                <a:latin typeface="Arial" panose="020B0604020202020204" pitchFamily="34" charset="0"/>
                <a:cs typeface="Arial" panose="020B0604020202020204" pitchFamily="34" charset="0"/>
              </a:rPr>
              <a:t>environmental</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quality</a:t>
            </a:r>
            <a:r>
              <a:rPr lang="fr-FR" sz="1100" dirty="0">
                <a:latin typeface="Arial" panose="020B0604020202020204" pitchFamily="34" charset="0"/>
                <a:cs typeface="Arial" panose="020B0604020202020204" pitchFamily="34" charset="0"/>
              </a:rPr>
              <a:t> on occupant </a:t>
            </a:r>
            <a:r>
              <a:rPr lang="fr-FR" sz="1100" dirty="0" err="1">
                <a:latin typeface="Arial" panose="020B0604020202020204" pitchFamily="34" charset="0"/>
                <a:cs typeface="Arial" panose="020B0604020202020204" pitchFamily="34" charset="0"/>
              </a:rPr>
              <a:t>well-being</a:t>
            </a:r>
            <a:r>
              <a:rPr lang="fr-FR" sz="1100" dirty="0">
                <a:latin typeface="Arial" panose="020B0604020202020204" pitchFamily="34" charset="0"/>
                <a:cs typeface="Arial" panose="020B0604020202020204" pitchFamily="34" charset="0"/>
              </a:rPr>
              <a:t> and </a:t>
            </a:r>
            <a:r>
              <a:rPr lang="fr-FR" sz="1100" dirty="0" err="1">
                <a:latin typeface="Arial" panose="020B0604020202020204" pitchFamily="34" charset="0"/>
                <a:cs typeface="Arial" panose="020B0604020202020204" pitchFamily="34" charset="0"/>
              </a:rPr>
              <a:t>comfort</a:t>
            </a:r>
            <a:r>
              <a:rPr lang="fr-FR" sz="1100" dirty="0">
                <a:latin typeface="Arial" panose="020B0604020202020204" pitchFamily="34" charset="0"/>
                <a:cs typeface="Arial" panose="020B0604020202020204" pitchFamily="34" charset="0"/>
              </a:rPr>
              <a:t>: A </a:t>
            </a:r>
            <a:r>
              <a:rPr lang="fr-FR" sz="1100" dirty="0" err="1">
                <a:latin typeface="Arial" panose="020B0604020202020204" pitchFamily="34" charset="0"/>
                <a:cs typeface="Arial" panose="020B0604020202020204" pitchFamily="34" charset="0"/>
              </a:rPr>
              <a:t>review</a:t>
            </a:r>
            <a:r>
              <a:rPr lang="fr-FR" sz="1100" dirty="0">
                <a:latin typeface="Arial" panose="020B0604020202020204" pitchFamily="34" charset="0"/>
                <a:cs typeface="Arial" panose="020B0604020202020204" pitchFamily="34" charset="0"/>
              </a:rPr>
              <a:t> of the </a:t>
            </a:r>
            <a:r>
              <a:rPr lang="fr-FR" sz="1100" dirty="0" err="1">
                <a:latin typeface="Arial" panose="020B0604020202020204" pitchFamily="34" charset="0"/>
                <a:cs typeface="Arial" panose="020B0604020202020204" pitchFamily="34" charset="0"/>
              </a:rPr>
              <a:t>literature</a:t>
            </a:r>
            <a:r>
              <a:rPr lang="fr-FR" sz="1100" dirty="0">
                <a:latin typeface="Arial" panose="020B0604020202020204" pitchFamily="34" charset="0"/>
                <a:cs typeface="Arial" panose="020B0604020202020204" pitchFamily="34" charset="0"/>
              </a:rPr>
              <a:t>. International Journal of </a:t>
            </a:r>
            <a:r>
              <a:rPr lang="fr-FR" sz="1100" dirty="0" err="1">
                <a:latin typeface="Arial" panose="020B0604020202020204" pitchFamily="34" charset="0"/>
                <a:cs typeface="Arial" panose="020B0604020202020204" pitchFamily="34" charset="0"/>
              </a:rPr>
              <a:t>Sustainable</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Built</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Environment</a:t>
            </a:r>
            <a:r>
              <a:rPr lang="fr-FR" sz="1100" dirty="0">
                <a:latin typeface="Arial" panose="020B0604020202020204" pitchFamily="34" charset="0"/>
                <a:cs typeface="Arial" panose="020B0604020202020204" pitchFamily="34" charset="0"/>
              </a:rPr>
              <a:t>, 2016, vol. 5, no 1, p. 1-11.</a:t>
            </a:r>
          </a:p>
          <a:p>
            <a:r>
              <a:rPr lang="fr-FR" sz="1100" dirty="0" err="1">
                <a:effectLst/>
                <a:latin typeface="Arial" panose="020B0604020202020204" pitchFamily="34" charset="0"/>
                <a:ea typeface="Calibri" panose="020F0502020204030204" pitchFamily="34" charset="0"/>
                <a:cs typeface="Arial" panose="020B0604020202020204" pitchFamily="34" charset="0"/>
              </a:rPr>
              <a:t>Salthammer</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T</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Uhde</a:t>
            </a:r>
            <a:r>
              <a:rPr lang="fr-FR" sz="1100" dirty="0">
                <a:effectLst/>
                <a:latin typeface="Arial" panose="020B0604020202020204" pitchFamily="34" charset="0"/>
                <a:ea typeface="Calibri" panose="020F0502020204030204" pitchFamily="34" charset="0"/>
                <a:cs typeface="Arial" panose="020B0604020202020204" pitchFamily="34" charset="0"/>
              </a:rPr>
              <a:t> E, </a:t>
            </a:r>
            <a:r>
              <a:rPr lang="fr-FR" sz="1100" dirty="0" err="1">
                <a:effectLst/>
                <a:latin typeface="Arial" panose="020B0604020202020204" pitchFamily="34" charset="0"/>
                <a:ea typeface="Calibri" panose="020F0502020204030204" pitchFamily="34" charset="0"/>
                <a:cs typeface="Arial" panose="020B0604020202020204" pitchFamily="34" charset="0"/>
              </a:rPr>
              <a:t>Schripp</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T</a:t>
            </a:r>
            <a:r>
              <a:rPr lang="fr-FR" sz="1100" dirty="0">
                <a:effectLst/>
                <a:latin typeface="Arial" panose="020B0604020202020204" pitchFamily="34" charset="0"/>
                <a:ea typeface="Calibri" panose="020F0502020204030204" pitchFamily="34" charset="0"/>
                <a:cs typeface="Arial" panose="020B0604020202020204" pitchFamily="34" charset="0"/>
              </a:rPr>
              <a:t> et al. </a:t>
            </a:r>
            <a:r>
              <a:rPr lang="en-GB" sz="1100" dirty="0">
                <a:effectLst/>
                <a:latin typeface="Arial" panose="020B0604020202020204" pitchFamily="34" charset="0"/>
                <a:ea typeface="Calibri" panose="020F0502020204030204" pitchFamily="34" charset="0"/>
                <a:cs typeface="Arial" panose="020B0604020202020204" pitchFamily="34" charset="0"/>
              </a:rPr>
              <a:t>Children's well-being at schools: Impact of climatic conditions and air pollution. </a:t>
            </a:r>
            <a:r>
              <a:rPr lang="fr-FR" sz="1100" dirty="0" err="1">
                <a:effectLst/>
                <a:latin typeface="Arial" panose="020B0604020202020204" pitchFamily="34" charset="0"/>
                <a:ea typeface="Calibri" panose="020F0502020204030204" pitchFamily="34" charset="0"/>
                <a:cs typeface="Arial" panose="020B0604020202020204" pitchFamily="34" charset="0"/>
              </a:rPr>
              <a:t>Environment</a:t>
            </a:r>
            <a:r>
              <a:rPr lang="fr-FR" sz="1100" dirty="0">
                <a:effectLst/>
                <a:latin typeface="Arial" panose="020B0604020202020204" pitchFamily="34" charset="0"/>
                <a:ea typeface="Calibri" panose="020F0502020204030204" pitchFamily="34" charset="0"/>
                <a:cs typeface="Arial" panose="020B0604020202020204" pitchFamily="34" charset="0"/>
              </a:rPr>
              <a:t> international, 2016, vol. 94, p. 196-210.</a:t>
            </a:r>
            <a:r>
              <a:rPr lang="fr-FR" sz="1100" dirty="0">
                <a:effectLst/>
                <a:latin typeface="Arial" panose="020B0604020202020204" pitchFamily="34" charset="0"/>
                <a:cs typeface="Arial" panose="020B0604020202020204" pitchFamily="34" charset="0"/>
              </a:rPr>
              <a:t> </a:t>
            </a:r>
          </a:p>
          <a:p>
            <a:r>
              <a:rPr lang="en-GB" sz="1100" dirty="0" err="1">
                <a:effectLst/>
                <a:latin typeface="Arial" panose="020B0604020202020204" pitchFamily="34" charset="0"/>
                <a:ea typeface="Calibri" panose="020F0502020204030204" pitchFamily="34" charset="0"/>
                <a:cs typeface="Arial" panose="020B0604020202020204" pitchFamily="34" charset="0"/>
              </a:rPr>
              <a:t>Smedje</a:t>
            </a:r>
            <a:r>
              <a:rPr lang="en-GB" sz="1100" dirty="0">
                <a:effectLst/>
                <a:latin typeface="Arial" panose="020B0604020202020204" pitchFamily="34" charset="0"/>
                <a:ea typeface="Calibri" panose="020F0502020204030204" pitchFamily="34" charset="0"/>
                <a:cs typeface="Arial" panose="020B0604020202020204" pitchFamily="34" charset="0"/>
              </a:rPr>
              <a:t>, G., &amp; </a:t>
            </a:r>
            <a:r>
              <a:rPr lang="en-GB" sz="1100" dirty="0" err="1">
                <a:effectLst/>
                <a:latin typeface="Arial" panose="020B0604020202020204" pitchFamily="34" charset="0"/>
                <a:ea typeface="Calibri" panose="020F0502020204030204" pitchFamily="34" charset="0"/>
                <a:cs typeface="Arial" panose="020B0604020202020204" pitchFamily="34" charset="0"/>
              </a:rPr>
              <a:t>Norbäck</a:t>
            </a:r>
            <a:r>
              <a:rPr lang="en-GB" sz="1100" dirty="0">
                <a:effectLst/>
                <a:latin typeface="Arial" panose="020B0604020202020204" pitchFamily="34" charset="0"/>
                <a:ea typeface="Calibri" panose="020F0502020204030204" pitchFamily="34" charset="0"/>
                <a:cs typeface="Arial" panose="020B0604020202020204" pitchFamily="34" charset="0"/>
              </a:rPr>
              <a:t>, D. (2000). New Ventilation Systems at Select Schools in Sweden—Effects on Asthma and Exposure. Archives of Environmental Health, 55(1), 18–25. </a:t>
            </a:r>
          </a:p>
          <a:p>
            <a:r>
              <a:rPr lang="it-IT" sz="1100" dirty="0">
                <a:effectLst/>
                <a:latin typeface="Arial" panose="020B0604020202020204" pitchFamily="34" charset="0"/>
                <a:ea typeface="Calibri" panose="020F0502020204030204" pitchFamily="34" charset="0"/>
                <a:cs typeface="Arial" panose="020B0604020202020204" pitchFamily="34" charset="0"/>
              </a:rPr>
              <a:t>Buonanno, G., Ricolfi, L., </a:t>
            </a:r>
            <a:r>
              <a:rPr lang="it-IT" sz="1100" dirty="0" err="1">
                <a:effectLst/>
                <a:latin typeface="Arial" panose="020B0604020202020204" pitchFamily="34" charset="0"/>
                <a:ea typeface="Calibri" panose="020F0502020204030204" pitchFamily="34" charset="0"/>
                <a:cs typeface="Arial" panose="020B0604020202020204" pitchFamily="34" charset="0"/>
              </a:rPr>
              <a:t>Morawska</a:t>
            </a:r>
            <a:r>
              <a:rPr lang="it-IT" sz="1100" dirty="0">
                <a:effectLst/>
                <a:latin typeface="Arial" panose="020B0604020202020204" pitchFamily="34" charset="0"/>
                <a:ea typeface="Calibri" panose="020F0502020204030204" pitchFamily="34" charset="0"/>
                <a:cs typeface="Arial" panose="020B0604020202020204" pitchFamily="34" charset="0"/>
              </a:rPr>
              <a:t>, L., &amp; Stabile, L. (2022). </a:t>
            </a:r>
            <a:r>
              <a:rPr lang="en-GB" sz="1100" dirty="0">
                <a:effectLst/>
                <a:latin typeface="Arial" panose="020B0604020202020204" pitchFamily="34" charset="0"/>
                <a:ea typeface="Calibri" panose="020F0502020204030204" pitchFamily="34" charset="0"/>
                <a:cs typeface="Arial" panose="020B0604020202020204" pitchFamily="34" charset="0"/>
              </a:rPr>
              <a:t>Increasing ventilation reduces SARS-CoV-2 airborne transmission in schools: A retrospective cohort study in Italy's Marche region. </a:t>
            </a:r>
            <a:r>
              <a:rPr lang="fr-FR" sz="1100" dirty="0" err="1">
                <a:effectLst/>
                <a:latin typeface="Arial" panose="020B0604020202020204" pitchFamily="34" charset="0"/>
                <a:ea typeface="Calibri" panose="020F0502020204030204" pitchFamily="34" charset="0"/>
                <a:cs typeface="Arial" panose="020B0604020202020204" pitchFamily="34" charset="0"/>
              </a:rPr>
              <a:t>Frontiers</a:t>
            </a:r>
            <a:r>
              <a:rPr lang="fr-FR" sz="1100" dirty="0">
                <a:effectLst/>
                <a:latin typeface="Arial" panose="020B0604020202020204" pitchFamily="34" charset="0"/>
                <a:ea typeface="Calibri" panose="020F0502020204030204" pitchFamily="34" charset="0"/>
                <a:cs typeface="Arial" panose="020B0604020202020204" pitchFamily="34" charset="0"/>
              </a:rPr>
              <a:t> in Public </a:t>
            </a:r>
            <a:r>
              <a:rPr lang="fr-FR" sz="1100" dirty="0" err="1">
                <a:effectLst/>
                <a:latin typeface="Arial" panose="020B0604020202020204" pitchFamily="34" charset="0"/>
                <a:ea typeface="Calibri" panose="020F0502020204030204" pitchFamily="34" charset="0"/>
                <a:cs typeface="Arial" panose="020B0604020202020204" pitchFamily="34" charset="0"/>
              </a:rPr>
              <a:t>Health</a:t>
            </a:r>
            <a:r>
              <a:rPr lang="fr-FR" sz="1100" dirty="0">
                <a:effectLst/>
                <a:latin typeface="Arial" panose="020B0604020202020204" pitchFamily="34" charset="0"/>
                <a:ea typeface="Calibri" panose="020F0502020204030204" pitchFamily="34" charset="0"/>
                <a:cs typeface="Arial" panose="020B0604020202020204" pitchFamily="34" charset="0"/>
              </a:rPr>
              <a:t>, 10, 4922.</a:t>
            </a:r>
            <a:r>
              <a:rPr lang="fr-FR" sz="1100" dirty="0">
                <a:effectLst/>
                <a:latin typeface="Arial" panose="020B0604020202020204" pitchFamily="34" charset="0"/>
                <a:cs typeface="Arial" panose="020B0604020202020204" pitchFamily="34" charset="0"/>
              </a:rPr>
              <a:t> </a:t>
            </a:r>
            <a:r>
              <a:rPr lang="fr-FR" sz="1100" b="1" dirty="0">
                <a:effectLst/>
                <a:latin typeface="Arial" panose="020B0604020202020204" pitchFamily="34" charset="0"/>
                <a:cs typeface="Arial" panose="020B0604020202020204" pitchFamily="34" charset="0"/>
              </a:rPr>
              <a:t>[Pour les salles de classe équipées de systèmes de ventilation mécanique, le risque relatif d'infection des élèves a diminué d'au moins 74 % par rapport à une salle de classe avec uniquement une ventilation naturelle, atteignant des valeurs d'au moins 80 % pour des taux de ventilation &gt; 10 L/s/étudiant]</a:t>
            </a:r>
          </a:p>
          <a:p>
            <a:endParaRPr lang="fr-FR" sz="1100" dirty="0">
              <a:latin typeface="Arial" panose="020B0604020202020204" pitchFamily="34" charset="0"/>
              <a:cs typeface="Arial" panose="020B0604020202020204" pitchFamily="34" charset="0"/>
            </a:endParaRPr>
          </a:p>
          <a:p>
            <a:r>
              <a:rPr lang="fr-FR" sz="2800" b="1" dirty="0">
                <a:latin typeface="Calibri" panose="020F0502020204030204" pitchFamily="34" charset="0"/>
                <a:cs typeface="Calibri" panose="020F0502020204030204" pitchFamily="34" charset="0"/>
              </a:rPr>
              <a:t>= améliorer présence en cours, performances (attention, maths, lecture, science)</a:t>
            </a:r>
          </a:p>
          <a:p>
            <a:r>
              <a:rPr lang="en-GB" sz="1100" dirty="0" err="1">
                <a:effectLst/>
                <a:latin typeface="Arial" panose="020B0604020202020204" pitchFamily="34" charset="0"/>
                <a:ea typeface="Calibri" panose="020F0502020204030204" pitchFamily="34" charset="0"/>
                <a:cs typeface="Arial" panose="020B0604020202020204" pitchFamily="34" charset="0"/>
              </a:rPr>
              <a:t>Mendell</a:t>
            </a:r>
            <a:r>
              <a:rPr lang="en-GB" sz="1100" dirty="0">
                <a:effectLst/>
                <a:latin typeface="Arial" panose="020B0604020202020204" pitchFamily="34" charset="0"/>
                <a:ea typeface="Calibri" panose="020F0502020204030204" pitchFamily="34" charset="0"/>
                <a:cs typeface="Arial" panose="020B0604020202020204" pitchFamily="34" charset="0"/>
              </a:rPr>
              <a:t>, M. J., </a:t>
            </a:r>
            <a:r>
              <a:rPr lang="en-GB" sz="1100" dirty="0" err="1">
                <a:effectLst/>
                <a:latin typeface="Arial" panose="020B0604020202020204" pitchFamily="34" charset="0"/>
                <a:ea typeface="Calibri" panose="020F0502020204030204" pitchFamily="34" charset="0"/>
                <a:cs typeface="Arial" panose="020B0604020202020204" pitchFamily="34" charset="0"/>
              </a:rPr>
              <a:t>Eliseeva</a:t>
            </a:r>
            <a:r>
              <a:rPr lang="en-GB" sz="1100" dirty="0">
                <a:effectLst/>
                <a:latin typeface="Arial" panose="020B0604020202020204" pitchFamily="34" charset="0"/>
                <a:ea typeface="Calibri" panose="020F0502020204030204" pitchFamily="34" charset="0"/>
                <a:cs typeface="Arial" panose="020B0604020202020204" pitchFamily="34" charset="0"/>
              </a:rPr>
              <a:t>, E. A., Davies, M. M., Spears, M., </a:t>
            </a:r>
            <a:r>
              <a:rPr lang="en-GB" sz="1100" dirty="0" err="1">
                <a:effectLst/>
                <a:latin typeface="Arial" panose="020B0604020202020204" pitchFamily="34" charset="0"/>
                <a:ea typeface="Calibri" panose="020F0502020204030204" pitchFamily="34" charset="0"/>
                <a:cs typeface="Arial" panose="020B0604020202020204" pitchFamily="34" charset="0"/>
              </a:rPr>
              <a:t>Lobscheid</a:t>
            </a:r>
            <a:r>
              <a:rPr lang="en-GB" sz="1100" dirty="0">
                <a:effectLst/>
                <a:latin typeface="Arial" panose="020B0604020202020204" pitchFamily="34" charset="0"/>
                <a:ea typeface="Calibri" panose="020F0502020204030204" pitchFamily="34" charset="0"/>
                <a:cs typeface="Arial" panose="020B0604020202020204" pitchFamily="34" charset="0"/>
              </a:rPr>
              <a:t>, A., Fisk, W.J., &amp; </a:t>
            </a:r>
            <a:r>
              <a:rPr lang="en-GB" sz="1100" dirty="0" err="1">
                <a:effectLst/>
                <a:latin typeface="Arial" panose="020B0604020202020204" pitchFamily="34" charset="0"/>
                <a:ea typeface="Calibri" panose="020F0502020204030204" pitchFamily="34" charset="0"/>
                <a:cs typeface="Arial" panose="020B0604020202020204" pitchFamily="34" charset="0"/>
              </a:rPr>
              <a:t>Apte,M</a:t>
            </a:r>
            <a:r>
              <a:rPr lang="en-GB" sz="1100" dirty="0">
                <a:effectLst/>
                <a:latin typeface="Arial" panose="020B0604020202020204" pitchFamily="34" charset="0"/>
                <a:ea typeface="Calibri" panose="020F0502020204030204" pitchFamily="34" charset="0"/>
                <a:cs typeface="Arial" panose="020B0604020202020204" pitchFamily="34" charset="0"/>
              </a:rPr>
              <a:t>. G. (2013). Association of classroom ventilation with reduced illness absence: A prospective study in California elementary schools. Indoor Air, 23(6), 515-528. </a:t>
            </a:r>
          </a:p>
          <a:p>
            <a:r>
              <a:rPr lang="fr-FR" sz="1100" dirty="0" err="1">
                <a:latin typeface="Arial" panose="020B0604020202020204" pitchFamily="34" charset="0"/>
                <a:cs typeface="Arial" panose="020B0604020202020204" pitchFamily="34" charset="0"/>
              </a:rPr>
              <a:t>Bakó-Biró</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Zs</a:t>
            </a:r>
            <a:r>
              <a:rPr lang="fr-FR" sz="1100" dirty="0">
                <a:latin typeface="Arial" panose="020B0604020202020204" pitchFamily="34" charset="0"/>
                <a:cs typeface="Arial" panose="020B0604020202020204" pitchFamily="34" charset="0"/>
              </a:rPr>
              <a:t>, et al. "Ventilation rates in </a:t>
            </a:r>
            <a:r>
              <a:rPr lang="fr-FR" sz="1100" dirty="0" err="1">
                <a:latin typeface="Arial" panose="020B0604020202020204" pitchFamily="34" charset="0"/>
                <a:cs typeface="Arial" panose="020B0604020202020204" pitchFamily="34" charset="0"/>
              </a:rPr>
              <a:t>schools</a:t>
            </a:r>
            <a:r>
              <a:rPr lang="fr-FR" sz="1100" dirty="0">
                <a:latin typeface="Arial" panose="020B0604020202020204" pitchFamily="34" charset="0"/>
                <a:cs typeface="Arial" panose="020B0604020202020204" pitchFamily="34" charset="0"/>
              </a:rPr>
              <a:t> and </a:t>
            </a:r>
            <a:r>
              <a:rPr lang="fr-FR" sz="1100" dirty="0" err="1">
                <a:latin typeface="Arial" panose="020B0604020202020204" pitchFamily="34" charset="0"/>
                <a:cs typeface="Arial" panose="020B0604020202020204" pitchFamily="34" charset="0"/>
              </a:rPr>
              <a:t>pupils</a:t>
            </a:r>
            <a:r>
              <a:rPr lang="fr-FR" sz="1100" dirty="0">
                <a:latin typeface="Arial" panose="020B0604020202020204" pitchFamily="34" charset="0"/>
                <a:cs typeface="Arial" panose="020B0604020202020204" pitchFamily="34" charset="0"/>
              </a:rPr>
              <a:t>’ performance." Building and </a:t>
            </a:r>
            <a:r>
              <a:rPr lang="fr-FR" sz="1100" dirty="0" err="1">
                <a:latin typeface="Arial" panose="020B0604020202020204" pitchFamily="34" charset="0"/>
                <a:cs typeface="Arial" panose="020B0604020202020204" pitchFamily="34" charset="0"/>
              </a:rPr>
              <a:t>environment</a:t>
            </a:r>
            <a:r>
              <a:rPr lang="fr-FR" sz="1100" dirty="0">
                <a:latin typeface="Arial" panose="020B0604020202020204" pitchFamily="34" charset="0"/>
                <a:cs typeface="Arial" panose="020B0604020202020204" pitchFamily="34" charset="0"/>
              </a:rPr>
              <a:t> 48 (2012): 215-223.</a:t>
            </a:r>
          </a:p>
          <a:p>
            <a:r>
              <a:rPr lang="fr-FR" sz="1100" dirty="0">
                <a:latin typeface="Arial" panose="020B0604020202020204" pitchFamily="34" charset="0"/>
                <a:cs typeface="Arial" panose="020B0604020202020204" pitchFamily="34" charset="0"/>
              </a:rPr>
              <a:t>Clements-</a:t>
            </a:r>
            <a:r>
              <a:rPr lang="fr-FR" sz="1100" dirty="0" err="1">
                <a:latin typeface="Arial" panose="020B0604020202020204" pitchFamily="34" charset="0"/>
                <a:cs typeface="Arial" panose="020B0604020202020204" pitchFamily="34" charset="0"/>
              </a:rPr>
              <a:t>Croome</a:t>
            </a:r>
            <a:r>
              <a:rPr lang="fr-FR" sz="1100" dirty="0">
                <a:latin typeface="Arial" panose="020B0604020202020204" pitchFamily="34" charset="0"/>
                <a:cs typeface="Arial" panose="020B0604020202020204" pitchFamily="34" charset="0"/>
              </a:rPr>
              <a:t>, D. J., </a:t>
            </a:r>
            <a:r>
              <a:rPr lang="fr-FR" sz="1100" dirty="0" err="1">
                <a:latin typeface="Arial" panose="020B0604020202020204" pitchFamily="34" charset="0"/>
                <a:cs typeface="Arial" panose="020B0604020202020204" pitchFamily="34" charset="0"/>
              </a:rPr>
              <a:t>Awbi</a:t>
            </a:r>
            <a:r>
              <a:rPr lang="fr-FR" sz="1100" dirty="0">
                <a:latin typeface="Arial" panose="020B0604020202020204" pitchFamily="34" charset="0"/>
                <a:cs typeface="Arial" panose="020B0604020202020204" pitchFamily="34" charset="0"/>
              </a:rPr>
              <a:t>, H. B., </a:t>
            </a:r>
            <a:r>
              <a:rPr lang="fr-FR" sz="1100" dirty="0" err="1">
                <a:latin typeface="Arial" panose="020B0604020202020204" pitchFamily="34" charset="0"/>
                <a:cs typeface="Arial" panose="020B0604020202020204" pitchFamily="34" charset="0"/>
              </a:rPr>
              <a:t>Bakó-Biró</a:t>
            </a:r>
            <a:r>
              <a:rPr lang="fr-FR" sz="1100" dirty="0">
                <a:latin typeface="Arial" panose="020B0604020202020204" pitchFamily="34" charset="0"/>
                <a:cs typeface="Arial" panose="020B0604020202020204" pitchFamily="34" charset="0"/>
              </a:rPr>
              <a:t>, Z., </a:t>
            </a:r>
            <a:r>
              <a:rPr lang="fr-FR" sz="1100" dirty="0" err="1">
                <a:latin typeface="Arial" panose="020B0604020202020204" pitchFamily="34" charset="0"/>
                <a:cs typeface="Arial" panose="020B0604020202020204" pitchFamily="34" charset="0"/>
              </a:rPr>
              <a:t>Kochhar</a:t>
            </a:r>
            <a:r>
              <a:rPr lang="fr-FR" sz="1100" dirty="0">
                <a:latin typeface="Arial" panose="020B0604020202020204" pitchFamily="34" charset="0"/>
                <a:cs typeface="Arial" panose="020B0604020202020204" pitchFamily="34" charset="0"/>
              </a:rPr>
              <a:t>, N., &amp; Williams, M. (2008). Ventilation rates in </a:t>
            </a:r>
            <a:r>
              <a:rPr lang="fr-FR" sz="1100" dirty="0" err="1">
                <a:latin typeface="Arial" panose="020B0604020202020204" pitchFamily="34" charset="0"/>
                <a:cs typeface="Arial" panose="020B0604020202020204" pitchFamily="34" charset="0"/>
              </a:rPr>
              <a:t>schools</a:t>
            </a:r>
            <a:r>
              <a:rPr lang="fr-FR" sz="1100" dirty="0">
                <a:latin typeface="Arial" panose="020B0604020202020204" pitchFamily="34" charset="0"/>
                <a:cs typeface="Arial" panose="020B0604020202020204" pitchFamily="34" charset="0"/>
              </a:rPr>
              <a:t>. Building and </a:t>
            </a:r>
            <a:r>
              <a:rPr lang="fr-FR" sz="1100" dirty="0" err="1">
                <a:latin typeface="Arial" panose="020B0604020202020204" pitchFamily="34" charset="0"/>
                <a:cs typeface="Arial" panose="020B0604020202020204" pitchFamily="34" charset="0"/>
              </a:rPr>
              <a:t>Environment</a:t>
            </a:r>
            <a:r>
              <a:rPr lang="fr-FR" sz="1100" dirty="0">
                <a:latin typeface="Arial" panose="020B0604020202020204" pitchFamily="34" charset="0"/>
                <a:cs typeface="Arial" panose="020B0604020202020204" pitchFamily="34" charset="0"/>
              </a:rPr>
              <a:t>, 43(3), 362-367</a:t>
            </a:r>
            <a:endParaRPr lang="fr-FR" sz="1100" b="1" dirty="0">
              <a:latin typeface="Arial" panose="020B0604020202020204" pitchFamily="34" charset="0"/>
              <a:cs typeface="Arial" panose="020B0604020202020204" pitchFamily="34" charset="0"/>
            </a:endParaRPr>
          </a:p>
          <a:p>
            <a:r>
              <a:rPr lang="fr-FR" sz="1100" dirty="0" err="1">
                <a:latin typeface="Arial" panose="020B0604020202020204" pitchFamily="34" charset="0"/>
                <a:cs typeface="Arial" panose="020B0604020202020204" pitchFamily="34" charset="0"/>
              </a:rPr>
              <a:t>Coley</a:t>
            </a:r>
            <a:r>
              <a:rPr lang="fr-FR" sz="1100" dirty="0">
                <a:latin typeface="Arial" panose="020B0604020202020204" pitchFamily="34" charset="0"/>
                <a:cs typeface="Arial" panose="020B0604020202020204" pitchFamily="34" charset="0"/>
              </a:rPr>
              <a:t>, D.A., </a:t>
            </a:r>
            <a:r>
              <a:rPr lang="fr-FR" sz="1100" dirty="0" err="1">
                <a:latin typeface="Arial" panose="020B0604020202020204" pitchFamily="34" charset="0"/>
                <a:cs typeface="Arial" panose="020B0604020202020204" pitchFamily="34" charset="0"/>
              </a:rPr>
              <a:t>Greeves</a:t>
            </a:r>
            <a:r>
              <a:rPr lang="fr-FR" sz="1100" dirty="0">
                <a:latin typeface="Arial" panose="020B0604020202020204" pitchFamily="34" charset="0"/>
                <a:cs typeface="Arial" panose="020B0604020202020204" pitchFamily="34" charset="0"/>
              </a:rPr>
              <a:t>, R., &amp; </a:t>
            </a:r>
            <a:r>
              <a:rPr lang="fr-FR" sz="1100" dirty="0" err="1">
                <a:latin typeface="Arial" panose="020B0604020202020204" pitchFamily="34" charset="0"/>
                <a:cs typeface="Arial" panose="020B0604020202020204" pitchFamily="34" charset="0"/>
              </a:rPr>
              <a:t>Saxby</a:t>
            </a:r>
            <a:r>
              <a:rPr lang="fr-FR" sz="1100" dirty="0">
                <a:latin typeface="Arial" panose="020B0604020202020204" pitchFamily="34" charset="0"/>
                <a:cs typeface="Arial" panose="020B0604020202020204" pitchFamily="34" charset="0"/>
              </a:rPr>
              <a:t>, B.K. (2007). The </a:t>
            </a:r>
            <a:r>
              <a:rPr lang="fr-FR" sz="1100" dirty="0" err="1">
                <a:latin typeface="Arial" panose="020B0604020202020204" pitchFamily="34" charset="0"/>
                <a:cs typeface="Arial" panose="020B0604020202020204" pitchFamily="34" charset="0"/>
              </a:rPr>
              <a:t>effect</a:t>
            </a:r>
            <a:r>
              <a:rPr lang="fr-FR" sz="1100" dirty="0">
                <a:latin typeface="Arial" panose="020B0604020202020204" pitchFamily="34" charset="0"/>
                <a:cs typeface="Arial" panose="020B0604020202020204" pitchFamily="34" charset="0"/>
              </a:rPr>
              <a:t> of </a:t>
            </a:r>
            <a:r>
              <a:rPr lang="fr-FR" sz="1100" dirty="0" err="1">
                <a:latin typeface="Arial" panose="020B0604020202020204" pitchFamily="34" charset="0"/>
                <a:cs typeface="Arial" panose="020B0604020202020204" pitchFamily="34" charset="0"/>
              </a:rPr>
              <a:t>low</a:t>
            </a:r>
            <a:r>
              <a:rPr lang="fr-FR" sz="1100" dirty="0">
                <a:latin typeface="Arial" panose="020B0604020202020204" pitchFamily="34" charset="0"/>
                <a:cs typeface="Arial" panose="020B0604020202020204" pitchFamily="34" charset="0"/>
              </a:rPr>
              <a:t> ventilation rates on the cognitive </a:t>
            </a:r>
            <a:r>
              <a:rPr lang="fr-FR" sz="1100" dirty="0" err="1">
                <a:latin typeface="Arial" panose="020B0604020202020204" pitchFamily="34" charset="0"/>
                <a:cs typeface="Arial" panose="020B0604020202020204" pitchFamily="34" charset="0"/>
              </a:rPr>
              <a:t>function</a:t>
            </a:r>
            <a:r>
              <a:rPr lang="fr-FR" sz="1100" dirty="0">
                <a:latin typeface="Arial" panose="020B0604020202020204" pitchFamily="34" charset="0"/>
                <a:cs typeface="Arial" panose="020B0604020202020204" pitchFamily="34" charset="0"/>
              </a:rPr>
              <a:t> of a </a:t>
            </a:r>
            <a:r>
              <a:rPr lang="fr-FR" sz="1100" dirty="0" err="1">
                <a:latin typeface="Arial" panose="020B0604020202020204" pitchFamily="34" charset="0"/>
                <a:cs typeface="Arial" panose="020B0604020202020204" pitchFamily="34" charset="0"/>
              </a:rPr>
              <a:t>primary</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school</a:t>
            </a:r>
            <a:r>
              <a:rPr lang="fr-FR" sz="1100" dirty="0">
                <a:latin typeface="Arial" panose="020B0604020202020204" pitchFamily="34" charset="0"/>
                <a:cs typeface="Arial" panose="020B0604020202020204" pitchFamily="34" charset="0"/>
              </a:rPr>
              <a:t> class. International Journal of Ventilation, 6, 107-112</a:t>
            </a:r>
            <a:endParaRPr lang="fr-FR" dirty="0">
              <a:latin typeface="ArialMT"/>
              <a:cs typeface="Arial" panose="020B0604020202020204" pitchFamily="34" charset="0"/>
            </a:endParaRPr>
          </a:p>
          <a:p>
            <a:endParaRPr lang="fr-FR" sz="110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4E3767E-8C1D-AA7A-A0E5-22FB03D50FCD}"/>
              </a:ext>
            </a:extLst>
          </p:cNvPr>
          <p:cNvSpPr txBox="1"/>
          <p:nvPr/>
        </p:nvSpPr>
        <p:spPr>
          <a:xfrm>
            <a:off x="69318" y="7699085"/>
            <a:ext cx="12192000" cy="4401205"/>
          </a:xfrm>
          <a:prstGeom prst="rect">
            <a:avLst/>
          </a:prstGeom>
          <a:solidFill>
            <a:srgbClr val="FCF7F3">
              <a:alpha val="67132"/>
            </a:srgbClr>
          </a:solidFill>
        </p:spPr>
        <p:txBody>
          <a:bodyPr wrap="square" rtlCol="0">
            <a:spAutoFit/>
          </a:bodyPr>
          <a:lstStyle/>
          <a:p>
            <a:pPr algn="ctr"/>
            <a:r>
              <a:rPr lang="fr-FR" sz="4000" b="1" dirty="0">
                <a:solidFill>
                  <a:srgbClr val="0070C0"/>
                </a:solidFill>
                <a:effectLst/>
                <a:latin typeface="Calibri" panose="020F0502020204030204" pitchFamily="34" charset="0"/>
                <a:cs typeface="Calibri" panose="020F0502020204030204" pitchFamily="34" charset="0"/>
              </a:rPr>
              <a:t>Amélioration de la ventilation au cabinet </a:t>
            </a:r>
          </a:p>
          <a:p>
            <a:pPr algn="ctr"/>
            <a:r>
              <a:rPr lang="fr-FR" sz="4000" b="1" dirty="0">
                <a:solidFill>
                  <a:srgbClr val="0070C0"/>
                </a:solidFill>
                <a:effectLst/>
                <a:latin typeface="Calibri" panose="020F0502020204030204" pitchFamily="34" charset="0"/>
                <a:cs typeface="Calibri" panose="020F0502020204030204" pitchFamily="34" charset="0"/>
              </a:rPr>
              <a:t>(aération permanente, VMC) </a:t>
            </a:r>
          </a:p>
          <a:p>
            <a:pPr algn="ctr"/>
            <a:endParaRPr lang="fr-FR" sz="4000" b="1" dirty="0">
              <a:solidFill>
                <a:srgbClr val="0070C0"/>
              </a:solidFill>
              <a:effectLst/>
              <a:latin typeface="Calibri" panose="020F0502020204030204" pitchFamily="34" charset="0"/>
              <a:cs typeface="Calibri" panose="020F0502020204030204" pitchFamily="34" charset="0"/>
            </a:endParaRPr>
          </a:p>
          <a:p>
            <a:pPr algn="ctr"/>
            <a:r>
              <a:rPr lang="fr-FR" sz="4000" b="1" dirty="0">
                <a:solidFill>
                  <a:srgbClr val="0070C0"/>
                </a:solidFill>
                <a:latin typeface="Calibri" panose="020F0502020204030204" pitchFamily="34" charset="0"/>
                <a:cs typeface="Calibri" panose="020F0502020204030204" pitchFamily="34" charset="0"/>
              </a:rPr>
              <a:t>Incitation à l’aération </a:t>
            </a:r>
          </a:p>
          <a:p>
            <a:pPr algn="ctr"/>
            <a:r>
              <a:rPr lang="fr-FR" sz="4000" b="1" dirty="0">
                <a:solidFill>
                  <a:srgbClr val="0070C0"/>
                </a:solidFill>
                <a:latin typeface="Calibri" panose="020F0502020204030204" pitchFamily="34" charset="0"/>
                <a:cs typeface="Calibri" panose="020F0502020204030204" pitchFamily="34" charset="0"/>
              </a:rPr>
              <a:t>(« on ne tombe pas malade en attrapant froid »)</a:t>
            </a:r>
          </a:p>
          <a:p>
            <a:pPr algn="ctr"/>
            <a:endParaRPr lang="fr-FR" sz="4000" b="1" dirty="0">
              <a:solidFill>
                <a:srgbClr val="0070C0"/>
              </a:solidFill>
              <a:latin typeface="Calibri" panose="020F0502020204030204" pitchFamily="34" charset="0"/>
              <a:cs typeface="Calibri" panose="020F0502020204030204" pitchFamily="34" charset="0"/>
            </a:endParaRPr>
          </a:p>
          <a:p>
            <a:pPr algn="ctr"/>
            <a:r>
              <a:rPr lang="fr-FR" sz="4000" b="1" dirty="0">
                <a:solidFill>
                  <a:srgbClr val="0070C0"/>
                </a:solidFill>
                <a:effectLst/>
                <a:latin typeface="Calibri" panose="020F0502020204030204" pitchFamily="34" charset="0"/>
                <a:cs typeface="Calibri" panose="020F0502020204030204" pitchFamily="34" charset="0"/>
              </a:rPr>
              <a:t>… mais quid des autres lieux clos notamment les écoles ? </a:t>
            </a:r>
            <a:endParaRPr lang="fr-FR" sz="4000" b="1" dirty="0">
              <a:solidFill>
                <a:srgbClr val="0070C0"/>
              </a:solidFill>
              <a:latin typeface="ArialMT"/>
              <a:cs typeface="Calibri" panose="020F0502020204030204" pitchFamily="34" charset="0"/>
            </a:endParaRPr>
          </a:p>
        </p:txBody>
      </p:sp>
    </p:spTree>
    <p:extLst>
      <p:ext uri="{BB962C8B-B14F-4D97-AF65-F5344CB8AC3E}">
        <p14:creationId xmlns:p14="http://schemas.microsoft.com/office/powerpoint/2010/main" val="3121894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7" name="Image 16" descr="Détecteur de CO2 mural annonçant 528 ppm de CO2 en salle d’attente">
            <a:extLst>
              <a:ext uri="{FF2B5EF4-FFF2-40B4-BE49-F238E27FC236}">
                <a16:creationId xmlns:a16="http://schemas.microsoft.com/office/drawing/2014/main" id="{628EF2FF-D72D-4D7F-FC93-AF295A4070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5"/>
                    </a14:imgEffect>
                  </a14:imgLayer>
                </a14:imgProps>
              </a:ext>
              <a:ext uri="{28A0092B-C50C-407E-A947-70E740481C1C}">
                <a14:useLocalDpi xmlns:a14="http://schemas.microsoft.com/office/drawing/2010/main" val="0"/>
              </a:ext>
            </a:extLst>
          </a:blip>
          <a:srcRect l="1044" r="45872" b="44376"/>
          <a:stretch/>
        </p:blipFill>
        <p:spPr bwMode="auto">
          <a:xfrm>
            <a:off x="2828929" y="0"/>
            <a:ext cx="9363071" cy="6834607"/>
          </a:xfrm>
          <a:custGeom>
            <a:avLst/>
            <a:gdLst/>
            <a:ahLst/>
            <a:cxnLst/>
            <a:rect l="l" t="t" r="r" b="b"/>
            <a:pathLst>
              <a:path w="9363071" h="6834607">
                <a:moveTo>
                  <a:pt x="3489299" y="724887"/>
                </a:moveTo>
                <a:lnTo>
                  <a:pt x="3646759" y="1221229"/>
                </a:lnTo>
                <a:lnTo>
                  <a:pt x="3326704" y="1221229"/>
                </a:lnTo>
                <a:close/>
                <a:moveTo>
                  <a:pt x="8122206" y="655570"/>
                </a:moveTo>
                <a:lnTo>
                  <a:pt x="8428569" y="655570"/>
                </a:lnTo>
                <a:cubicBezTo>
                  <a:pt x="8485619" y="655570"/>
                  <a:pt x="8528407" y="662987"/>
                  <a:pt x="8556933" y="677820"/>
                </a:cubicBezTo>
                <a:cubicBezTo>
                  <a:pt x="8607708" y="704064"/>
                  <a:pt x="8633095" y="755409"/>
                  <a:pt x="8633096" y="831857"/>
                </a:cubicBezTo>
                <a:cubicBezTo>
                  <a:pt x="8633095" y="902600"/>
                  <a:pt x="8606852" y="949953"/>
                  <a:pt x="8554366" y="973914"/>
                </a:cubicBezTo>
                <a:cubicBezTo>
                  <a:pt x="8524699" y="987606"/>
                  <a:pt x="8480199" y="994452"/>
                  <a:pt x="8420867" y="994452"/>
                </a:cubicBezTo>
                <a:lnTo>
                  <a:pt x="8122206" y="994452"/>
                </a:lnTo>
                <a:close/>
                <a:moveTo>
                  <a:pt x="5683807" y="655570"/>
                </a:moveTo>
                <a:lnTo>
                  <a:pt x="5990169" y="655570"/>
                </a:lnTo>
                <a:cubicBezTo>
                  <a:pt x="6047220" y="655570"/>
                  <a:pt x="6090008" y="662987"/>
                  <a:pt x="6118533" y="677820"/>
                </a:cubicBezTo>
                <a:cubicBezTo>
                  <a:pt x="6169309" y="704064"/>
                  <a:pt x="6194696" y="755409"/>
                  <a:pt x="6194696" y="831857"/>
                </a:cubicBezTo>
                <a:cubicBezTo>
                  <a:pt x="6194696" y="902600"/>
                  <a:pt x="6168453" y="949953"/>
                  <a:pt x="6115966" y="973914"/>
                </a:cubicBezTo>
                <a:cubicBezTo>
                  <a:pt x="6086300" y="987606"/>
                  <a:pt x="6041800" y="994452"/>
                  <a:pt x="5982467" y="994452"/>
                </a:cubicBezTo>
                <a:lnTo>
                  <a:pt x="5683807" y="994452"/>
                </a:lnTo>
                <a:close/>
                <a:moveTo>
                  <a:pt x="7864622" y="436495"/>
                </a:moveTo>
                <a:lnTo>
                  <a:pt x="7864622" y="1697888"/>
                </a:lnTo>
                <a:lnTo>
                  <a:pt x="8122206" y="1697888"/>
                </a:lnTo>
                <a:lnTo>
                  <a:pt x="8122206" y="1203258"/>
                </a:lnTo>
                <a:lnTo>
                  <a:pt x="8394339" y="1203258"/>
                </a:lnTo>
                <a:cubicBezTo>
                  <a:pt x="8471927" y="1203258"/>
                  <a:pt x="8524841" y="1216665"/>
                  <a:pt x="8553082" y="1243479"/>
                </a:cubicBezTo>
                <a:cubicBezTo>
                  <a:pt x="8581322" y="1270293"/>
                  <a:pt x="8596013" y="1323920"/>
                  <a:pt x="8597154" y="1404362"/>
                </a:cubicBezTo>
                <a:lnTo>
                  <a:pt x="8598865" y="1521601"/>
                </a:lnTo>
                <a:cubicBezTo>
                  <a:pt x="8599436" y="1558684"/>
                  <a:pt x="8603143" y="1594912"/>
                  <a:pt x="8609991" y="1630283"/>
                </a:cubicBezTo>
                <a:cubicBezTo>
                  <a:pt x="8613413" y="1647398"/>
                  <a:pt x="8619119" y="1669933"/>
                  <a:pt x="8627105" y="1697888"/>
                </a:cubicBezTo>
                <a:lnTo>
                  <a:pt x="8917209" y="1697888"/>
                </a:lnTo>
                <a:lnTo>
                  <a:pt x="8917209" y="1666225"/>
                </a:lnTo>
                <a:cubicBezTo>
                  <a:pt x="8892107" y="1650821"/>
                  <a:pt x="8876131" y="1626860"/>
                  <a:pt x="8869286" y="1594341"/>
                </a:cubicBezTo>
                <a:cubicBezTo>
                  <a:pt x="8864722" y="1573803"/>
                  <a:pt x="8862439" y="1534723"/>
                  <a:pt x="8862440" y="1477102"/>
                </a:cubicBezTo>
                <a:lnTo>
                  <a:pt x="8862440" y="1392381"/>
                </a:lnTo>
                <a:cubicBezTo>
                  <a:pt x="8862439" y="1303953"/>
                  <a:pt x="8850317" y="1238202"/>
                  <a:pt x="8826070" y="1195128"/>
                </a:cubicBezTo>
                <a:cubicBezTo>
                  <a:pt x="8801823" y="1152055"/>
                  <a:pt x="8760604" y="1118823"/>
                  <a:pt x="8702413" y="1095432"/>
                </a:cubicBezTo>
                <a:cubicBezTo>
                  <a:pt x="8772015" y="1071471"/>
                  <a:pt x="8821934" y="1030537"/>
                  <a:pt x="8852171" y="972630"/>
                </a:cubicBezTo>
                <a:cubicBezTo>
                  <a:pt x="8882407" y="914724"/>
                  <a:pt x="8897525" y="855819"/>
                  <a:pt x="8897527" y="795915"/>
                </a:cubicBezTo>
                <a:cubicBezTo>
                  <a:pt x="8897525" y="746281"/>
                  <a:pt x="8889539" y="702067"/>
                  <a:pt x="8873565" y="663272"/>
                </a:cubicBezTo>
                <a:cubicBezTo>
                  <a:pt x="8857591" y="624478"/>
                  <a:pt x="8835911" y="589106"/>
                  <a:pt x="8808527" y="557158"/>
                </a:cubicBezTo>
                <a:cubicBezTo>
                  <a:pt x="8775437" y="518363"/>
                  <a:pt x="8735074" y="488982"/>
                  <a:pt x="8687437" y="469014"/>
                </a:cubicBezTo>
                <a:cubicBezTo>
                  <a:pt x="8639799" y="449047"/>
                  <a:pt x="8571766" y="438207"/>
                  <a:pt x="8483337" y="436495"/>
                </a:cubicBezTo>
                <a:close/>
                <a:moveTo>
                  <a:pt x="6694759" y="436495"/>
                </a:moveTo>
                <a:lnTo>
                  <a:pt x="6694759" y="1697888"/>
                </a:lnTo>
                <a:lnTo>
                  <a:pt x="7650645" y="1697888"/>
                </a:lnTo>
                <a:lnTo>
                  <a:pt x="7650645" y="1471111"/>
                </a:lnTo>
                <a:lnTo>
                  <a:pt x="6952343" y="1471111"/>
                </a:lnTo>
                <a:lnTo>
                  <a:pt x="6952343" y="1146778"/>
                </a:lnTo>
                <a:lnTo>
                  <a:pt x="7565069" y="1146778"/>
                </a:lnTo>
                <a:lnTo>
                  <a:pt x="7565069" y="927703"/>
                </a:lnTo>
                <a:lnTo>
                  <a:pt x="6952343" y="927703"/>
                </a:lnTo>
                <a:lnTo>
                  <a:pt x="6952343" y="659849"/>
                </a:lnTo>
                <a:lnTo>
                  <a:pt x="7619837" y="659849"/>
                </a:lnTo>
                <a:lnTo>
                  <a:pt x="7619837" y="436495"/>
                </a:lnTo>
                <a:close/>
                <a:moveTo>
                  <a:pt x="5426222" y="436495"/>
                </a:moveTo>
                <a:lnTo>
                  <a:pt x="5426222" y="1697888"/>
                </a:lnTo>
                <a:lnTo>
                  <a:pt x="5683807" y="1697888"/>
                </a:lnTo>
                <a:lnTo>
                  <a:pt x="5683807" y="1203258"/>
                </a:lnTo>
                <a:lnTo>
                  <a:pt x="5955939" y="1203258"/>
                </a:lnTo>
                <a:cubicBezTo>
                  <a:pt x="6033527" y="1203258"/>
                  <a:pt x="6086442" y="1216665"/>
                  <a:pt x="6114683" y="1243479"/>
                </a:cubicBezTo>
                <a:cubicBezTo>
                  <a:pt x="6142922" y="1270293"/>
                  <a:pt x="6157613" y="1323920"/>
                  <a:pt x="6158754" y="1404362"/>
                </a:cubicBezTo>
                <a:lnTo>
                  <a:pt x="6160466" y="1521601"/>
                </a:lnTo>
                <a:cubicBezTo>
                  <a:pt x="6161037" y="1558684"/>
                  <a:pt x="6164745" y="1594912"/>
                  <a:pt x="6171591" y="1630283"/>
                </a:cubicBezTo>
                <a:cubicBezTo>
                  <a:pt x="6175014" y="1647398"/>
                  <a:pt x="6180719" y="1669933"/>
                  <a:pt x="6188706" y="1697888"/>
                </a:cubicBezTo>
                <a:lnTo>
                  <a:pt x="6478809" y="1697888"/>
                </a:lnTo>
                <a:lnTo>
                  <a:pt x="6478809" y="1666225"/>
                </a:lnTo>
                <a:cubicBezTo>
                  <a:pt x="6453707" y="1650821"/>
                  <a:pt x="6437733" y="1626860"/>
                  <a:pt x="6430887" y="1594341"/>
                </a:cubicBezTo>
                <a:cubicBezTo>
                  <a:pt x="6426323" y="1573803"/>
                  <a:pt x="6424041" y="1534723"/>
                  <a:pt x="6424041" y="1477102"/>
                </a:cubicBezTo>
                <a:lnTo>
                  <a:pt x="6424041" y="1392381"/>
                </a:lnTo>
                <a:cubicBezTo>
                  <a:pt x="6424041" y="1303953"/>
                  <a:pt x="6411917" y="1238202"/>
                  <a:pt x="6387671" y="1195128"/>
                </a:cubicBezTo>
                <a:cubicBezTo>
                  <a:pt x="6363424" y="1152055"/>
                  <a:pt x="6322205" y="1118823"/>
                  <a:pt x="6264013" y="1095432"/>
                </a:cubicBezTo>
                <a:cubicBezTo>
                  <a:pt x="6333615" y="1071471"/>
                  <a:pt x="6383535" y="1030537"/>
                  <a:pt x="6413771" y="972630"/>
                </a:cubicBezTo>
                <a:cubicBezTo>
                  <a:pt x="6444008" y="914724"/>
                  <a:pt x="6459127" y="855819"/>
                  <a:pt x="6459127" y="795915"/>
                </a:cubicBezTo>
                <a:cubicBezTo>
                  <a:pt x="6459127" y="746281"/>
                  <a:pt x="6451139" y="702067"/>
                  <a:pt x="6435165" y="663272"/>
                </a:cubicBezTo>
                <a:cubicBezTo>
                  <a:pt x="6419191" y="624478"/>
                  <a:pt x="6397512" y="589106"/>
                  <a:pt x="6370128" y="557158"/>
                </a:cubicBezTo>
                <a:cubicBezTo>
                  <a:pt x="6337038" y="518363"/>
                  <a:pt x="6296675" y="488982"/>
                  <a:pt x="6249037" y="469014"/>
                </a:cubicBezTo>
                <a:cubicBezTo>
                  <a:pt x="6201399" y="449047"/>
                  <a:pt x="6133367" y="438207"/>
                  <a:pt x="6044938" y="436495"/>
                </a:cubicBezTo>
                <a:close/>
                <a:moveTo>
                  <a:pt x="4256359" y="436495"/>
                </a:moveTo>
                <a:lnTo>
                  <a:pt x="4256359" y="1697888"/>
                </a:lnTo>
                <a:lnTo>
                  <a:pt x="5212245" y="1697888"/>
                </a:lnTo>
                <a:lnTo>
                  <a:pt x="5212245" y="1471111"/>
                </a:lnTo>
                <a:lnTo>
                  <a:pt x="4513943" y="1471111"/>
                </a:lnTo>
                <a:lnTo>
                  <a:pt x="4513943" y="1146778"/>
                </a:lnTo>
                <a:lnTo>
                  <a:pt x="5126669" y="1146778"/>
                </a:lnTo>
                <a:lnTo>
                  <a:pt x="5126669" y="927703"/>
                </a:lnTo>
                <a:lnTo>
                  <a:pt x="4513943" y="927703"/>
                </a:lnTo>
                <a:lnTo>
                  <a:pt x="4513943" y="659849"/>
                </a:lnTo>
                <a:lnTo>
                  <a:pt x="5181437" y="659849"/>
                </a:lnTo>
                <a:lnTo>
                  <a:pt x="5181437" y="436495"/>
                </a:lnTo>
                <a:close/>
                <a:moveTo>
                  <a:pt x="3342964" y="436495"/>
                </a:moveTo>
                <a:lnTo>
                  <a:pt x="2892833" y="1697888"/>
                </a:lnTo>
                <a:lnTo>
                  <a:pt x="3168388" y="1697888"/>
                </a:lnTo>
                <a:lnTo>
                  <a:pt x="3255676" y="1438592"/>
                </a:lnTo>
                <a:lnTo>
                  <a:pt x="3720355" y="1438592"/>
                </a:lnTo>
                <a:lnTo>
                  <a:pt x="3801652" y="1697888"/>
                </a:lnTo>
                <a:lnTo>
                  <a:pt x="4087476" y="1697888"/>
                </a:lnTo>
                <a:lnTo>
                  <a:pt x="3640769" y="436495"/>
                </a:lnTo>
                <a:close/>
                <a:moveTo>
                  <a:pt x="1591717" y="0"/>
                </a:moveTo>
                <a:lnTo>
                  <a:pt x="2663863" y="0"/>
                </a:lnTo>
                <a:lnTo>
                  <a:pt x="2973963" y="0"/>
                </a:lnTo>
                <a:lnTo>
                  <a:pt x="3428981" y="0"/>
                </a:lnTo>
                <a:lnTo>
                  <a:pt x="5105536" y="0"/>
                </a:lnTo>
                <a:lnTo>
                  <a:pt x="9363071" y="0"/>
                </a:lnTo>
                <a:lnTo>
                  <a:pt x="9363071" y="6834607"/>
                </a:lnTo>
                <a:lnTo>
                  <a:pt x="5105536" y="6834607"/>
                </a:lnTo>
                <a:lnTo>
                  <a:pt x="3428981" y="6834607"/>
                </a:lnTo>
                <a:lnTo>
                  <a:pt x="2973963" y="6834607"/>
                </a:lnTo>
                <a:lnTo>
                  <a:pt x="2663863" y="6834607"/>
                </a:lnTo>
                <a:lnTo>
                  <a:pt x="2454479" y="6834607"/>
                </a:lnTo>
                <a:lnTo>
                  <a:pt x="2344879" y="6757470"/>
                </a:lnTo>
                <a:cubicBezTo>
                  <a:pt x="2174414" y="6630414"/>
                  <a:pt x="2007078" y="6493173"/>
                  <a:pt x="1838197" y="6353069"/>
                </a:cubicBezTo>
                <a:cubicBezTo>
                  <a:pt x="910811" y="5583728"/>
                  <a:pt x="0" y="4952181"/>
                  <a:pt x="0" y="3609302"/>
                </a:cubicBezTo>
                <a:cubicBezTo>
                  <a:pt x="0" y="2086052"/>
                  <a:pt x="562670" y="752067"/>
                  <a:pt x="1570020" y="14946"/>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ZoneTexte 17">
            <a:extLst>
              <a:ext uri="{FF2B5EF4-FFF2-40B4-BE49-F238E27FC236}">
                <a16:creationId xmlns:a16="http://schemas.microsoft.com/office/drawing/2014/main" id="{0143A252-F5F5-50A4-D55B-7653985BBD93}"/>
              </a:ext>
            </a:extLst>
          </p:cNvPr>
          <p:cNvSpPr txBox="1"/>
          <p:nvPr/>
        </p:nvSpPr>
        <p:spPr>
          <a:xfrm>
            <a:off x="0" y="2433402"/>
            <a:ext cx="12192000" cy="4401205"/>
          </a:xfrm>
          <a:prstGeom prst="rect">
            <a:avLst/>
          </a:prstGeom>
          <a:solidFill>
            <a:srgbClr val="FCF7F3">
              <a:alpha val="67132"/>
            </a:srgbClr>
          </a:solidFill>
        </p:spPr>
        <p:txBody>
          <a:bodyPr wrap="square" rtlCol="0">
            <a:spAutoFit/>
          </a:bodyPr>
          <a:lstStyle/>
          <a:p>
            <a:pPr algn="ctr"/>
            <a:r>
              <a:rPr lang="fr-FR" sz="4000" b="1" dirty="0">
                <a:solidFill>
                  <a:srgbClr val="0070C0"/>
                </a:solidFill>
                <a:effectLst/>
                <a:latin typeface="Calibri" panose="020F0502020204030204" pitchFamily="34" charset="0"/>
                <a:cs typeface="Calibri" panose="020F0502020204030204" pitchFamily="34" charset="0"/>
              </a:rPr>
              <a:t>Amélioration de la ventilation au cabinet </a:t>
            </a:r>
          </a:p>
          <a:p>
            <a:pPr algn="ctr"/>
            <a:r>
              <a:rPr lang="fr-FR" sz="4000" b="1" dirty="0">
                <a:solidFill>
                  <a:srgbClr val="0070C0"/>
                </a:solidFill>
                <a:effectLst/>
                <a:latin typeface="Calibri" panose="020F0502020204030204" pitchFamily="34" charset="0"/>
                <a:cs typeface="Calibri" panose="020F0502020204030204" pitchFamily="34" charset="0"/>
              </a:rPr>
              <a:t>(aération permanente, VMC) </a:t>
            </a:r>
          </a:p>
          <a:p>
            <a:pPr algn="ctr"/>
            <a:endParaRPr lang="fr-FR" sz="4000" b="1" dirty="0">
              <a:solidFill>
                <a:srgbClr val="0070C0"/>
              </a:solidFill>
              <a:effectLst/>
              <a:latin typeface="Calibri" panose="020F0502020204030204" pitchFamily="34" charset="0"/>
              <a:cs typeface="Calibri" panose="020F0502020204030204" pitchFamily="34" charset="0"/>
            </a:endParaRPr>
          </a:p>
          <a:p>
            <a:pPr algn="ctr"/>
            <a:r>
              <a:rPr lang="fr-FR" sz="4000" b="1" dirty="0">
                <a:solidFill>
                  <a:srgbClr val="0070C0"/>
                </a:solidFill>
                <a:latin typeface="Calibri" panose="020F0502020204030204" pitchFamily="34" charset="0"/>
                <a:cs typeface="Calibri" panose="020F0502020204030204" pitchFamily="34" charset="0"/>
              </a:rPr>
              <a:t>Incitation à l’aération </a:t>
            </a:r>
          </a:p>
          <a:p>
            <a:pPr algn="ctr"/>
            <a:r>
              <a:rPr lang="fr-FR" sz="4000" b="1" dirty="0">
                <a:solidFill>
                  <a:srgbClr val="0070C0"/>
                </a:solidFill>
                <a:latin typeface="Calibri" panose="020F0502020204030204" pitchFamily="34" charset="0"/>
                <a:cs typeface="Calibri" panose="020F0502020204030204" pitchFamily="34" charset="0"/>
              </a:rPr>
              <a:t>(« on ne tombe pas malade en attrapant froid »)</a:t>
            </a:r>
          </a:p>
          <a:p>
            <a:pPr algn="ctr"/>
            <a:endParaRPr lang="fr-FR" sz="4000" b="1" dirty="0">
              <a:solidFill>
                <a:srgbClr val="0070C0"/>
              </a:solidFill>
              <a:latin typeface="Calibri" panose="020F0502020204030204" pitchFamily="34" charset="0"/>
              <a:cs typeface="Calibri" panose="020F0502020204030204" pitchFamily="34" charset="0"/>
            </a:endParaRPr>
          </a:p>
          <a:p>
            <a:pPr algn="ctr"/>
            <a:r>
              <a:rPr lang="fr-FR" sz="4000" b="1" dirty="0">
                <a:solidFill>
                  <a:srgbClr val="0070C0"/>
                </a:solidFill>
                <a:effectLst/>
                <a:latin typeface="Calibri" panose="020F0502020204030204" pitchFamily="34" charset="0"/>
                <a:cs typeface="Calibri" panose="020F0502020204030204" pitchFamily="34" charset="0"/>
              </a:rPr>
              <a:t>… mais quid des autres lieux clos notamment les écoles ? </a:t>
            </a:r>
            <a:endParaRPr lang="fr-FR" sz="4000" b="1" dirty="0">
              <a:solidFill>
                <a:srgbClr val="0070C0"/>
              </a:solidFill>
              <a:latin typeface="ArialMT"/>
              <a:cs typeface="Calibri" panose="020F0502020204030204" pitchFamily="34" charset="0"/>
            </a:endParaRPr>
          </a:p>
        </p:txBody>
      </p:sp>
      <p:sp>
        <p:nvSpPr>
          <p:cNvPr id="2" name="ZoneTexte 1">
            <a:extLst>
              <a:ext uri="{FF2B5EF4-FFF2-40B4-BE49-F238E27FC236}">
                <a16:creationId xmlns:a16="http://schemas.microsoft.com/office/drawing/2014/main" id="{FB59CD74-2FB8-2CCC-3CF3-B36201786999}"/>
              </a:ext>
            </a:extLst>
          </p:cNvPr>
          <p:cNvSpPr txBox="1"/>
          <p:nvPr/>
        </p:nvSpPr>
        <p:spPr>
          <a:xfrm>
            <a:off x="-48126" y="-5147873"/>
            <a:ext cx="12240126" cy="5124480"/>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t>Transmission de certains pathogènes à proximité (aérosol / gouttelettes) ET distance (aérosol) : COVID, grippe, TB, rougeole, VZV… </a:t>
            </a:r>
            <a:endParaRPr lang="fr-FR" sz="1100" dirty="0">
              <a:latin typeface="Arial" panose="020B0604020202020204" pitchFamily="34" charset="0"/>
            </a:endParaRPr>
          </a:p>
          <a:p>
            <a:r>
              <a:rPr lang="fr-FR" sz="1100" dirty="0">
                <a:effectLst/>
                <a:latin typeface="Arial" panose="020B0604020202020204" pitchFamily="34" charset="0"/>
                <a:ea typeface="Calibri" panose="020F0502020204030204" pitchFamily="34" charset="0"/>
                <a:cs typeface="Arial" panose="020B0604020202020204" pitchFamily="34" charset="0"/>
              </a:rPr>
              <a:t>Zhang R, Li Y, Zhang AL, Wang Y, Molina MJ. </a:t>
            </a:r>
            <a:r>
              <a:rPr lang="en-US" sz="1100" dirty="0">
                <a:effectLst/>
                <a:latin typeface="Arial" panose="020B0604020202020204" pitchFamily="34" charset="0"/>
                <a:ea typeface="Calibri" panose="020F0502020204030204" pitchFamily="34" charset="0"/>
                <a:cs typeface="Arial" panose="020B0604020202020204" pitchFamily="34" charset="0"/>
              </a:rPr>
              <a:t>Identifying airborne transmission as the dominant route for the spread of COVID-19. Proc Natl </a:t>
            </a:r>
            <a:r>
              <a:rPr lang="en-US" sz="1100" dirty="0" err="1">
                <a:effectLst/>
                <a:latin typeface="Arial" panose="020B0604020202020204" pitchFamily="34" charset="0"/>
                <a:ea typeface="Calibri" panose="020F0502020204030204" pitchFamily="34" charset="0"/>
                <a:cs typeface="Arial" panose="020B0604020202020204" pitchFamily="34" charset="0"/>
              </a:rPr>
              <a:t>Acad</a:t>
            </a:r>
            <a:r>
              <a:rPr lang="en-US" sz="1100" dirty="0">
                <a:effectLst/>
                <a:latin typeface="Arial" panose="020B0604020202020204" pitchFamily="34" charset="0"/>
                <a:ea typeface="Calibri" panose="020F0502020204030204" pitchFamily="34" charset="0"/>
                <a:cs typeface="Arial" panose="020B0604020202020204" pitchFamily="34" charset="0"/>
              </a:rPr>
              <a:t> Sci 2020;117:14857–63.</a:t>
            </a:r>
            <a:r>
              <a:rPr lang="fr-FR" sz="1100" dirty="0">
                <a:effectLst/>
                <a:latin typeface="Arial" panose="020B0604020202020204" pitchFamily="34" charset="0"/>
                <a:cs typeface="Arial" panose="020B0604020202020204" pitchFamily="34" charset="0"/>
              </a:rPr>
              <a:t> </a:t>
            </a:r>
          </a:p>
          <a:p>
            <a:r>
              <a:rPr lang="en-US" sz="1100" dirty="0" err="1">
                <a:effectLst/>
                <a:latin typeface="Arial" panose="020B0604020202020204" pitchFamily="34" charset="0"/>
                <a:ea typeface="Calibri" panose="020F0502020204030204" pitchFamily="34" charset="0"/>
                <a:cs typeface="Arial" panose="020B0604020202020204" pitchFamily="34" charset="0"/>
              </a:rPr>
              <a:t>Morawska</a:t>
            </a:r>
            <a:r>
              <a:rPr lang="en-US" sz="1100" dirty="0">
                <a:effectLst/>
                <a:latin typeface="Arial" panose="020B0604020202020204" pitchFamily="34" charset="0"/>
                <a:ea typeface="Calibri" panose="020F0502020204030204" pitchFamily="34" charset="0"/>
                <a:cs typeface="Arial" panose="020B0604020202020204" pitchFamily="34" charset="0"/>
              </a:rPr>
              <a:t> L, Allen J, </a:t>
            </a:r>
            <a:r>
              <a:rPr lang="en-US" sz="1100" dirty="0" err="1">
                <a:effectLst/>
                <a:latin typeface="Arial" panose="020B0604020202020204" pitchFamily="34" charset="0"/>
                <a:ea typeface="Calibri" panose="020F0502020204030204" pitchFamily="34" charset="0"/>
                <a:cs typeface="Arial" panose="020B0604020202020204" pitchFamily="34" charset="0"/>
              </a:rPr>
              <a:t>Bahnfleth</a:t>
            </a:r>
            <a:r>
              <a:rPr lang="en-US" sz="1100" dirty="0">
                <a:effectLst/>
                <a:latin typeface="Arial" panose="020B0604020202020204" pitchFamily="34" charset="0"/>
                <a:ea typeface="Calibri" panose="020F0502020204030204" pitchFamily="34" charset="0"/>
                <a:cs typeface="Arial" panose="020B0604020202020204" pitchFamily="34" charset="0"/>
              </a:rPr>
              <a:t> W, </a:t>
            </a:r>
            <a:r>
              <a:rPr lang="en-US" sz="1100" dirty="0" err="1">
                <a:effectLst/>
                <a:latin typeface="Arial" panose="020B0604020202020204" pitchFamily="34" charset="0"/>
                <a:ea typeface="Calibri" panose="020F0502020204030204" pitchFamily="34" charset="0"/>
                <a:cs typeface="Arial" panose="020B0604020202020204" pitchFamily="34" charset="0"/>
              </a:rPr>
              <a:t>Bluyssen</a:t>
            </a:r>
            <a:r>
              <a:rPr lang="en-US" sz="1100" dirty="0">
                <a:effectLst/>
                <a:latin typeface="Arial" panose="020B0604020202020204" pitchFamily="34" charset="0"/>
                <a:ea typeface="Calibri" panose="020F0502020204030204" pitchFamily="34" charset="0"/>
                <a:cs typeface="Arial" panose="020B0604020202020204" pitchFamily="34" charset="0"/>
              </a:rPr>
              <a:t> PM, </a:t>
            </a:r>
            <a:r>
              <a:rPr lang="en-US" sz="1100" dirty="0" err="1">
                <a:effectLst/>
                <a:latin typeface="Arial" panose="020B0604020202020204" pitchFamily="34" charset="0"/>
                <a:ea typeface="Calibri" panose="020F0502020204030204" pitchFamily="34" charset="0"/>
                <a:cs typeface="Arial" panose="020B0604020202020204" pitchFamily="34" charset="0"/>
              </a:rPr>
              <a:t>Boerstra</a:t>
            </a:r>
            <a:r>
              <a:rPr lang="en-US" sz="1100" dirty="0">
                <a:effectLst/>
                <a:latin typeface="Arial" panose="020B0604020202020204" pitchFamily="34" charset="0"/>
                <a:ea typeface="Calibri" panose="020F0502020204030204" pitchFamily="34" charset="0"/>
                <a:cs typeface="Arial" panose="020B0604020202020204" pitchFamily="34" charset="0"/>
              </a:rPr>
              <a:t> A, </a:t>
            </a:r>
            <a:r>
              <a:rPr lang="en-US" sz="1100" dirty="0" err="1">
                <a:effectLst/>
                <a:latin typeface="Arial" panose="020B0604020202020204" pitchFamily="34" charset="0"/>
                <a:ea typeface="Calibri" panose="020F0502020204030204" pitchFamily="34" charset="0"/>
                <a:cs typeface="Arial" panose="020B0604020202020204" pitchFamily="34" charset="0"/>
              </a:rPr>
              <a:t>Buonanno</a:t>
            </a:r>
            <a:r>
              <a:rPr lang="en-US" sz="1100" dirty="0">
                <a:effectLst/>
                <a:latin typeface="Arial" panose="020B0604020202020204" pitchFamily="34" charset="0"/>
                <a:ea typeface="Calibri" panose="020F0502020204030204" pitchFamily="34" charset="0"/>
                <a:cs typeface="Arial" panose="020B0604020202020204" pitchFamily="34" charset="0"/>
              </a:rPr>
              <a:t> G, et al. A paradigm shift to combat indoor respiratory infection. Science 2021;372:689–91. </a:t>
            </a:r>
            <a:endParaRPr lang="fr-FR" sz="1100" dirty="0">
              <a:latin typeface="Arial" panose="020B0604020202020204" pitchFamily="34" charset="0"/>
              <a:cs typeface="Arial" panose="020B0604020202020204" pitchFamily="34" charset="0"/>
            </a:endParaRPr>
          </a:p>
          <a:p>
            <a:endParaRPr lang="fr-FR" sz="11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Aérer / ventiler (VMC) = réduire polluants chimiques, physiques et biologiques </a:t>
            </a:r>
          </a:p>
          <a:p>
            <a:r>
              <a:rPr lang="fr-FR" sz="2800" b="1" dirty="0">
                <a:latin typeface="Calibri" panose="020F0502020204030204" pitchFamily="34" charset="0"/>
                <a:cs typeface="Calibri" panose="020F0502020204030204" pitchFamily="34" charset="0"/>
              </a:rPr>
              <a:t>= amélioration du bien-être et de la santé (infections, allergies / asthme…)</a:t>
            </a:r>
          </a:p>
          <a:p>
            <a:r>
              <a:rPr lang="fr-FR" sz="1100" dirty="0">
                <a:latin typeface="Arial" panose="020B0604020202020204" pitchFamily="34" charset="0"/>
                <a:cs typeface="Arial" panose="020B0604020202020204" pitchFamily="34" charset="0"/>
              </a:rPr>
              <a:t>Arif M, </a:t>
            </a:r>
            <a:r>
              <a:rPr lang="fr-FR" sz="1100" dirty="0" err="1">
                <a:latin typeface="Arial" panose="020B0604020202020204" pitchFamily="34" charset="0"/>
                <a:cs typeface="Arial" panose="020B0604020202020204" pitchFamily="34" charset="0"/>
              </a:rPr>
              <a:t>Katafygiotou</a:t>
            </a:r>
            <a:r>
              <a:rPr lang="fr-FR" sz="1100" dirty="0">
                <a:latin typeface="Arial" panose="020B0604020202020204" pitchFamily="34" charset="0"/>
                <a:cs typeface="Arial" panose="020B0604020202020204" pitchFamily="34" charset="0"/>
              </a:rPr>
              <a:t> M, </a:t>
            </a:r>
            <a:r>
              <a:rPr lang="fr-FR" sz="1100" dirty="0" err="1">
                <a:latin typeface="Arial" panose="020B0604020202020204" pitchFamily="34" charset="0"/>
                <a:cs typeface="Arial" panose="020B0604020202020204" pitchFamily="34" charset="0"/>
              </a:rPr>
              <a:t>Mazroei</a:t>
            </a:r>
            <a:r>
              <a:rPr lang="fr-FR" sz="1100" dirty="0">
                <a:latin typeface="Arial" panose="020B0604020202020204" pitchFamily="34" charset="0"/>
                <a:cs typeface="Arial" panose="020B0604020202020204" pitchFamily="34" charset="0"/>
              </a:rPr>
              <a:t> A et al. Impact of indoor </a:t>
            </a:r>
            <a:r>
              <a:rPr lang="fr-FR" sz="1100" dirty="0" err="1">
                <a:latin typeface="Arial" panose="020B0604020202020204" pitchFamily="34" charset="0"/>
                <a:cs typeface="Arial" panose="020B0604020202020204" pitchFamily="34" charset="0"/>
              </a:rPr>
              <a:t>environmental</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quality</a:t>
            </a:r>
            <a:r>
              <a:rPr lang="fr-FR" sz="1100" dirty="0">
                <a:latin typeface="Arial" panose="020B0604020202020204" pitchFamily="34" charset="0"/>
                <a:cs typeface="Arial" panose="020B0604020202020204" pitchFamily="34" charset="0"/>
              </a:rPr>
              <a:t> on occupant </a:t>
            </a:r>
            <a:r>
              <a:rPr lang="fr-FR" sz="1100" dirty="0" err="1">
                <a:latin typeface="Arial" panose="020B0604020202020204" pitchFamily="34" charset="0"/>
                <a:cs typeface="Arial" panose="020B0604020202020204" pitchFamily="34" charset="0"/>
              </a:rPr>
              <a:t>well-being</a:t>
            </a:r>
            <a:r>
              <a:rPr lang="fr-FR" sz="1100" dirty="0">
                <a:latin typeface="Arial" panose="020B0604020202020204" pitchFamily="34" charset="0"/>
                <a:cs typeface="Arial" panose="020B0604020202020204" pitchFamily="34" charset="0"/>
              </a:rPr>
              <a:t> and </a:t>
            </a:r>
            <a:r>
              <a:rPr lang="fr-FR" sz="1100" dirty="0" err="1">
                <a:latin typeface="Arial" panose="020B0604020202020204" pitchFamily="34" charset="0"/>
                <a:cs typeface="Arial" panose="020B0604020202020204" pitchFamily="34" charset="0"/>
              </a:rPr>
              <a:t>comfort</a:t>
            </a:r>
            <a:r>
              <a:rPr lang="fr-FR" sz="1100" dirty="0">
                <a:latin typeface="Arial" panose="020B0604020202020204" pitchFamily="34" charset="0"/>
                <a:cs typeface="Arial" panose="020B0604020202020204" pitchFamily="34" charset="0"/>
              </a:rPr>
              <a:t>: A </a:t>
            </a:r>
            <a:r>
              <a:rPr lang="fr-FR" sz="1100" dirty="0" err="1">
                <a:latin typeface="Arial" panose="020B0604020202020204" pitchFamily="34" charset="0"/>
                <a:cs typeface="Arial" panose="020B0604020202020204" pitchFamily="34" charset="0"/>
              </a:rPr>
              <a:t>review</a:t>
            </a:r>
            <a:r>
              <a:rPr lang="fr-FR" sz="1100" dirty="0">
                <a:latin typeface="Arial" panose="020B0604020202020204" pitchFamily="34" charset="0"/>
                <a:cs typeface="Arial" panose="020B0604020202020204" pitchFamily="34" charset="0"/>
              </a:rPr>
              <a:t> of the </a:t>
            </a:r>
            <a:r>
              <a:rPr lang="fr-FR" sz="1100" dirty="0" err="1">
                <a:latin typeface="Arial" panose="020B0604020202020204" pitchFamily="34" charset="0"/>
                <a:cs typeface="Arial" panose="020B0604020202020204" pitchFamily="34" charset="0"/>
              </a:rPr>
              <a:t>literature</a:t>
            </a:r>
            <a:r>
              <a:rPr lang="fr-FR" sz="1100" dirty="0">
                <a:latin typeface="Arial" panose="020B0604020202020204" pitchFamily="34" charset="0"/>
                <a:cs typeface="Arial" panose="020B0604020202020204" pitchFamily="34" charset="0"/>
              </a:rPr>
              <a:t>. International Journal of </a:t>
            </a:r>
            <a:r>
              <a:rPr lang="fr-FR" sz="1100" dirty="0" err="1">
                <a:latin typeface="Arial" panose="020B0604020202020204" pitchFamily="34" charset="0"/>
                <a:cs typeface="Arial" panose="020B0604020202020204" pitchFamily="34" charset="0"/>
              </a:rPr>
              <a:t>Sustainable</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Built</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Environment</a:t>
            </a:r>
            <a:r>
              <a:rPr lang="fr-FR" sz="1100" dirty="0">
                <a:latin typeface="Arial" panose="020B0604020202020204" pitchFamily="34" charset="0"/>
                <a:cs typeface="Arial" panose="020B0604020202020204" pitchFamily="34" charset="0"/>
              </a:rPr>
              <a:t>, 2016, vol. 5, no 1, p. 1-11.</a:t>
            </a:r>
          </a:p>
          <a:p>
            <a:r>
              <a:rPr lang="fr-FR" sz="1100" dirty="0" err="1">
                <a:effectLst/>
                <a:latin typeface="Arial" panose="020B0604020202020204" pitchFamily="34" charset="0"/>
                <a:ea typeface="Calibri" panose="020F0502020204030204" pitchFamily="34" charset="0"/>
                <a:cs typeface="Arial" panose="020B0604020202020204" pitchFamily="34" charset="0"/>
              </a:rPr>
              <a:t>Salthammer</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T</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Uhde</a:t>
            </a:r>
            <a:r>
              <a:rPr lang="fr-FR" sz="1100" dirty="0">
                <a:effectLst/>
                <a:latin typeface="Arial" panose="020B0604020202020204" pitchFamily="34" charset="0"/>
                <a:ea typeface="Calibri" panose="020F0502020204030204" pitchFamily="34" charset="0"/>
                <a:cs typeface="Arial" panose="020B0604020202020204" pitchFamily="34" charset="0"/>
              </a:rPr>
              <a:t> E, </a:t>
            </a:r>
            <a:r>
              <a:rPr lang="fr-FR" sz="1100" dirty="0" err="1">
                <a:effectLst/>
                <a:latin typeface="Arial" panose="020B0604020202020204" pitchFamily="34" charset="0"/>
                <a:ea typeface="Calibri" panose="020F0502020204030204" pitchFamily="34" charset="0"/>
                <a:cs typeface="Arial" panose="020B0604020202020204" pitchFamily="34" charset="0"/>
              </a:rPr>
              <a:t>Schripp</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T</a:t>
            </a:r>
            <a:r>
              <a:rPr lang="fr-FR" sz="1100" dirty="0">
                <a:effectLst/>
                <a:latin typeface="Arial" panose="020B0604020202020204" pitchFamily="34" charset="0"/>
                <a:ea typeface="Calibri" panose="020F0502020204030204" pitchFamily="34" charset="0"/>
                <a:cs typeface="Arial" panose="020B0604020202020204" pitchFamily="34" charset="0"/>
              </a:rPr>
              <a:t> et al. </a:t>
            </a:r>
            <a:r>
              <a:rPr lang="en-GB" sz="1100" dirty="0">
                <a:effectLst/>
                <a:latin typeface="Arial" panose="020B0604020202020204" pitchFamily="34" charset="0"/>
                <a:ea typeface="Calibri" panose="020F0502020204030204" pitchFamily="34" charset="0"/>
                <a:cs typeface="Arial" panose="020B0604020202020204" pitchFamily="34" charset="0"/>
              </a:rPr>
              <a:t>Children's well-being at schools: Impact of climatic conditions and air pollution. </a:t>
            </a:r>
            <a:r>
              <a:rPr lang="fr-FR" sz="1100" dirty="0" err="1">
                <a:effectLst/>
                <a:latin typeface="Arial" panose="020B0604020202020204" pitchFamily="34" charset="0"/>
                <a:ea typeface="Calibri" panose="020F0502020204030204" pitchFamily="34" charset="0"/>
                <a:cs typeface="Arial" panose="020B0604020202020204" pitchFamily="34" charset="0"/>
              </a:rPr>
              <a:t>Environment</a:t>
            </a:r>
            <a:r>
              <a:rPr lang="fr-FR" sz="1100" dirty="0">
                <a:effectLst/>
                <a:latin typeface="Arial" panose="020B0604020202020204" pitchFamily="34" charset="0"/>
                <a:ea typeface="Calibri" panose="020F0502020204030204" pitchFamily="34" charset="0"/>
                <a:cs typeface="Arial" panose="020B0604020202020204" pitchFamily="34" charset="0"/>
              </a:rPr>
              <a:t> international, 2016, vol. 94, p. 196-210.</a:t>
            </a:r>
            <a:r>
              <a:rPr lang="fr-FR" sz="1100" dirty="0">
                <a:effectLst/>
                <a:latin typeface="Arial" panose="020B0604020202020204" pitchFamily="34" charset="0"/>
                <a:cs typeface="Arial" panose="020B0604020202020204" pitchFamily="34" charset="0"/>
              </a:rPr>
              <a:t> </a:t>
            </a:r>
          </a:p>
          <a:p>
            <a:r>
              <a:rPr lang="en-GB" sz="1100" dirty="0" err="1">
                <a:effectLst/>
                <a:latin typeface="Arial" panose="020B0604020202020204" pitchFamily="34" charset="0"/>
                <a:ea typeface="Calibri" panose="020F0502020204030204" pitchFamily="34" charset="0"/>
                <a:cs typeface="Arial" panose="020B0604020202020204" pitchFamily="34" charset="0"/>
              </a:rPr>
              <a:t>Smedje</a:t>
            </a:r>
            <a:r>
              <a:rPr lang="en-GB" sz="1100" dirty="0">
                <a:effectLst/>
                <a:latin typeface="Arial" panose="020B0604020202020204" pitchFamily="34" charset="0"/>
                <a:ea typeface="Calibri" panose="020F0502020204030204" pitchFamily="34" charset="0"/>
                <a:cs typeface="Arial" panose="020B0604020202020204" pitchFamily="34" charset="0"/>
              </a:rPr>
              <a:t>, G., &amp; </a:t>
            </a:r>
            <a:r>
              <a:rPr lang="en-GB" sz="1100" dirty="0" err="1">
                <a:effectLst/>
                <a:latin typeface="Arial" panose="020B0604020202020204" pitchFamily="34" charset="0"/>
                <a:ea typeface="Calibri" panose="020F0502020204030204" pitchFamily="34" charset="0"/>
                <a:cs typeface="Arial" panose="020B0604020202020204" pitchFamily="34" charset="0"/>
              </a:rPr>
              <a:t>Norbäck</a:t>
            </a:r>
            <a:r>
              <a:rPr lang="en-GB" sz="1100" dirty="0">
                <a:effectLst/>
                <a:latin typeface="Arial" panose="020B0604020202020204" pitchFamily="34" charset="0"/>
                <a:ea typeface="Calibri" panose="020F0502020204030204" pitchFamily="34" charset="0"/>
                <a:cs typeface="Arial" panose="020B0604020202020204" pitchFamily="34" charset="0"/>
              </a:rPr>
              <a:t>, D. (2000). New Ventilation Systems at Select Schools in Sweden—Effects on Asthma and Exposure. Archives of Environmental Health, 55(1), 18–25. </a:t>
            </a:r>
          </a:p>
          <a:p>
            <a:r>
              <a:rPr lang="it-IT" sz="1100" dirty="0">
                <a:effectLst/>
                <a:latin typeface="Arial" panose="020B0604020202020204" pitchFamily="34" charset="0"/>
                <a:ea typeface="Calibri" panose="020F0502020204030204" pitchFamily="34" charset="0"/>
                <a:cs typeface="Arial" panose="020B0604020202020204" pitchFamily="34" charset="0"/>
              </a:rPr>
              <a:t>Buonanno, G., Ricolfi, L., </a:t>
            </a:r>
            <a:r>
              <a:rPr lang="it-IT" sz="1100" dirty="0" err="1">
                <a:effectLst/>
                <a:latin typeface="Arial" panose="020B0604020202020204" pitchFamily="34" charset="0"/>
                <a:ea typeface="Calibri" panose="020F0502020204030204" pitchFamily="34" charset="0"/>
                <a:cs typeface="Arial" panose="020B0604020202020204" pitchFamily="34" charset="0"/>
              </a:rPr>
              <a:t>Morawska</a:t>
            </a:r>
            <a:r>
              <a:rPr lang="it-IT" sz="1100" dirty="0">
                <a:effectLst/>
                <a:latin typeface="Arial" panose="020B0604020202020204" pitchFamily="34" charset="0"/>
                <a:ea typeface="Calibri" panose="020F0502020204030204" pitchFamily="34" charset="0"/>
                <a:cs typeface="Arial" panose="020B0604020202020204" pitchFamily="34" charset="0"/>
              </a:rPr>
              <a:t>, L., &amp; Stabile, L. (2022). </a:t>
            </a:r>
            <a:r>
              <a:rPr lang="en-GB" sz="1100" dirty="0">
                <a:effectLst/>
                <a:latin typeface="Arial" panose="020B0604020202020204" pitchFamily="34" charset="0"/>
                <a:ea typeface="Calibri" panose="020F0502020204030204" pitchFamily="34" charset="0"/>
                <a:cs typeface="Arial" panose="020B0604020202020204" pitchFamily="34" charset="0"/>
              </a:rPr>
              <a:t>Increasing ventilation reduces SARS-CoV-2 airborne transmission in schools: A retrospective cohort study in Italy's Marche region. </a:t>
            </a:r>
            <a:r>
              <a:rPr lang="fr-FR" sz="1100" dirty="0" err="1">
                <a:effectLst/>
                <a:latin typeface="Arial" panose="020B0604020202020204" pitchFamily="34" charset="0"/>
                <a:ea typeface="Calibri" panose="020F0502020204030204" pitchFamily="34" charset="0"/>
                <a:cs typeface="Arial" panose="020B0604020202020204" pitchFamily="34" charset="0"/>
              </a:rPr>
              <a:t>Frontiers</a:t>
            </a:r>
            <a:r>
              <a:rPr lang="fr-FR" sz="1100" dirty="0">
                <a:effectLst/>
                <a:latin typeface="Arial" panose="020B0604020202020204" pitchFamily="34" charset="0"/>
                <a:ea typeface="Calibri" panose="020F0502020204030204" pitchFamily="34" charset="0"/>
                <a:cs typeface="Arial" panose="020B0604020202020204" pitchFamily="34" charset="0"/>
              </a:rPr>
              <a:t> in Public </a:t>
            </a:r>
            <a:r>
              <a:rPr lang="fr-FR" sz="1100" dirty="0" err="1">
                <a:effectLst/>
                <a:latin typeface="Arial" panose="020B0604020202020204" pitchFamily="34" charset="0"/>
                <a:ea typeface="Calibri" panose="020F0502020204030204" pitchFamily="34" charset="0"/>
                <a:cs typeface="Arial" panose="020B0604020202020204" pitchFamily="34" charset="0"/>
              </a:rPr>
              <a:t>Health</a:t>
            </a:r>
            <a:r>
              <a:rPr lang="fr-FR" sz="1100" dirty="0">
                <a:effectLst/>
                <a:latin typeface="Arial" panose="020B0604020202020204" pitchFamily="34" charset="0"/>
                <a:ea typeface="Calibri" panose="020F0502020204030204" pitchFamily="34" charset="0"/>
                <a:cs typeface="Arial" panose="020B0604020202020204" pitchFamily="34" charset="0"/>
              </a:rPr>
              <a:t>, 10, 4922.</a:t>
            </a:r>
            <a:r>
              <a:rPr lang="fr-FR" sz="1100" dirty="0">
                <a:effectLst/>
                <a:latin typeface="Arial" panose="020B0604020202020204" pitchFamily="34" charset="0"/>
                <a:cs typeface="Arial" panose="020B0604020202020204" pitchFamily="34" charset="0"/>
              </a:rPr>
              <a:t> </a:t>
            </a:r>
            <a:r>
              <a:rPr lang="fr-FR" sz="1100" b="1" dirty="0">
                <a:effectLst/>
                <a:latin typeface="Arial" panose="020B0604020202020204" pitchFamily="34" charset="0"/>
                <a:cs typeface="Arial" panose="020B0604020202020204" pitchFamily="34" charset="0"/>
              </a:rPr>
              <a:t>[Pour les salles de classe équipées de systèmes de ventilation mécanique, le risque relatif d'infection des élèves a diminué d'au moins 74 % par rapport à une salle de classe avec uniquement une ventilation naturelle, atteignant des valeurs d'au moins 80 % pour des taux de ventilation &gt; 10 L/s/étudiant]</a:t>
            </a:r>
          </a:p>
          <a:p>
            <a:endParaRPr lang="fr-FR" sz="1100" dirty="0">
              <a:latin typeface="Arial" panose="020B0604020202020204" pitchFamily="34" charset="0"/>
              <a:cs typeface="Arial" panose="020B0604020202020204" pitchFamily="34" charset="0"/>
            </a:endParaRPr>
          </a:p>
          <a:p>
            <a:r>
              <a:rPr lang="fr-FR" sz="2800" b="1" dirty="0">
                <a:latin typeface="Calibri" panose="020F0502020204030204" pitchFamily="34" charset="0"/>
                <a:cs typeface="Calibri" panose="020F0502020204030204" pitchFamily="34" charset="0"/>
              </a:rPr>
              <a:t>= améliorer présence en cours, performances (attention, maths, lecture, science)</a:t>
            </a:r>
          </a:p>
          <a:p>
            <a:r>
              <a:rPr lang="en-GB" sz="1100" dirty="0" err="1">
                <a:effectLst/>
                <a:latin typeface="Arial" panose="020B0604020202020204" pitchFamily="34" charset="0"/>
                <a:ea typeface="Calibri" panose="020F0502020204030204" pitchFamily="34" charset="0"/>
                <a:cs typeface="Arial" panose="020B0604020202020204" pitchFamily="34" charset="0"/>
              </a:rPr>
              <a:t>Mendell</a:t>
            </a:r>
            <a:r>
              <a:rPr lang="en-GB" sz="1100" dirty="0">
                <a:effectLst/>
                <a:latin typeface="Arial" panose="020B0604020202020204" pitchFamily="34" charset="0"/>
                <a:ea typeface="Calibri" panose="020F0502020204030204" pitchFamily="34" charset="0"/>
                <a:cs typeface="Arial" panose="020B0604020202020204" pitchFamily="34" charset="0"/>
              </a:rPr>
              <a:t>, M. J., </a:t>
            </a:r>
            <a:r>
              <a:rPr lang="en-GB" sz="1100" dirty="0" err="1">
                <a:effectLst/>
                <a:latin typeface="Arial" panose="020B0604020202020204" pitchFamily="34" charset="0"/>
                <a:ea typeface="Calibri" panose="020F0502020204030204" pitchFamily="34" charset="0"/>
                <a:cs typeface="Arial" panose="020B0604020202020204" pitchFamily="34" charset="0"/>
              </a:rPr>
              <a:t>Eliseeva</a:t>
            </a:r>
            <a:r>
              <a:rPr lang="en-GB" sz="1100" dirty="0">
                <a:effectLst/>
                <a:latin typeface="Arial" panose="020B0604020202020204" pitchFamily="34" charset="0"/>
                <a:ea typeface="Calibri" panose="020F0502020204030204" pitchFamily="34" charset="0"/>
                <a:cs typeface="Arial" panose="020B0604020202020204" pitchFamily="34" charset="0"/>
              </a:rPr>
              <a:t>, E. A., Davies, M. M., Spears, M., </a:t>
            </a:r>
            <a:r>
              <a:rPr lang="en-GB" sz="1100" dirty="0" err="1">
                <a:effectLst/>
                <a:latin typeface="Arial" panose="020B0604020202020204" pitchFamily="34" charset="0"/>
                <a:ea typeface="Calibri" panose="020F0502020204030204" pitchFamily="34" charset="0"/>
                <a:cs typeface="Arial" panose="020B0604020202020204" pitchFamily="34" charset="0"/>
              </a:rPr>
              <a:t>Lobscheid</a:t>
            </a:r>
            <a:r>
              <a:rPr lang="en-GB" sz="1100" dirty="0">
                <a:effectLst/>
                <a:latin typeface="Arial" panose="020B0604020202020204" pitchFamily="34" charset="0"/>
                <a:ea typeface="Calibri" panose="020F0502020204030204" pitchFamily="34" charset="0"/>
                <a:cs typeface="Arial" panose="020B0604020202020204" pitchFamily="34" charset="0"/>
              </a:rPr>
              <a:t>, A., Fisk, W.J., &amp; </a:t>
            </a:r>
            <a:r>
              <a:rPr lang="en-GB" sz="1100" dirty="0" err="1">
                <a:effectLst/>
                <a:latin typeface="Arial" panose="020B0604020202020204" pitchFamily="34" charset="0"/>
                <a:ea typeface="Calibri" panose="020F0502020204030204" pitchFamily="34" charset="0"/>
                <a:cs typeface="Arial" panose="020B0604020202020204" pitchFamily="34" charset="0"/>
              </a:rPr>
              <a:t>Apte,M</a:t>
            </a:r>
            <a:r>
              <a:rPr lang="en-GB" sz="1100" dirty="0">
                <a:effectLst/>
                <a:latin typeface="Arial" panose="020B0604020202020204" pitchFamily="34" charset="0"/>
                <a:ea typeface="Calibri" panose="020F0502020204030204" pitchFamily="34" charset="0"/>
                <a:cs typeface="Arial" panose="020B0604020202020204" pitchFamily="34" charset="0"/>
              </a:rPr>
              <a:t>. G. (2013). Association of classroom ventilation with reduced illness absence: A prospective study in California elementary schools. Indoor Air, 23(6), 515-528. </a:t>
            </a:r>
          </a:p>
          <a:p>
            <a:r>
              <a:rPr lang="fr-FR" sz="1100" dirty="0" err="1">
                <a:latin typeface="Arial" panose="020B0604020202020204" pitchFamily="34" charset="0"/>
                <a:cs typeface="Arial" panose="020B0604020202020204" pitchFamily="34" charset="0"/>
              </a:rPr>
              <a:t>Bakó-Biró</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Zs</a:t>
            </a:r>
            <a:r>
              <a:rPr lang="fr-FR" sz="1100" dirty="0">
                <a:latin typeface="Arial" panose="020B0604020202020204" pitchFamily="34" charset="0"/>
                <a:cs typeface="Arial" panose="020B0604020202020204" pitchFamily="34" charset="0"/>
              </a:rPr>
              <a:t>, et al. "Ventilation rates in </a:t>
            </a:r>
            <a:r>
              <a:rPr lang="fr-FR" sz="1100" dirty="0" err="1">
                <a:latin typeface="Arial" panose="020B0604020202020204" pitchFamily="34" charset="0"/>
                <a:cs typeface="Arial" panose="020B0604020202020204" pitchFamily="34" charset="0"/>
              </a:rPr>
              <a:t>schools</a:t>
            </a:r>
            <a:r>
              <a:rPr lang="fr-FR" sz="1100" dirty="0">
                <a:latin typeface="Arial" panose="020B0604020202020204" pitchFamily="34" charset="0"/>
                <a:cs typeface="Arial" panose="020B0604020202020204" pitchFamily="34" charset="0"/>
              </a:rPr>
              <a:t> and </a:t>
            </a:r>
            <a:r>
              <a:rPr lang="fr-FR" sz="1100" dirty="0" err="1">
                <a:latin typeface="Arial" panose="020B0604020202020204" pitchFamily="34" charset="0"/>
                <a:cs typeface="Arial" panose="020B0604020202020204" pitchFamily="34" charset="0"/>
              </a:rPr>
              <a:t>pupils</a:t>
            </a:r>
            <a:r>
              <a:rPr lang="fr-FR" sz="1100" dirty="0">
                <a:latin typeface="Arial" panose="020B0604020202020204" pitchFamily="34" charset="0"/>
                <a:cs typeface="Arial" panose="020B0604020202020204" pitchFamily="34" charset="0"/>
              </a:rPr>
              <a:t>’ performance." Building and </a:t>
            </a:r>
            <a:r>
              <a:rPr lang="fr-FR" sz="1100" dirty="0" err="1">
                <a:latin typeface="Arial" panose="020B0604020202020204" pitchFamily="34" charset="0"/>
                <a:cs typeface="Arial" panose="020B0604020202020204" pitchFamily="34" charset="0"/>
              </a:rPr>
              <a:t>environment</a:t>
            </a:r>
            <a:r>
              <a:rPr lang="fr-FR" sz="1100" dirty="0">
                <a:latin typeface="Arial" panose="020B0604020202020204" pitchFamily="34" charset="0"/>
                <a:cs typeface="Arial" panose="020B0604020202020204" pitchFamily="34" charset="0"/>
              </a:rPr>
              <a:t> 48 (2012): 215-223.</a:t>
            </a:r>
          </a:p>
          <a:p>
            <a:r>
              <a:rPr lang="fr-FR" sz="1100" dirty="0">
                <a:latin typeface="Arial" panose="020B0604020202020204" pitchFamily="34" charset="0"/>
                <a:cs typeface="Arial" panose="020B0604020202020204" pitchFamily="34" charset="0"/>
              </a:rPr>
              <a:t>Clements-</a:t>
            </a:r>
            <a:r>
              <a:rPr lang="fr-FR" sz="1100" dirty="0" err="1">
                <a:latin typeface="Arial" panose="020B0604020202020204" pitchFamily="34" charset="0"/>
                <a:cs typeface="Arial" panose="020B0604020202020204" pitchFamily="34" charset="0"/>
              </a:rPr>
              <a:t>Croome</a:t>
            </a:r>
            <a:r>
              <a:rPr lang="fr-FR" sz="1100" dirty="0">
                <a:latin typeface="Arial" panose="020B0604020202020204" pitchFamily="34" charset="0"/>
                <a:cs typeface="Arial" panose="020B0604020202020204" pitchFamily="34" charset="0"/>
              </a:rPr>
              <a:t>, D. J., </a:t>
            </a:r>
            <a:r>
              <a:rPr lang="fr-FR" sz="1100" dirty="0" err="1">
                <a:latin typeface="Arial" panose="020B0604020202020204" pitchFamily="34" charset="0"/>
                <a:cs typeface="Arial" panose="020B0604020202020204" pitchFamily="34" charset="0"/>
              </a:rPr>
              <a:t>Awbi</a:t>
            </a:r>
            <a:r>
              <a:rPr lang="fr-FR" sz="1100" dirty="0">
                <a:latin typeface="Arial" panose="020B0604020202020204" pitchFamily="34" charset="0"/>
                <a:cs typeface="Arial" panose="020B0604020202020204" pitchFamily="34" charset="0"/>
              </a:rPr>
              <a:t>, H. B., </a:t>
            </a:r>
            <a:r>
              <a:rPr lang="fr-FR" sz="1100" dirty="0" err="1">
                <a:latin typeface="Arial" panose="020B0604020202020204" pitchFamily="34" charset="0"/>
                <a:cs typeface="Arial" panose="020B0604020202020204" pitchFamily="34" charset="0"/>
              </a:rPr>
              <a:t>Bakó-Biró</a:t>
            </a:r>
            <a:r>
              <a:rPr lang="fr-FR" sz="1100" dirty="0">
                <a:latin typeface="Arial" panose="020B0604020202020204" pitchFamily="34" charset="0"/>
                <a:cs typeface="Arial" panose="020B0604020202020204" pitchFamily="34" charset="0"/>
              </a:rPr>
              <a:t>, Z., </a:t>
            </a:r>
            <a:r>
              <a:rPr lang="fr-FR" sz="1100" dirty="0" err="1">
                <a:latin typeface="Arial" panose="020B0604020202020204" pitchFamily="34" charset="0"/>
                <a:cs typeface="Arial" panose="020B0604020202020204" pitchFamily="34" charset="0"/>
              </a:rPr>
              <a:t>Kochhar</a:t>
            </a:r>
            <a:r>
              <a:rPr lang="fr-FR" sz="1100" dirty="0">
                <a:latin typeface="Arial" panose="020B0604020202020204" pitchFamily="34" charset="0"/>
                <a:cs typeface="Arial" panose="020B0604020202020204" pitchFamily="34" charset="0"/>
              </a:rPr>
              <a:t>, N., &amp; Williams, M. (2008). Ventilation rates in </a:t>
            </a:r>
            <a:r>
              <a:rPr lang="fr-FR" sz="1100" dirty="0" err="1">
                <a:latin typeface="Arial" panose="020B0604020202020204" pitchFamily="34" charset="0"/>
                <a:cs typeface="Arial" panose="020B0604020202020204" pitchFamily="34" charset="0"/>
              </a:rPr>
              <a:t>schools</a:t>
            </a:r>
            <a:r>
              <a:rPr lang="fr-FR" sz="1100" dirty="0">
                <a:latin typeface="Arial" panose="020B0604020202020204" pitchFamily="34" charset="0"/>
                <a:cs typeface="Arial" panose="020B0604020202020204" pitchFamily="34" charset="0"/>
              </a:rPr>
              <a:t>. Building and </a:t>
            </a:r>
            <a:r>
              <a:rPr lang="fr-FR" sz="1100" dirty="0" err="1">
                <a:latin typeface="Arial" panose="020B0604020202020204" pitchFamily="34" charset="0"/>
                <a:cs typeface="Arial" panose="020B0604020202020204" pitchFamily="34" charset="0"/>
              </a:rPr>
              <a:t>Environment</a:t>
            </a:r>
            <a:r>
              <a:rPr lang="fr-FR" sz="1100" dirty="0">
                <a:latin typeface="Arial" panose="020B0604020202020204" pitchFamily="34" charset="0"/>
                <a:cs typeface="Arial" panose="020B0604020202020204" pitchFamily="34" charset="0"/>
              </a:rPr>
              <a:t>, 43(3), 362-367</a:t>
            </a:r>
            <a:endParaRPr lang="fr-FR" sz="1100" b="1" dirty="0">
              <a:latin typeface="Arial" panose="020B0604020202020204" pitchFamily="34" charset="0"/>
              <a:cs typeface="Arial" panose="020B0604020202020204" pitchFamily="34" charset="0"/>
            </a:endParaRPr>
          </a:p>
          <a:p>
            <a:r>
              <a:rPr lang="fr-FR" sz="1100" dirty="0" err="1">
                <a:latin typeface="Arial" panose="020B0604020202020204" pitchFamily="34" charset="0"/>
                <a:cs typeface="Arial" panose="020B0604020202020204" pitchFamily="34" charset="0"/>
              </a:rPr>
              <a:t>Coley</a:t>
            </a:r>
            <a:r>
              <a:rPr lang="fr-FR" sz="1100" dirty="0">
                <a:latin typeface="Arial" panose="020B0604020202020204" pitchFamily="34" charset="0"/>
                <a:cs typeface="Arial" panose="020B0604020202020204" pitchFamily="34" charset="0"/>
              </a:rPr>
              <a:t>, D.A., </a:t>
            </a:r>
            <a:r>
              <a:rPr lang="fr-FR" sz="1100" dirty="0" err="1">
                <a:latin typeface="Arial" panose="020B0604020202020204" pitchFamily="34" charset="0"/>
                <a:cs typeface="Arial" panose="020B0604020202020204" pitchFamily="34" charset="0"/>
              </a:rPr>
              <a:t>Greeves</a:t>
            </a:r>
            <a:r>
              <a:rPr lang="fr-FR" sz="1100" dirty="0">
                <a:latin typeface="Arial" panose="020B0604020202020204" pitchFamily="34" charset="0"/>
                <a:cs typeface="Arial" panose="020B0604020202020204" pitchFamily="34" charset="0"/>
              </a:rPr>
              <a:t>, R., &amp; </a:t>
            </a:r>
            <a:r>
              <a:rPr lang="fr-FR" sz="1100" dirty="0" err="1">
                <a:latin typeface="Arial" panose="020B0604020202020204" pitchFamily="34" charset="0"/>
                <a:cs typeface="Arial" panose="020B0604020202020204" pitchFamily="34" charset="0"/>
              </a:rPr>
              <a:t>Saxby</a:t>
            </a:r>
            <a:r>
              <a:rPr lang="fr-FR" sz="1100" dirty="0">
                <a:latin typeface="Arial" panose="020B0604020202020204" pitchFamily="34" charset="0"/>
                <a:cs typeface="Arial" panose="020B0604020202020204" pitchFamily="34" charset="0"/>
              </a:rPr>
              <a:t>, B.K. (2007). The </a:t>
            </a:r>
            <a:r>
              <a:rPr lang="fr-FR" sz="1100" dirty="0" err="1">
                <a:latin typeface="Arial" panose="020B0604020202020204" pitchFamily="34" charset="0"/>
                <a:cs typeface="Arial" panose="020B0604020202020204" pitchFamily="34" charset="0"/>
              </a:rPr>
              <a:t>effect</a:t>
            </a:r>
            <a:r>
              <a:rPr lang="fr-FR" sz="1100" dirty="0">
                <a:latin typeface="Arial" panose="020B0604020202020204" pitchFamily="34" charset="0"/>
                <a:cs typeface="Arial" panose="020B0604020202020204" pitchFamily="34" charset="0"/>
              </a:rPr>
              <a:t> of </a:t>
            </a:r>
            <a:r>
              <a:rPr lang="fr-FR" sz="1100" dirty="0" err="1">
                <a:latin typeface="Arial" panose="020B0604020202020204" pitchFamily="34" charset="0"/>
                <a:cs typeface="Arial" panose="020B0604020202020204" pitchFamily="34" charset="0"/>
              </a:rPr>
              <a:t>low</a:t>
            </a:r>
            <a:r>
              <a:rPr lang="fr-FR" sz="1100" dirty="0">
                <a:latin typeface="Arial" panose="020B0604020202020204" pitchFamily="34" charset="0"/>
                <a:cs typeface="Arial" panose="020B0604020202020204" pitchFamily="34" charset="0"/>
              </a:rPr>
              <a:t> ventilation rates on the cognitive </a:t>
            </a:r>
            <a:r>
              <a:rPr lang="fr-FR" sz="1100" dirty="0" err="1">
                <a:latin typeface="Arial" panose="020B0604020202020204" pitchFamily="34" charset="0"/>
                <a:cs typeface="Arial" panose="020B0604020202020204" pitchFamily="34" charset="0"/>
              </a:rPr>
              <a:t>function</a:t>
            </a:r>
            <a:r>
              <a:rPr lang="fr-FR" sz="1100" dirty="0">
                <a:latin typeface="Arial" panose="020B0604020202020204" pitchFamily="34" charset="0"/>
                <a:cs typeface="Arial" panose="020B0604020202020204" pitchFamily="34" charset="0"/>
              </a:rPr>
              <a:t> of a </a:t>
            </a:r>
            <a:r>
              <a:rPr lang="fr-FR" sz="1100" dirty="0" err="1">
                <a:latin typeface="Arial" panose="020B0604020202020204" pitchFamily="34" charset="0"/>
                <a:cs typeface="Arial" panose="020B0604020202020204" pitchFamily="34" charset="0"/>
              </a:rPr>
              <a:t>primary</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school</a:t>
            </a:r>
            <a:r>
              <a:rPr lang="fr-FR" sz="1100" dirty="0">
                <a:latin typeface="Arial" panose="020B0604020202020204" pitchFamily="34" charset="0"/>
                <a:cs typeface="Arial" panose="020B0604020202020204" pitchFamily="34" charset="0"/>
              </a:rPr>
              <a:t> class. International Journal of Ventilation, 6, 107-112</a:t>
            </a:r>
            <a:endParaRPr lang="fr-FR" dirty="0">
              <a:latin typeface="ArialMT"/>
              <a:cs typeface="Arial" panose="020B0604020202020204" pitchFamily="34" charset="0"/>
            </a:endParaRPr>
          </a:p>
          <a:p>
            <a:endParaRPr lang="fr-F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0234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7" name="Image 16" descr="Détecteur de CO2 mural annonçant 528 ppm de CO2 en salle d’attente">
            <a:extLst>
              <a:ext uri="{FF2B5EF4-FFF2-40B4-BE49-F238E27FC236}">
                <a16:creationId xmlns:a16="http://schemas.microsoft.com/office/drawing/2014/main" id="{628EF2FF-D72D-4D7F-FC93-AF295A40706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WatercolorSponge brushSize="5"/>
                    </a14:imgEffect>
                  </a14:imgLayer>
                </a14:imgProps>
              </a:ext>
              <a:ext uri="{28A0092B-C50C-407E-A947-70E740481C1C}">
                <a14:useLocalDpi xmlns:a14="http://schemas.microsoft.com/office/drawing/2010/main" val="0"/>
              </a:ext>
            </a:extLst>
          </a:blip>
          <a:srcRect l="1044" r="45872" b="44376"/>
          <a:stretch/>
        </p:blipFill>
        <p:spPr bwMode="auto">
          <a:xfrm>
            <a:off x="2828929" y="0"/>
            <a:ext cx="9363071" cy="6834607"/>
          </a:xfrm>
          <a:custGeom>
            <a:avLst/>
            <a:gdLst/>
            <a:ahLst/>
            <a:cxnLst/>
            <a:rect l="l" t="t" r="r" b="b"/>
            <a:pathLst>
              <a:path w="9363071" h="6834607">
                <a:moveTo>
                  <a:pt x="3489299" y="724887"/>
                </a:moveTo>
                <a:lnTo>
                  <a:pt x="3646759" y="1221229"/>
                </a:lnTo>
                <a:lnTo>
                  <a:pt x="3326704" y="1221229"/>
                </a:lnTo>
                <a:close/>
                <a:moveTo>
                  <a:pt x="8122206" y="655570"/>
                </a:moveTo>
                <a:lnTo>
                  <a:pt x="8428569" y="655570"/>
                </a:lnTo>
                <a:cubicBezTo>
                  <a:pt x="8485619" y="655570"/>
                  <a:pt x="8528407" y="662987"/>
                  <a:pt x="8556933" y="677820"/>
                </a:cubicBezTo>
                <a:cubicBezTo>
                  <a:pt x="8607708" y="704064"/>
                  <a:pt x="8633095" y="755409"/>
                  <a:pt x="8633096" y="831857"/>
                </a:cubicBezTo>
                <a:cubicBezTo>
                  <a:pt x="8633095" y="902600"/>
                  <a:pt x="8606852" y="949953"/>
                  <a:pt x="8554366" y="973914"/>
                </a:cubicBezTo>
                <a:cubicBezTo>
                  <a:pt x="8524699" y="987606"/>
                  <a:pt x="8480199" y="994452"/>
                  <a:pt x="8420867" y="994452"/>
                </a:cubicBezTo>
                <a:lnTo>
                  <a:pt x="8122206" y="994452"/>
                </a:lnTo>
                <a:close/>
                <a:moveTo>
                  <a:pt x="5683807" y="655570"/>
                </a:moveTo>
                <a:lnTo>
                  <a:pt x="5990169" y="655570"/>
                </a:lnTo>
                <a:cubicBezTo>
                  <a:pt x="6047220" y="655570"/>
                  <a:pt x="6090008" y="662987"/>
                  <a:pt x="6118533" y="677820"/>
                </a:cubicBezTo>
                <a:cubicBezTo>
                  <a:pt x="6169309" y="704064"/>
                  <a:pt x="6194696" y="755409"/>
                  <a:pt x="6194696" y="831857"/>
                </a:cubicBezTo>
                <a:cubicBezTo>
                  <a:pt x="6194696" y="902600"/>
                  <a:pt x="6168453" y="949953"/>
                  <a:pt x="6115966" y="973914"/>
                </a:cubicBezTo>
                <a:cubicBezTo>
                  <a:pt x="6086300" y="987606"/>
                  <a:pt x="6041800" y="994452"/>
                  <a:pt x="5982467" y="994452"/>
                </a:cubicBezTo>
                <a:lnTo>
                  <a:pt x="5683807" y="994452"/>
                </a:lnTo>
                <a:close/>
                <a:moveTo>
                  <a:pt x="7864622" y="436495"/>
                </a:moveTo>
                <a:lnTo>
                  <a:pt x="7864622" y="1697888"/>
                </a:lnTo>
                <a:lnTo>
                  <a:pt x="8122206" y="1697888"/>
                </a:lnTo>
                <a:lnTo>
                  <a:pt x="8122206" y="1203258"/>
                </a:lnTo>
                <a:lnTo>
                  <a:pt x="8394339" y="1203258"/>
                </a:lnTo>
                <a:cubicBezTo>
                  <a:pt x="8471927" y="1203258"/>
                  <a:pt x="8524841" y="1216665"/>
                  <a:pt x="8553082" y="1243479"/>
                </a:cubicBezTo>
                <a:cubicBezTo>
                  <a:pt x="8581322" y="1270293"/>
                  <a:pt x="8596013" y="1323920"/>
                  <a:pt x="8597154" y="1404362"/>
                </a:cubicBezTo>
                <a:lnTo>
                  <a:pt x="8598865" y="1521601"/>
                </a:lnTo>
                <a:cubicBezTo>
                  <a:pt x="8599436" y="1558684"/>
                  <a:pt x="8603143" y="1594912"/>
                  <a:pt x="8609991" y="1630283"/>
                </a:cubicBezTo>
                <a:cubicBezTo>
                  <a:pt x="8613413" y="1647398"/>
                  <a:pt x="8619119" y="1669933"/>
                  <a:pt x="8627105" y="1697888"/>
                </a:cubicBezTo>
                <a:lnTo>
                  <a:pt x="8917209" y="1697888"/>
                </a:lnTo>
                <a:lnTo>
                  <a:pt x="8917209" y="1666225"/>
                </a:lnTo>
                <a:cubicBezTo>
                  <a:pt x="8892107" y="1650821"/>
                  <a:pt x="8876131" y="1626860"/>
                  <a:pt x="8869286" y="1594341"/>
                </a:cubicBezTo>
                <a:cubicBezTo>
                  <a:pt x="8864722" y="1573803"/>
                  <a:pt x="8862439" y="1534723"/>
                  <a:pt x="8862440" y="1477102"/>
                </a:cubicBezTo>
                <a:lnTo>
                  <a:pt x="8862440" y="1392381"/>
                </a:lnTo>
                <a:cubicBezTo>
                  <a:pt x="8862439" y="1303953"/>
                  <a:pt x="8850317" y="1238202"/>
                  <a:pt x="8826070" y="1195128"/>
                </a:cubicBezTo>
                <a:cubicBezTo>
                  <a:pt x="8801823" y="1152055"/>
                  <a:pt x="8760604" y="1118823"/>
                  <a:pt x="8702413" y="1095432"/>
                </a:cubicBezTo>
                <a:cubicBezTo>
                  <a:pt x="8772015" y="1071471"/>
                  <a:pt x="8821934" y="1030537"/>
                  <a:pt x="8852171" y="972630"/>
                </a:cubicBezTo>
                <a:cubicBezTo>
                  <a:pt x="8882407" y="914724"/>
                  <a:pt x="8897525" y="855819"/>
                  <a:pt x="8897527" y="795915"/>
                </a:cubicBezTo>
                <a:cubicBezTo>
                  <a:pt x="8897525" y="746281"/>
                  <a:pt x="8889539" y="702067"/>
                  <a:pt x="8873565" y="663272"/>
                </a:cubicBezTo>
                <a:cubicBezTo>
                  <a:pt x="8857591" y="624478"/>
                  <a:pt x="8835911" y="589106"/>
                  <a:pt x="8808527" y="557158"/>
                </a:cubicBezTo>
                <a:cubicBezTo>
                  <a:pt x="8775437" y="518363"/>
                  <a:pt x="8735074" y="488982"/>
                  <a:pt x="8687437" y="469014"/>
                </a:cubicBezTo>
                <a:cubicBezTo>
                  <a:pt x="8639799" y="449047"/>
                  <a:pt x="8571766" y="438207"/>
                  <a:pt x="8483337" y="436495"/>
                </a:cubicBezTo>
                <a:close/>
                <a:moveTo>
                  <a:pt x="6694759" y="436495"/>
                </a:moveTo>
                <a:lnTo>
                  <a:pt x="6694759" y="1697888"/>
                </a:lnTo>
                <a:lnTo>
                  <a:pt x="7650645" y="1697888"/>
                </a:lnTo>
                <a:lnTo>
                  <a:pt x="7650645" y="1471111"/>
                </a:lnTo>
                <a:lnTo>
                  <a:pt x="6952343" y="1471111"/>
                </a:lnTo>
                <a:lnTo>
                  <a:pt x="6952343" y="1146778"/>
                </a:lnTo>
                <a:lnTo>
                  <a:pt x="7565069" y="1146778"/>
                </a:lnTo>
                <a:lnTo>
                  <a:pt x="7565069" y="927703"/>
                </a:lnTo>
                <a:lnTo>
                  <a:pt x="6952343" y="927703"/>
                </a:lnTo>
                <a:lnTo>
                  <a:pt x="6952343" y="659849"/>
                </a:lnTo>
                <a:lnTo>
                  <a:pt x="7619837" y="659849"/>
                </a:lnTo>
                <a:lnTo>
                  <a:pt x="7619837" y="436495"/>
                </a:lnTo>
                <a:close/>
                <a:moveTo>
                  <a:pt x="5426222" y="436495"/>
                </a:moveTo>
                <a:lnTo>
                  <a:pt x="5426222" y="1697888"/>
                </a:lnTo>
                <a:lnTo>
                  <a:pt x="5683807" y="1697888"/>
                </a:lnTo>
                <a:lnTo>
                  <a:pt x="5683807" y="1203258"/>
                </a:lnTo>
                <a:lnTo>
                  <a:pt x="5955939" y="1203258"/>
                </a:lnTo>
                <a:cubicBezTo>
                  <a:pt x="6033527" y="1203258"/>
                  <a:pt x="6086442" y="1216665"/>
                  <a:pt x="6114683" y="1243479"/>
                </a:cubicBezTo>
                <a:cubicBezTo>
                  <a:pt x="6142922" y="1270293"/>
                  <a:pt x="6157613" y="1323920"/>
                  <a:pt x="6158754" y="1404362"/>
                </a:cubicBezTo>
                <a:lnTo>
                  <a:pt x="6160466" y="1521601"/>
                </a:lnTo>
                <a:cubicBezTo>
                  <a:pt x="6161037" y="1558684"/>
                  <a:pt x="6164745" y="1594912"/>
                  <a:pt x="6171591" y="1630283"/>
                </a:cubicBezTo>
                <a:cubicBezTo>
                  <a:pt x="6175014" y="1647398"/>
                  <a:pt x="6180719" y="1669933"/>
                  <a:pt x="6188706" y="1697888"/>
                </a:cubicBezTo>
                <a:lnTo>
                  <a:pt x="6478809" y="1697888"/>
                </a:lnTo>
                <a:lnTo>
                  <a:pt x="6478809" y="1666225"/>
                </a:lnTo>
                <a:cubicBezTo>
                  <a:pt x="6453707" y="1650821"/>
                  <a:pt x="6437733" y="1626860"/>
                  <a:pt x="6430887" y="1594341"/>
                </a:cubicBezTo>
                <a:cubicBezTo>
                  <a:pt x="6426323" y="1573803"/>
                  <a:pt x="6424041" y="1534723"/>
                  <a:pt x="6424041" y="1477102"/>
                </a:cubicBezTo>
                <a:lnTo>
                  <a:pt x="6424041" y="1392381"/>
                </a:lnTo>
                <a:cubicBezTo>
                  <a:pt x="6424041" y="1303953"/>
                  <a:pt x="6411917" y="1238202"/>
                  <a:pt x="6387671" y="1195128"/>
                </a:cubicBezTo>
                <a:cubicBezTo>
                  <a:pt x="6363424" y="1152055"/>
                  <a:pt x="6322205" y="1118823"/>
                  <a:pt x="6264013" y="1095432"/>
                </a:cubicBezTo>
                <a:cubicBezTo>
                  <a:pt x="6333615" y="1071471"/>
                  <a:pt x="6383535" y="1030537"/>
                  <a:pt x="6413771" y="972630"/>
                </a:cubicBezTo>
                <a:cubicBezTo>
                  <a:pt x="6444008" y="914724"/>
                  <a:pt x="6459127" y="855819"/>
                  <a:pt x="6459127" y="795915"/>
                </a:cubicBezTo>
                <a:cubicBezTo>
                  <a:pt x="6459127" y="746281"/>
                  <a:pt x="6451139" y="702067"/>
                  <a:pt x="6435165" y="663272"/>
                </a:cubicBezTo>
                <a:cubicBezTo>
                  <a:pt x="6419191" y="624478"/>
                  <a:pt x="6397512" y="589106"/>
                  <a:pt x="6370128" y="557158"/>
                </a:cubicBezTo>
                <a:cubicBezTo>
                  <a:pt x="6337038" y="518363"/>
                  <a:pt x="6296675" y="488982"/>
                  <a:pt x="6249037" y="469014"/>
                </a:cubicBezTo>
                <a:cubicBezTo>
                  <a:pt x="6201399" y="449047"/>
                  <a:pt x="6133367" y="438207"/>
                  <a:pt x="6044938" y="436495"/>
                </a:cubicBezTo>
                <a:close/>
                <a:moveTo>
                  <a:pt x="4256359" y="436495"/>
                </a:moveTo>
                <a:lnTo>
                  <a:pt x="4256359" y="1697888"/>
                </a:lnTo>
                <a:lnTo>
                  <a:pt x="5212245" y="1697888"/>
                </a:lnTo>
                <a:lnTo>
                  <a:pt x="5212245" y="1471111"/>
                </a:lnTo>
                <a:lnTo>
                  <a:pt x="4513943" y="1471111"/>
                </a:lnTo>
                <a:lnTo>
                  <a:pt x="4513943" y="1146778"/>
                </a:lnTo>
                <a:lnTo>
                  <a:pt x="5126669" y="1146778"/>
                </a:lnTo>
                <a:lnTo>
                  <a:pt x="5126669" y="927703"/>
                </a:lnTo>
                <a:lnTo>
                  <a:pt x="4513943" y="927703"/>
                </a:lnTo>
                <a:lnTo>
                  <a:pt x="4513943" y="659849"/>
                </a:lnTo>
                <a:lnTo>
                  <a:pt x="5181437" y="659849"/>
                </a:lnTo>
                <a:lnTo>
                  <a:pt x="5181437" y="436495"/>
                </a:lnTo>
                <a:close/>
                <a:moveTo>
                  <a:pt x="3342964" y="436495"/>
                </a:moveTo>
                <a:lnTo>
                  <a:pt x="2892833" y="1697888"/>
                </a:lnTo>
                <a:lnTo>
                  <a:pt x="3168388" y="1697888"/>
                </a:lnTo>
                <a:lnTo>
                  <a:pt x="3255676" y="1438592"/>
                </a:lnTo>
                <a:lnTo>
                  <a:pt x="3720355" y="1438592"/>
                </a:lnTo>
                <a:lnTo>
                  <a:pt x="3801652" y="1697888"/>
                </a:lnTo>
                <a:lnTo>
                  <a:pt x="4087476" y="1697888"/>
                </a:lnTo>
                <a:lnTo>
                  <a:pt x="3640769" y="436495"/>
                </a:lnTo>
                <a:close/>
                <a:moveTo>
                  <a:pt x="1591717" y="0"/>
                </a:moveTo>
                <a:lnTo>
                  <a:pt x="2663863" y="0"/>
                </a:lnTo>
                <a:lnTo>
                  <a:pt x="2973963" y="0"/>
                </a:lnTo>
                <a:lnTo>
                  <a:pt x="3428981" y="0"/>
                </a:lnTo>
                <a:lnTo>
                  <a:pt x="5105536" y="0"/>
                </a:lnTo>
                <a:lnTo>
                  <a:pt x="9363071" y="0"/>
                </a:lnTo>
                <a:lnTo>
                  <a:pt x="9363071" y="6834607"/>
                </a:lnTo>
                <a:lnTo>
                  <a:pt x="5105536" y="6834607"/>
                </a:lnTo>
                <a:lnTo>
                  <a:pt x="3428981" y="6834607"/>
                </a:lnTo>
                <a:lnTo>
                  <a:pt x="2973963" y="6834607"/>
                </a:lnTo>
                <a:lnTo>
                  <a:pt x="2663863" y="6834607"/>
                </a:lnTo>
                <a:lnTo>
                  <a:pt x="2454479" y="6834607"/>
                </a:lnTo>
                <a:lnTo>
                  <a:pt x="2344879" y="6757470"/>
                </a:lnTo>
                <a:cubicBezTo>
                  <a:pt x="2174414" y="6630414"/>
                  <a:pt x="2007078" y="6493173"/>
                  <a:pt x="1838197" y="6353069"/>
                </a:cubicBezTo>
                <a:cubicBezTo>
                  <a:pt x="910811" y="5583728"/>
                  <a:pt x="0" y="4952181"/>
                  <a:pt x="0" y="3609302"/>
                </a:cubicBezTo>
                <a:cubicBezTo>
                  <a:pt x="0" y="2086052"/>
                  <a:pt x="562670" y="752067"/>
                  <a:pt x="1570020" y="14946"/>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ZoneTexte 17">
            <a:extLst>
              <a:ext uri="{FF2B5EF4-FFF2-40B4-BE49-F238E27FC236}">
                <a16:creationId xmlns:a16="http://schemas.microsoft.com/office/drawing/2014/main" id="{0143A252-F5F5-50A4-D55B-7653985BBD93}"/>
              </a:ext>
            </a:extLst>
          </p:cNvPr>
          <p:cNvSpPr txBox="1"/>
          <p:nvPr/>
        </p:nvSpPr>
        <p:spPr>
          <a:xfrm>
            <a:off x="0" y="1870012"/>
            <a:ext cx="12192000" cy="5078313"/>
          </a:xfrm>
          <a:prstGeom prst="rect">
            <a:avLst/>
          </a:prstGeom>
          <a:solidFill>
            <a:srgbClr val="FCF7F3">
              <a:alpha val="67132"/>
            </a:srgbClr>
          </a:solidFill>
        </p:spPr>
        <p:txBody>
          <a:bodyPr wrap="square" rtlCol="0">
            <a:spAutoFit/>
          </a:bodyPr>
          <a:lstStyle/>
          <a:p>
            <a:endParaRPr lang="fr-FR" sz="1800" dirty="0">
              <a:effectLst/>
              <a:latin typeface="ArialMT"/>
            </a:endParaRPr>
          </a:p>
          <a:p>
            <a:endParaRPr lang="fr-FR" dirty="0">
              <a:latin typeface="ArialMT"/>
            </a:endParaRPr>
          </a:p>
          <a:p>
            <a:endParaRPr lang="fr-FR" sz="1800" dirty="0">
              <a:effectLst/>
              <a:latin typeface="ArialMT"/>
            </a:endParaRPr>
          </a:p>
          <a:p>
            <a:endParaRPr lang="fr-FR" dirty="0">
              <a:latin typeface="ArialMT"/>
            </a:endParaRPr>
          </a:p>
          <a:p>
            <a:endParaRPr lang="fr-FR" sz="1800" dirty="0">
              <a:effectLst/>
              <a:latin typeface="ArialMT"/>
            </a:endParaRPr>
          </a:p>
          <a:p>
            <a:endParaRPr lang="fr-FR" dirty="0">
              <a:latin typeface="ArialMT"/>
            </a:endParaRPr>
          </a:p>
          <a:p>
            <a:endParaRPr lang="fr-FR" sz="1800" dirty="0">
              <a:effectLst/>
              <a:latin typeface="ArialMT"/>
            </a:endParaRPr>
          </a:p>
          <a:p>
            <a:endParaRPr lang="fr-FR" dirty="0">
              <a:latin typeface="ArialMT"/>
            </a:endParaRPr>
          </a:p>
          <a:p>
            <a:endParaRPr lang="fr-FR" sz="1800" dirty="0">
              <a:effectLst/>
              <a:latin typeface="ArialMT"/>
            </a:endParaRPr>
          </a:p>
          <a:p>
            <a:endParaRPr lang="fr-FR" dirty="0">
              <a:latin typeface="ArialMT"/>
            </a:endParaRPr>
          </a:p>
          <a:p>
            <a:endParaRPr lang="fr-FR" sz="1800" dirty="0">
              <a:effectLst/>
              <a:latin typeface="ArialMT"/>
            </a:endParaRPr>
          </a:p>
          <a:p>
            <a:endParaRPr lang="fr-FR" dirty="0">
              <a:latin typeface="ArialMT"/>
            </a:endParaRPr>
          </a:p>
          <a:p>
            <a:endParaRPr lang="fr-FR" sz="1800" dirty="0">
              <a:effectLst/>
              <a:latin typeface="ArialMT"/>
            </a:endParaRPr>
          </a:p>
          <a:p>
            <a:endParaRPr lang="fr-FR" dirty="0">
              <a:latin typeface="ArialMT"/>
            </a:endParaRPr>
          </a:p>
          <a:p>
            <a:endParaRPr lang="fr-FR" sz="1800" dirty="0">
              <a:effectLst/>
              <a:latin typeface="ArialMT"/>
            </a:endParaRPr>
          </a:p>
          <a:p>
            <a:endParaRPr lang="fr-FR" dirty="0">
              <a:latin typeface="ArialMT"/>
            </a:endParaRPr>
          </a:p>
          <a:p>
            <a:endParaRPr lang="fr-FR" sz="1800" dirty="0">
              <a:effectLst/>
              <a:latin typeface="ArialMT"/>
            </a:endParaRPr>
          </a:p>
          <a:p>
            <a:endParaRPr lang="fr-FR" sz="1800" dirty="0">
              <a:effectLst/>
              <a:latin typeface="ArialMT"/>
            </a:endParaRPr>
          </a:p>
        </p:txBody>
      </p:sp>
      <p:pic>
        <p:nvPicPr>
          <p:cNvPr id="2" name="ssstwitter.com_1696174174174.mp4">
            <a:hlinkClick r:id="" action="ppaction://media"/>
            <a:extLst>
              <a:ext uri="{FF2B5EF4-FFF2-40B4-BE49-F238E27FC236}">
                <a16:creationId xmlns:a16="http://schemas.microsoft.com/office/drawing/2014/main" id="{4214D851-65E8-7F27-4747-6CACBDE321D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15519" y="2028687"/>
            <a:ext cx="4760961" cy="4760961"/>
          </a:xfrm>
          <a:prstGeom prst="rect">
            <a:avLst/>
          </a:prstGeom>
        </p:spPr>
      </p:pic>
      <p:sp>
        <p:nvSpPr>
          <p:cNvPr id="3" name="ZoneTexte 2">
            <a:extLst>
              <a:ext uri="{FF2B5EF4-FFF2-40B4-BE49-F238E27FC236}">
                <a16:creationId xmlns:a16="http://schemas.microsoft.com/office/drawing/2014/main" id="{94D233FB-2AB1-0057-070F-95290FB1BB43}"/>
              </a:ext>
            </a:extLst>
          </p:cNvPr>
          <p:cNvSpPr txBox="1"/>
          <p:nvPr/>
        </p:nvSpPr>
        <p:spPr>
          <a:xfrm>
            <a:off x="0" y="-5170646"/>
            <a:ext cx="12192000" cy="5170646"/>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t>Transmission de certains pathogènes à proximité (aérosol / gouttelettes) ET à distance (aérosol) : COVID, grippe, TB, rougeole… </a:t>
            </a:r>
            <a:endParaRPr lang="fr-FR" sz="1100" dirty="0">
              <a:latin typeface="Arial" panose="020B0604020202020204" pitchFamily="34" charset="0"/>
            </a:endParaRPr>
          </a:p>
          <a:p>
            <a:r>
              <a:rPr lang="fr-FR" sz="1100" dirty="0">
                <a:effectLst/>
                <a:latin typeface="Arial" panose="020B0604020202020204" pitchFamily="34" charset="0"/>
                <a:ea typeface="Calibri" panose="020F0502020204030204" pitchFamily="34" charset="0"/>
                <a:cs typeface="Arial" panose="020B0604020202020204" pitchFamily="34" charset="0"/>
              </a:rPr>
              <a:t>Zhang R, Li Y, Zhang AL, Wang Y, Molina MJ. </a:t>
            </a:r>
            <a:r>
              <a:rPr lang="en-US" sz="1100" dirty="0">
                <a:effectLst/>
                <a:latin typeface="Arial" panose="020B0604020202020204" pitchFamily="34" charset="0"/>
                <a:ea typeface="Calibri" panose="020F0502020204030204" pitchFamily="34" charset="0"/>
                <a:cs typeface="Arial" panose="020B0604020202020204" pitchFamily="34" charset="0"/>
              </a:rPr>
              <a:t>Identifying airborne transmission as the dominant route for the spread of COVID-19. Proc Natl </a:t>
            </a:r>
            <a:r>
              <a:rPr lang="en-US" sz="1100" dirty="0" err="1">
                <a:effectLst/>
                <a:latin typeface="Arial" panose="020B0604020202020204" pitchFamily="34" charset="0"/>
                <a:ea typeface="Calibri" panose="020F0502020204030204" pitchFamily="34" charset="0"/>
                <a:cs typeface="Arial" panose="020B0604020202020204" pitchFamily="34" charset="0"/>
              </a:rPr>
              <a:t>Acad</a:t>
            </a:r>
            <a:r>
              <a:rPr lang="en-US" sz="1100" dirty="0">
                <a:effectLst/>
                <a:latin typeface="Arial" panose="020B0604020202020204" pitchFamily="34" charset="0"/>
                <a:ea typeface="Calibri" panose="020F0502020204030204" pitchFamily="34" charset="0"/>
                <a:cs typeface="Arial" panose="020B0604020202020204" pitchFamily="34" charset="0"/>
              </a:rPr>
              <a:t> Sci 2020;117:14857–63.</a:t>
            </a:r>
            <a:r>
              <a:rPr lang="fr-FR" sz="1100" dirty="0">
                <a:effectLst/>
                <a:latin typeface="Arial" panose="020B0604020202020204" pitchFamily="34" charset="0"/>
                <a:cs typeface="Arial" panose="020B0604020202020204" pitchFamily="34" charset="0"/>
              </a:rPr>
              <a:t> </a:t>
            </a:r>
          </a:p>
          <a:p>
            <a:r>
              <a:rPr lang="en-US" sz="1100" dirty="0" err="1">
                <a:effectLst/>
                <a:latin typeface="Arial" panose="020B0604020202020204" pitchFamily="34" charset="0"/>
                <a:ea typeface="Calibri" panose="020F0502020204030204" pitchFamily="34" charset="0"/>
                <a:cs typeface="Arial" panose="020B0604020202020204" pitchFamily="34" charset="0"/>
              </a:rPr>
              <a:t>Morawska</a:t>
            </a:r>
            <a:r>
              <a:rPr lang="en-US" sz="1100" dirty="0">
                <a:effectLst/>
                <a:latin typeface="Arial" panose="020B0604020202020204" pitchFamily="34" charset="0"/>
                <a:ea typeface="Calibri" panose="020F0502020204030204" pitchFamily="34" charset="0"/>
                <a:cs typeface="Arial" panose="020B0604020202020204" pitchFamily="34" charset="0"/>
              </a:rPr>
              <a:t> L, Allen J, </a:t>
            </a:r>
            <a:r>
              <a:rPr lang="en-US" sz="1100" dirty="0" err="1">
                <a:effectLst/>
                <a:latin typeface="Arial" panose="020B0604020202020204" pitchFamily="34" charset="0"/>
                <a:ea typeface="Calibri" panose="020F0502020204030204" pitchFamily="34" charset="0"/>
                <a:cs typeface="Arial" panose="020B0604020202020204" pitchFamily="34" charset="0"/>
              </a:rPr>
              <a:t>Bahnfleth</a:t>
            </a:r>
            <a:r>
              <a:rPr lang="en-US" sz="1100" dirty="0">
                <a:effectLst/>
                <a:latin typeface="Arial" panose="020B0604020202020204" pitchFamily="34" charset="0"/>
                <a:ea typeface="Calibri" panose="020F0502020204030204" pitchFamily="34" charset="0"/>
                <a:cs typeface="Arial" panose="020B0604020202020204" pitchFamily="34" charset="0"/>
              </a:rPr>
              <a:t> W, </a:t>
            </a:r>
            <a:r>
              <a:rPr lang="en-US" sz="1100" dirty="0" err="1">
                <a:effectLst/>
                <a:latin typeface="Arial" panose="020B0604020202020204" pitchFamily="34" charset="0"/>
                <a:ea typeface="Calibri" panose="020F0502020204030204" pitchFamily="34" charset="0"/>
                <a:cs typeface="Arial" panose="020B0604020202020204" pitchFamily="34" charset="0"/>
              </a:rPr>
              <a:t>Bluyssen</a:t>
            </a:r>
            <a:r>
              <a:rPr lang="en-US" sz="1100" dirty="0">
                <a:effectLst/>
                <a:latin typeface="Arial" panose="020B0604020202020204" pitchFamily="34" charset="0"/>
                <a:ea typeface="Calibri" panose="020F0502020204030204" pitchFamily="34" charset="0"/>
                <a:cs typeface="Arial" panose="020B0604020202020204" pitchFamily="34" charset="0"/>
              </a:rPr>
              <a:t> PM, </a:t>
            </a:r>
            <a:r>
              <a:rPr lang="en-US" sz="1100" dirty="0" err="1">
                <a:effectLst/>
                <a:latin typeface="Arial" panose="020B0604020202020204" pitchFamily="34" charset="0"/>
                <a:ea typeface="Calibri" panose="020F0502020204030204" pitchFamily="34" charset="0"/>
                <a:cs typeface="Arial" panose="020B0604020202020204" pitchFamily="34" charset="0"/>
              </a:rPr>
              <a:t>Boerstra</a:t>
            </a:r>
            <a:r>
              <a:rPr lang="en-US" sz="1100" dirty="0">
                <a:effectLst/>
                <a:latin typeface="Arial" panose="020B0604020202020204" pitchFamily="34" charset="0"/>
                <a:ea typeface="Calibri" panose="020F0502020204030204" pitchFamily="34" charset="0"/>
                <a:cs typeface="Arial" panose="020B0604020202020204" pitchFamily="34" charset="0"/>
              </a:rPr>
              <a:t> A, </a:t>
            </a:r>
            <a:r>
              <a:rPr lang="en-US" sz="1100" dirty="0" err="1">
                <a:effectLst/>
                <a:latin typeface="Arial" panose="020B0604020202020204" pitchFamily="34" charset="0"/>
                <a:ea typeface="Calibri" panose="020F0502020204030204" pitchFamily="34" charset="0"/>
                <a:cs typeface="Arial" panose="020B0604020202020204" pitchFamily="34" charset="0"/>
              </a:rPr>
              <a:t>Buonanno</a:t>
            </a:r>
            <a:r>
              <a:rPr lang="en-US" sz="1100" dirty="0">
                <a:effectLst/>
                <a:latin typeface="Arial" panose="020B0604020202020204" pitchFamily="34" charset="0"/>
                <a:ea typeface="Calibri" panose="020F0502020204030204" pitchFamily="34" charset="0"/>
                <a:cs typeface="Arial" panose="020B0604020202020204" pitchFamily="34" charset="0"/>
              </a:rPr>
              <a:t> G, et al. A paradigm shift to combat indoor respiratory infection. Science 2021;372:689–91. </a:t>
            </a:r>
            <a:endParaRPr lang="fr-FR" sz="1100" dirty="0">
              <a:latin typeface="Arial" panose="020B0604020202020204" pitchFamily="34" charset="0"/>
              <a:cs typeface="Arial" panose="020B0604020202020204" pitchFamily="34" charset="0"/>
            </a:endParaRPr>
          </a:p>
          <a:p>
            <a:endParaRPr lang="fr-FR" sz="2800" dirty="0"/>
          </a:p>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Intérêts : moins de polluants chimiques, physiques, biologiques (allergènes…)</a:t>
            </a:r>
          </a:p>
          <a:p>
            <a:r>
              <a:rPr lang="fr-FR" sz="2800" b="1" dirty="0">
                <a:latin typeface="Calibri" panose="020F0502020204030204" pitchFamily="34" charset="0"/>
                <a:cs typeface="Calibri" panose="020F0502020204030204" pitchFamily="34" charset="0"/>
              </a:rPr>
              <a:t>= amélioration de la santé, de la concentration, des performances scolaires…</a:t>
            </a:r>
          </a:p>
          <a:p>
            <a:r>
              <a:rPr lang="fr-FR" sz="2800" b="1" dirty="0">
                <a:latin typeface="Calibri" panose="020F0502020204030204" pitchFamily="34" charset="0"/>
                <a:cs typeface="Calibri" panose="020F0502020204030204" pitchFamily="34" charset="0"/>
              </a:rPr>
              <a:t>= diminution des absences, des consultations, du coût socio-économique</a:t>
            </a:r>
          </a:p>
          <a:p>
            <a:r>
              <a:rPr lang="fr-FR" sz="1800" dirty="0">
                <a:effectLst/>
                <a:latin typeface="Calibri" panose="020F0502020204030204" pitchFamily="34" charset="0"/>
              </a:rPr>
              <a:t>50 ans entre John Snow (choléra, Londres, 1854) et l’amélioration de la qualité de l’eau potable. Combien pour l’air ?</a:t>
            </a:r>
          </a:p>
          <a:p>
            <a:endParaRPr lang="fr-FR" sz="1800" dirty="0">
              <a:effectLst/>
              <a:latin typeface="Calibri" panose="020F0502020204030204" pitchFamily="34" charset="0"/>
            </a:endParaRPr>
          </a:p>
          <a:p>
            <a:endParaRPr lang="fr-FR" dirty="0">
              <a:latin typeface="Calibri" panose="020F0502020204030204" pitchFamily="34" charset="0"/>
            </a:endParaRPr>
          </a:p>
          <a:p>
            <a:endParaRPr lang="fr-FR" dirty="0">
              <a:latin typeface="Calibri" panose="020F0502020204030204" pitchFamily="34" charset="0"/>
            </a:endParaRPr>
          </a:p>
          <a:p>
            <a:pPr algn="ctr"/>
            <a:r>
              <a:rPr lang="fr-FR" sz="2500" b="1" dirty="0">
                <a:solidFill>
                  <a:srgbClr val="0070C0"/>
                </a:solidFill>
                <a:effectLst/>
                <a:latin typeface="Calibri" panose="020F0502020204030204" pitchFamily="34" charset="0"/>
                <a:cs typeface="Calibri" panose="020F0502020204030204" pitchFamily="34" charset="0"/>
              </a:rPr>
              <a:t>Amélioration de la ventilation au cabinet (VMC, aération permanente). Mais quid des autres lieux clos, en amont, notamment les écoles ? </a:t>
            </a:r>
          </a:p>
          <a:p>
            <a:endParaRPr lang="fr-FR" sz="1800" dirty="0">
              <a:effectLst/>
              <a:latin typeface="ArialMT"/>
            </a:endParaRPr>
          </a:p>
        </p:txBody>
      </p:sp>
      <p:sp>
        <p:nvSpPr>
          <p:cNvPr id="4" name="ZoneTexte 3">
            <a:extLst>
              <a:ext uri="{FF2B5EF4-FFF2-40B4-BE49-F238E27FC236}">
                <a16:creationId xmlns:a16="http://schemas.microsoft.com/office/drawing/2014/main" id="{CA3F21FA-2D1E-774D-6B6F-D321525A6B97}"/>
              </a:ext>
            </a:extLst>
          </p:cNvPr>
          <p:cNvSpPr txBox="1"/>
          <p:nvPr/>
        </p:nvSpPr>
        <p:spPr>
          <a:xfrm>
            <a:off x="-12430844" y="2177787"/>
            <a:ext cx="12192000" cy="4462760"/>
          </a:xfrm>
          <a:prstGeom prst="rect">
            <a:avLst/>
          </a:prstGeom>
          <a:solidFill>
            <a:srgbClr val="FCF7F3">
              <a:alpha val="67132"/>
            </a:srgbClr>
          </a:solidFill>
        </p:spPr>
        <p:txBody>
          <a:bodyPr wrap="square" rtlCol="0">
            <a:spAutoFit/>
          </a:bodyPr>
          <a:lstStyle/>
          <a:p>
            <a:pPr algn="ctr"/>
            <a:r>
              <a:rPr lang="fr-FR" sz="3600" b="1" dirty="0">
                <a:solidFill>
                  <a:srgbClr val="0070C0"/>
                </a:solidFill>
                <a:effectLst/>
                <a:latin typeface="Calibri" panose="020F0502020204030204" pitchFamily="34" charset="0"/>
                <a:cs typeface="Calibri" panose="020F0502020204030204" pitchFamily="34" charset="0"/>
              </a:rPr>
              <a:t>Liste exhaustive des principaux partis politiques français réclamant publiquement (*) et de façon répétée une amélioration de la qualité de l’air et des mesures de protection contre les infections respiratoires virales :</a:t>
            </a:r>
          </a:p>
          <a:p>
            <a:pPr algn="ctr"/>
            <a:endParaRPr lang="fr-FR" sz="4000" b="1" dirty="0">
              <a:solidFill>
                <a:srgbClr val="0070C0"/>
              </a:solidFill>
              <a:latin typeface="Calibri" panose="020F0502020204030204" pitchFamily="34" charset="0"/>
              <a:cs typeface="Calibri" panose="020F0502020204030204" pitchFamily="34" charset="0"/>
            </a:endParaRPr>
          </a:p>
          <a:p>
            <a:pPr algn="ctr"/>
            <a:r>
              <a:rPr lang="fr-FR" sz="4000" b="1" dirty="0">
                <a:solidFill>
                  <a:srgbClr val="0070C0"/>
                </a:solidFill>
                <a:latin typeface="Calibri" panose="020F0502020204030204" pitchFamily="34" charset="0"/>
                <a:cs typeface="Calibri" panose="020F0502020204030204" pitchFamily="34" charset="0"/>
              </a:rPr>
              <a:t>…</a:t>
            </a:r>
            <a:endParaRPr lang="fr-FR" sz="2400" b="1" dirty="0">
              <a:solidFill>
                <a:srgbClr val="0070C0"/>
              </a:solidFill>
              <a:latin typeface="Calibri" panose="020F0502020204030204" pitchFamily="34" charset="0"/>
              <a:cs typeface="Calibri" panose="020F0502020204030204" pitchFamily="34" charset="0"/>
            </a:endParaRPr>
          </a:p>
          <a:p>
            <a:pPr algn="ctr"/>
            <a:endParaRPr lang="fr-FR" sz="2400" b="1" dirty="0">
              <a:solidFill>
                <a:srgbClr val="0070C0"/>
              </a:solidFill>
              <a:latin typeface="Calibri" panose="020F0502020204030204" pitchFamily="34" charset="0"/>
              <a:cs typeface="Calibri" panose="020F0502020204030204" pitchFamily="34" charset="0"/>
            </a:endParaRPr>
          </a:p>
          <a:p>
            <a:pPr algn="ctr"/>
            <a:endParaRPr lang="fr-FR" sz="1200" b="1" dirty="0">
              <a:solidFill>
                <a:srgbClr val="0070C0"/>
              </a:solidFill>
              <a:latin typeface="Calibri" panose="020F0502020204030204" pitchFamily="34" charset="0"/>
              <a:cs typeface="Calibri" panose="020F0502020204030204" pitchFamily="34" charset="0"/>
            </a:endParaRPr>
          </a:p>
          <a:p>
            <a:pPr algn="ctr"/>
            <a:r>
              <a:rPr lang="fr-FR" sz="2400" b="1" dirty="0">
                <a:solidFill>
                  <a:srgbClr val="0070C0"/>
                </a:solidFill>
                <a:latin typeface="Calibri" panose="020F0502020204030204" pitchFamily="34" charset="0"/>
                <a:cs typeface="Calibri" panose="020F0502020204030204" pitchFamily="34" charset="0"/>
              </a:rPr>
              <a:t>(*) En dehors d’une note de bas de page d’une annexe de PDF mis en ligne</a:t>
            </a:r>
            <a:endParaRPr lang="fr-FR" sz="2400" b="1" dirty="0">
              <a:solidFill>
                <a:srgbClr val="0070C0"/>
              </a:solidFill>
              <a:latin typeface="ArialMT"/>
              <a:cs typeface="Calibri" panose="020F0502020204030204" pitchFamily="34" charset="0"/>
            </a:endParaRPr>
          </a:p>
        </p:txBody>
      </p:sp>
    </p:spTree>
    <p:extLst>
      <p:ext uri="{BB962C8B-B14F-4D97-AF65-F5344CB8AC3E}">
        <p14:creationId xmlns:p14="http://schemas.microsoft.com/office/powerpoint/2010/main" val="2235517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7" name="Image 16" descr="Détecteur de CO2 mural annonçant 528 ppm de CO2 en salle d’attente">
            <a:extLst>
              <a:ext uri="{FF2B5EF4-FFF2-40B4-BE49-F238E27FC236}">
                <a16:creationId xmlns:a16="http://schemas.microsoft.com/office/drawing/2014/main" id="{628EF2FF-D72D-4D7F-FC93-AF295A4070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5"/>
                    </a14:imgEffect>
                  </a14:imgLayer>
                </a14:imgProps>
              </a:ext>
              <a:ext uri="{28A0092B-C50C-407E-A947-70E740481C1C}">
                <a14:useLocalDpi xmlns:a14="http://schemas.microsoft.com/office/drawing/2010/main" val="0"/>
              </a:ext>
            </a:extLst>
          </a:blip>
          <a:srcRect l="1044" r="45872" b="44376"/>
          <a:stretch/>
        </p:blipFill>
        <p:spPr bwMode="auto">
          <a:xfrm>
            <a:off x="2828929" y="0"/>
            <a:ext cx="9363071" cy="6834607"/>
          </a:xfrm>
          <a:custGeom>
            <a:avLst/>
            <a:gdLst/>
            <a:ahLst/>
            <a:cxnLst/>
            <a:rect l="l" t="t" r="r" b="b"/>
            <a:pathLst>
              <a:path w="9363071" h="6834607">
                <a:moveTo>
                  <a:pt x="3489299" y="724887"/>
                </a:moveTo>
                <a:lnTo>
                  <a:pt x="3646759" y="1221229"/>
                </a:lnTo>
                <a:lnTo>
                  <a:pt x="3326704" y="1221229"/>
                </a:lnTo>
                <a:close/>
                <a:moveTo>
                  <a:pt x="8122206" y="655570"/>
                </a:moveTo>
                <a:lnTo>
                  <a:pt x="8428569" y="655570"/>
                </a:lnTo>
                <a:cubicBezTo>
                  <a:pt x="8485619" y="655570"/>
                  <a:pt x="8528407" y="662987"/>
                  <a:pt x="8556933" y="677820"/>
                </a:cubicBezTo>
                <a:cubicBezTo>
                  <a:pt x="8607708" y="704064"/>
                  <a:pt x="8633095" y="755409"/>
                  <a:pt x="8633096" y="831857"/>
                </a:cubicBezTo>
                <a:cubicBezTo>
                  <a:pt x="8633095" y="902600"/>
                  <a:pt x="8606852" y="949953"/>
                  <a:pt x="8554366" y="973914"/>
                </a:cubicBezTo>
                <a:cubicBezTo>
                  <a:pt x="8524699" y="987606"/>
                  <a:pt x="8480199" y="994452"/>
                  <a:pt x="8420867" y="994452"/>
                </a:cubicBezTo>
                <a:lnTo>
                  <a:pt x="8122206" y="994452"/>
                </a:lnTo>
                <a:close/>
                <a:moveTo>
                  <a:pt x="5683807" y="655570"/>
                </a:moveTo>
                <a:lnTo>
                  <a:pt x="5990169" y="655570"/>
                </a:lnTo>
                <a:cubicBezTo>
                  <a:pt x="6047220" y="655570"/>
                  <a:pt x="6090008" y="662987"/>
                  <a:pt x="6118533" y="677820"/>
                </a:cubicBezTo>
                <a:cubicBezTo>
                  <a:pt x="6169309" y="704064"/>
                  <a:pt x="6194696" y="755409"/>
                  <a:pt x="6194696" y="831857"/>
                </a:cubicBezTo>
                <a:cubicBezTo>
                  <a:pt x="6194696" y="902600"/>
                  <a:pt x="6168453" y="949953"/>
                  <a:pt x="6115966" y="973914"/>
                </a:cubicBezTo>
                <a:cubicBezTo>
                  <a:pt x="6086300" y="987606"/>
                  <a:pt x="6041800" y="994452"/>
                  <a:pt x="5982467" y="994452"/>
                </a:cubicBezTo>
                <a:lnTo>
                  <a:pt x="5683807" y="994452"/>
                </a:lnTo>
                <a:close/>
                <a:moveTo>
                  <a:pt x="7864622" y="436495"/>
                </a:moveTo>
                <a:lnTo>
                  <a:pt x="7864622" y="1697888"/>
                </a:lnTo>
                <a:lnTo>
                  <a:pt x="8122206" y="1697888"/>
                </a:lnTo>
                <a:lnTo>
                  <a:pt x="8122206" y="1203258"/>
                </a:lnTo>
                <a:lnTo>
                  <a:pt x="8394339" y="1203258"/>
                </a:lnTo>
                <a:cubicBezTo>
                  <a:pt x="8471927" y="1203258"/>
                  <a:pt x="8524841" y="1216665"/>
                  <a:pt x="8553082" y="1243479"/>
                </a:cubicBezTo>
                <a:cubicBezTo>
                  <a:pt x="8581322" y="1270293"/>
                  <a:pt x="8596013" y="1323920"/>
                  <a:pt x="8597154" y="1404362"/>
                </a:cubicBezTo>
                <a:lnTo>
                  <a:pt x="8598865" y="1521601"/>
                </a:lnTo>
                <a:cubicBezTo>
                  <a:pt x="8599436" y="1558684"/>
                  <a:pt x="8603143" y="1594912"/>
                  <a:pt x="8609991" y="1630283"/>
                </a:cubicBezTo>
                <a:cubicBezTo>
                  <a:pt x="8613413" y="1647398"/>
                  <a:pt x="8619119" y="1669933"/>
                  <a:pt x="8627105" y="1697888"/>
                </a:cubicBezTo>
                <a:lnTo>
                  <a:pt x="8917209" y="1697888"/>
                </a:lnTo>
                <a:lnTo>
                  <a:pt x="8917209" y="1666225"/>
                </a:lnTo>
                <a:cubicBezTo>
                  <a:pt x="8892107" y="1650821"/>
                  <a:pt x="8876131" y="1626860"/>
                  <a:pt x="8869286" y="1594341"/>
                </a:cubicBezTo>
                <a:cubicBezTo>
                  <a:pt x="8864722" y="1573803"/>
                  <a:pt x="8862439" y="1534723"/>
                  <a:pt x="8862440" y="1477102"/>
                </a:cubicBezTo>
                <a:lnTo>
                  <a:pt x="8862440" y="1392381"/>
                </a:lnTo>
                <a:cubicBezTo>
                  <a:pt x="8862439" y="1303953"/>
                  <a:pt x="8850317" y="1238202"/>
                  <a:pt x="8826070" y="1195128"/>
                </a:cubicBezTo>
                <a:cubicBezTo>
                  <a:pt x="8801823" y="1152055"/>
                  <a:pt x="8760604" y="1118823"/>
                  <a:pt x="8702413" y="1095432"/>
                </a:cubicBezTo>
                <a:cubicBezTo>
                  <a:pt x="8772015" y="1071471"/>
                  <a:pt x="8821934" y="1030537"/>
                  <a:pt x="8852171" y="972630"/>
                </a:cubicBezTo>
                <a:cubicBezTo>
                  <a:pt x="8882407" y="914724"/>
                  <a:pt x="8897525" y="855819"/>
                  <a:pt x="8897527" y="795915"/>
                </a:cubicBezTo>
                <a:cubicBezTo>
                  <a:pt x="8897525" y="746281"/>
                  <a:pt x="8889539" y="702067"/>
                  <a:pt x="8873565" y="663272"/>
                </a:cubicBezTo>
                <a:cubicBezTo>
                  <a:pt x="8857591" y="624478"/>
                  <a:pt x="8835911" y="589106"/>
                  <a:pt x="8808527" y="557158"/>
                </a:cubicBezTo>
                <a:cubicBezTo>
                  <a:pt x="8775437" y="518363"/>
                  <a:pt x="8735074" y="488982"/>
                  <a:pt x="8687437" y="469014"/>
                </a:cubicBezTo>
                <a:cubicBezTo>
                  <a:pt x="8639799" y="449047"/>
                  <a:pt x="8571766" y="438207"/>
                  <a:pt x="8483337" y="436495"/>
                </a:cubicBezTo>
                <a:close/>
                <a:moveTo>
                  <a:pt x="6694759" y="436495"/>
                </a:moveTo>
                <a:lnTo>
                  <a:pt x="6694759" y="1697888"/>
                </a:lnTo>
                <a:lnTo>
                  <a:pt x="7650645" y="1697888"/>
                </a:lnTo>
                <a:lnTo>
                  <a:pt x="7650645" y="1471111"/>
                </a:lnTo>
                <a:lnTo>
                  <a:pt x="6952343" y="1471111"/>
                </a:lnTo>
                <a:lnTo>
                  <a:pt x="6952343" y="1146778"/>
                </a:lnTo>
                <a:lnTo>
                  <a:pt x="7565069" y="1146778"/>
                </a:lnTo>
                <a:lnTo>
                  <a:pt x="7565069" y="927703"/>
                </a:lnTo>
                <a:lnTo>
                  <a:pt x="6952343" y="927703"/>
                </a:lnTo>
                <a:lnTo>
                  <a:pt x="6952343" y="659849"/>
                </a:lnTo>
                <a:lnTo>
                  <a:pt x="7619837" y="659849"/>
                </a:lnTo>
                <a:lnTo>
                  <a:pt x="7619837" y="436495"/>
                </a:lnTo>
                <a:close/>
                <a:moveTo>
                  <a:pt x="5426222" y="436495"/>
                </a:moveTo>
                <a:lnTo>
                  <a:pt x="5426222" y="1697888"/>
                </a:lnTo>
                <a:lnTo>
                  <a:pt x="5683807" y="1697888"/>
                </a:lnTo>
                <a:lnTo>
                  <a:pt x="5683807" y="1203258"/>
                </a:lnTo>
                <a:lnTo>
                  <a:pt x="5955939" y="1203258"/>
                </a:lnTo>
                <a:cubicBezTo>
                  <a:pt x="6033527" y="1203258"/>
                  <a:pt x="6086442" y="1216665"/>
                  <a:pt x="6114683" y="1243479"/>
                </a:cubicBezTo>
                <a:cubicBezTo>
                  <a:pt x="6142922" y="1270293"/>
                  <a:pt x="6157613" y="1323920"/>
                  <a:pt x="6158754" y="1404362"/>
                </a:cubicBezTo>
                <a:lnTo>
                  <a:pt x="6160466" y="1521601"/>
                </a:lnTo>
                <a:cubicBezTo>
                  <a:pt x="6161037" y="1558684"/>
                  <a:pt x="6164745" y="1594912"/>
                  <a:pt x="6171591" y="1630283"/>
                </a:cubicBezTo>
                <a:cubicBezTo>
                  <a:pt x="6175014" y="1647398"/>
                  <a:pt x="6180719" y="1669933"/>
                  <a:pt x="6188706" y="1697888"/>
                </a:cubicBezTo>
                <a:lnTo>
                  <a:pt x="6478809" y="1697888"/>
                </a:lnTo>
                <a:lnTo>
                  <a:pt x="6478809" y="1666225"/>
                </a:lnTo>
                <a:cubicBezTo>
                  <a:pt x="6453707" y="1650821"/>
                  <a:pt x="6437733" y="1626860"/>
                  <a:pt x="6430887" y="1594341"/>
                </a:cubicBezTo>
                <a:cubicBezTo>
                  <a:pt x="6426323" y="1573803"/>
                  <a:pt x="6424041" y="1534723"/>
                  <a:pt x="6424041" y="1477102"/>
                </a:cubicBezTo>
                <a:lnTo>
                  <a:pt x="6424041" y="1392381"/>
                </a:lnTo>
                <a:cubicBezTo>
                  <a:pt x="6424041" y="1303953"/>
                  <a:pt x="6411917" y="1238202"/>
                  <a:pt x="6387671" y="1195128"/>
                </a:cubicBezTo>
                <a:cubicBezTo>
                  <a:pt x="6363424" y="1152055"/>
                  <a:pt x="6322205" y="1118823"/>
                  <a:pt x="6264013" y="1095432"/>
                </a:cubicBezTo>
                <a:cubicBezTo>
                  <a:pt x="6333615" y="1071471"/>
                  <a:pt x="6383535" y="1030537"/>
                  <a:pt x="6413771" y="972630"/>
                </a:cubicBezTo>
                <a:cubicBezTo>
                  <a:pt x="6444008" y="914724"/>
                  <a:pt x="6459127" y="855819"/>
                  <a:pt x="6459127" y="795915"/>
                </a:cubicBezTo>
                <a:cubicBezTo>
                  <a:pt x="6459127" y="746281"/>
                  <a:pt x="6451139" y="702067"/>
                  <a:pt x="6435165" y="663272"/>
                </a:cubicBezTo>
                <a:cubicBezTo>
                  <a:pt x="6419191" y="624478"/>
                  <a:pt x="6397512" y="589106"/>
                  <a:pt x="6370128" y="557158"/>
                </a:cubicBezTo>
                <a:cubicBezTo>
                  <a:pt x="6337038" y="518363"/>
                  <a:pt x="6296675" y="488982"/>
                  <a:pt x="6249037" y="469014"/>
                </a:cubicBezTo>
                <a:cubicBezTo>
                  <a:pt x="6201399" y="449047"/>
                  <a:pt x="6133367" y="438207"/>
                  <a:pt x="6044938" y="436495"/>
                </a:cubicBezTo>
                <a:close/>
                <a:moveTo>
                  <a:pt x="4256359" y="436495"/>
                </a:moveTo>
                <a:lnTo>
                  <a:pt x="4256359" y="1697888"/>
                </a:lnTo>
                <a:lnTo>
                  <a:pt x="5212245" y="1697888"/>
                </a:lnTo>
                <a:lnTo>
                  <a:pt x="5212245" y="1471111"/>
                </a:lnTo>
                <a:lnTo>
                  <a:pt x="4513943" y="1471111"/>
                </a:lnTo>
                <a:lnTo>
                  <a:pt x="4513943" y="1146778"/>
                </a:lnTo>
                <a:lnTo>
                  <a:pt x="5126669" y="1146778"/>
                </a:lnTo>
                <a:lnTo>
                  <a:pt x="5126669" y="927703"/>
                </a:lnTo>
                <a:lnTo>
                  <a:pt x="4513943" y="927703"/>
                </a:lnTo>
                <a:lnTo>
                  <a:pt x="4513943" y="659849"/>
                </a:lnTo>
                <a:lnTo>
                  <a:pt x="5181437" y="659849"/>
                </a:lnTo>
                <a:lnTo>
                  <a:pt x="5181437" y="436495"/>
                </a:lnTo>
                <a:close/>
                <a:moveTo>
                  <a:pt x="3342964" y="436495"/>
                </a:moveTo>
                <a:lnTo>
                  <a:pt x="2892833" y="1697888"/>
                </a:lnTo>
                <a:lnTo>
                  <a:pt x="3168388" y="1697888"/>
                </a:lnTo>
                <a:lnTo>
                  <a:pt x="3255676" y="1438592"/>
                </a:lnTo>
                <a:lnTo>
                  <a:pt x="3720355" y="1438592"/>
                </a:lnTo>
                <a:lnTo>
                  <a:pt x="3801652" y="1697888"/>
                </a:lnTo>
                <a:lnTo>
                  <a:pt x="4087476" y="1697888"/>
                </a:lnTo>
                <a:lnTo>
                  <a:pt x="3640769" y="436495"/>
                </a:lnTo>
                <a:close/>
                <a:moveTo>
                  <a:pt x="1591717" y="0"/>
                </a:moveTo>
                <a:lnTo>
                  <a:pt x="2663863" y="0"/>
                </a:lnTo>
                <a:lnTo>
                  <a:pt x="2973963" y="0"/>
                </a:lnTo>
                <a:lnTo>
                  <a:pt x="3428981" y="0"/>
                </a:lnTo>
                <a:lnTo>
                  <a:pt x="5105536" y="0"/>
                </a:lnTo>
                <a:lnTo>
                  <a:pt x="9363071" y="0"/>
                </a:lnTo>
                <a:lnTo>
                  <a:pt x="9363071" y="6834607"/>
                </a:lnTo>
                <a:lnTo>
                  <a:pt x="5105536" y="6834607"/>
                </a:lnTo>
                <a:lnTo>
                  <a:pt x="3428981" y="6834607"/>
                </a:lnTo>
                <a:lnTo>
                  <a:pt x="2973963" y="6834607"/>
                </a:lnTo>
                <a:lnTo>
                  <a:pt x="2663863" y="6834607"/>
                </a:lnTo>
                <a:lnTo>
                  <a:pt x="2454479" y="6834607"/>
                </a:lnTo>
                <a:lnTo>
                  <a:pt x="2344879" y="6757470"/>
                </a:lnTo>
                <a:cubicBezTo>
                  <a:pt x="2174414" y="6630414"/>
                  <a:pt x="2007078" y="6493173"/>
                  <a:pt x="1838197" y="6353069"/>
                </a:cubicBezTo>
                <a:cubicBezTo>
                  <a:pt x="910811" y="5583728"/>
                  <a:pt x="0" y="4952181"/>
                  <a:pt x="0" y="3609302"/>
                </a:cubicBezTo>
                <a:cubicBezTo>
                  <a:pt x="0" y="2086052"/>
                  <a:pt x="562670" y="752067"/>
                  <a:pt x="1570020" y="14946"/>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ZoneTexte 17">
            <a:extLst>
              <a:ext uri="{FF2B5EF4-FFF2-40B4-BE49-F238E27FC236}">
                <a16:creationId xmlns:a16="http://schemas.microsoft.com/office/drawing/2014/main" id="{0143A252-F5F5-50A4-D55B-7653985BBD93}"/>
              </a:ext>
            </a:extLst>
          </p:cNvPr>
          <p:cNvSpPr txBox="1"/>
          <p:nvPr/>
        </p:nvSpPr>
        <p:spPr>
          <a:xfrm>
            <a:off x="0" y="2433402"/>
            <a:ext cx="12192000" cy="4462760"/>
          </a:xfrm>
          <a:prstGeom prst="rect">
            <a:avLst/>
          </a:prstGeom>
          <a:solidFill>
            <a:srgbClr val="FCF7F3">
              <a:alpha val="67132"/>
            </a:srgbClr>
          </a:solidFill>
        </p:spPr>
        <p:txBody>
          <a:bodyPr wrap="square" rtlCol="0">
            <a:spAutoFit/>
          </a:bodyPr>
          <a:lstStyle/>
          <a:p>
            <a:pPr algn="ctr"/>
            <a:r>
              <a:rPr lang="fr-FR" sz="3600" b="1" dirty="0">
                <a:solidFill>
                  <a:srgbClr val="0070C0"/>
                </a:solidFill>
                <a:effectLst/>
                <a:latin typeface="Calibri" panose="020F0502020204030204" pitchFamily="34" charset="0"/>
                <a:cs typeface="Calibri" panose="020F0502020204030204" pitchFamily="34" charset="0"/>
              </a:rPr>
              <a:t>Liste exhaustive des principaux partis politiques français réclamant publiquement (*) et de façon répétée une amélioration de la qualité de l’air et des mesures de protection contre les infections respiratoires virales :</a:t>
            </a:r>
          </a:p>
          <a:p>
            <a:pPr algn="ctr"/>
            <a:endParaRPr lang="fr-FR" sz="4000" b="1" dirty="0">
              <a:solidFill>
                <a:srgbClr val="0070C0"/>
              </a:solidFill>
              <a:latin typeface="Calibri" panose="020F0502020204030204" pitchFamily="34" charset="0"/>
              <a:cs typeface="Calibri" panose="020F0502020204030204" pitchFamily="34" charset="0"/>
            </a:endParaRPr>
          </a:p>
          <a:p>
            <a:pPr algn="ctr"/>
            <a:r>
              <a:rPr lang="fr-FR" sz="4000" b="1" dirty="0">
                <a:solidFill>
                  <a:srgbClr val="0070C0"/>
                </a:solidFill>
                <a:latin typeface="Calibri" panose="020F0502020204030204" pitchFamily="34" charset="0"/>
                <a:cs typeface="Calibri" panose="020F0502020204030204" pitchFamily="34" charset="0"/>
              </a:rPr>
              <a:t>…</a:t>
            </a:r>
            <a:endParaRPr lang="fr-FR" sz="2400" b="1" dirty="0">
              <a:solidFill>
                <a:srgbClr val="0070C0"/>
              </a:solidFill>
              <a:latin typeface="Calibri" panose="020F0502020204030204" pitchFamily="34" charset="0"/>
              <a:cs typeface="Calibri" panose="020F0502020204030204" pitchFamily="34" charset="0"/>
            </a:endParaRPr>
          </a:p>
          <a:p>
            <a:pPr algn="ctr"/>
            <a:endParaRPr lang="fr-FR" sz="2400" b="1" dirty="0">
              <a:solidFill>
                <a:srgbClr val="0070C0"/>
              </a:solidFill>
              <a:latin typeface="Calibri" panose="020F0502020204030204" pitchFamily="34" charset="0"/>
              <a:cs typeface="Calibri" panose="020F0502020204030204" pitchFamily="34" charset="0"/>
            </a:endParaRPr>
          </a:p>
          <a:p>
            <a:pPr algn="ctr"/>
            <a:endParaRPr lang="fr-FR" sz="1200" b="1" dirty="0">
              <a:solidFill>
                <a:srgbClr val="0070C0"/>
              </a:solidFill>
              <a:latin typeface="Calibri" panose="020F0502020204030204" pitchFamily="34" charset="0"/>
              <a:cs typeface="Calibri" panose="020F0502020204030204" pitchFamily="34" charset="0"/>
            </a:endParaRPr>
          </a:p>
          <a:p>
            <a:pPr algn="ctr"/>
            <a:r>
              <a:rPr lang="fr-FR" sz="2400" b="1" dirty="0">
                <a:solidFill>
                  <a:srgbClr val="0070C0"/>
                </a:solidFill>
                <a:latin typeface="Calibri" panose="020F0502020204030204" pitchFamily="34" charset="0"/>
                <a:cs typeface="Calibri" panose="020F0502020204030204" pitchFamily="34" charset="0"/>
              </a:rPr>
              <a:t>(*) En dehors d’une note de bas de page d’une annexe de PDF mis en ligne</a:t>
            </a:r>
            <a:endParaRPr lang="fr-FR" sz="2400" b="1" dirty="0">
              <a:solidFill>
                <a:srgbClr val="0070C0"/>
              </a:solidFill>
              <a:latin typeface="ArialMT"/>
              <a:cs typeface="Calibri" panose="020F0502020204030204" pitchFamily="34" charset="0"/>
            </a:endParaRPr>
          </a:p>
        </p:txBody>
      </p:sp>
    </p:spTree>
    <p:extLst>
      <p:ext uri="{BB962C8B-B14F-4D97-AF65-F5344CB8AC3E}">
        <p14:creationId xmlns:p14="http://schemas.microsoft.com/office/powerpoint/2010/main" val="1130401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7" name="Image 46" descr="Détecteur de CO2 mural annonçant 528 ppm de CO2 en salle d’attente">
            <a:extLst>
              <a:ext uri="{FF2B5EF4-FFF2-40B4-BE49-F238E27FC236}">
                <a16:creationId xmlns:a16="http://schemas.microsoft.com/office/drawing/2014/main" id="{2A259336-46B3-0FA3-E0CB-DD6245BED2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580" t="19672" r="24932" b="56764"/>
          <a:stretch/>
        </p:blipFill>
        <p:spPr bwMode="auto">
          <a:xfrm>
            <a:off x="2809702" y="23393"/>
            <a:ext cx="9363071" cy="6834607"/>
          </a:xfrm>
          <a:custGeom>
            <a:avLst/>
            <a:gdLst/>
            <a:ahLst/>
            <a:cxnLst/>
            <a:rect l="l" t="t" r="r" b="b"/>
            <a:pathLst>
              <a:path w="9363071" h="6834607">
                <a:moveTo>
                  <a:pt x="900006" y="5548113"/>
                </a:moveTo>
                <a:lnTo>
                  <a:pt x="1157590" y="5786643"/>
                </a:lnTo>
                <a:lnTo>
                  <a:pt x="1157590" y="6042941"/>
                </a:lnTo>
                <a:lnTo>
                  <a:pt x="1461585" y="6042941"/>
                </a:lnTo>
                <a:lnTo>
                  <a:pt x="1492951" y="6069367"/>
                </a:lnTo>
                <a:lnTo>
                  <a:pt x="1736764" y="6269718"/>
                </a:lnTo>
                <a:lnTo>
                  <a:pt x="900006" y="6269718"/>
                </a:lnTo>
                <a:close/>
                <a:moveTo>
                  <a:pt x="3609571" y="5296717"/>
                </a:moveTo>
                <a:lnTo>
                  <a:pt x="3767031" y="5793059"/>
                </a:lnTo>
                <a:lnTo>
                  <a:pt x="3446976" y="5793059"/>
                </a:lnTo>
                <a:close/>
                <a:moveTo>
                  <a:pt x="8137704" y="5227400"/>
                </a:moveTo>
                <a:lnTo>
                  <a:pt x="8444066" y="5227400"/>
                </a:lnTo>
                <a:cubicBezTo>
                  <a:pt x="8501116" y="5227400"/>
                  <a:pt x="8543904" y="5234817"/>
                  <a:pt x="8572430" y="5249650"/>
                </a:cubicBezTo>
                <a:cubicBezTo>
                  <a:pt x="8623206" y="5275894"/>
                  <a:pt x="8648594" y="5327239"/>
                  <a:pt x="8648594" y="5403687"/>
                </a:cubicBezTo>
                <a:cubicBezTo>
                  <a:pt x="8648594" y="5474430"/>
                  <a:pt x="8622350" y="5521783"/>
                  <a:pt x="8569864" y="5545744"/>
                </a:cubicBezTo>
                <a:cubicBezTo>
                  <a:pt x="8540196" y="5559436"/>
                  <a:pt x="8495697" y="5566282"/>
                  <a:pt x="8436364" y="5566282"/>
                </a:cubicBezTo>
                <a:lnTo>
                  <a:pt x="8137704" y="5566282"/>
                </a:lnTo>
                <a:close/>
                <a:moveTo>
                  <a:pt x="7880120" y="5008325"/>
                </a:moveTo>
                <a:lnTo>
                  <a:pt x="7880120" y="6269718"/>
                </a:lnTo>
                <a:lnTo>
                  <a:pt x="8137704" y="6269718"/>
                </a:lnTo>
                <a:lnTo>
                  <a:pt x="8137704" y="5775088"/>
                </a:lnTo>
                <a:lnTo>
                  <a:pt x="8409836" y="5775088"/>
                </a:lnTo>
                <a:cubicBezTo>
                  <a:pt x="8487424" y="5775088"/>
                  <a:pt x="8540340" y="5788495"/>
                  <a:pt x="8568580" y="5815309"/>
                </a:cubicBezTo>
                <a:cubicBezTo>
                  <a:pt x="8596820" y="5842123"/>
                  <a:pt x="8611510" y="5895750"/>
                  <a:pt x="8612652" y="5976192"/>
                </a:cubicBezTo>
                <a:lnTo>
                  <a:pt x="8614363" y="6093431"/>
                </a:lnTo>
                <a:cubicBezTo>
                  <a:pt x="8614933" y="6130514"/>
                  <a:pt x="8618642" y="6166742"/>
                  <a:pt x="8625488" y="6202113"/>
                </a:cubicBezTo>
                <a:cubicBezTo>
                  <a:pt x="8628911" y="6219228"/>
                  <a:pt x="8634616" y="6241763"/>
                  <a:pt x="8642603" y="6269718"/>
                </a:cubicBezTo>
                <a:lnTo>
                  <a:pt x="8932706" y="6269718"/>
                </a:lnTo>
                <a:lnTo>
                  <a:pt x="8932706" y="6238055"/>
                </a:lnTo>
                <a:cubicBezTo>
                  <a:pt x="8907604" y="6222651"/>
                  <a:pt x="8891630" y="6198690"/>
                  <a:pt x="8884784" y="6166171"/>
                </a:cubicBezTo>
                <a:cubicBezTo>
                  <a:pt x="8880219" y="6145633"/>
                  <a:pt x="8877938" y="6106553"/>
                  <a:pt x="8877938" y="6048932"/>
                </a:cubicBezTo>
                <a:lnTo>
                  <a:pt x="8877938" y="5964211"/>
                </a:lnTo>
                <a:cubicBezTo>
                  <a:pt x="8877938" y="5875783"/>
                  <a:pt x="8865814" y="5810032"/>
                  <a:pt x="8841568" y="5766958"/>
                </a:cubicBezTo>
                <a:cubicBezTo>
                  <a:pt x="8817320" y="5723885"/>
                  <a:pt x="8776102" y="5690653"/>
                  <a:pt x="8717910" y="5667262"/>
                </a:cubicBezTo>
                <a:cubicBezTo>
                  <a:pt x="8787512" y="5643301"/>
                  <a:pt x="8837431" y="5602367"/>
                  <a:pt x="8867668" y="5544460"/>
                </a:cubicBezTo>
                <a:cubicBezTo>
                  <a:pt x="8897905" y="5486554"/>
                  <a:pt x="8913024" y="5427649"/>
                  <a:pt x="8913024" y="5367745"/>
                </a:cubicBezTo>
                <a:cubicBezTo>
                  <a:pt x="8913024" y="5318111"/>
                  <a:pt x="8905036" y="5273897"/>
                  <a:pt x="8889062" y="5235102"/>
                </a:cubicBezTo>
                <a:cubicBezTo>
                  <a:pt x="8873088" y="5196308"/>
                  <a:pt x="8851409" y="5160936"/>
                  <a:pt x="8824024" y="5128988"/>
                </a:cubicBezTo>
                <a:cubicBezTo>
                  <a:pt x="8790935" y="5090193"/>
                  <a:pt x="8750571" y="5060812"/>
                  <a:pt x="8702934" y="5040844"/>
                </a:cubicBezTo>
                <a:cubicBezTo>
                  <a:pt x="8655296" y="5020877"/>
                  <a:pt x="8587264" y="5010037"/>
                  <a:pt x="8498835" y="5008325"/>
                </a:cubicBezTo>
                <a:close/>
                <a:moveTo>
                  <a:pt x="6710256" y="5008325"/>
                </a:moveTo>
                <a:lnTo>
                  <a:pt x="6710256" y="6269718"/>
                </a:lnTo>
                <a:lnTo>
                  <a:pt x="7666142" y="6269718"/>
                </a:lnTo>
                <a:lnTo>
                  <a:pt x="7666142" y="6042941"/>
                </a:lnTo>
                <a:lnTo>
                  <a:pt x="6967840" y="6042941"/>
                </a:lnTo>
                <a:lnTo>
                  <a:pt x="6967840" y="5718608"/>
                </a:lnTo>
                <a:lnTo>
                  <a:pt x="7580565" y="5718608"/>
                </a:lnTo>
                <a:lnTo>
                  <a:pt x="7580565" y="5499533"/>
                </a:lnTo>
                <a:lnTo>
                  <a:pt x="6967840" y="5499533"/>
                </a:lnTo>
                <a:lnTo>
                  <a:pt x="6967840" y="5231679"/>
                </a:lnTo>
                <a:lnTo>
                  <a:pt x="7635334" y="5231679"/>
                </a:lnTo>
                <a:lnTo>
                  <a:pt x="7635334" y="5008325"/>
                </a:lnTo>
                <a:close/>
                <a:moveTo>
                  <a:pt x="5435729" y="5008325"/>
                </a:moveTo>
                <a:lnTo>
                  <a:pt x="5435729" y="5783646"/>
                </a:lnTo>
                <a:cubicBezTo>
                  <a:pt x="5435729" y="5917715"/>
                  <a:pt x="5456553" y="6022118"/>
                  <a:pt x="5498200" y="6096854"/>
                </a:cubicBezTo>
                <a:cubicBezTo>
                  <a:pt x="5576359" y="6233776"/>
                  <a:pt x="5724690" y="6302237"/>
                  <a:pt x="5943196" y="6302237"/>
                </a:cubicBezTo>
                <a:cubicBezTo>
                  <a:pt x="6161700" y="6302237"/>
                  <a:pt x="6309746" y="6233776"/>
                  <a:pt x="6387336" y="6096854"/>
                </a:cubicBezTo>
                <a:cubicBezTo>
                  <a:pt x="6428982" y="6022118"/>
                  <a:pt x="6449806" y="5917715"/>
                  <a:pt x="6449806" y="5783646"/>
                </a:cubicBezTo>
                <a:lnTo>
                  <a:pt x="6449806" y="5008325"/>
                </a:lnTo>
                <a:lnTo>
                  <a:pt x="6181953" y="5008325"/>
                </a:lnTo>
                <a:lnTo>
                  <a:pt x="6181953" y="5783646"/>
                </a:lnTo>
                <a:cubicBezTo>
                  <a:pt x="6181952" y="5870363"/>
                  <a:pt x="6171683" y="5933689"/>
                  <a:pt x="6151146" y="5973625"/>
                </a:cubicBezTo>
                <a:cubicBezTo>
                  <a:pt x="6119197" y="6044368"/>
                  <a:pt x="6049880" y="6079739"/>
                  <a:pt x="5943196" y="6079739"/>
                </a:cubicBezTo>
                <a:cubicBezTo>
                  <a:pt x="5835940" y="6079739"/>
                  <a:pt x="5766338" y="6044368"/>
                  <a:pt x="5734390" y="5973625"/>
                </a:cubicBezTo>
                <a:cubicBezTo>
                  <a:pt x="5713850" y="5933689"/>
                  <a:pt x="5703582" y="5870363"/>
                  <a:pt x="5703582" y="5783646"/>
                </a:cubicBezTo>
                <a:lnTo>
                  <a:pt x="5703582" y="5008325"/>
                </a:lnTo>
                <a:close/>
                <a:moveTo>
                  <a:pt x="4368929" y="5008325"/>
                </a:moveTo>
                <a:lnTo>
                  <a:pt x="4368929" y="6269718"/>
                </a:lnTo>
                <a:lnTo>
                  <a:pt x="5257210" y="6269718"/>
                </a:lnTo>
                <a:lnTo>
                  <a:pt x="5257210" y="6042941"/>
                </a:lnTo>
                <a:lnTo>
                  <a:pt x="4632503" y="6042941"/>
                </a:lnTo>
                <a:lnTo>
                  <a:pt x="4632503" y="5008325"/>
                </a:lnTo>
                <a:close/>
                <a:moveTo>
                  <a:pt x="3463236" y="5008325"/>
                </a:moveTo>
                <a:lnTo>
                  <a:pt x="3013105" y="6269718"/>
                </a:lnTo>
                <a:lnTo>
                  <a:pt x="3288660" y="6269718"/>
                </a:lnTo>
                <a:lnTo>
                  <a:pt x="3375948" y="6010422"/>
                </a:lnTo>
                <a:lnTo>
                  <a:pt x="3840626" y="6010422"/>
                </a:lnTo>
                <a:lnTo>
                  <a:pt x="3921924" y="6269718"/>
                </a:lnTo>
                <a:lnTo>
                  <a:pt x="4207748" y="6269718"/>
                </a:lnTo>
                <a:lnTo>
                  <a:pt x="3761041" y="5008325"/>
                </a:lnTo>
                <a:close/>
                <a:moveTo>
                  <a:pt x="1970601" y="5008325"/>
                </a:moveTo>
                <a:lnTo>
                  <a:pt x="2396771" y="6269718"/>
                </a:lnTo>
                <a:lnTo>
                  <a:pt x="2645797" y="6269718"/>
                </a:lnTo>
                <a:lnTo>
                  <a:pt x="3076245" y="5008325"/>
                </a:lnTo>
                <a:lnTo>
                  <a:pt x="2802402" y="5008325"/>
                </a:lnTo>
                <a:lnTo>
                  <a:pt x="2525990" y="5965923"/>
                </a:lnTo>
                <a:lnTo>
                  <a:pt x="2252147" y="5008325"/>
                </a:lnTo>
                <a:close/>
                <a:moveTo>
                  <a:pt x="1388646" y="4651473"/>
                </a:moveTo>
                <a:lnTo>
                  <a:pt x="1224340" y="4907346"/>
                </a:lnTo>
                <a:lnTo>
                  <a:pt x="1400627" y="4907346"/>
                </a:lnTo>
                <a:lnTo>
                  <a:pt x="1660778" y="4651473"/>
                </a:lnTo>
                <a:close/>
                <a:moveTo>
                  <a:pt x="1591717" y="0"/>
                </a:moveTo>
                <a:lnTo>
                  <a:pt x="2663863" y="0"/>
                </a:lnTo>
                <a:lnTo>
                  <a:pt x="2973963" y="0"/>
                </a:lnTo>
                <a:lnTo>
                  <a:pt x="3428981" y="0"/>
                </a:lnTo>
                <a:lnTo>
                  <a:pt x="5105536" y="0"/>
                </a:lnTo>
                <a:lnTo>
                  <a:pt x="9363071" y="0"/>
                </a:lnTo>
                <a:lnTo>
                  <a:pt x="9363071" y="6834607"/>
                </a:lnTo>
                <a:lnTo>
                  <a:pt x="5105536" y="6834607"/>
                </a:lnTo>
                <a:lnTo>
                  <a:pt x="3428981" y="6834607"/>
                </a:lnTo>
                <a:lnTo>
                  <a:pt x="2973963" y="6834607"/>
                </a:lnTo>
                <a:lnTo>
                  <a:pt x="2663863" y="6834607"/>
                </a:lnTo>
                <a:lnTo>
                  <a:pt x="2454479" y="6834607"/>
                </a:lnTo>
                <a:lnTo>
                  <a:pt x="2344879" y="6757470"/>
                </a:lnTo>
                <a:cubicBezTo>
                  <a:pt x="2174414" y="6630414"/>
                  <a:pt x="2007078" y="6493173"/>
                  <a:pt x="1838197" y="6353069"/>
                </a:cubicBezTo>
                <a:lnTo>
                  <a:pt x="1736764" y="6269718"/>
                </a:lnTo>
                <a:lnTo>
                  <a:pt x="1855892" y="6269718"/>
                </a:lnTo>
                <a:lnTo>
                  <a:pt x="1855892" y="6042941"/>
                </a:lnTo>
                <a:lnTo>
                  <a:pt x="1461585" y="6042941"/>
                </a:lnTo>
                <a:lnTo>
                  <a:pt x="1159738" y="5788632"/>
                </a:lnTo>
                <a:lnTo>
                  <a:pt x="1157590" y="5786643"/>
                </a:lnTo>
                <a:lnTo>
                  <a:pt x="1157590" y="5718608"/>
                </a:lnTo>
                <a:lnTo>
                  <a:pt x="1770316" y="5718608"/>
                </a:lnTo>
                <a:lnTo>
                  <a:pt x="1770316" y="5499533"/>
                </a:lnTo>
                <a:lnTo>
                  <a:pt x="1157590" y="5499533"/>
                </a:lnTo>
                <a:lnTo>
                  <a:pt x="1157590" y="5231679"/>
                </a:lnTo>
                <a:lnTo>
                  <a:pt x="1825084" y="5231679"/>
                </a:lnTo>
                <a:lnTo>
                  <a:pt x="1825084" y="5008325"/>
                </a:lnTo>
                <a:lnTo>
                  <a:pt x="900006" y="5008325"/>
                </a:lnTo>
                <a:lnTo>
                  <a:pt x="900006" y="5548113"/>
                </a:lnTo>
                <a:lnTo>
                  <a:pt x="849037" y="5500914"/>
                </a:lnTo>
                <a:cubicBezTo>
                  <a:pt x="355786" y="5010037"/>
                  <a:pt x="0" y="4448602"/>
                  <a:pt x="0" y="3609302"/>
                </a:cubicBezTo>
                <a:cubicBezTo>
                  <a:pt x="0" y="2086052"/>
                  <a:pt x="562670" y="752067"/>
                  <a:pt x="1570020" y="14946"/>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ZoneTexte 2">
            <a:extLst>
              <a:ext uri="{FF2B5EF4-FFF2-40B4-BE49-F238E27FC236}">
                <a16:creationId xmlns:a16="http://schemas.microsoft.com/office/drawing/2014/main" id="{9C0EE8FF-8B71-2380-015E-D9EE1C02159A}"/>
              </a:ext>
            </a:extLst>
          </p:cNvPr>
          <p:cNvSpPr txBox="1"/>
          <p:nvPr/>
        </p:nvSpPr>
        <p:spPr>
          <a:xfrm>
            <a:off x="12153544" y="2371847"/>
            <a:ext cx="12192000" cy="4462760"/>
          </a:xfrm>
          <a:prstGeom prst="rect">
            <a:avLst/>
          </a:prstGeom>
          <a:solidFill>
            <a:srgbClr val="FCF7F3">
              <a:alpha val="67132"/>
            </a:srgbClr>
          </a:solidFill>
        </p:spPr>
        <p:txBody>
          <a:bodyPr wrap="square" rtlCol="0">
            <a:spAutoFit/>
          </a:bodyPr>
          <a:lstStyle/>
          <a:p>
            <a:pPr algn="ctr"/>
            <a:r>
              <a:rPr lang="fr-FR" sz="3600" b="1" dirty="0">
                <a:solidFill>
                  <a:srgbClr val="0070C0"/>
                </a:solidFill>
                <a:effectLst/>
                <a:latin typeface="Calibri" panose="020F0502020204030204" pitchFamily="34" charset="0"/>
                <a:cs typeface="Calibri" panose="020F0502020204030204" pitchFamily="34" charset="0"/>
              </a:rPr>
              <a:t>Liste exhaustive des principaux partis politiques français réclamant publiquement (*) et de façon répétée une amélioration de la qualité de l’air et des mesures de protection contre les infections respiratoires virales :</a:t>
            </a:r>
          </a:p>
          <a:p>
            <a:pPr algn="ctr"/>
            <a:endParaRPr lang="fr-FR" sz="4000" b="1" dirty="0">
              <a:solidFill>
                <a:srgbClr val="0070C0"/>
              </a:solidFill>
              <a:latin typeface="Calibri" panose="020F0502020204030204" pitchFamily="34" charset="0"/>
              <a:cs typeface="Calibri" panose="020F0502020204030204" pitchFamily="34" charset="0"/>
            </a:endParaRPr>
          </a:p>
          <a:p>
            <a:pPr algn="ctr"/>
            <a:r>
              <a:rPr lang="fr-FR" sz="4000" b="1" dirty="0">
                <a:solidFill>
                  <a:srgbClr val="0070C0"/>
                </a:solidFill>
                <a:latin typeface="Calibri" panose="020F0502020204030204" pitchFamily="34" charset="0"/>
                <a:cs typeface="Calibri" panose="020F0502020204030204" pitchFamily="34" charset="0"/>
              </a:rPr>
              <a:t>…</a:t>
            </a:r>
            <a:endParaRPr lang="fr-FR" sz="2400" b="1" dirty="0">
              <a:solidFill>
                <a:srgbClr val="0070C0"/>
              </a:solidFill>
              <a:latin typeface="Calibri" panose="020F0502020204030204" pitchFamily="34" charset="0"/>
              <a:cs typeface="Calibri" panose="020F0502020204030204" pitchFamily="34" charset="0"/>
            </a:endParaRPr>
          </a:p>
          <a:p>
            <a:pPr algn="ctr"/>
            <a:endParaRPr lang="fr-FR" sz="2400" b="1" dirty="0">
              <a:solidFill>
                <a:srgbClr val="0070C0"/>
              </a:solidFill>
              <a:latin typeface="Calibri" panose="020F0502020204030204" pitchFamily="34" charset="0"/>
              <a:cs typeface="Calibri" panose="020F0502020204030204" pitchFamily="34" charset="0"/>
            </a:endParaRPr>
          </a:p>
          <a:p>
            <a:pPr algn="ctr"/>
            <a:endParaRPr lang="fr-FR" sz="1200" b="1" dirty="0">
              <a:solidFill>
                <a:srgbClr val="0070C0"/>
              </a:solidFill>
              <a:latin typeface="Calibri" panose="020F0502020204030204" pitchFamily="34" charset="0"/>
              <a:cs typeface="Calibri" panose="020F0502020204030204" pitchFamily="34" charset="0"/>
            </a:endParaRPr>
          </a:p>
          <a:p>
            <a:pPr algn="ctr"/>
            <a:r>
              <a:rPr lang="fr-FR" sz="2400" b="1" dirty="0">
                <a:solidFill>
                  <a:srgbClr val="0070C0"/>
                </a:solidFill>
                <a:latin typeface="Calibri" panose="020F0502020204030204" pitchFamily="34" charset="0"/>
                <a:cs typeface="Calibri" panose="020F0502020204030204" pitchFamily="34" charset="0"/>
              </a:rPr>
              <a:t>(*) En dehors d’une note de bas de page d’une annexe de PDF mis en ligne</a:t>
            </a:r>
            <a:endParaRPr lang="fr-FR" sz="2400" b="1" dirty="0">
              <a:solidFill>
                <a:srgbClr val="0070C0"/>
              </a:solidFill>
              <a:latin typeface="ArialMT"/>
              <a:cs typeface="Calibri" panose="020F0502020204030204" pitchFamily="34" charset="0"/>
            </a:endParaRPr>
          </a:p>
        </p:txBody>
      </p:sp>
      <p:sp>
        <p:nvSpPr>
          <p:cNvPr id="6" name="ZoneTexte 5">
            <a:extLst>
              <a:ext uri="{FF2B5EF4-FFF2-40B4-BE49-F238E27FC236}">
                <a16:creationId xmlns:a16="http://schemas.microsoft.com/office/drawing/2014/main" id="{29F691FF-37D5-3B53-9FC7-D7220CC7F60A}"/>
              </a:ext>
            </a:extLst>
          </p:cNvPr>
          <p:cNvSpPr txBox="1"/>
          <p:nvPr/>
        </p:nvSpPr>
        <p:spPr>
          <a:xfrm>
            <a:off x="-12719780" y="2371847"/>
            <a:ext cx="12153544" cy="2877711"/>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Nous inspirons 12 000 litres d’air par jour</a:t>
            </a:r>
          </a:p>
          <a:p>
            <a:r>
              <a:rPr lang="fr-FR" sz="1400" b="1" dirty="0">
                <a:latin typeface="Calibri" panose="020F0502020204030204" pitchFamily="34" charset="0"/>
                <a:cs typeface="Calibri" panose="020F0502020204030204" pitchFamily="34" charset="0"/>
              </a:rPr>
              <a:t>500 ml par inspiration x 16/min x 24 heures</a:t>
            </a:r>
          </a:p>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L’air intérieur est jusqu’à 8 fois plus pollué que l’air extérieur (OMS)</a:t>
            </a:r>
          </a:p>
          <a:p>
            <a:r>
              <a:rPr lang="fr-FR" sz="1100" dirty="0" err="1">
                <a:latin typeface="Arial" panose="020B0604020202020204" pitchFamily="34" charset="0"/>
                <a:cs typeface="Arial" panose="020B0604020202020204" pitchFamily="34" charset="0"/>
              </a:rPr>
              <a:t>Fugit</a:t>
            </a:r>
            <a:r>
              <a:rPr lang="fr-FR" sz="1100" dirty="0">
                <a:latin typeface="Arial" panose="020B0604020202020204" pitchFamily="34" charset="0"/>
                <a:cs typeface="Arial" panose="020B0604020202020204" pitchFamily="34" charset="0"/>
              </a:rPr>
              <a:t> Jean-Luc, </a:t>
            </a:r>
            <a:r>
              <a:rPr lang="fr-FR" sz="1100" dirty="0" err="1">
                <a:latin typeface="Arial" panose="020B0604020202020204" pitchFamily="34" charset="0"/>
                <a:cs typeface="Arial" panose="020B0604020202020204" pitchFamily="34" charset="0"/>
              </a:rPr>
              <a:t>Préville</a:t>
            </a:r>
            <a:r>
              <a:rPr lang="fr-FR" sz="1100" dirty="0">
                <a:latin typeface="Arial" panose="020B0604020202020204" pitchFamily="34" charset="0"/>
                <a:cs typeface="Arial" panose="020B0604020202020204" pitchFamily="34" charset="0"/>
              </a:rPr>
              <a:t> Angèle A. Rapport de l’office parlementaire d’évaluation des choix scientifiques et technologiques établi au nom de l’office, Qualité de l’air et Covid-19 : quelles interactions ? </a:t>
            </a:r>
            <a:r>
              <a:rPr lang="fr-FR" sz="1100" dirty="0" err="1">
                <a:latin typeface="Arial" panose="020B0604020202020204" pitchFamily="34" charset="0"/>
                <a:cs typeface="Arial" panose="020B0604020202020204" pitchFamily="34" charset="0"/>
              </a:rPr>
              <a:t>Assem</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Natl</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n.d</a:t>
            </a:r>
            <a:r>
              <a:rPr lang="fr-FR" sz="1100" dirty="0">
                <a:latin typeface="Arial" panose="020B0604020202020204" pitchFamily="34" charset="0"/>
                <a:cs typeface="Arial" panose="020B0604020202020204" pitchFamily="34" charset="0"/>
              </a:rPr>
              <a:t>. https://</a:t>
            </a:r>
            <a:r>
              <a:rPr lang="fr-FR" sz="1100" dirty="0" err="1">
                <a:latin typeface="Arial" panose="020B0604020202020204" pitchFamily="34" charset="0"/>
                <a:cs typeface="Arial" panose="020B0604020202020204" pitchFamily="34" charset="0"/>
              </a:rPr>
              <a:t>www.assemblee-nationale.fr</a:t>
            </a:r>
            <a:r>
              <a:rPr lang="fr-FR" sz="1100" dirty="0">
                <a:latin typeface="Arial" panose="020B0604020202020204" pitchFamily="34" charset="0"/>
                <a:cs typeface="Arial" panose="020B0604020202020204" pitchFamily="34" charset="0"/>
              </a:rPr>
              <a:t>/dyn/15/rapports/</a:t>
            </a:r>
            <a:r>
              <a:rPr lang="fr-FR" sz="1100" dirty="0" err="1">
                <a:latin typeface="Arial" panose="020B0604020202020204" pitchFamily="34" charset="0"/>
                <a:cs typeface="Arial" panose="020B0604020202020204" pitchFamily="34" charset="0"/>
              </a:rPr>
              <a:t>ots</a:t>
            </a:r>
            <a:r>
              <a:rPr lang="fr-FR" sz="1100" dirty="0">
                <a:latin typeface="Arial" panose="020B0604020202020204" pitchFamily="34" charset="0"/>
                <a:cs typeface="Arial" panose="020B0604020202020204" pitchFamily="34" charset="0"/>
              </a:rPr>
              <a:t>/l15b4761_rapport-information</a:t>
            </a:r>
            <a:endParaRPr lang="fr-FR" sz="28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Coût estimé en France d’une mauvaise qualité d’air intérieur = 19 milliards/an</a:t>
            </a:r>
          </a:p>
          <a:p>
            <a:r>
              <a:rPr lang="fr-FR" sz="1100" dirty="0">
                <a:latin typeface="Arial" panose="020B0604020202020204" pitchFamily="34" charset="0"/>
                <a:cs typeface="Arial" panose="020B0604020202020204" pitchFamily="34" charset="0"/>
              </a:rPr>
              <a:t>Étude exploratoire du coût socio-économique des polluants de l’air intérieur (rapport 2014 de l’OQAI). https://</a:t>
            </a:r>
            <a:r>
              <a:rPr lang="fr-FR" sz="1100" dirty="0" err="1">
                <a:latin typeface="Arial" panose="020B0604020202020204" pitchFamily="34" charset="0"/>
                <a:cs typeface="Arial" panose="020B0604020202020204" pitchFamily="34" charset="0"/>
              </a:rPr>
              <a:t>www.oqai.fr</a:t>
            </a:r>
            <a:r>
              <a:rPr lang="fr-FR" sz="1100" dirty="0">
                <a:latin typeface="Arial" panose="020B0604020202020204" pitchFamily="34" charset="0"/>
                <a:cs typeface="Arial" panose="020B0604020202020204" pitchFamily="34" charset="0"/>
              </a:rPr>
              <a:t>/</a:t>
            </a:r>
            <a:r>
              <a:rPr lang="fr-FR" sz="1100" dirty="0" err="1">
                <a:latin typeface="Arial" panose="020B0604020202020204" pitchFamily="34" charset="0"/>
                <a:cs typeface="Arial" panose="020B0604020202020204" pitchFamily="34" charset="0"/>
              </a:rPr>
              <a:t>fr</a:t>
            </a:r>
            <a:r>
              <a:rPr lang="fr-FR" sz="1100" dirty="0">
                <a:latin typeface="Arial" panose="020B0604020202020204" pitchFamily="34" charset="0"/>
                <a:cs typeface="Arial" panose="020B0604020202020204" pitchFamily="34" charset="0"/>
              </a:rPr>
              <a:t>/media/rapports/6-etudes-rapport-cout-economique-pai-avril2014</a:t>
            </a:r>
          </a:p>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En 2018, 41 % écoles avaient au moins 1 classe à 1700 ppm (objectif 800 ppm)</a:t>
            </a:r>
          </a:p>
          <a:p>
            <a:r>
              <a:rPr lang="fr-FR" sz="1100" dirty="0">
                <a:effectLst/>
                <a:latin typeface="Arial" panose="020B0604020202020204" pitchFamily="34" charset="0"/>
                <a:ea typeface="Calibri" panose="020F0502020204030204" pitchFamily="34" charset="0"/>
                <a:cs typeface="Arial" panose="020B0604020202020204" pitchFamily="34" charset="0"/>
              </a:rPr>
              <a:t>Lavarde Patrick, </a:t>
            </a:r>
            <a:r>
              <a:rPr lang="fr-FR" sz="1100" dirty="0" err="1">
                <a:effectLst/>
                <a:latin typeface="Arial" panose="020B0604020202020204" pitchFamily="34" charset="0"/>
                <a:ea typeface="Calibri" panose="020F0502020204030204" pitchFamily="34" charset="0"/>
                <a:cs typeface="Arial" panose="020B0604020202020204" pitchFamily="34" charset="0"/>
              </a:rPr>
              <a:t>Krieps</a:t>
            </a:r>
            <a:r>
              <a:rPr lang="fr-FR" sz="1100" dirty="0">
                <a:effectLst/>
                <a:latin typeface="Arial" panose="020B0604020202020204" pitchFamily="34" charset="0"/>
                <a:ea typeface="Calibri" panose="020F0502020204030204" pitchFamily="34" charset="0"/>
                <a:cs typeface="Arial" panose="020B0604020202020204" pitchFamily="34" charset="0"/>
              </a:rPr>
              <a:t> Laura, </a:t>
            </a:r>
            <a:r>
              <a:rPr lang="fr-FR" sz="1100" dirty="0" err="1">
                <a:effectLst/>
                <a:latin typeface="Arial" panose="020B0604020202020204" pitchFamily="34" charset="0"/>
                <a:ea typeface="Calibri" panose="020F0502020204030204" pitchFamily="34" charset="0"/>
                <a:cs typeface="Arial" panose="020B0604020202020204" pitchFamily="34" charset="0"/>
              </a:rPr>
              <a:t>Lesteven</a:t>
            </a:r>
            <a:r>
              <a:rPr lang="fr-FR" sz="1100" dirty="0">
                <a:effectLst/>
                <a:latin typeface="Arial" panose="020B0604020202020204" pitchFamily="34" charset="0"/>
                <a:ea typeface="Calibri" panose="020F0502020204030204" pitchFamily="34" charset="0"/>
                <a:cs typeface="Arial" panose="020B0604020202020204" pitchFamily="34" charset="0"/>
              </a:rPr>
              <a:t> Pierre, </a:t>
            </a:r>
            <a:r>
              <a:rPr lang="fr-FR" sz="1100" dirty="0" err="1">
                <a:effectLst/>
                <a:latin typeface="Arial" panose="020B0604020202020204" pitchFamily="34" charset="0"/>
                <a:ea typeface="Calibri" panose="020F0502020204030204" pitchFamily="34" charset="0"/>
                <a:cs typeface="Arial" panose="020B0604020202020204" pitchFamily="34" charset="0"/>
              </a:rPr>
              <a:t>Simoni</a:t>
            </a:r>
            <a:r>
              <a:rPr lang="fr-FR" sz="1100" dirty="0">
                <a:effectLst/>
                <a:latin typeface="Arial" panose="020B0604020202020204" pitchFamily="34" charset="0"/>
                <a:ea typeface="Calibri" panose="020F0502020204030204" pitchFamily="34" charset="0"/>
                <a:cs typeface="Arial" panose="020B0604020202020204" pitchFamily="34" charset="0"/>
              </a:rPr>
              <a:t> Marie-Louise. L’Observatoire de la qualité de l’air intérieur : bilan et perspectives. </a:t>
            </a:r>
            <a:r>
              <a:rPr lang="en-US" sz="1100" dirty="0">
                <a:effectLst/>
                <a:latin typeface="Arial" panose="020B0604020202020204" pitchFamily="34" charset="0"/>
                <a:ea typeface="Calibri" panose="020F0502020204030204" pitchFamily="34" charset="0"/>
                <a:cs typeface="Arial" panose="020B0604020202020204" pitchFamily="34" charset="0"/>
              </a:rPr>
              <a:t>Rapport CGEDD n° 012430-01, IGAS n° 2018-085 et IGA n° 18073 R. 2019.</a:t>
            </a:r>
            <a:r>
              <a:rPr lang="fr-FR" sz="1100" dirty="0">
                <a:effectLst/>
                <a:latin typeface="Arial" panose="020B0604020202020204" pitchFamily="34" charset="0"/>
                <a:cs typeface="Arial" panose="020B0604020202020204" pitchFamily="34" charset="0"/>
              </a:rPr>
              <a:t> </a:t>
            </a:r>
          </a:p>
        </p:txBody>
      </p:sp>
      <p:sp>
        <p:nvSpPr>
          <p:cNvPr id="7" name="ZoneTexte 6">
            <a:extLst>
              <a:ext uri="{FF2B5EF4-FFF2-40B4-BE49-F238E27FC236}">
                <a16:creationId xmlns:a16="http://schemas.microsoft.com/office/drawing/2014/main" id="{4FC47809-3C6D-90D5-D0FE-D902D5490914}"/>
              </a:ext>
            </a:extLst>
          </p:cNvPr>
          <p:cNvSpPr txBox="1"/>
          <p:nvPr/>
        </p:nvSpPr>
        <p:spPr>
          <a:xfrm>
            <a:off x="12356928" y="0"/>
            <a:ext cx="12153544" cy="1815882"/>
          </a:xfrm>
          <a:prstGeom prst="rect">
            <a:avLst/>
          </a:prstGeom>
          <a:solidFill>
            <a:srgbClr val="FCF7F3">
              <a:alpha val="67132"/>
            </a:srgbClr>
          </a:solidFill>
        </p:spPr>
        <p:txBody>
          <a:bodyPr wrap="square" rtlCol="0">
            <a:spAutoFit/>
          </a:bodyPr>
          <a:lstStyle/>
          <a:p>
            <a:pPr algn="ctr"/>
            <a:r>
              <a:rPr lang="fr-FR" sz="2800" b="1" dirty="0">
                <a:solidFill>
                  <a:srgbClr val="0070C0"/>
                </a:solidFill>
                <a:latin typeface="Calibri" panose="020F0502020204030204" pitchFamily="34" charset="0"/>
                <a:cs typeface="Calibri" panose="020F0502020204030204" pitchFamily="34" charset="0"/>
              </a:rPr>
              <a:t>Pourquoi évaluer ? </a:t>
            </a:r>
          </a:p>
          <a:p>
            <a:pPr marL="914400" lvl="1" indent="-457200">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Modifier l’ouverture de fenêtre (</a:t>
            </a:r>
            <a:r>
              <a:rPr lang="fr-FR" sz="2800" b="1" dirty="0" err="1">
                <a:solidFill>
                  <a:srgbClr val="0070C0"/>
                </a:solidFill>
                <a:latin typeface="Calibri" panose="020F0502020204030204" pitchFamily="34" charset="0"/>
                <a:cs typeface="Calibri" panose="020F0502020204030204" pitchFamily="34" charset="0"/>
              </a:rPr>
              <a:t>oscillobattant</a:t>
            </a:r>
            <a:r>
              <a:rPr lang="fr-FR" sz="2800" b="1" dirty="0">
                <a:solidFill>
                  <a:srgbClr val="0070C0"/>
                </a:solidFill>
                <a:latin typeface="Calibri" panose="020F0502020204030204" pitchFamily="34" charset="0"/>
                <a:cs typeface="Calibri" panose="020F0502020204030204" pitchFamily="34" charset="0"/>
              </a:rPr>
              <a:t>, française…) ou porte </a:t>
            </a:r>
          </a:p>
          <a:p>
            <a:pPr marL="914400" lvl="1" indent="-457200">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 malgré le froid, le bruit (+ le risque d’attraper froid et tomber malade…)</a:t>
            </a:r>
          </a:p>
          <a:p>
            <a:pPr marL="914400" lvl="1" indent="-457200">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Informer et former à un marqueur de qualité de l’air</a:t>
            </a:r>
          </a:p>
        </p:txBody>
      </p:sp>
    </p:spTree>
    <p:extLst>
      <p:ext uri="{BB962C8B-B14F-4D97-AF65-F5344CB8AC3E}">
        <p14:creationId xmlns:p14="http://schemas.microsoft.com/office/powerpoint/2010/main" val="725503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7" name="Image 46" descr="Détecteur de CO2 mural annonçant 528 ppm de CO2 en salle d’attente">
            <a:extLst>
              <a:ext uri="{FF2B5EF4-FFF2-40B4-BE49-F238E27FC236}">
                <a16:creationId xmlns:a16="http://schemas.microsoft.com/office/drawing/2014/main" id="{2A259336-46B3-0FA3-E0CB-DD6245BED22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 uri="{28A0092B-C50C-407E-A947-70E740481C1C}">
                <a14:useLocalDpi xmlns:a14="http://schemas.microsoft.com/office/drawing/2010/main" val="0"/>
              </a:ext>
            </a:extLst>
          </a:blip>
          <a:srcRect l="52580" t="19672" r="24932" b="56764"/>
          <a:stretch/>
        </p:blipFill>
        <p:spPr bwMode="auto">
          <a:xfrm>
            <a:off x="2809702" y="23393"/>
            <a:ext cx="9363071" cy="6834607"/>
          </a:xfrm>
          <a:custGeom>
            <a:avLst/>
            <a:gdLst/>
            <a:ahLst/>
            <a:cxnLst/>
            <a:rect l="l" t="t" r="r" b="b"/>
            <a:pathLst>
              <a:path w="9363071" h="6834607">
                <a:moveTo>
                  <a:pt x="900006" y="5548113"/>
                </a:moveTo>
                <a:lnTo>
                  <a:pt x="1157590" y="5786643"/>
                </a:lnTo>
                <a:lnTo>
                  <a:pt x="1157590" y="6042941"/>
                </a:lnTo>
                <a:lnTo>
                  <a:pt x="1461585" y="6042941"/>
                </a:lnTo>
                <a:lnTo>
                  <a:pt x="1492951" y="6069367"/>
                </a:lnTo>
                <a:lnTo>
                  <a:pt x="1736764" y="6269718"/>
                </a:lnTo>
                <a:lnTo>
                  <a:pt x="900006" y="6269718"/>
                </a:lnTo>
                <a:close/>
                <a:moveTo>
                  <a:pt x="3609571" y="5296717"/>
                </a:moveTo>
                <a:lnTo>
                  <a:pt x="3767031" y="5793059"/>
                </a:lnTo>
                <a:lnTo>
                  <a:pt x="3446976" y="5793059"/>
                </a:lnTo>
                <a:close/>
                <a:moveTo>
                  <a:pt x="8137704" y="5227400"/>
                </a:moveTo>
                <a:lnTo>
                  <a:pt x="8444066" y="5227400"/>
                </a:lnTo>
                <a:cubicBezTo>
                  <a:pt x="8501116" y="5227400"/>
                  <a:pt x="8543904" y="5234817"/>
                  <a:pt x="8572430" y="5249650"/>
                </a:cubicBezTo>
                <a:cubicBezTo>
                  <a:pt x="8623206" y="5275894"/>
                  <a:pt x="8648594" y="5327239"/>
                  <a:pt x="8648594" y="5403687"/>
                </a:cubicBezTo>
                <a:cubicBezTo>
                  <a:pt x="8648594" y="5474430"/>
                  <a:pt x="8622350" y="5521783"/>
                  <a:pt x="8569864" y="5545744"/>
                </a:cubicBezTo>
                <a:cubicBezTo>
                  <a:pt x="8540196" y="5559436"/>
                  <a:pt x="8495697" y="5566282"/>
                  <a:pt x="8436364" y="5566282"/>
                </a:cubicBezTo>
                <a:lnTo>
                  <a:pt x="8137704" y="5566282"/>
                </a:lnTo>
                <a:close/>
                <a:moveTo>
                  <a:pt x="7880120" y="5008325"/>
                </a:moveTo>
                <a:lnTo>
                  <a:pt x="7880120" y="6269718"/>
                </a:lnTo>
                <a:lnTo>
                  <a:pt x="8137704" y="6269718"/>
                </a:lnTo>
                <a:lnTo>
                  <a:pt x="8137704" y="5775088"/>
                </a:lnTo>
                <a:lnTo>
                  <a:pt x="8409836" y="5775088"/>
                </a:lnTo>
                <a:cubicBezTo>
                  <a:pt x="8487424" y="5775088"/>
                  <a:pt x="8540340" y="5788495"/>
                  <a:pt x="8568580" y="5815309"/>
                </a:cubicBezTo>
                <a:cubicBezTo>
                  <a:pt x="8596820" y="5842123"/>
                  <a:pt x="8611510" y="5895750"/>
                  <a:pt x="8612652" y="5976192"/>
                </a:cubicBezTo>
                <a:lnTo>
                  <a:pt x="8614363" y="6093431"/>
                </a:lnTo>
                <a:cubicBezTo>
                  <a:pt x="8614933" y="6130514"/>
                  <a:pt x="8618642" y="6166742"/>
                  <a:pt x="8625488" y="6202113"/>
                </a:cubicBezTo>
                <a:cubicBezTo>
                  <a:pt x="8628911" y="6219228"/>
                  <a:pt x="8634616" y="6241763"/>
                  <a:pt x="8642603" y="6269718"/>
                </a:cubicBezTo>
                <a:lnTo>
                  <a:pt x="8932706" y="6269718"/>
                </a:lnTo>
                <a:lnTo>
                  <a:pt x="8932706" y="6238055"/>
                </a:lnTo>
                <a:cubicBezTo>
                  <a:pt x="8907604" y="6222651"/>
                  <a:pt x="8891630" y="6198690"/>
                  <a:pt x="8884784" y="6166171"/>
                </a:cubicBezTo>
                <a:cubicBezTo>
                  <a:pt x="8880219" y="6145633"/>
                  <a:pt x="8877938" y="6106553"/>
                  <a:pt x="8877938" y="6048932"/>
                </a:cubicBezTo>
                <a:lnTo>
                  <a:pt x="8877938" y="5964211"/>
                </a:lnTo>
                <a:cubicBezTo>
                  <a:pt x="8877938" y="5875783"/>
                  <a:pt x="8865814" y="5810032"/>
                  <a:pt x="8841568" y="5766958"/>
                </a:cubicBezTo>
                <a:cubicBezTo>
                  <a:pt x="8817320" y="5723885"/>
                  <a:pt x="8776102" y="5690653"/>
                  <a:pt x="8717910" y="5667262"/>
                </a:cubicBezTo>
                <a:cubicBezTo>
                  <a:pt x="8787512" y="5643301"/>
                  <a:pt x="8837431" y="5602367"/>
                  <a:pt x="8867668" y="5544460"/>
                </a:cubicBezTo>
                <a:cubicBezTo>
                  <a:pt x="8897905" y="5486554"/>
                  <a:pt x="8913024" y="5427649"/>
                  <a:pt x="8913024" y="5367745"/>
                </a:cubicBezTo>
                <a:cubicBezTo>
                  <a:pt x="8913024" y="5318111"/>
                  <a:pt x="8905036" y="5273897"/>
                  <a:pt x="8889062" y="5235102"/>
                </a:cubicBezTo>
                <a:cubicBezTo>
                  <a:pt x="8873088" y="5196308"/>
                  <a:pt x="8851409" y="5160936"/>
                  <a:pt x="8824024" y="5128988"/>
                </a:cubicBezTo>
                <a:cubicBezTo>
                  <a:pt x="8790935" y="5090193"/>
                  <a:pt x="8750571" y="5060812"/>
                  <a:pt x="8702934" y="5040844"/>
                </a:cubicBezTo>
                <a:cubicBezTo>
                  <a:pt x="8655296" y="5020877"/>
                  <a:pt x="8587264" y="5010037"/>
                  <a:pt x="8498835" y="5008325"/>
                </a:cubicBezTo>
                <a:close/>
                <a:moveTo>
                  <a:pt x="6710256" y="5008325"/>
                </a:moveTo>
                <a:lnTo>
                  <a:pt x="6710256" y="6269718"/>
                </a:lnTo>
                <a:lnTo>
                  <a:pt x="7666142" y="6269718"/>
                </a:lnTo>
                <a:lnTo>
                  <a:pt x="7666142" y="6042941"/>
                </a:lnTo>
                <a:lnTo>
                  <a:pt x="6967840" y="6042941"/>
                </a:lnTo>
                <a:lnTo>
                  <a:pt x="6967840" y="5718608"/>
                </a:lnTo>
                <a:lnTo>
                  <a:pt x="7580565" y="5718608"/>
                </a:lnTo>
                <a:lnTo>
                  <a:pt x="7580565" y="5499533"/>
                </a:lnTo>
                <a:lnTo>
                  <a:pt x="6967840" y="5499533"/>
                </a:lnTo>
                <a:lnTo>
                  <a:pt x="6967840" y="5231679"/>
                </a:lnTo>
                <a:lnTo>
                  <a:pt x="7635334" y="5231679"/>
                </a:lnTo>
                <a:lnTo>
                  <a:pt x="7635334" y="5008325"/>
                </a:lnTo>
                <a:close/>
                <a:moveTo>
                  <a:pt x="5435729" y="5008325"/>
                </a:moveTo>
                <a:lnTo>
                  <a:pt x="5435729" y="5783646"/>
                </a:lnTo>
                <a:cubicBezTo>
                  <a:pt x="5435729" y="5917715"/>
                  <a:pt x="5456553" y="6022118"/>
                  <a:pt x="5498200" y="6096854"/>
                </a:cubicBezTo>
                <a:cubicBezTo>
                  <a:pt x="5576359" y="6233776"/>
                  <a:pt x="5724690" y="6302237"/>
                  <a:pt x="5943196" y="6302237"/>
                </a:cubicBezTo>
                <a:cubicBezTo>
                  <a:pt x="6161700" y="6302237"/>
                  <a:pt x="6309746" y="6233776"/>
                  <a:pt x="6387336" y="6096854"/>
                </a:cubicBezTo>
                <a:cubicBezTo>
                  <a:pt x="6428982" y="6022118"/>
                  <a:pt x="6449806" y="5917715"/>
                  <a:pt x="6449806" y="5783646"/>
                </a:cubicBezTo>
                <a:lnTo>
                  <a:pt x="6449806" y="5008325"/>
                </a:lnTo>
                <a:lnTo>
                  <a:pt x="6181953" y="5008325"/>
                </a:lnTo>
                <a:lnTo>
                  <a:pt x="6181953" y="5783646"/>
                </a:lnTo>
                <a:cubicBezTo>
                  <a:pt x="6181952" y="5870363"/>
                  <a:pt x="6171683" y="5933689"/>
                  <a:pt x="6151146" y="5973625"/>
                </a:cubicBezTo>
                <a:cubicBezTo>
                  <a:pt x="6119197" y="6044368"/>
                  <a:pt x="6049880" y="6079739"/>
                  <a:pt x="5943196" y="6079739"/>
                </a:cubicBezTo>
                <a:cubicBezTo>
                  <a:pt x="5835940" y="6079739"/>
                  <a:pt x="5766338" y="6044368"/>
                  <a:pt x="5734390" y="5973625"/>
                </a:cubicBezTo>
                <a:cubicBezTo>
                  <a:pt x="5713850" y="5933689"/>
                  <a:pt x="5703582" y="5870363"/>
                  <a:pt x="5703582" y="5783646"/>
                </a:cubicBezTo>
                <a:lnTo>
                  <a:pt x="5703582" y="5008325"/>
                </a:lnTo>
                <a:close/>
                <a:moveTo>
                  <a:pt x="4368929" y="5008325"/>
                </a:moveTo>
                <a:lnTo>
                  <a:pt x="4368929" y="6269718"/>
                </a:lnTo>
                <a:lnTo>
                  <a:pt x="5257210" y="6269718"/>
                </a:lnTo>
                <a:lnTo>
                  <a:pt x="5257210" y="6042941"/>
                </a:lnTo>
                <a:lnTo>
                  <a:pt x="4632503" y="6042941"/>
                </a:lnTo>
                <a:lnTo>
                  <a:pt x="4632503" y="5008325"/>
                </a:lnTo>
                <a:close/>
                <a:moveTo>
                  <a:pt x="3463236" y="5008325"/>
                </a:moveTo>
                <a:lnTo>
                  <a:pt x="3013105" y="6269718"/>
                </a:lnTo>
                <a:lnTo>
                  <a:pt x="3288660" y="6269718"/>
                </a:lnTo>
                <a:lnTo>
                  <a:pt x="3375948" y="6010422"/>
                </a:lnTo>
                <a:lnTo>
                  <a:pt x="3840626" y="6010422"/>
                </a:lnTo>
                <a:lnTo>
                  <a:pt x="3921924" y="6269718"/>
                </a:lnTo>
                <a:lnTo>
                  <a:pt x="4207748" y="6269718"/>
                </a:lnTo>
                <a:lnTo>
                  <a:pt x="3761041" y="5008325"/>
                </a:lnTo>
                <a:close/>
                <a:moveTo>
                  <a:pt x="1970601" y="5008325"/>
                </a:moveTo>
                <a:lnTo>
                  <a:pt x="2396771" y="6269718"/>
                </a:lnTo>
                <a:lnTo>
                  <a:pt x="2645797" y="6269718"/>
                </a:lnTo>
                <a:lnTo>
                  <a:pt x="3076245" y="5008325"/>
                </a:lnTo>
                <a:lnTo>
                  <a:pt x="2802402" y="5008325"/>
                </a:lnTo>
                <a:lnTo>
                  <a:pt x="2525990" y="5965923"/>
                </a:lnTo>
                <a:lnTo>
                  <a:pt x="2252147" y="5008325"/>
                </a:lnTo>
                <a:close/>
                <a:moveTo>
                  <a:pt x="1388646" y="4651473"/>
                </a:moveTo>
                <a:lnTo>
                  <a:pt x="1224340" y="4907346"/>
                </a:lnTo>
                <a:lnTo>
                  <a:pt x="1400627" y="4907346"/>
                </a:lnTo>
                <a:lnTo>
                  <a:pt x="1660778" y="4651473"/>
                </a:lnTo>
                <a:close/>
                <a:moveTo>
                  <a:pt x="1591717" y="0"/>
                </a:moveTo>
                <a:lnTo>
                  <a:pt x="2663863" y="0"/>
                </a:lnTo>
                <a:lnTo>
                  <a:pt x="2973963" y="0"/>
                </a:lnTo>
                <a:lnTo>
                  <a:pt x="3428981" y="0"/>
                </a:lnTo>
                <a:lnTo>
                  <a:pt x="5105536" y="0"/>
                </a:lnTo>
                <a:lnTo>
                  <a:pt x="9363071" y="0"/>
                </a:lnTo>
                <a:lnTo>
                  <a:pt x="9363071" y="6834607"/>
                </a:lnTo>
                <a:lnTo>
                  <a:pt x="5105536" y="6834607"/>
                </a:lnTo>
                <a:lnTo>
                  <a:pt x="3428981" y="6834607"/>
                </a:lnTo>
                <a:lnTo>
                  <a:pt x="2973963" y="6834607"/>
                </a:lnTo>
                <a:lnTo>
                  <a:pt x="2663863" y="6834607"/>
                </a:lnTo>
                <a:lnTo>
                  <a:pt x="2454479" y="6834607"/>
                </a:lnTo>
                <a:lnTo>
                  <a:pt x="2344879" y="6757470"/>
                </a:lnTo>
                <a:cubicBezTo>
                  <a:pt x="2174414" y="6630414"/>
                  <a:pt x="2007078" y="6493173"/>
                  <a:pt x="1838197" y="6353069"/>
                </a:cubicBezTo>
                <a:lnTo>
                  <a:pt x="1736764" y="6269718"/>
                </a:lnTo>
                <a:lnTo>
                  <a:pt x="1855892" y="6269718"/>
                </a:lnTo>
                <a:lnTo>
                  <a:pt x="1855892" y="6042941"/>
                </a:lnTo>
                <a:lnTo>
                  <a:pt x="1461585" y="6042941"/>
                </a:lnTo>
                <a:lnTo>
                  <a:pt x="1159738" y="5788632"/>
                </a:lnTo>
                <a:lnTo>
                  <a:pt x="1157590" y="5786643"/>
                </a:lnTo>
                <a:lnTo>
                  <a:pt x="1157590" y="5718608"/>
                </a:lnTo>
                <a:lnTo>
                  <a:pt x="1770316" y="5718608"/>
                </a:lnTo>
                <a:lnTo>
                  <a:pt x="1770316" y="5499533"/>
                </a:lnTo>
                <a:lnTo>
                  <a:pt x="1157590" y="5499533"/>
                </a:lnTo>
                <a:lnTo>
                  <a:pt x="1157590" y="5231679"/>
                </a:lnTo>
                <a:lnTo>
                  <a:pt x="1825084" y="5231679"/>
                </a:lnTo>
                <a:lnTo>
                  <a:pt x="1825084" y="5008325"/>
                </a:lnTo>
                <a:lnTo>
                  <a:pt x="900006" y="5008325"/>
                </a:lnTo>
                <a:lnTo>
                  <a:pt x="900006" y="5548113"/>
                </a:lnTo>
                <a:lnTo>
                  <a:pt x="849037" y="5500914"/>
                </a:lnTo>
                <a:cubicBezTo>
                  <a:pt x="355786" y="5010037"/>
                  <a:pt x="0" y="4448602"/>
                  <a:pt x="0" y="3609302"/>
                </a:cubicBezTo>
                <a:cubicBezTo>
                  <a:pt x="0" y="2086052"/>
                  <a:pt x="562670" y="752067"/>
                  <a:pt x="1570020" y="14946"/>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ZoneTexte 1">
            <a:extLst>
              <a:ext uri="{FF2B5EF4-FFF2-40B4-BE49-F238E27FC236}">
                <a16:creationId xmlns:a16="http://schemas.microsoft.com/office/drawing/2014/main" id="{A56962FD-6DE7-B8A5-DA81-26963411D8A7}"/>
              </a:ext>
            </a:extLst>
          </p:cNvPr>
          <p:cNvSpPr txBox="1"/>
          <p:nvPr/>
        </p:nvSpPr>
        <p:spPr>
          <a:xfrm>
            <a:off x="0" y="0"/>
            <a:ext cx="12153544" cy="2877711"/>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Nous inspirons 12 000 litres d’air par jour</a:t>
            </a:r>
          </a:p>
          <a:p>
            <a:r>
              <a:rPr lang="fr-FR" sz="1400" b="1" dirty="0">
                <a:latin typeface="Calibri" panose="020F0502020204030204" pitchFamily="34" charset="0"/>
                <a:cs typeface="Calibri" panose="020F0502020204030204" pitchFamily="34" charset="0"/>
              </a:rPr>
              <a:t>500 ml par inspiration x 16/min x 24 heures</a:t>
            </a:r>
          </a:p>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L’air intérieur est jusqu’à 8 fois plus pollué que l’air extérieur (OMS)</a:t>
            </a:r>
          </a:p>
          <a:p>
            <a:r>
              <a:rPr lang="fr-FR" sz="1100" dirty="0" err="1">
                <a:latin typeface="Arial" panose="020B0604020202020204" pitchFamily="34" charset="0"/>
                <a:cs typeface="Arial" panose="020B0604020202020204" pitchFamily="34" charset="0"/>
              </a:rPr>
              <a:t>Fugit</a:t>
            </a:r>
            <a:r>
              <a:rPr lang="fr-FR" sz="1100" dirty="0">
                <a:latin typeface="Arial" panose="020B0604020202020204" pitchFamily="34" charset="0"/>
                <a:cs typeface="Arial" panose="020B0604020202020204" pitchFamily="34" charset="0"/>
              </a:rPr>
              <a:t> Jean-Luc, </a:t>
            </a:r>
            <a:r>
              <a:rPr lang="fr-FR" sz="1100" dirty="0" err="1">
                <a:latin typeface="Arial" panose="020B0604020202020204" pitchFamily="34" charset="0"/>
                <a:cs typeface="Arial" panose="020B0604020202020204" pitchFamily="34" charset="0"/>
              </a:rPr>
              <a:t>Préville</a:t>
            </a:r>
            <a:r>
              <a:rPr lang="fr-FR" sz="1100" dirty="0">
                <a:latin typeface="Arial" panose="020B0604020202020204" pitchFamily="34" charset="0"/>
                <a:cs typeface="Arial" panose="020B0604020202020204" pitchFamily="34" charset="0"/>
              </a:rPr>
              <a:t> Angèle A. Rapport de l’office parlementaire d’évaluation des choix scientifiques et technologiques établi au nom de l’office, Qualité de l’air et Covid-19 : quelles interactions ? </a:t>
            </a:r>
            <a:r>
              <a:rPr lang="fr-FR" sz="1100" dirty="0" err="1">
                <a:latin typeface="Arial" panose="020B0604020202020204" pitchFamily="34" charset="0"/>
                <a:cs typeface="Arial" panose="020B0604020202020204" pitchFamily="34" charset="0"/>
              </a:rPr>
              <a:t>Assem</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Natl</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n.d</a:t>
            </a:r>
            <a:r>
              <a:rPr lang="fr-FR" sz="1100" dirty="0">
                <a:latin typeface="Arial" panose="020B0604020202020204" pitchFamily="34" charset="0"/>
                <a:cs typeface="Arial" panose="020B0604020202020204" pitchFamily="34" charset="0"/>
              </a:rPr>
              <a:t>. https://</a:t>
            </a:r>
            <a:r>
              <a:rPr lang="fr-FR" sz="1100" dirty="0" err="1">
                <a:latin typeface="Arial" panose="020B0604020202020204" pitchFamily="34" charset="0"/>
                <a:cs typeface="Arial" panose="020B0604020202020204" pitchFamily="34" charset="0"/>
              </a:rPr>
              <a:t>www.assemblee-nationale.fr</a:t>
            </a:r>
            <a:r>
              <a:rPr lang="fr-FR" sz="1100" dirty="0">
                <a:latin typeface="Arial" panose="020B0604020202020204" pitchFamily="34" charset="0"/>
                <a:cs typeface="Arial" panose="020B0604020202020204" pitchFamily="34" charset="0"/>
              </a:rPr>
              <a:t>/dyn/15/rapports/</a:t>
            </a:r>
            <a:r>
              <a:rPr lang="fr-FR" sz="1100" dirty="0" err="1">
                <a:latin typeface="Arial" panose="020B0604020202020204" pitchFamily="34" charset="0"/>
                <a:cs typeface="Arial" panose="020B0604020202020204" pitchFamily="34" charset="0"/>
              </a:rPr>
              <a:t>ots</a:t>
            </a:r>
            <a:r>
              <a:rPr lang="fr-FR" sz="1100" dirty="0">
                <a:latin typeface="Arial" panose="020B0604020202020204" pitchFamily="34" charset="0"/>
                <a:cs typeface="Arial" panose="020B0604020202020204" pitchFamily="34" charset="0"/>
              </a:rPr>
              <a:t>/l15b4761_rapport-information</a:t>
            </a:r>
            <a:endParaRPr lang="fr-FR" sz="28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Coût estimé en France d’une mauvaise qualité d’air intérieur = 19 milliards/an</a:t>
            </a:r>
          </a:p>
          <a:p>
            <a:r>
              <a:rPr lang="fr-FR" sz="1100" dirty="0">
                <a:latin typeface="Arial" panose="020B0604020202020204" pitchFamily="34" charset="0"/>
                <a:cs typeface="Arial" panose="020B0604020202020204" pitchFamily="34" charset="0"/>
              </a:rPr>
              <a:t>Étude exploratoire du coût socio-économique des polluants de l’air intérieur (rapport 2014 de l’OQAI). https://</a:t>
            </a:r>
            <a:r>
              <a:rPr lang="fr-FR" sz="1100" dirty="0" err="1">
                <a:latin typeface="Arial" panose="020B0604020202020204" pitchFamily="34" charset="0"/>
                <a:cs typeface="Arial" panose="020B0604020202020204" pitchFamily="34" charset="0"/>
              </a:rPr>
              <a:t>www.oqai.fr</a:t>
            </a:r>
            <a:r>
              <a:rPr lang="fr-FR" sz="1100" dirty="0">
                <a:latin typeface="Arial" panose="020B0604020202020204" pitchFamily="34" charset="0"/>
                <a:cs typeface="Arial" panose="020B0604020202020204" pitchFamily="34" charset="0"/>
              </a:rPr>
              <a:t>/</a:t>
            </a:r>
            <a:r>
              <a:rPr lang="fr-FR" sz="1100" dirty="0" err="1">
                <a:latin typeface="Arial" panose="020B0604020202020204" pitchFamily="34" charset="0"/>
                <a:cs typeface="Arial" panose="020B0604020202020204" pitchFamily="34" charset="0"/>
              </a:rPr>
              <a:t>fr</a:t>
            </a:r>
            <a:r>
              <a:rPr lang="fr-FR" sz="1100" dirty="0">
                <a:latin typeface="Arial" panose="020B0604020202020204" pitchFamily="34" charset="0"/>
                <a:cs typeface="Arial" panose="020B0604020202020204" pitchFamily="34" charset="0"/>
              </a:rPr>
              <a:t>/media/rapports/6-etudes-rapport-cout-economique-pai-avril2014</a:t>
            </a:r>
          </a:p>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En 2018, 41 % écoles avaient au moins 1 classe à 1700 ppm (objectif 800 ppm)</a:t>
            </a:r>
          </a:p>
          <a:p>
            <a:r>
              <a:rPr lang="fr-FR" sz="1100" dirty="0">
                <a:effectLst/>
                <a:latin typeface="Arial" panose="020B0604020202020204" pitchFamily="34" charset="0"/>
                <a:ea typeface="Calibri" panose="020F0502020204030204" pitchFamily="34" charset="0"/>
                <a:cs typeface="Arial" panose="020B0604020202020204" pitchFamily="34" charset="0"/>
              </a:rPr>
              <a:t>Lavarde Patrick, </a:t>
            </a:r>
            <a:r>
              <a:rPr lang="fr-FR" sz="1100" dirty="0" err="1">
                <a:effectLst/>
                <a:latin typeface="Arial" panose="020B0604020202020204" pitchFamily="34" charset="0"/>
                <a:ea typeface="Calibri" panose="020F0502020204030204" pitchFamily="34" charset="0"/>
                <a:cs typeface="Arial" panose="020B0604020202020204" pitchFamily="34" charset="0"/>
              </a:rPr>
              <a:t>Krieps</a:t>
            </a:r>
            <a:r>
              <a:rPr lang="fr-FR" sz="1100" dirty="0">
                <a:effectLst/>
                <a:latin typeface="Arial" panose="020B0604020202020204" pitchFamily="34" charset="0"/>
                <a:ea typeface="Calibri" panose="020F0502020204030204" pitchFamily="34" charset="0"/>
                <a:cs typeface="Arial" panose="020B0604020202020204" pitchFamily="34" charset="0"/>
              </a:rPr>
              <a:t> Laura, </a:t>
            </a:r>
            <a:r>
              <a:rPr lang="fr-FR" sz="1100" dirty="0" err="1">
                <a:effectLst/>
                <a:latin typeface="Arial" panose="020B0604020202020204" pitchFamily="34" charset="0"/>
                <a:ea typeface="Calibri" panose="020F0502020204030204" pitchFamily="34" charset="0"/>
                <a:cs typeface="Arial" panose="020B0604020202020204" pitchFamily="34" charset="0"/>
              </a:rPr>
              <a:t>Lesteven</a:t>
            </a:r>
            <a:r>
              <a:rPr lang="fr-FR" sz="1100" dirty="0">
                <a:effectLst/>
                <a:latin typeface="Arial" panose="020B0604020202020204" pitchFamily="34" charset="0"/>
                <a:ea typeface="Calibri" panose="020F0502020204030204" pitchFamily="34" charset="0"/>
                <a:cs typeface="Arial" panose="020B0604020202020204" pitchFamily="34" charset="0"/>
              </a:rPr>
              <a:t> Pierre, </a:t>
            </a:r>
            <a:r>
              <a:rPr lang="fr-FR" sz="1100" dirty="0" err="1">
                <a:effectLst/>
                <a:latin typeface="Arial" panose="020B0604020202020204" pitchFamily="34" charset="0"/>
                <a:ea typeface="Calibri" panose="020F0502020204030204" pitchFamily="34" charset="0"/>
                <a:cs typeface="Arial" panose="020B0604020202020204" pitchFamily="34" charset="0"/>
              </a:rPr>
              <a:t>Simoni</a:t>
            </a:r>
            <a:r>
              <a:rPr lang="fr-FR" sz="1100" dirty="0">
                <a:effectLst/>
                <a:latin typeface="Arial" panose="020B0604020202020204" pitchFamily="34" charset="0"/>
                <a:ea typeface="Calibri" panose="020F0502020204030204" pitchFamily="34" charset="0"/>
                <a:cs typeface="Arial" panose="020B0604020202020204" pitchFamily="34" charset="0"/>
              </a:rPr>
              <a:t> Marie-Louise. L’Observatoire de la qualité de l’air intérieur : bilan et perspectives. </a:t>
            </a:r>
            <a:r>
              <a:rPr lang="en-US" sz="1100" dirty="0">
                <a:effectLst/>
                <a:latin typeface="Arial" panose="020B0604020202020204" pitchFamily="34" charset="0"/>
                <a:ea typeface="Calibri" panose="020F0502020204030204" pitchFamily="34" charset="0"/>
                <a:cs typeface="Arial" panose="020B0604020202020204" pitchFamily="34" charset="0"/>
              </a:rPr>
              <a:t>Rapport CGEDD n° 012430-01, IGAS n° 2018-085 et IGA n° 18073 R. 2019.</a:t>
            </a:r>
            <a:r>
              <a:rPr lang="fr-FR" sz="1100" dirty="0">
                <a:effectLst/>
                <a:latin typeface="Arial" panose="020B0604020202020204" pitchFamily="34" charset="0"/>
                <a:cs typeface="Arial" panose="020B0604020202020204" pitchFamily="34" charset="0"/>
              </a:rPr>
              <a:t> </a:t>
            </a:r>
          </a:p>
        </p:txBody>
      </p:sp>
      <p:sp>
        <p:nvSpPr>
          <p:cNvPr id="3" name="ZoneTexte 2">
            <a:extLst>
              <a:ext uri="{FF2B5EF4-FFF2-40B4-BE49-F238E27FC236}">
                <a16:creationId xmlns:a16="http://schemas.microsoft.com/office/drawing/2014/main" id="{68CC2819-7714-B1D5-841B-73233D5B8B4B}"/>
              </a:ext>
            </a:extLst>
          </p:cNvPr>
          <p:cNvSpPr txBox="1"/>
          <p:nvPr/>
        </p:nvSpPr>
        <p:spPr>
          <a:xfrm>
            <a:off x="0" y="-5414683"/>
            <a:ext cx="12153544" cy="5262979"/>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346B1A20-4EAE-12C3-39E5-5E7E0BEFBE3B}"/>
              </a:ext>
            </a:extLst>
          </p:cNvPr>
          <p:cNvPicPr>
            <a:picLocks noChangeAspect="1"/>
          </p:cNvPicPr>
          <p:nvPr/>
        </p:nvPicPr>
        <p:blipFill>
          <a:blip r:embed="rId5"/>
          <a:stretch>
            <a:fillRect/>
          </a:stretch>
        </p:blipFill>
        <p:spPr>
          <a:xfrm>
            <a:off x="1620767" y="-5142482"/>
            <a:ext cx="8912009" cy="4718576"/>
          </a:xfrm>
          <a:prstGeom prst="rect">
            <a:avLst/>
          </a:prstGeom>
        </p:spPr>
      </p:pic>
      <p:sp>
        <p:nvSpPr>
          <p:cNvPr id="6" name="ZoneTexte 5">
            <a:extLst>
              <a:ext uri="{FF2B5EF4-FFF2-40B4-BE49-F238E27FC236}">
                <a16:creationId xmlns:a16="http://schemas.microsoft.com/office/drawing/2014/main" id="{995EF743-0C4B-2DC3-163B-C68A2A8B65A3}"/>
              </a:ext>
            </a:extLst>
          </p:cNvPr>
          <p:cNvSpPr txBox="1"/>
          <p:nvPr/>
        </p:nvSpPr>
        <p:spPr>
          <a:xfrm>
            <a:off x="19227" y="2901104"/>
            <a:ext cx="12153544" cy="1815882"/>
          </a:xfrm>
          <a:prstGeom prst="rect">
            <a:avLst/>
          </a:prstGeom>
          <a:solidFill>
            <a:srgbClr val="FCF7F3">
              <a:alpha val="67132"/>
            </a:srgbClr>
          </a:solidFill>
        </p:spPr>
        <p:txBody>
          <a:bodyPr wrap="square" rtlCol="0">
            <a:spAutoFit/>
          </a:bodyPr>
          <a:lstStyle/>
          <a:p>
            <a:pPr algn="ctr"/>
            <a:r>
              <a:rPr lang="fr-FR" sz="2800" b="1" dirty="0">
                <a:solidFill>
                  <a:srgbClr val="0070C0"/>
                </a:solidFill>
                <a:latin typeface="Calibri" panose="020F0502020204030204" pitchFamily="34" charset="0"/>
                <a:cs typeface="Calibri" panose="020F0502020204030204" pitchFamily="34" charset="0"/>
              </a:rPr>
              <a:t>Pourquoi évaluer ? </a:t>
            </a:r>
          </a:p>
          <a:p>
            <a:pPr marL="914400" lvl="1" indent="-457200">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Modifier l’ouverture de fenêtre (</a:t>
            </a:r>
            <a:r>
              <a:rPr lang="fr-FR" sz="2800" b="1" dirty="0" err="1">
                <a:solidFill>
                  <a:srgbClr val="0070C0"/>
                </a:solidFill>
                <a:latin typeface="Calibri" panose="020F0502020204030204" pitchFamily="34" charset="0"/>
                <a:cs typeface="Calibri" panose="020F0502020204030204" pitchFamily="34" charset="0"/>
              </a:rPr>
              <a:t>oscillobattant</a:t>
            </a:r>
            <a:r>
              <a:rPr lang="fr-FR" sz="2800" b="1" dirty="0">
                <a:solidFill>
                  <a:srgbClr val="0070C0"/>
                </a:solidFill>
                <a:latin typeface="Calibri" panose="020F0502020204030204" pitchFamily="34" charset="0"/>
                <a:cs typeface="Calibri" panose="020F0502020204030204" pitchFamily="34" charset="0"/>
              </a:rPr>
              <a:t>, française…) ou porte </a:t>
            </a:r>
          </a:p>
          <a:p>
            <a:pPr marL="914400" lvl="1" indent="-457200">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 malgré le froid, le bruit (+ le risque d’attraper froid et tomber malade…)</a:t>
            </a:r>
          </a:p>
          <a:p>
            <a:pPr marL="914400" lvl="1" indent="-457200">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Informer et former à un marqueur de qualité de l’air</a:t>
            </a:r>
          </a:p>
        </p:txBody>
      </p:sp>
    </p:spTree>
    <p:extLst>
      <p:ext uri="{BB962C8B-B14F-4D97-AF65-F5344CB8AC3E}">
        <p14:creationId xmlns:p14="http://schemas.microsoft.com/office/powerpoint/2010/main" val="3746439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7" name="Image 46" descr="Détecteur de CO2 mural annonçant 528 ppm de CO2 en salle d’attente">
            <a:extLst>
              <a:ext uri="{FF2B5EF4-FFF2-40B4-BE49-F238E27FC236}">
                <a16:creationId xmlns:a16="http://schemas.microsoft.com/office/drawing/2014/main" id="{2A259336-46B3-0FA3-E0CB-DD6245BED22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 uri="{28A0092B-C50C-407E-A947-70E740481C1C}">
                <a14:useLocalDpi xmlns:a14="http://schemas.microsoft.com/office/drawing/2010/main" val="0"/>
              </a:ext>
            </a:extLst>
          </a:blip>
          <a:srcRect l="52580" t="19672" r="24932" b="56764"/>
          <a:stretch/>
        </p:blipFill>
        <p:spPr bwMode="auto">
          <a:xfrm>
            <a:off x="2809702" y="23393"/>
            <a:ext cx="9363071" cy="6834607"/>
          </a:xfrm>
          <a:custGeom>
            <a:avLst/>
            <a:gdLst/>
            <a:ahLst/>
            <a:cxnLst/>
            <a:rect l="l" t="t" r="r" b="b"/>
            <a:pathLst>
              <a:path w="9363071" h="6834607">
                <a:moveTo>
                  <a:pt x="900006" y="5548113"/>
                </a:moveTo>
                <a:lnTo>
                  <a:pt x="1157590" y="5786643"/>
                </a:lnTo>
                <a:lnTo>
                  <a:pt x="1157590" y="6042941"/>
                </a:lnTo>
                <a:lnTo>
                  <a:pt x="1461585" y="6042941"/>
                </a:lnTo>
                <a:lnTo>
                  <a:pt x="1492951" y="6069367"/>
                </a:lnTo>
                <a:lnTo>
                  <a:pt x="1736764" y="6269718"/>
                </a:lnTo>
                <a:lnTo>
                  <a:pt x="900006" y="6269718"/>
                </a:lnTo>
                <a:close/>
                <a:moveTo>
                  <a:pt x="3609571" y="5296717"/>
                </a:moveTo>
                <a:lnTo>
                  <a:pt x="3767031" y="5793059"/>
                </a:lnTo>
                <a:lnTo>
                  <a:pt x="3446976" y="5793059"/>
                </a:lnTo>
                <a:close/>
                <a:moveTo>
                  <a:pt x="8137704" y="5227400"/>
                </a:moveTo>
                <a:lnTo>
                  <a:pt x="8444066" y="5227400"/>
                </a:lnTo>
                <a:cubicBezTo>
                  <a:pt x="8501116" y="5227400"/>
                  <a:pt x="8543904" y="5234817"/>
                  <a:pt x="8572430" y="5249650"/>
                </a:cubicBezTo>
                <a:cubicBezTo>
                  <a:pt x="8623206" y="5275894"/>
                  <a:pt x="8648594" y="5327239"/>
                  <a:pt x="8648594" y="5403687"/>
                </a:cubicBezTo>
                <a:cubicBezTo>
                  <a:pt x="8648594" y="5474430"/>
                  <a:pt x="8622350" y="5521783"/>
                  <a:pt x="8569864" y="5545744"/>
                </a:cubicBezTo>
                <a:cubicBezTo>
                  <a:pt x="8540196" y="5559436"/>
                  <a:pt x="8495697" y="5566282"/>
                  <a:pt x="8436364" y="5566282"/>
                </a:cubicBezTo>
                <a:lnTo>
                  <a:pt x="8137704" y="5566282"/>
                </a:lnTo>
                <a:close/>
                <a:moveTo>
                  <a:pt x="7880120" y="5008325"/>
                </a:moveTo>
                <a:lnTo>
                  <a:pt x="7880120" y="6269718"/>
                </a:lnTo>
                <a:lnTo>
                  <a:pt x="8137704" y="6269718"/>
                </a:lnTo>
                <a:lnTo>
                  <a:pt x="8137704" y="5775088"/>
                </a:lnTo>
                <a:lnTo>
                  <a:pt x="8409836" y="5775088"/>
                </a:lnTo>
                <a:cubicBezTo>
                  <a:pt x="8487424" y="5775088"/>
                  <a:pt x="8540340" y="5788495"/>
                  <a:pt x="8568580" y="5815309"/>
                </a:cubicBezTo>
                <a:cubicBezTo>
                  <a:pt x="8596820" y="5842123"/>
                  <a:pt x="8611510" y="5895750"/>
                  <a:pt x="8612652" y="5976192"/>
                </a:cubicBezTo>
                <a:lnTo>
                  <a:pt x="8614363" y="6093431"/>
                </a:lnTo>
                <a:cubicBezTo>
                  <a:pt x="8614933" y="6130514"/>
                  <a:pt x="8618642" y="6166742"/>
                  <a:pt x="8625488" y="6202113"/>
                </a:cubicBezTo>
                <a:cubicBezTo>
                  <a:pt x="8628911" y="6219228"/>
                  <a:pt x="8634616" y="6241763"/>
                  <a:pt x="8642603" y="6269718"/>
                </a:cubicBezTo>
                <a:lnTo>
                  <a:pt x="8932706" y="6269718"/>
                </a:lnTo>
                <a:lnTo>
                  <a:pt x="8932706" y="6238055"/>
                </a:lnTo>
                <a:cubicBezTo>
                  <a:pt x="8907604" y="6222651"/>
                  <a:pt x="8891630" y="6198690"/>
                  <a:pt x="8884784" y="6166171"/>
                </a:cubicBezTo>
                <a:cubicBezTo>
                  <a:pt x="8880219" y="6145633"/>
                  <a:pt x="8877938" y="6106553"/>
                  <a:pt x="8877938" y="6048932"/>
                </a:cubicBezTo>
                <a:lnTo>
                  <a:pt x="8877938" y="5964211"/>
                </a:lnTo>
                <a:cubicBezTo>
                  <a:pt x="8877938" y="5875783"/>
                  <a:pt x="8865814" y="5810032"/>
                  <a:pt x="8841568" y="5766958"/>
                </a:cubicBezTo>
                <a:cubicBezTo>
                  <a:pt x="8817320" y="5723885"/>
                  <a:pt x="8776102" y="5690653"/>
                  <a:pt x="8717910" y="5667262"/>
                </a:cubicBezTo>
                <a:cubicBezTo>
                  <a:pt x="8787512" y="5643301"/>
                  <a:pt x="8837431" y="5602367"/>
                  <a:pt x="8867668" y="5544460"/>
                </a:cubicBezTo>
                <a:cubicBezTo>
                  <a:pt x="8897905" y="5486554"/>
                  <a:pt x="8913024" y="5427649"/>
                  <a:pt x="8913024" y="5367745"/>
                </a:cubicBezTo>
                <a:cubicBezTo>
                  <a:pt x="8913024" y="5318111"/>
                  <a:pt x="8905036" y="5273897"/>
                  <a:pt x="8889062" y="5235102"/>
                </a:cubicBezTo>
                <a:cubicBezTo>
                  <a:pt x="8873088" y="5196308"/>
                  <a:pt x="8851409" y="5160936"/>
                  <a:pt x="8824024" y="5128988"/>
                </a:cubicBezTo>
                <a:cubicBezTo>
                  <a:pt x="8790935" y="5090193"/>
                  <a:pt x="8750571" y="5060812"/>
                  <a:pt x="8702934" y="5040844"/>
                </a:cubicBezTo>
                <a:cubicBezTo>
                  <a:pt x="8655296" y="5020877"/>
                  <a:pt x="8587264" y="5010037"/>
                  <a:pt x="8498835" y="5008325"/>
                </a:cubicBezTo>
                <a:close/>
                <a:moveTo>
                  <a:pt x="6710256" y="5008325"/>
                </a:moveTo>
                <a:lnTo>
                  <a:pt x="6710256" y="6269718"/>
                </a:lnTo>
                <a:lnTo>
                  <a:pt x="7666142" y="6269718"/>
                </a:lnTo>
                <a:lnTo>
                  <a:pt x="7666142" y="6042941"/>
                </a:lnTo>
                <a:lnTo>
                  <a:pt x="6967840" y="6042941"/>
                </a:lnTo>
                <a:lnTo>
                  <a:pt x="6967840" y="5718608"/>
                </a:lnTo>
                <a:lnTo>
                  <a:pt x="7580565" y="5718608"/>
                </a:lnTo>
                <a:lnTo>
                  <a:pt x="7580565" y="5499533"/>
                </a:lnTo>
                <a:lnTo>
                  <a:pt x="6967840" y="5499533"/>
                </a:lnTo>
                <a:lnTo>
                  <a:pt x="6967840" y="5231679"/>
                </a:lnTo>
                <a:lnTo>
                  <a:pt x="7635334" y="5231679"/>
                </a:lnTo>
                <a:lnTo>
                  <a:pt x="7635334" y="5008325"/>
                </a:lnTo>
                <a:close/>
                <a:moveTo>
                  <a:pt x="5435729" y="5008325"/>
                </a:moveTo>
                <a:lnTo>
                  <a:pt x="5435729" y="5783646"/>
                </a:lnTo>
                <a:cubicBezTo>
                  <a:pt x="5435729" y="5917715"/>
                  <a:pt x="5456553" y="6022118"/>
                  <a:pt x="5498200" y="6096854"/>
                </a:cubicBezTo>
                <a:cubicBezTo>
                  <a:pt x="5576359" y="6233776"/>
                  <a:pt x="5724690" y="6302237"/>
                  <a:pt x="5943196" y="6302237"/>
                </a:cubicBezTo>
                <a:cubicBezTo>
                  <a:pt x="6161700" y="6302237"/>
                  <a:pt x="6309746" y="6233776"/>
                  <a:pt x="6387336" y="6096854"/>
                </a:cubicBezTo>
                <a:cubicBezTo>
                  <a:pt x="6428982" y="6022118"/>
                  <a:pt x="6449806" y="5917715"/>
                  <a:pt x="6449806" y="5783646"/>
                </a:cubicBezTo>
                <a:lnTo>
                  <a:pt x="6449806" y="5008325"/>
                </a:lnTo>
                <a:lnTo>
                  <a:pt x="6181953" y="5008325"/>
                </a:lnTo>
                <a:lnTo>
                  <a:pt x="6181953" y="5783646"/>
                </a:lnTo>
                <a:cubicBezTo>
                  <a:pt x="6181952" y="5870363"/>
                  <a:pt x="6171683" y="5933689"/>
                  <a:pt x="6151146" y="5973625"/>
                </a:cubicBezTo>
                <a:cubicBezTo>
                  <a:pt x="6119197" y="6044368"/>
                  <a:pt x="6049880" y="6079739"/>
                  <a:pt x="5943196" y="6079739"/>
                </a:cubicBezTo>
                <a:cubicBezTo>
                  <a:pt x="5835940" y="6079739"/>
                  <a:pt x="5766338" y="6044368"/>
                  <a:pt x="5734390" y="5973625"/>
                </a:cubicBezTo>
                <a:cubicBezTo>
                  <a:pt x="5713850" y="5933689"/>
                  <a:pt x="5703582" y="5870363"/>
                  <a:pt x="5703582" y="5783646"/>
                </a:cubicBezTo>
                <a:lnTo>
                  <a:pt x="5703582" y="5008325"/>
                </a:lnTo>
                <a:close/>
                <a:moveTo>
                  <a:pt x="4368929" y="5008325"/>
                </a:moveTo>
                <a:lnTo>
                  <a:pt x="4368929" y="6269718"/>
                </a:lnTo>
                <a:lnTo>
                  <a:pt x="5257210" y="6269718"/>
                </a:lnTo>
                <a:lnTo>
                  <a:pt x="5257210" y="6042941"/>
                </a:lnTo>
                <a:lnTo>
                  <a:pt x="4632503" y="6042941"/>
                </a:lnTo>
                <a:lnTo>
                  <a:pt x="4632503" y="5008325"/>
                </a:lnTo>
                <a:close/>
                <a:moveTo>
                  <a:pt x="3463236" y="5008325"/>
                </a:moveTo>
                <a:lnTo>
                  <a:pt x="3013105" y="6269718"/>
                </a:lnTo>
                <a:lnTo>
                  <a:pt x="3288660" y="6269718"/>
                </a:lnTo>
                <a:lnTo>
                  <a:pt x="3375948" y="6010422"/>
                </a:lnTo>
                <a:lnTo>
                  <a:pt x="3840626" y="6010422"/>
                </a:lnTo>
                <a:lnTo>
                  <a:pt x="3921924" y="6269718"/>
                </a:lnTo>
                <a:lnTo>
                  <a:pt x="4207748" y="6269718"/>
                </a:lnTo>
                <a:lnTo>
                  <a:pt x="3761041" y="5008325"/>
                </a:lnTo>
                <a:close/>
                <a:moveTo>
                  <a:pt x="1970601" y="5008325"/>
                </a:moveTo>
                <a:lnTo>
                  <a:pt x="2396771" y="6269718"/>
                </a:lnTo>
                <a:lnTo>
                  <a:pt x="2645797" y="6269718"/>
                </a:lnTo>
                <a:lnTo>
                  <a:pt x="3076245" y="5008325"/>
                </a:lnTo>
                <a:lnTo>
                  <a:pt x="2802402" y="5008325"/>
                </a:lnTo>
                <a:lnTo>
                  <a:pt x="2525990" y="5965923"/>
                </a:lnTo>
                <a:lnTo>
                  <a:pt x="2252147" y="5008325"/>
                </a:lnTo>
                <a:close/>
                <a:moveTo>
                  <a:pt x="1388646" y="4651473"/>
                </a:moveTo>
                <a:lnTo>
                  <a:pt x="1224340" y="4907346"/>
                </a:lnTo>
                <a:lnTo>
                  <a:pt x="1400627" y="4907346"/>
                </a:lnTo>
                <a:lnTo>
                  <a:pt x="1660778" y="4651473"/>
                </a:lnTo>
                <a:close/>
                <a:moveTo>
                  <a:pt x="1591717" y="0"/>
                </a:moveTo>
                <a:lnTo>
                  <a:pt x="2663863" y="0"/>
                </a:lnTo>
                <a:lnTo>
                  <a:pt x="2973963" y="0"/>
                </a:lnTo>
                <a:lnTo>
                  <a:pt x="3428981" y="0"/>
                </a:lnTo>
                <a:lnTo>
                  <a:pt x="5105536" y="0"/>
                </a:lnTo>
                <a:lnTo>
                  <a:pt x="9363071" y="0"/>
                </a:lnTo>
                <a:lnTo>
                  <a:pt x="9363071" y="6834607"/>
                </a:lnTo>
                <a:lnTo>
                  <a:pt x="5105536" y="6834607"/>
                </a:lnTo>
                <a:lnTo>
                  <a:pt x="3428981" y="6834607"/>
                </a:lnTo>
                <a:lnTo>
                  <a:pt x="2973963" y="6834607"/>
                </a:lnTo>
                <a:lnTo>
                  <a:pt x="2663863" y="6834607"/>
                </a:lnTo>
                <a:lnTo>
                  <a:pt x="2454479" y="6834607"/>
                </a:lnTo>
                <a:lnTo>
                  <a:pt x="2344879" y="6757470"/>
                </a:lnTo>
                <a:cubicBezTo>
                  <a:pt x="2174414" y="6630414"/>
                  <a:pt x="2007078" y="6493173"/>
                  <a:pt x="1838197" y="6353069"/>
                </a:cubicBezTo>
                <a:lnTo>
                  <a:pt x="1736764" y="6269718"/>
                </a:lnTo>
                <a:lnTo>
                  <a:pt x="1855892" y="6269718"/>
                </a:lnTo>
                <a:lnTo>
                  <a:pt x="1855892" y="6042941"/>
                </a:lnTo>
                <a:lnTo>
                  <a:pt x="1461585" y="6042941"/>
                </a:lnTo>
                <a:lnTo>
                  <a:pt x="1159738" y="5788632"/>
                </a:lnTo>
                <a:lnTo>
                  <a:pt x="1157590" y="5786643"/>
                </a:lnTo>
                <a:lnTo>
                  <a:pt x="1157590" y="5718608"/>
                </a:lnTo>
                <a:lnTo>
                  <a:pt x="1770316" y="5718608"/>
                </a:lnTo>
                <a:lnTo>
                  <a:pt x="1770316" y="5499533"/>
                </a:lnTo>
                <a:lnTo>
                  <a:pt x="1157590" y="5499533"/>
                </a:lnTo>
                <a:lnTo>
                  <a:pt x="1157590" y="5231679"/>
                </a:lnTo>
                <a:lnTo>
                  <a:pt x="1825084" y="5231679"/>
                </a:lnTo>
                <a:lnTo>
                  <a:pt x="1825084" y="5008325"/>
                </a:lnTo>
                <a:lnTo>
                  <a:pt x="900006" y="5008325"/>
                </a:lnTo>
                <a:lnTo>
                  <a:pt x="900006" y="5548113"/>
                </a:lnTo>
                <a:lnTo>
                  <a:pt x="849037" y="5500914"/>
                </a:lnTo>
                <a:cubicBezTo>
                  <a:pt x="355786" y="5010037"/>
                  <a:pt x="0" y="4448602"/>
                  <a:pt x="0" y="3609302"/>
                </a:cubicBezTo>
                <a:cubicBezTo>
                  <a:pt x="0" y="2086052"/>
                  <a:pt x="562670" y="752067"/>
                  <a:pt x="1570020" y="14946"/>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ZoneTexte 1">
            <a:extLst>
              <a:ext uri="{FF2B5EF4-FFF2-40B4-BE49-F238E27FC236}">
                <a16:creationId xmlns:a16="http://schemas.microsoft.com/office/drawing/2014/main" id="{A56962FD-6DE7-B8A5-DA81-26963411D8A7}"/>
              </a:ext>
            </a:extLst>
          </p:cNvPr>
          <p:cNvSpPr txBox="1"/>
          <p:nvPr/>
        </p:nvSpPr>
        <p:spPr>
          <a:xfrm>
            <a:off x="0" y="0"/>
            <a:ext cx="12153544" cy="5262979"/>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BF1E2D88-F260-07B5-CE9C-49D8C0CD7960}"/>
              </a:ext>
            </a:extLst>
          </p:cNvPr>
          <p:cNvPicPr>
            <a:picLocks noChangeAspect="1"/>
          </p:cNvPicPr>
          <p:nvPr/>
        </p:nvPicPr>
        <p:blipFill>
          <a:blip r:embed="rId5"/>
          <a:stretch>
            <a:fillRect/>
          </a:stretch>
        </p:blipFill>
        <p:spPr>
          <a:xfrm>
            <a:off x="1639995" y="272201"/>
            <a:ext cx="8912009" cy="4718576"/>
          </a:xfrm>
          <a:prstGeom prst="rect">
            <a:avLst/>
          </a:prstGeom>
        </p:spPr>
      </p:pic>
      <p:pic>
        <p:nvPicPr>
          <p:cNvPr id="12" name="Image 11" descr="Une image contenant texte, capture d’écran, Police&#10;&#10;Description générée automatiquement">
            <a:extLst>
              <a:ext uri="{FF2B5EF4-FFF2-40B4-BE49-F238E27FC236}">
                <a16:creationId xmlns:a16="http://schemas.microsoft.com/office/drawing/2014/main" id="{88986320-1467-2D46-5D02-EAE2EC538D45}"/>
              </a:ext>
            </a:extLst>
          </p:cNvPr>
          <p:cNvPicPr>
            <a:picLocks noChangeAspect="1"/>
          </p:cNvPicPr>
          <p:nvPr/>
        </p:nvPicPr>
        <p:blipFill>
          <a:blip r:embed="rId6"/>
          <a:stretch>
            <a:fillRect/>
          </a:stretch>
        </p:blipFill>
        <p:spPr>
          <a:xfrm rot="2128012">
            <a:off x="-3265714" y="7333861"/>
            <a:ext cx="4425355" cy="2707021"/>
          </a:xfrm>
          <a:prstGeom prst="rect">
            <a:avLst/>
          </a:prstGeom>
        </p:spPr>
      </p:pic>
      <p:sp>
        <p:nvSpPr>
          <p:cNvPr id="3" name="ZoneTexte 2">
            <a:extLst>
              <a:ext uri="{FF2B5EF4-FFF2-40B4-BE49-F238E27FC236}">
                <a16:creationId xmlns:a16="http://schemas.microsoft.com/office/drawing/2014/main" id="{5441C3C7-B448-1592-FCA6-34AE820D4604}"/>
              </a:ext>
            </a:extLst>
          </p:cNvPr>
          <p:cNvSpPr txBox="1"/>
          <p:nvPr/>
        </p:nvSpPr>
        <p:spPr>
          <a:xfrm>
            <a:off x="12639682" y="-2783118"/>
            <a:ext cx="12153544" cy="2877711"/>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Nous inspirons 12 000 litres d’air par jour</a:t>
            </a:r>
          </a:p>
          <a:p>
            <a:r>
              <a:rPr lang="fr-FR" sz="1400" b="1" dirty="0">
                <a:latin typeface="Calibri" panose="020F0502020204030204" pitchFamily="34" charset="0"/>
                <a:cs typeface="Calibri" panose="020F0502020204030204" pitchFamily="34" charset="0"/>
              </a:rPr>
              <a:t>500 ml par inspiration x 16/min x 24 heures</a:t>
            </a:r>
          </a:p>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L’air intérieur est jusqu’à 8 fois plus pollué que l’air extérieur (OMS)</a:t>
            </a:r>
          </a:p>
          <a:p>
            <a:r>
              <a:rPr lang="fr-FR" sz="1100" dirty="0" err="1">
                <a:latin typeface="Arial" panose="020B0604020202020204" pitchFamily="34" charset="0"/>
                <a:cs typeface="Arial" panose="020B0604020202020204" pitchFamily="34" charset="0"/>
              </a:rPr>
              <a:t>Fugit</a:t>
            </a:r>
            <a:r>
              <a:rPr lang="fr-FR" sz="1100" dirty="0">
                <a:latin typeface="Arial" panose="020B0604020202020204" pitchFamily="34" charset="0"/>
                <a:cs typeface="Arial" panose="020B0604020202020204" pitchFamily="34" charset="0"/>
              </a:rPr>
              <a:t> Jean-Luc, </a:t>
            </a:r>
            <a:r>
              <a:rPr lang="fr-FR" sz="1100" dirty="0" err="1">
                <a:latin typeface="Arial" panose="020B0604020202020204" pitchFamily="34" charset="0"/>
                <a:cs typeface="Arial" panose="020B0604020202020204" pitchFamily="34" charset="0"/>
              </a:rPr>
              <a:t>Préville</a:t>
            </a:r>
            <a:r>
              <a:rPr lang="fr-FR" sz="1100" dirty="0">
                <a:latin typeface="Arial" panose="020B0604020202020204" pitchFamily="34" charset="0"/>
                <a:cs typeface="Arial" panose="020B0604020202020204" pitchFamily="34" charset="0"/>
              </a:rPr>
              <a:t> Angèle A. Rapport de l’office parlementaire d’évaluation des choix scientifiques et technologiques établi au nom de l’office, Qualité de l’air et Covid-19 : quelles interactions ? </a:t>
            </a:r>
            <a:r>
              <a:rPr lang="fr-FR" sz="1100" dirty="0" err="1">
                <a:latin typeface="Arial" panose="020B0604020202020204" pitchFamily="34" charset="0"/>
                <a:cs typeface="Arial" panose="020B0604020202020204" pitchFamily="34" charset="0"/>
              </a:rPr>
              <a:t>Assem</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Natl</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n.d</a:t>
            </a:r>
            <a:r>
              <a:rPr lang="fr-FR" sz="1100" dirty="0">
                <a:latin typeface="Arial" panose="020B0604020202020204" pitchFamily="34" charset="0"/>
                <a:cs typeface="Arial" panose="020B0604020202020204" pitchFamily="34" charset="0"/>
              </a:rPr>
              <a:t>. https://</a:t>
            </a:r>
            <a:r>
              <a:rPr lang="fr-FR" sz="1100" dirty="0" err="1">
                <a:latin typeface="Arial" panose="020B0604020202020204" pitchFamily="34" charset="0"/>
                <a:cs typeface="Arial" panose="020B0604020202020204" pitchFamily="34" charset="0"/>
              </a:rPr>
              <a:t>www.assemblee-nationale.fr</a:t>
            </a:r>
            <a:r>
              <a:rPr lang="fr-FR" sz="1100" dirty="0">
                <a:latin typeface="Arial" panose="020B0604020202020204" pitchFamily="34" charset="0"/>
                <a:cs typeface="Arial" panose="020B0604020202020204" pitchFamily="34" charset="0"/>
              </a:rPr>
              <a:t>/dyn/15/rapports/</a:t>
            </a:r>
            <a:r>
              <a:rPr lang="fr-FR" sz="1100" dirty="0" err="1">
                <a:latin typeface="Arial" panose="020B0604020202020204" pitchFamily="34" charset="0"/>
                <a:cs typeface="Arial" panose="020B0604020202020204" pitchFamily="34" charset="0"/>
              </a:rPr>
              <a:t>ots</a:t>
            </a:r>
            <a:r>
              <a:rPr lang="fr-FR" sz="1100" dirty="0">
                <a:latin typeface="Arial" panose="020B0604020202020204" pitchFamily="34" charset="0"/>
                <a:cs typeface="Arial" panose="020B0604020202020204" pitchFamily="34" charset="0"/>
              </a:rPr>
              <a:t>/l15b4761_rapport-information</a:t>
            </a:r>
            <a:endParaRPr lang="fr-FR" sz="28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Coût estimé en France d’une mauvaise qualité d’air intérieur = 19 milliards/an</a:t>
            </a:r>
          </a:p>
          <a:p>
            <a:r>
              <a:rPr lang="fr-FR" sz="1100" dirty="0">
                <a:latin typeface="Arial" panose="020B0604020202020204" pitchFamily="34" charset="0"/>
                <a:cs typeface="Arial" panose="020B0604020202020204" pitchFamily="34" charset="0"/>
              </a:rPr>
              <a:t>Étude exploratoire du coût socio-économique des polluants de l’air intérieur (rapport 2014 de l’OQAI). https://</a:t>
            </a:r>
            <a:r>
              <a:rPr lang="fr-FR" sz="1100" dirty="0" err="1">
                <a:latin typeface="Arial" panose="020B0604020202020204" pitchFamily="34" charset="0"/>
                <a:cs typeface="Arial" panose="020B0604020202020204" pitchFamily="34" charset="0"/>
              </a:rPr>
              <a:t>www.oqai.fr</a:t>
            </a:r>
            <a:r>
              <a:rPr lang="fr-FR" sz="1100" dirty="0">
                <a:latin typeface="Arial" panose="020B0604020202020204" pitchFamily="34" charset="0"/>
                <a:cs typeface="Arial" panose="020B0604020202020204" pitchFamily="34" charset="0"/>
              </a:rPr>
              <a:t>/</a:t>
            </a:r>
            <a:r>
              <a:rPr lang="fr-FR" sz="1100" dirty="0" err="1">
                <a:latin typeface="Arial" panose="020B0604020202020204" pitchFamily="34" charset="0"/>
                <a:cs typeface="Arial" panose="020B0604020202020204" pitchFamily="34" charset="0"/>
              </a:rPr>
              <a:t>fr</a:t>
            </a:r>
            <a:r>
              <a:rPr lang="fr-FR" sz="1100" dirty="0">
                <a:latin typeface="Arial" panose="020B0604020202020204" pitchFamily="34" charset="0"/>
                <a:cs typeface="Arial" panose="020B0604020202020204" pitchFamily="34" charset="0"/>
              </a:rPr>
              <a:t>/media/rapports/6-etudes-rapport-cout-economique-pai-avril2014</a:t>
            </a:r>
          </a:p>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En 2018, 41 % écoles avaient au moins 1 classe à 1700 ppm (objectif 800 ppm)</a:t>
            </a:r>
          </a:p>
          <a:p>
            <a:r>
              <a:rPr lang="fr-FR" sz="1100" dirty="0">
                <a:effectLst/>
                <a:latin typeface="Arial" panose="020B0604020202020204" pitchFamily="34" charset="0"/>
                <a:ea typeface="Calibri" panose="020F0502020204030204" pitchFamily="34" charset="0"/>
                <a:cs typeface="Arial" panose="020B0604020202020204" pitchFamily="34" charset="0"/>
              </a:rPr>
              <a:t>Lavarde Patrick, </a:t>
            </a:r>
            <a:r>
              <a:rPr lang="fr-FR" sz="1100" dirty="0" err="1">
                <a:effectLst/>
                <a:latin typeface="Arial" panose="020B0604020202020204" pitchFamily="34" charset="0"/>
                <a:ea typeface="Calibri" panose="020F0502020204030204" pitchFamily="34" charset="0"/>
                <a:cs typeface="Arial" panose="020B0604020202020204" pitchFamily="34" charset="0"/>
              </a:rPr>
              <a:t>Krieps</a:t>
            </a:r>
            <a:r>
              <a:rPr lang="fr-FR" sz="1100" dirty="0">
                <a:effectLst/>
                <a:latin typeface="Arial" panose="020B0604020202020204" pitchFamily="34" charset="0"/>
                <a:ea typeface="Calibri" panose="020F0502020204030204" pitchFamily="34" charset="0"/>
                <a:cs typeface="Arial" panose="020B0604020202020204" pitchFamily="34" charset="0"/>
              </a:rPr>
              <a:t> Laura, </a:t>
            </a:r>
            <a:r>
              <a:rPr lang="fr-FR" sz="1100" dirty="0" err="1">
                <a:effectLst/>
                <a:latin typeface="Arial" panose="020B0604020202020204" pitchFamily="34" charset="0"/>
                <a:ea typeface="Calibri" panose="020F0502020204030204" pitchFamily="34" charset="0"/>
                <a:cs typeface="Arial" panose="020B0604020202020204" pitchFamily="34" charset="0"/>
              </a:rPr>
              <a:t>Lesteven</a:t>
            </a:r>
            <a:r>
              <a:rPr lang="fr-FR" sz="1100" dirty="0">
                <a:effectLst/>
                <a:latin typeface="Arial" panose="020B0604020202020204" pitchFamily="34" charset="0"/>
                <a:ea typeface="Calibri" panose="020F0502020204030204" pitchFamily="34" charset="0"/>
                <a:cs typeface="Arial" panose="020B0604020202020204" pitchFamily="34" charset="0"/>
              </a:rPr>
              <a:t> Pierre, </a:t>
            </a:r>
            <a:r>
              <a:rPr lang="fr-FR" sz="1100" dirty="0" err="1">
                <a:effectLst/>
                <a:latin typeface="Arial" panose="020B0604020202020204" pitchFamily="34" charset="0"/>
                <a:ea typeface="Calibri" panose="020F0502020204030204" pitchFamily="34" charset="0"/>
                <a:cs typeface="Arial" panose="020B0604020202020204" pitchFamily="34" charset="0"/>
              </a:rPr>
              <a:t>Simoni</a:t>
            </a:r>
            <a:r>
              <a:rPr lang="fr-FR" sz="1100" dirty="0">
                <a:effectLst/>
                <a:latin typeface="Arial" panose="020B0604020202020204" pitchFamily="34" charset="0"/>
                <a:ea typeface="Calibri" panose="020F0502020204030204" pitchFamily="34" charset="0"/>
                <a:cs typeface="Arial" panose="020B0604020202020204" pitchFamily="34" charset="0"/>
              </a:rPr>
              <a:t> Marie-Louise. L’Observatoire de la qualité de l’air intérieur : bilan et perspectives. </a:t>
            </a:r>
            <a:r>
              <a:rPr lang="en-US" sz="1100" dirty="0">
                <a:effectLst/>
                <a:latin typeface="Arial" panose="020B0604020202020204" pitchFamily="34" charset="0"/>
                <a:ea typeface="Calibri" panose="020F0502020204030204" pitchFamily="34" charset="0"/>
                <a:cs typeface="Arial" panose="020B0604020202020204" pitchFamily="34" charset="0"/>
              </a:rPr>
              <a:t>Rapport CGEDD n° 012430-01, IGAS n° 2018-085 et IGA n° 18073 R. 2019.</a:t>
            </a:r>
            <a:r>
              <a:rPr lang="fr-FR" sz="1100" dirty="0">
                <a:effectLst/>
                <a:latin typeface="Arial" panose="020B0604020202020204" pitchFamily="34" charset="0"/>
                <a:cs typeface="Arial" panose="020B0604020202020204" pitchFamily="34" charset="0"/>
              </a:rPr>
              <a:t> </a:t>
            </a:r>
          </a:p>
        </p:txBody>
      </p:sp>
      <p:sp>
        <p:nvSpPr>
          <p:cNvPr id="4" name="ZoneTexte 3">
            <a:extLst>
              <a:ext uri="{FF2B5EF4-FFF2-40B4-BE49-F238E27FC236}">
                <a16:creationId xmlns:a16="http://schemas.microsoft.com/office/drawing/2014/main" id="{78A8B674-7EAF-6BF7-3891-4E482EDF967A}"/>
              </a:ext>
            </a:extLst>
          </p:cNvPr>
          <p:cNvSpPr txBox="1"/>
          <p:nvPr/>
        </p:nvSpPr>
        <p:spPr>
          <a:xfrm>
            <a:off x="-12601226" y="5042118"/>
            <a:ext cx="12153544" cy="1815882"/>
          </a:xfrm>
          <a:prstGeom prst="rect">
            <a:avLst/>
          </a:prstGeom>
          <a:solidFill>
            <a:srgbClr val="FCF7F3">
              <a:alpha val="67132"/>
            </a:srgbClr>
          </a:solidFill>
        </p:spPr>
        <p:txBody>
          <a:bodyPr wrap="square" rtlCol="0">
            <a:spAutoFit/>
          </a:bodyPr>
          <a:lstStyle/>
          <a:p>
            <a:pPr algn="ctr"/>
            <a:r>
              <a:rPr lang="fr-FR" sz="2800" b="1" dirty="0">
                <a:solidFill>
                  <a:srgbClr val="0070C0"/>
                </a:solidFill>
                <a:latin typeface="Calibri" panose="020F0502020204030204" pitchFamily="34" charset="0"/>
                <a:cs typeface="Calibri" panose="020F0502020204030204" pitchFamily="34" charset="0"/>
              </a:rPr>
              <a:t>Pourquoi évaluer ? </a:t>
            </a:r>
          </a:p>
          <a:p>
            <a:pPr marL="914400" lvl="1" indent="-457200">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Modifier l’ouverture de fenêtre (</a:t>
            </a:r>
            <a:r>
              <a:rPr lang="fr-FR" sz="2800" b="1" dirty="0" err="1">
                <a:solidFill>
                  <a:srgbClr val="0070C0"/>
                </a:solidFill>
                <a:latin typeface="Calibri" panose="020F0502020204030204" pitchFamily="34" charset="0"/>
                <a:cs typeface="Calibri" panose="020F0502020204030204" pitchFamily="34" charset="0"/>
              </a:rPr>
              <a:t>oscillobattant</a:t>
            </a:r>
            <a:r>
              <a:rPr lang="fr-FR" sz="2800" b="1" dirty="0">
                <a:solidFill>
                  <a:srgbClr val="0070C0"/>
                </a:solidFill>
                <a:latin typeface="Calibri" panose="020F0502020204030204" pitchFamily="34" charset="0"/>
                <a:cs typeface="Calibri" panose="020F0502020204030204" pitchFamily="34" charset="0"/>
              </a:rPr>
              <a:t>, française…) ou porte </a:t>
            </a:r>
          </a:p>
          <a:p>
            <a:pPr marL="914400" lvl="1" indent="-457200">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 malgré le froid, le bruit (+ le risque d’attraper froid et tomber malade…)</a:t>
            </a:r>
          </a:p>
          <a:p>
            <a:pPr marL="914400" lvl="1" indent="-457200">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Informer et former à un marqueur de qualité de l’air</a:t>
            </a:r>
          </a:p>
        </p:txBody>
      </p:sp>
    </p:spTree>
    <p:extLst>
      <p:ext uri="{BB962C8B-B14F-4D97-AF65-F5344CB8AC3E}">
        <p14:creationId xmlns:p14="http://schemas.microsoft.com/office/powerpoint/2010/main" val="757692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7" name="Image 46" descr="Détecteur de CO2 mural annonçant 528 ppm de CO2 en salle d’attente">
            <a:extLst>
              <a:ext uri="{FF2B5EF4-FFF2-40B4-BE49-F238E27FC236}">
                <a16:creationId xmlns:a16="http://schemas.microsoft.com/office/drawing/2014/main" id="{2A259336-46B3-0FA3-E0CB-DD6245BED22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 uri="{28A0092B-C50C-407E-A947-70E740481C1C}">
                <a14:useLocalDpi xmlns:a14="http://schemas.microsoft.com/office/drawing/2010/main" val="0"/>
              </a:ext>
            </a:extLst>
          </a:blip>
          <a:srcRect l="52580" t="19672" r="24932" b="56764"/>
          <a:stretch/>
        </p:blipFill>
        <p:spPr bwMode="auto">
          <a:xfrm>
            <a:off x="2809702" y="23393"/>
            <a:ext cx="9363071" cy="6834607"/>
          </a:xfrm>
          <a:custGeom>
            <a:avLst/>
            <a:gdLst/>
            <a:ahLst/>
            <a:cxnLst/>
            <a:rect l="l" t="t" r="r" b="b"/>
            <a:pathLst>
              <a:path w="9363071" h="6834607">
                <a:moveTo>
                  <a:pt x="900006" y="5548113"/>
                </a:moveTo>
                <a:lnTo>
                  <a:pt x="1157590" y="5786643"/>
                </a:lnTo>
                <a:lnTo>
                  <a:pt x="1157590" y="6042941"/>
                </a:lnTo>
                <a:lnTo>
                  <a:pt x="1461585" y="6042941"/>
                </a:lnTo>
                <a:lnTo>
                  <a:pt x="1492951" y="6069367"/>
                </a:lnTo>
                <a:lnTo>
                  <a:pt x="1736764" y="6269718"/>
                </a:lnTo>
                <a:lnTo>
                  <a:pt x="900006" y="6269718"/>
                </a:lnTo>
                <a:close/>
                <a:moveTo>
                  <a:pt x="3609571" y="5296717"/>
                </a:moveTo>
                <a:lnTo>
                  <a:pt x="3767031" y="5793059"/>
                </a:lnTo>
                <a:lnTo>
                  <a:pt x="3446976" y="5793059"/>
                </a:lnTo>
                <a:close/>
                <a:moveTo>
                  <a:pt x="8137704" y="5227400"/>
                </a:moveTo>
                <a:lnTo>
                  <a:pt x="8444066" y="5227400"/>
                </a:lnTo>
                <a:cubicBezTo>
                  <a:pt x="8501116" y="5227400"/>
                  <a:pt x="8543904" y="5234817"/>
                  <a:pt x="8572430" y="5249650"/>
                </a:cubicBezTo>
                <a:cubicBezTo>
                  <a:pt x="8623206" y="5275894"/>
                  <a:pt x="8648594" y="5327239"/>
                  <a:pt x="8648594" y="5403687"/>
                </a:cubicBezTo>
                <a:cubicBezTo>
                  <a:pt x="8648594" y="5474430"/>
                  <a:pt x="8622350" y="5521783"/>
                  <a:pt x="8569864" y="5545744"/>
                </a:cubicBezTo>
                <a:cubicBezTo>
                  <a:pt x="8540196" y="5559436"/>
                  <a:pt x="8495697" y="5566282"/>
                  <a:pt x="8436364" y="5566282"/>
                </a:cubicBezTo>
                <a:lnTo>
                  <a:pt x="8137704" y="5566282"/>
                </a:lnTo>
                <a:close/>
                <a:moveTo>
                  <a:pt x="7880120" y="5008325"/>
                </a:moveTo>
                <a:lnTo>
                  <a:pt x="7880120" y="6269718"/>
                </a:lnTo>
                <a:lnTo>
                  <a:pt x="8137704" y="6269718"/>
                </a:lnTo>
                <a:lnTo>
                  <a:pt x="8137704" y="5775088"/>
                </a:lnTo>
                <a:lnTo>
                  <a:pt x="8409836" y="5775088"/>
                </a:lnTo>
                <a:cubicBezTo>
                  <a:pt x="8487424" y="5775088"/>
                  <a:pt x="8540340" y="5788495"/>
                  <a:pt x="8568580" y="5815309"/>
                </a:cubicBezTo>
                <a:cubicBezTo>
                  <a:pt x="8596820" y="5842123"/>
                  <a:pt x="8611510" y="5895750"/>
                  <a:pt x="8612652" y="5976192"/>
                </a:cubicBezTo>
                <a:lnTo>
                  <a:pt x="8614363" y="6093431"/>
                </a:lnTo>
                <a:cubicBezTo>
                  <a:pt x="8614933" y="6130514"/>
                  <a:pt x="8618642" y="6166742"/>
                  <a:pt x="8625488" y="6202113"/>
                </a:cubicBezTo>
                <a:cubicBezTo>
                  <a:pt x="8628911" y="6219228"/>
                  <a:pt x="8634616" y="6241763"/>
                  <a:pt x="8642603" y="6269718"/>
                </a:cubicBezTo>
                <a:lnTo>
                  <a:pt x="8932706" y="6269718"/>
                </a:lnTo>
                <a:lnTo>
                  <a:pt x="8932706" y="6238055"/>
                </a:lnTo>
                <a:cubicBezTo>
                  <a:pt x="8907604" y="6222651"/>
                  <a:pt x="8891630" y="6198690"/>
                  <a:pt x="8884784" y="6166171"/>
                </a:cubicBezTo>
                <a:cubicBezTo>
                  <a:pt x="8880219" y="6145633"/>
                  <a:pt x="8877938" y="6106553"/>
                  <a:pt x="8877938" y="6048932"/>
                </a:cubicBezTo>
                <a:lnTo>
                  <a:pt x="8877938" y="5964211"/>
                </a:lnTo>
                <a:cubicBezTo>
                  <a:pt x="8877938" y="5875783"/>
                  <a:pt x="8865814" y="5810032"/>
                  <a:pt x="8841568" y="5766958"/>
                </a:cubicBezTo>
                <a:cubicBezTo>
                  <a:pt x="8817320" y="5723885"/>
                  <a:pt x="8776102" y="5690653"/>
                  <a:pt x="8717910" y="5667262"/>
                </a:cubicBezTo>
                <a:cubicBezTo>
                  <a:pt x="8787512" y="5643301"/>
                  <a:pt x="8837431" y="5602367"/>
                  <a:pt x="8867668" y="5544460"/>
                </a:cubicBezTo>
                <a:cubicBezTo>
                  <a:pt x="8897905" y="5486554"/>
                  <a:pt x="8913024" y="5427649"/>
                  <a:pt x="8913024" y="5367745"/>
                </a:cubicBezTo>
                <a:cubicBezTo>
                  <a:pt x="8913024" y="5318111"/>
                  <a:pt x="8905036" y="5273897"/>
                  <a:pt x="8889062" y="5235102"/>
                </a:cubicBezTo>
                <a:cubicBezTo>
                  <a:pt x="8873088" y="5196308"/>
                  <a:pt x="8851409" y="5160936"/>
                  <a:pt x="8824024" y="5128988"/>
                </a:cubicBezTo>
                <a:cubicBezTo>
                  <a:pt x="8790935" y="5090193"/>
                  <a:pt x="8750571" y="5060812"/>
                  <a:pt x="8702934" y="5040844"/>
                </a:cubicBezTo>
                <a:cubicBezTo>
                  <a:pt x="8655296" y="5020877"/>
                  <a:pt x="8587264" y="5010037"/>
                  <a:pt x="8498835" y="5008325"/>
                </a:cubicBezTo>
                <a:close/>
                <a:moveTo>
                  <a:pt x="6710256" y="5008325"/>
                </a:moveTo>
                <a:lnTo>
                  <a:pt x="6710256" y="6269718"/>
                </a:lnTo>
                <a:lnTo>
                  <a:pt x="7666142" y="6269718"/>
                </a:lnTo>
                <a:lnTo>
                  <a:pt x="7666142" y="6042941"/>
                </a:lnTo>
                <a:lnTo>
                  <a:pt x="6967840" y="6042941"/>
                </a:lnTo>
                <a:lnTo>
                  <a:pt x="6967840" y="5718608"/>
                </a:lnTo>
                <a:lnTo>
                  <a:pt x="7580565" y="5718608"/>
                </a:lnTo>
                <a:lnTo>
                  <a:pt x="7580565" y="5499533"/>
                </a:lnTo>
                <a:lnTo>
                  <a:pt x="6967840" y="5499533"/>
                </a:lnTo>
                <a:lnTo>
                  <a:pt x="6967840" y="5231679"/>
                </a:lnTo>
                <a:lnTo>
                  <a:pt x="7635334" y="5231679"/>
                </a:lnTo>
                <a:lnTo>
                  <a:pt x="7635334" y="5008325"/>
                </a:lnTo>
                <a:close/>
                <a:moveTo>
                  <a:pt x="5435729" y="5008325"/>
                </a:moveTo>
                <a:lnTo>
                  <a:pt x="5435729" y="5783646"/>
                </a:lnTo>
                <a:cubicBezTo>
                  <a:pt x="5435729" y="5917715"/>
                  <a:pt x="5456553" y="6022118"/>
                  <a:pt x="5498200" y="6096854"/>
                </a:cubicBezTo>
                <a:cubicBezTo>
                  <a:pt x="5576359" y="6233776"/>
                  <a:pt x="5724690" y="6302237"/>
                  <a:pt x="5943196" y="6302237"/>
                </a:cubicBezTo>
                <a:cubicBezTo>
                  <a:pt x="6161700" y="6302237"/>
                  <a:pt x="6309746" y="6233776"/>
                  <a:pt x="6387336" y="6096854"/>
                </a:cubicBezTo>
                <a:cubicBezTo>
                  <a:pt x="6428982" y="6022118"/>
                  <a:pt x="6449806" y="5917715"/>
                  <a:pt x="6449806" y="5783646"/>
                </a:cubicBezTo>
                <a:lnTo>
                  <a:pt x="6449806" y="5008325"/>
                </a:lnTo>
                <a:lnTo>
                  <a:pt x="6181953" y="5008325"/>
                </a:lnTo>
                <a:lnTo>
                  <a:pt x="6181953" y="5783646"/>
                </a:lnTo>
                <a:cubicBezTo>
                  <a:pt x="6181952" y="5870363"/>
                  <a:pt x="6171683" y="5933689"/>
                  <a:pt x="6151146" y="5973625"/>
                </a:cubicBezTo>
                <a:cubicBezTo>
                  <a:pt x="6119197" y="6044368"/>
                  <a:pt x="6049880" y="6079739"/>
                  <a:pt x="5943196" y="6079739"/>
                </a:cubicBezTo>
                <a:cubicBezTo>
                  <a:pt x="5835940" y="6079739"/>
                  <a:pt x="5766338" y="6044368"/>
                  <a:pt x="5734390" y="5973625"/>
                </a:cubicBezTo>
                <a:cubicBezTo>
                  <a:pt x="5713850" y="5933689"/>
                  <a:pt x="5703582" y="5870363"/>
                  <a:pt x="5703582" y="5783646"/>
                </a:cubicBezTo>
                <a:lnTo>
                  <a:pt x="5703582" y="5008325"/>
                </a:lnTo>
                <a:close/>
                <a:moveTo>
                  <a:pt x="4368929" y="5008325"/>
                </a:moveTo>
                <a:lnTo>
                  <a:pt x="4368929" y="6269718"/>
                </a:lnTo>
                <a:lnTo>
                  <a:pt x="5257210" y="6269718"/>
                </a:lnTo>
                <a:lnTo>
                  <a:pt x="5257210" y="6042941"/>
                </a:lnTo>
                <a:lnTo>
                  <a:pt x="4632503" y="6042941"/>
                </a:lnTo>
                <a:lnTo>
                  <a:pt x="4632503" y="5008325"/>
                </a:lnTo>
                <a:close/>
                <a:moveTo>
                  <a:pt x="3463236" y="5008325"/>
                </a:moveTo>
                <a:lnTo>
                  <a:pt x="3013105" y="6269718"/>
                </a:lnTo>
                <a:lnTo>
                  <a:pt x="3288660" y="6269718"/>
                </a:lnTo>
                <a:lnTo>
                  <a:pt x="3375948" y="6010422"/>
                </a:lnTo>
                <a:lnTo>
                  <a:pt x="3840626" y="6010422"/>
                </a:lnTo>
                <a:lnTo>
                  <a:pt x="3921924" y="6269718"/>
                </a:lnTo>
                <a:lnTo>
                  <a:pt x="4207748" y="6269718"/>
                </a:lnTo>
                <a:lnTo>
                  <a:pt x="3761041" y="5008325"/>
                </a:lnTo>
                <a:close/>
                <a:moveTo>
                  <a:pt x="1970601" y="5008325"/>
                </a:moveTo>
                <a:lnTo>
                  <a:pt x="2396771" y="6269718"/>
                </a:lnTo>
                <a:lnTo>
                  <a:pt x="2645797" y="6269718"/>
                </a:lnTo>
                <a:lnTo>
                  <a:pt x="3076245" y="5008325"/>
                </a:lnTo>
                <a:lnTo>
                  <a:pt x="2802402" y="5008325"/>
                </a:lnTo>
                <a:lnTo>
                  <a:pt x="2525990" y="5965923"/>
                </a:lnTo>
                <a:lnTo>
                  <a:pt x="2252147" y="5008325"/>
                </a:lnTo>
                <a:close/>
                <a:moveTo>
                  <a:pt x="1388646" y="4651473"/>
                </a:moveTo>
                <a:lnTo>
                  <a:pt x="1224340" y="4907346"/>
                </a:lnTo>
                <a:lnTo>
                  <a:pt x="1400627" y="4907346"/>
                </a:lnTo>
                <a:lnTo>
                  <a:pt x="1660778" y="4651473"/>
                </a:lnTo>
                <a:close/>
                <a:moveTo>
                  <a:pt x="1591717" y="0"/>
                </a:moveTo>
                <a:lnTo>
                  <a:pt x="2663863" y="0"/>
                </a:lnTo>
                <a:lnTo>
                  <a:pt x="2973963" y="0"/>
                </a:lnTo>
                <a:lnTo>
                  <a:pt x="3428981" y="0"/>
                </a:lnTo>
                <a:lnTo>
                  <a:pt x="5105536" y="0"/>
                </a:lnTo>
                <a:lnTo>
                  <a:pt x="9363071" y="0"/>
                </a:lnTo>
                <a:lnTo>
                  <a:pt x="9363071" y="6834607"/>
                </a:lnTo>
                <a:lnTo>
                  <a:pt x="5105536" y="6834607"/>
                </a:lnTo>
                <a:lnTo>
                  <a:pt x="3428981" y="6834607"/>
                </a:lnTo>
                <a:lnTo>
                  <a:pt x="2973963" y="6834607"/>
                </a:lnTo>
                <a:lnTo>
                  <a:pt x="2663863" y="6834607"/>
                </a:lnTo>
                <a:lnTo>
                  <a:pt x="2454479" y="6834607"/>
                </a:lnTo>
                <a:lnTo>
                  <a:pt x="2344879" y="6757470"/>
                </a:lnTo>
                <a:cubicBezTo>
                  <a:pt x="2174414" y="6630414"/>
                  <a:pt x="2007078" y="6493173"/>
                  <a:pt x="1838197" y="6353069"/>
                </a:cubicBezTo>
                <a:lnTo>
                  <a:pt x="1736764" y="6269718"/>
                </a:lnTo>
                <a:lnTo>
                  <a:pt x="1855892" y="6269718"/>
                </a:lnTo>
                <a:lnTo>
                  <a:pt x="1855892" y="6042941"/>
                </a:lnTo>
                <a:lnTo>
                  <a:pt x="1461585" y="6042941"/>
                </a:lnTo>
                <a:lnTo>
                  <a:pt x="1159738" y="5788632"/>
                </a:lnTo>
                <a:lnTo>
                  <a:pt x="1157590" y="5786643"/>
                </a:lnTo>
                <a:lnTo>
                  <a:pt x="1157590" y="5718608"/>
                </a:lnTo>
                <a:lnTo>
                  <a:pt x="1770316" y="5718608"/>
                </a:lnTo>
                <a:lnTo>
                  <a:pt x="1770316" y="5499533"/>
                </a:lnTo>
                <a:lnTo>
                  <a:pt x="1157590" y="5499533"/>
                </a:lnTo>
                <a:lnTo>
                  <a:pt x="1157590" y="5231679"/>
                </a:lnTo>
                <a:lnTo>
                  <a:pt x="1825084" y="5231679"/>
                </a:lnTo>
                <a:lnTo>
                  <a:pt x="1825084" y="5008325"/>
                </a:lnTo>
                <a:lnTo>
                  <a:pt x="900006" y="5008325"/>
                </a:lnTo>
                <a:lnTo>
                  <a:pt x="900006" y="5548113"/>
                </a:lnTo>
                <a:lnTo>
                  <a:pt x="849037" y="5500914"/>
                </a:lnTo>
                <a:cubicBezTo>
                  <a:pt x="355786" y="5010037"/>
                  <a:pt x="0" y="4448602"/>
                  <a:pt x="0" y="3609302"/>
                </a:cubicBezTo>
                <a:cubicBezTo>
                  <a:pt x="0" y="2086052"/>
                  <a:pt x="562670" y="752067"/>
                  <a:pt x="1570020" y="14946"/>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Image 6" descr="Une image contenant texte, capture d’écran, Police&#10;&#10;Description générée automatiquement">
            <a:extLst>
              <a:ext uri="{FF2B5EF4-FFF2-40B4-BE49-F238E27FC236}">
                <a16:creationId xmlns:a16="http://schemas.microsoft.com/office/drawing/2014/main" id="{748C5344-280D-CCDF-3DBB-90EE5CD08184}"/>
              </a:ext>
            </a:extLst>
          </p:cNvPr>
          <p:cNvPicPr>
            <a:picLocks noChangeAspect="1"/>
          </p:cNvPicPr>
          <p:nvPr/>
        </p:nvPicPr>
        <p:blipFill>
          <a:blip r:embed="rId5"/>
          <a:stretch>
            <a:fillRect/>
          </a:stretch>
        </p:blipFill>
        <p:spPr>
          <a:xfrm>
            <a:off x="1471548" y="437394"/>
            <a:ext cx="9781169" cy="5983211"/>
          </a:xfrm>
          <a:prstGeom prst="rect">
            <a:avLst/>
          </a:prstGeom>
        </p:spPr>
      </p:pic>
      <p:pic>
        <p:nvPicPr>
          <p:cNvPr id="8" name="Image 7">
            <a:extLst>
              <a:ext uri="{FF2B5EF4-FFF2-40B4-BE49-F238E27FC236}">
                <a16:creationId xmlns:a16="http://schemas.microsoft.com/office/drawing/2014/main" id="{4B97FB26-613A-26DE-2C5D-D9CC0A54853E}"/>
              </a:ext>
            </a:extLst>
          </p:cNvPr>
          <p:cNvPicPr>
            <a:picLocks noChangeAspect="1"/>
          </p:cNvPicPr>
          <p:nvPr/>
        </p:nvPicPr>
        <p:blipFill>
          <a:blip r:embed="rId6"/>
          <a:stretch>
            <a:fillRect/>
          </a:stretch>
        </p:blipFill>
        <p:spPr>
          <a:xfrm>
            <a:off x="1639995" y="-5155971"/>
            <a:ext cx="8912009" cy="4718576"/>
          </a:xfrm>
          <a:prstGeom prst="rect">
            <a:avLst/>
          </a:prstGeom>
        </p:spPr>
      </p:pic>
    </p:spTree>
    <p:extLst>
      <p:ext uri="{BB962C8B-B14F-4D97-AF65-F5344CB8AC3E}">
        <p14:creationId xmlns:p14="http://schemas.microsoft.com/office/powerpoint/2010/main" val="1188214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Image 1" descr="Détecteur de CO2 mural annonçant 528 ppm de CO2 en salle d’attente">
            <a:extLst>
              <a:ext uri="{FF2B5EF4-FFF2-40B4-BE49-F238E27FC236}">
                <a16:creationId xmlns:a16="http://schemas.microsoft.com/office/drawing/2014/main" id="{FADDA060-45EB-B898-ED6F-1841950DB9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00" t="64080" r="21333" b="3575"/>
          <a:stretch/>
        </p:blipFill>
        <p:spPr bwMode="auto">
          <a:xfrm>
            <a:off x="2809702" y="23393"/>
            <a:ext cx="9363071" cy="6834607"/>
          </a:xfrm>
          <a:custGeom>
            <a:avLst/>
            <a:gdLst/>
            <a:ahLst/>
            <a:cxnLst/>
            <a:rect l="l" t="t" r="r" b="b"/>
            <a:pathLst>
              <a:path w="9363071" h="6834607">
                <a:moveTo>
                  <a:pt x="962799" y="596859"/>
                </a:moveTo>
                <a:lnTo>
                  <a:pt x="1010600" y="602903"/>
                </a:lnTo>
                <a:cubicBezTo>
                  <a:pt x="1034775" y="609892"/>
                  <a:pt x="1055492" y="620375"/>
                  <a:pt x="1072750" y="634353"/>
                </a:cubicBezTo>
                <a:cubicBezTo>
                  <a:pt x="1107265" y="662308"/>
                  <a:pt x="1124523" y="709089"/>
                  <a:pt x="1124523" y="774698"/>
                </a:cubicBezTo>
                <a:cubicBezTo>
                  <a:pt x="1124523" y="840306"/>
                  <a:pt x="1107408" y="888229"/>
                  <a:pt x="1073178" y="918466"/>
                </a:cubicBezTo>
                <a:cubicBezTo>
                  <a:pt x="1038377" y="948703"/>
                  <a:pt x="989884" y="963821"/>
                  <a:pt x="927698" y="963821"/>
                </a:cubicBezTo>
                <a:lnTo>
                  <a:pt x="699824" y="963821"/>
                </a:lnTo>
                <a:lnTo>
                  <a:pt x="759507" y="868421"/>
                </a:lnTo>
                <a:cubicBezTo>
                  <a:pt x="804376" y="801523"/>
                  <a:pt x="851126" y="736460"/>
                  <a:pt x="899729" y="673330"/>
                </a:cubicBezTo>
                <a:close/>
                <a:moveTo>
                  <a:pt x="7592966" y="592420"/>
                </a:moveTo>
                <a:lnTo>
                  <a:pt x="7899328" y="592420"/>
                </a:lnTo>
                <a:cubicBezTo>
                  <a:pt x="7956380" y="592420"/>
                  <a:pt x="7999168" y="599837"/>
                  <a:pt x="8027692" y="614670"/>
                </a:cubicBezTo>
                <a:cubicBezTo>
                  <a:pt x="8078468" y="640914"/>
                  <a:pt x="8103856" y="692259"/>
                  <a:pt x="8103856" y="768707"/>
                </a:cubicBezTo>
                <a:cubicBezTo>
                  <a:pt x="8103856" y="839450"/>
                  <a:pt x="8077612" y="886802"/>
                  <a:pt x="8025126" y="910764"/>
                </a:cubicBezTo>
                <a:cubicBezTo>
                  <a:pt x="7995458" y="924456"/>
                  <a:pt x="7950959" y="931302"/>
                  <a:pt x="7891626" y="931302"/>
                </a:cubicBezTo>
                <a:lnTo>
                  <a:pt x="7592966" y="931302"/>
                </a:lnTo>
                <a:close/>
                <a:moveTo>
                  <a:pt x="3116216" y="592420"/>
                </a:moveTo>
                <a:lnTo>
                  <a:pt x="3422578" y="592420"/>
                </a:lnTo>
                <a:cubicBezTo>
                  <a:pt x="3479629" y="592420"/>
                  <a:pt x="3522417" y="599837"/>
                  <a:pt x="3550943" y="614670"/>
                </a:cubicBezTo>
                <a:cubicBezTo>
                  <a:pt x="3601718" y="640914"/>
                  <a:pt x="3627105" y="692259"/>
                  <a:pt x="3627105" y="768707"/>
                </a:cubicBezTo>
                <a:cubicBezTo>
                  <a:pt x="3627105" y="839450"/>
                  <a:pt x="3600862" y="886802"/>
                  <a:pt x="3548375" y="910764"/>
                </a:cubicBezTo>
                <a:cubicBezTo>
                  <a:pt x="3518709" y="924456"/>
                  <a:pt x="3474209" y="931302"/>
                  <a:pt x="3414876" y="931302"/>
                </a:cubicBezTo>
                <a:lnTo>
                  <a:pt x="3116216" y="931302"/>
                </a:lnTo>
                <a:close/>
                <a:moveTo>
                  <a:pt x="4605241" y="375057"/>
                </a:moveTo>
                <a:lnTo>
                  <a:pt x="4605241" y="1634738"/>
                </a:lnTo>
                <a:lnTo>
                  <a:pt x="4867105" y="1634738"/>
                </a:lnTo>
                <a:lnTo>
                  <a:pt x="4867105" y="1105877"/>
                </a:lnTo>
                <a:lnTo>
                  <a:pt x="5420782" y="1105877"/>
                </a:lnTo>
                <a:lnTo>
                  <a:pt x="5420782" y="886802"/>
                </a:lnTo>
                <a:lnTo>
                  <a:pt x="4867105" y="886802"/>
                </a:lnTo>
                <a:lnTo>
                  <a:pt x="4867105" y="596699"/>
                </a:lnTo>
                <a:lnTo>
                  <a:pt x="5499512" y="596699"/>
                </a:lnTo>
                <a:lnTo>
                  <a:pt x="5499512" y="375057"/>
                </a:lnTo>
                <a:close/>
                <a:moveTo>
                  <a:pt x="7335382" y="373345"/>
                </a:moveTo>
                <a:lnTo>
                  <a:pt x="7335382" y="1634738"/>
                </a:lnTo>
                <a:lnTo>
                  <a:pt x="7592966" y="1634738"/>
                </a:lnTo>
                <a:lnTo>
                  <a:pt x="7592966" y="1140108"/>
                </a:lnTo>
                <a:lnTo>
                  <a:pt x="7865098" y="1140108"/>
                </a:lnTo>
                <a:cubicBezTo>
                  <a:pt x="7942686" y="1140108"/>
                  <a:pt x="7995601" y="1153515"/>
                  <a:pt x="8023842" y="1180329"/>
                </a:cubicBezTo>
                <a:cubicBezTo>
                  <a:pt x="8052082" y="1207143"/>
                  <a:pt x="8066772" y="1260770"/>
                  <a:pt x="8067914" y="1341212"/>
                </a:cubicBezTo>
                <a:lnTo>
                  <a:pt x="8069625" y="1458451"/>
                </a:lnTo>
                <a:cubicBezTo>
                  <a:pt x="8070196" y="1495534"/>
                  <a:pt x="8073904" y="1531761"/>
                  <a:pt x="8080750" y="1567133"/>
                </a:cubicBezTo>
                <a:cubicBezTo>
                  <a:pt x="8084173" y="1584248"/>
                  <a:pt x="8089878" y="1606783"/>
                  <a:pt x="8097865" y="1634738"/>
                </a:cubicBezTo>
                <a:lnTo>
                  <a:pt x="8387968" y="1634738"/>
                </a:lnTo>
                <a:lnTo>
                  <a:pt x="8387968" y="1603075"/>
                </a:lnTo>
                <a:cubicBezTo>
                  <a:pt x="8362866" y="1587671"/>
                  <a:pt x="8346892" y="1563710"/>
                  <a:pt x="8340046" y="1531191"/>
                </a:cubicBezTo>
                <a:cubicBezTo>
                  <a:pt x="8335481" y="1510653"/>
                  <a:pt x="8333199" y="1471573"/>
                  <a:pt x="8333200" y="1413952"/>
                </a:cubicBezTo>
                <a:lnTo>
                  <a:pt x="8333200" y="1329231"/>
                </a:lnTo>
                <a:cubicBezTo>
                  <a:pt x="8333199" y="1240803"/>
                  <a:pt x="8321076" y="1175051"/>
                  <a:pt x="8296830" y="1131978"/>
                </a:cubicBezTo>
                <a:cubicBezTo>
                  <a:pt x="8272584" y="1088905"/>
                  <a:pt x="8231364" y="1055673"/>
                  <a:pt x="8173172" y="1032282"/>
                </a:cubicBezTo>
                <a:cubicBezTo>
                  <a:pt x="8242774" y="1008321"/>
                  <a:pt x="8292694" y="967387"/>
                  <a:pt x="8322930" y="909480"/>
                </a:cubicBezTo>
                <a:cubicBezTo>
                  <a:pt x="8353167" y="851574"/>
                  <a:pt x="8368286" y="792669"/>
                  <a:pt x="8368286" y="732765"/>
                </a:cubicBezTo>
                <a:cubicBezTo>
                  <a:pt x="8368286" y="683131"/>
                  <a:pt x="8360299" y="638917"/>
                  <a:pt x="8344324" y="600122"/>
                </a:cubicBezTo>
                <a:cubicBezTo>
                  <a:pt x="8328350" y="561328"/>
                  <a:pt x="8306670" y="525956"/>
                  <a:pt x="8279286" y="494008"/>
                </a:cubicBezTo>
                <a:cubicBezTo>
                  <a:pt x="8246197" y="455213"/>
                  <a:pt x="8205834" y="425832"/>
                  <a:pt x="8158196" y="405864"/>
                </a:cubicBezTo>
                <a:cubicBezTo>
                  <a:pt x="8110558" y="385897"/>
                  <a:pt x="8042526" y="375057"/>
                  <a:pt x="7954097" y="373345"/>
                </a:cubicBezTo>
                <a:close/>
                <a:moveTo>
                  <a:pt x="6165518" y="373345"/>
                </a:moveTo>
                <a:lnTo>
                  <a:pt x="6165518" y="1634738"/>
                </a:lnTo>
                <a:lnTo>
                  <a:pt x="7121404" y="1634738"/>
                </a:lnTo>
                <a:lnTo>
                  <a:pt x="7121404" y="1407961"/>
                </a:lnTo>
                <a:lnTo>
                  <a:pt x="6423102" y="1407961"/>
                </a:lnTo>
                <a:lnTo>
                  <a:pt x="6423102" y="1083628"/>
                </a:lnTo>
                <a:lnTo>
                  <a:pt x="7035828" y="1083628"/>
                </a:lnTo>
                <a:lnTo>
                  <a:pt x="7035828" y="864553"/>
                </a:lnTo>
                <a:lnTo>
                  <a:pt x="6423102" y="864553"/>
                </a:lnTo>
                <a:lnTo>
                  <a:pt x="6423102" y="596699"/>
                </a:lnTo>
                <a:lnTo>
                  <a:pt x="7090596" y="596699"/>
                </a:lnTo>
                <a:lnTo>
                  <a:pt x="7090596" y="373345"/>
                </a:lnTo>
                <a:close/>
                <a:moveTo>
                  <a:pt x="5651503" y="373345"/>
                </a:moveTo>
                <a:lnTo>
                  <a:pt x="5651503" y="1634738"/>
                </a:lnTo>
                <a:lnTo>
                  <a:pt x="5913366" y="1634738"/>
                </a:lnTo>
                <a:lnTo>
                  <a:pt x="5913366" y="373345"/>
                </a:lnTo>
                <a:close/>
                <a:moveTo>
                  <a:pt x="4098928" y="373345"/>
                </a:moveTo>
                <a:lnTo>
                  <a:pt x="4098928" y="1634738"/>
                </a:lnTo>
                <a:lnTo>
                  <a:pt x="4360791" y="1634738"/>
                </a:lnTo>
                <a:lnTo>
                  <a:pt x="4360791" y="373345"/>
                </a:lnTo>
                <a:close/>
                <a:moveTo>
                  <a:pt x="2858631" y="373345"/>
                </a:moveTo>
                <a:lnTo>
                  <a:pt x="2858631" y="1634738"/>
                </a:lnTo>
                <a:lnTo>
                  <a:pt x="3116216" y="1634738"/>
                </a:lnTo>
                <a:lnTo>
                  <a:pt x="3116216" y="1140108"/>
                </a:lnTo>
                <a:lnTo>
                  <a:pt x="3388348" y="1140108"/>
                </a:lnTo>
                <a:cubicBezTo>
                  <a:pt x="3465937" y="1140108"/>
                  <a:pt x="3518851" y="1153515"/>
                  <a:pt x="3547092" y="1180329"/>
                </a:cubicBezTo>
                <a:cubicBezTo>
                  <a:pt x="3575331" y="1207143"/>
                  <a:pt x="3590022" y="1260770"/>
                  <a:pt x="3591164" y="1341212"/>
                </a:cubicBezTo>
                <a:lnTo>
                  <a:pt x="3592875" y="1458451"/>
                </a:lnTo>
                <a:cubicBezTo>
                  <a:pt x="3593446" y="1495534"/>
                  <a:pt x="3597154" y="1531761"/>
                  <a:pt x="3604000" y="1567133"/>
                </a:cubicBezTo>
                <a:cubicBezTo>
                  <a:pt x="3607423" y="1584248"/>
                  <a:pt x="3613128" y="1606783"/>
                  <a:pt x="3621115" y="1634738"/>
                </a:cubicBezTo>
                <a:lnTo>
                  <a:pt x="3911219" y="1634738"/>
                </a:lnTo>
                <a:lnTo>
                  <a:pt x="3911219" y="1603075"/>
                </a:lnTo>
                <a:cubicBezTo>
                  <a:pt x="3886116" y="1587671"/>
                  <a:pt x="3870142" y="1563710"/>
                  <a:pt x="3863296" y="1531191"/>
                </a:cubicBezTo>
                <a:cubicBezTo>
                  <a:pt x="3858732" y="1510653"/>
                  <a:pt x="3856450" y="1471573"/>
                  <a:pt x="3856450" y="1413952"/>
                </a:cubicBezTo>
                <a:lnTo>
                  <a:pt x="3856450" y="1329231"/>
                </a:lnTo>
                <a:cubicBezTo>
                  <a:pt x="3856450" y="1240803"/>
                  <a:pt x="3844326" y="1175051"/>
                  <a:pt x="3820080" y="1131978"/>
                </a:cubicBezTo>
                <a:cubicBezTo>
                  <a:pt x="3795833" y="1088905"/>
                  <a:pt x="3754614" y="1055673"/>
                  <a:pt x="3696422" y="1032282"/>
                </a:cubicBezTo>
                <a:cubicBezTo>
                  <a:pt x="3766024" y="1008321"/>
                  <a:pt x="3815944" y="967387"/>
                  <a:pt x="3846181" y="909480"/>
                </a:cubicBezTo>
                <a:cubicBezTo>
                  <a:pt x="3876417" y="851574"/>
                  <a:pt x="3891536" y="792669"/>
                  <a:pt x="3891536" y="732765"/>
                </a:cubicBezTo>
                <a:cubicBezTo>
                  <a:pt x="3891536" y="683131"/>
                  <a:pt x="3883549" y="638917"/>
                  <a:pt x="3867575" y="600122"/>
                </a:cubicBezTo>
                <a:cubicBezTo>
                  <a:pt x="3851600" y="561328"/>
                  <a:pt x="3829921" y="525956"/>
                  <a:pt x="3802537" y="494008"/>
                </a:cubicBezTo>
                <a:cubicBezTo>
                  <a:pt x="3769447" y="455213"/>
                  <a:pt x="3729084" y="425832"/>
                  <a:pt x="3681446" y="405864"/>
                </a:cubicBezTo>
                <a:cubicBezTo>
                  <a:pt x="3633809" y="385897"/>
                  <a:pt x="3565776" y="375057"/>
                  <a:pt x="3477347" y="373345"/>
                </a:cubicBezTo>
                <a:close/>
                <a:moveTo>
                  <a:pt x="1585816" y="373345"/>
                </a:moveTo>
                <a:lnTo>
                  <a:pt x="1585816" y="1148666"/>
                </a:lnTo>
                <a:cubicBezTo>
                  <a:pt x="1585816" y="1282735"/>
                  <a:pt x="1606640" y="1387138"/>
                  <a:pt x="1648287" y="1461874"/>
                </a:cubicBezTo>
                <a:cubicBezTo>
                  <a:pt x="1726446" y="1598796"/>
                  <a:pt x="1874778" y="1667257"/>
                  <a:pt x="2093283" y="1667257"/>
                </a:cubicBezTo>
                <a:cubicBezTo>
                  <a:pt x="2311787" y="1667257"/>
                  <a:pt x="2459834" y="1598796"/>
                  <a:pt x="2537423" y="1461874"/>
                </a:cubicBezTo>
                <a:cubicBezTo>
                  <a:pt x="2579070" y="1387138"/>
                  <a:pt x="2599894" y="1282735"/>
                  <a:pt x="2599894" y="1148666"/>
                </a:cubicBezTo>
                <a:lnTo>
                  <a:pt x="2599894" y="373345"/>
                </a:lnTo>
                <a:lnTo>
                  <a:pt x="2332040" y="373345"/>
                </a:lnTo>
                <a:lnTo>
                  <a:pt x="2332040" y="1148666"/>
                </a:lnTo>
                <a:cubicBezTo>
                  <a:pt x="2332040" y="1235383"/>
                  <a:pt x="2321771" y="1298709"/>
                  <a:pt x="2301233" y="1338645"/>
                </a:cubicBezTo>
                <a:cubicBezTo>
                  <a:pt x="2269284" y="1409388"/>
                  <a:pt x="2199968" y="1444759"/>
                  <a:pt x="2093283" y="1444759"/>
                </a:cubicBezTo>
                <a:cubicBezTo>
                  <a:pt x="1986027" y="1444759"/>
                  <a:pt x="1916425" y="1409388"/>
                  <a:pt x="1884477" y="1338645"/>
                </a:cubicBezTo>
                <a:cubicBezTo>
                  <a:pt x="1863939" y="1298709"/>
                  <a:pt x="1853669" y="1235383"/>
                  <a:pt x="1853670" y="1148666"/>
                </a:cubicBezTo>
                <a:lnTo>
                  <a:pt x="1853670" y="373345"/>
                </a:lnTo>
                <a:close/>
                <a:moveTo>
                  <a:pt x="420232" y="373345"/>
                </a:moveTo>
                <a:lnTo>
                  <a:pt x="969630" y="373345"/>
                </a:lnTo>
                <a:cubicBezTo>
                  <a:pt x="1001294" y="373345"/>
                  <a:pt x="1031352" y="375378"/>
                  <a:pt x="1059806" y="379443"/>
                </a:cubicBezTo>
                <a:lnTo>
                  <a:pt x="1138681" y="397354"/>
                </a:lnTo>
                <a:lnTo>
                  <a:pt x="1051063" y="489840"/>
                </a:lnTo>
                <a:lnTo>
                  <a:pt x="962799" y="596859"/>
                </a:lnTo>
                <a:lnTo>
                  <a:pt x="927698" y="592420"/>
                </a:lnTo>
                <a:lnTo>
                  <a:pt x="682094" y="592420"/>
                </a:lnTo>
                <a:lnTo>
                  <a:pt x="682094" y="963821"/>
                </a:lnTo>
                <a:lnTo>
                  <a:pt x="699824" y="963821"/>
                </a:lnTo>
                <a:lnTo>
                  <a:pt x="630573" y="1074515"/>
                </a:lnTo>
                <a:cubicBezTo>
                  <a:pt x="589495" y="1144980"/>
                  <a:pt x="550327" y="1217180"/>
                  <a:pt x="513097" y="1291015"/>
                </a:cubicBezTo>
                <a:lnTo>
                  <a:pt x="420232" y="1489577"/>
                </a:lnTo>
                <a:close/>
                <a:moveTo>
                  <a:pt x="1591717" y="0"/>
                </a:moveTo>
                <a:lnTo>
                  <a:pt x="2663863" y="0"/>
                </a:lnTo>
                <a:lnTo>
                  <a:pt x="2973963" y="0"/>
                </a:lnTo>
                <a:lnTo>
                  <a:pt x="3428981" y="0"/>
                </a:lnTo>
                <a:lnTo>
                  <a:pt x="5105536" y="0"/>
                </a:lnTo>
                <a:lnTo>
                  <a:pt x="9363071" y="0"/>
                </a:lnTo>
                <a:lnTo>
                  <a:pt x="9363071" y="6834607"/>
                </a:lnTo>
                <a:lnTo>
                  <a:pt x="5105536" y="6834607"/>
                </a:lnTo>
                <a:lnTo>
                  <a:pt x="3428981" y="6834607"/>
                </a:lnTo>
                <a:lnTo>
                  <a:pt x="2973963" y="6834607"/>
                </a:lnTo>
                <a:lnTo>
                  <a:pt x="2663863" y="6834607"/>
                </a:lnTo>
                <a:lnTo>
                  <a:pt x="2454479" y="6834607"/>
                </a:lnTo>
                <a:lnTo>
                  <a:pt x="2344879" y="6757470"/>
                </a:lnTo>
                <a:cubicBezTo>
                  <a:pt x="2174414" y="6630414"/>
                  <a:pt x="2007078" y="6493173"/>
                  <a:pt x="1838197" y="6353069"/>
                </a:cubicBezTo>
                <a:cubicBezTo>
                  <a:pt x="910811" y="5583728"/>
                  <a:pt x="0" y="4952181"/>
                  <a:pt x="0" y="3609302"/>
                </a:cubicBezTo>
                <a:cubicBezTo>
                  <a:pt x="0" y="2847677"/>
                  <a:pt x="140668" y="2133368"/>
                  <a:pt x="407254" y="1517326"/>
                </a:cubicBezTo>
                <a:lnTo>
                  <a:pt x="420232" y="1489577"/>
                </a:lnTo>
                <a:lnTo>
                  <a:pt x="420232" y="1634738"/>
                </a:lnTo>
                <a:lnTo>
                  <a:pt x="682094" y="1634738"/>
                </a:lnTo>
                <a:lnTo>
                  <a:pt x="682094" y="1181185"/>
                </a:lnTo>
                <a:lnTo>
                  <a:pt x="949948" y="1181185"/>
                </a:lnTo>
                <a:cubicBezTo>
                  <a:pt x="1089723" y="1181185"/>
                  <a:pt x="1197263" y="1150377"/>
                  <a:pt x="1272570" y="1088762"/>
                </a:cubicBezTo>
                <a:cubicBezTo>
                  <a:pt x="1347877" y="1027147"/>
                  <a:pt x="1385531" y="921889"/>
                  <a:pt x="1385531" y="772986"/>
                </a:cubicBezTo>
                <a:cubicBezTo>
                  <a:pt x="1385531" y="636635"/>
                  <a:pt x="1347877" y="535940"/>
                  <a:pt x="1272570" y="470902"/>
                </a:cubicBezTo>
                <a:cubicBezTo>
                  <a:pt x="1234917" y="438383"/>
                  <a:pt x="1190845" y="413994"/>
                  <a:pt x="1140355" y="397734"/>
                </a:cubicBezTo>
                <a:lnTo>
                  <a:pt x="1138681" y="397354"/>
                </a:lnTo>
                <a:lnTo>
                  <a:pt x="1213339" y="318548"/>
                </a:lnTo>
                <a:cubicBezTo>
                  <a:pt x="1325131" y="208552"/>
                  <a:pt x="1444102" y="107086"/>
                  <a:pt x="1570020" y="14946"/>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ZoneTexte 3">
            <a:extLst>
              <a:ext uri="{FF2B5EF4-FFF2-40B4-BE49-F238E27FC236}">
                <a16:creationId xmlns:a16="http://schemas.microsoft.com/office/drawing/2014/main" id="{F1EEB043-5603-0A87-CC3C-86988FD5F89E}"/>
              </a:ext>
            </a:extLst>
          </p:cNvPr>
          <p:cNvSpPr txBox="1"/>
          <p:nvPr/>
        </p:nvSpPr>
        <p:spPr>
          <a:xfrm>
            <a:off x="19228" y="-5721510"/>
            <a:ext cx="12153544" cy="5262979"/>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a:p>
            <a:endParaRPr lang="fr-FR" sz="2800" b="1" dirty="0">
              <a:solidFill>
                <a:srgbClr val="0070C0"/>
              </a:solidFill>
              <a:latin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2D4C87BD-5A12-A9DB-06C9-A4F26B1BF544}"/>
              </a:ext>
            </a:extLst>
          </p:cNvPr>
          <p:cNvPicPr>
            <a:picLocks noChangeAspect="1"/>
          </p:cNvPicPr>
          <p:nvPr/>
        </p:nvPicPr>
        <p:blipFill>
          <a:blip r:embed="rId4"/>
          <a:stretch>
            <a:fillRect/>
          </a:stretch>
        </p:blipFill>
        <p:spPr>
          <a:xfrm>
            <a:off x="1322329" y="-5449308"/>
            <a:ext cx="8912009" cy="4718576"/>
          </a:xfrm>
          <a:prstGeom prst="rect">
            <a:avLst/>
          </a:prstGeom>
        </p:spPr>
      </p:pic>
      <p:pic>
        <p:nvPicPr>
          <p:cNvPr id="7" name="Image 6" descr="Une image contenant texte, capture d’écran, diagramme, ligne&#10;&#10;Description générée automatiquement">
            <a:extLst>
              <a:ext uri="{FF2B5EF4-FFF2-40B4-BE49-F238E27FC236}">
                <a16:creationId xmlns:a16="http://schemas.microsoft.com/office/drawing/2014/main" id="{1089AD67-5DE5-2D57-63B8-CF96B38384FF}"/>
              </a:ext>
            </a:extLst>
          </p:cNvPr>
          <p:cNvPicPr>
            <a:picLocks noChangeAspect="1"/>
          </p:cNvPicPr>
          <p:nvPr/>
        </p:nvPicPr>
        <p:blipFill>
          <a:blip r:embed="rId5"/>
          <a:stretch>
            <a:fillRect/>
          </a:stretch>
        </p:blipFill>
        <p:spPr>
          <a:xfrm>
            <a:off x="13578587" y="3216910"/>
            <a:ext cx="6518230" cy="3641090"/>
          </a:xfrm>
          <a:prstGeom prst="rect">
            <a:avLst/>
          </a:prstGeom>
        </p:spPr>
      </p:pic>
      <p:pic>
        <p:nvPicPr>
          <p:cNvPr id="8" name="Image 7" descr="Une image contenant texte, capture d’écran, diagramme, conception&#10;&#10;Description générée automatiquement">
            <a:extLst>
              <a:ext uri="{FF2B5EF4-FFF2-40B4-BE49-F238E27FC236}">
                <a16:creationId xmlns:a16="http://schemas.microsoft.com/office/drawing/2014/main" id="{B5EF6BF9-B0F0-94CA-BE0F-8AB0F27846B7}"/>
              </a:ext>
            </a:extLst>
          </p:cNvPr>
          <p:cNvPicPr>
            <a:picLocks noChangeAspect="1"/>
          </p:cNvPicPr>
          <p:nvPr/>
        </p:nvPicPr>
        <p:blipFill>
          <a:blip r:embed="rId6"/>
          <a:stretch>
            <a:fillRect/>
          </a:stretch>
        </p:blipFill>
        <p:spPr>
          <a:xfrm>
            <a:off x="-4190724" y="3216910"/>
            <a:ext cx="3248131" cy="3641090"/>
          </a:xfrm>
          <a:prstGeom prst="rect">
            <a:avLst/>
          </a:prstGeom>
        </p:spPr>
      </p:pic>
      <p:pic>
        <p:nvPicPr>
          <p:cNvPr id="10" name="Image 9" descr="Une image contenant texte, capture d’écran, Police&#10;&#10;Description générée automatiquement">
            <a:extLst>
              <a:ext uri="{FF2B5EF4-FFF2-40B4-BE49-F238E27FC236}">
                <a16:creationId xmlns:a16="http://schemas.microsoft.com/office/drawing/2014/main" id="{253AE007-DAF8-3554-8D32-CBDE7673BEF6}"/>
              </a:ext>
            </a:extLst>
          </p:cNvPr>
          <p:cNvPicPr>
            <a:picLocks noChangeAspect="1"/>
          </p:cNvPicPr>
          <p:nvPr/>
        </p:nvPicPr>
        <p:blipFill>
          <a:blip r:embed="rId7"/>
          <a:stretch>
            <a:fillRect/>
          </a:stretch>
        </p:blipFill>
        <p:spPr>
          <a:xfrm rot="16541212">
            <a:off x="11795074" y="-4196892"/>
            <a:ext cx="6501502" cy="3977015"/>
          </a:xfrm>
          <a:prstGeom prst="rect">
            <a:avLst/>
          </a:prstGeom>
        </p:spPr>
      </p:pic>
      <p:sp>
        <p:nvSpPr>
          <p:cNvPr id="3" name="ZoneTexte 2">
            <a:extLst>
              <a:ext uri="{FF2B5EF4-FFF2-40B4-BE49-F238E27FC236}">
                <a16:creationId xmlns:a16="http://schemas.microsoft.com/office/drawing/2014/main" id="{15522EAC-4F3D-7C09-1069-4438E8088713}"/>
              </a:ext>
            </a:extLst>
          </p:cNvPr>
          <p:cNvSpPr txBox="1"/>
          <p:nvPr/>
        </p:nvSpPr>
        <p:spPr>
          <a:xfrm>
            <a:off x="19228" y="7403497"/>
            <a:ext cx="12153544" cy="4924425"/>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Efficacité expérimentale (filtres HEPA 13 ou 14 – HCSP 21/05/2021)</a:t>
            </a:r>
          </a:p>
          <a:p>
            <a:r>
              <a:rPr lang="fr-FR" sz="1100" b="0" i="0" dirty="0" err="1">
                <a:solidFill>
                  <a:srgbClr val="000000"/>
                </a:solidFill>
                <a:effectLst/>
                <a:latin typeface="Arial" panose="020B0604020202020204" pitchFamily="34" charset="0"/>
                <a:cs typeface="Arial" panose="020B0604020202020204" pitchFamily="34" charset="0"/>
              </a:rPr>
              <a:t>Lindsley</a:t>
            </a:r>
            <a:r>
              <a:rPr lang="fr-FR" sz="1100" b="0" i="0" dirty="0">
                <a:solidFill>
                  <a:srgbClr val="000000"/>
                </a:solidFill>
                <a:effectLst/>
                <a:latin typeface="Arial" panose="020B0604020202020204" pitchFamily="34" charset="0"/>
                <a:cs typeface="Arial" panose="020B0604020202020204" pitchFamily="34" charset="0"/>
              </a:rPr>
              <a:t> WG, </a:t>
            </a:r>
            <a:r>
              <a:rPr lang="fr-FR" sz="1100" b="0" i="0" dirty="0" err="1">
                <a:solidFill>
                  <a:srgbClr val="000000"/>
                </a:solidFill>
                <a:effectLst/>
                <a:latin typeface="Arial" panose="020B0604020202020204" pitchFamily="34" charset="0"/>
                <a:cs typeface="Arial" panose="020B0604020202020204" pitchFamily="34" charset="0"/>
              </a:rPr>
              <a:t>Derk</a:t>
            </a:r>
            <a:r>
              <a:rPr lang="fr-FR" sz="1100" b="0" i="0" dirty="0">
                <a:solidFill>
                  <a:srgbClr val="000000"/>
                </a:solidFill>
                <a:effectLst/>
                <a:latin typeface="Arial" panose="020B0604020202020204" pitchFamily="34" charset="0"/>
                <a:cs typeface="Arial" panose="020B0604020202020204" pitchFamily="34" charset="0"/>
              </a:rPr>
              <a:t> RC, </a:t>
            </a:r>
            <a:r>
              <a:rPr lang="fr-FR" sz="1100" b="0" i="0" dirty="0" err="1">
                <a:solidFill>
                  <a:srgbClr val="000000"/>
                </a:solidFill>
                <a:effectLst/>
                <a:latin typeface="Arial" panose="020B0604020202020204" pitchFamily="34" charset="0"/>
                <a:cs typeface="Arial" panose="020B0604020202020204" pitchFamily="34" charset="0"/>
              </a:rPr>
              <a:t>Coyle</a:t>
            </a:r>
            <a:r>
              <a:rPr lang="fr-FR" sz="1100" b="0" i="0" dirty="0">
                <a:solidFill>
                  <a:srgbClr val="000000"/>
                </a:solidFill>
                <a:effectLst/>
                <a:latin typeface="Arial" panose="020B0604020202020204" pitchFamily="34" charset="0"/>
                <a:cs typeface="Arial" panose="020B0604020202020204" pitchFamily="34" charset="0"/>
              </a:rPr>
              <a:t> JP, et al. </a:t>
            </a:r>
            <a:r>
              <a:rPr lang="fr-FR" sz="1100" b="0" i="0" dirty="0" err="1">
                <a:solidFill>
                  <a:srgbClr val="000000"/>
                </a:solidFill>
                <a:effectLst/>
                <a:latin typeface="Arial" panose="020B0604020202020204" pitchFamily="34" charset="0"/>
                <a:cs typeface="Arial" panose="020B0604020202020204" pitchFamily="34" charset="0"/>
              </a:rPr>
              <a:t>Efficacy</a:t>
            </a:r>
            <a:r>
              <a:rPr lang="fr-FR" sz="1100" b="0" i="0" dirty="0">
                <a:solidFill>
                  <a:srgbClr val="000000"/>
                </a:solidFill>
                <a:effectLst/>
                <a:latin typeface="Arial" panose="020B0604020202020204" pitchFamily="34" charset="0"/>
                <a:cs typeface="Arial" panose="020B0604020202020204" pitchFamily="34" charset="0"/>
              </a:rPr>
              <a:t> of Portable Air </a:t>
            </a:r>
            <a:r>
              <a:rPr lang="fr-FR" sz="1100" b="0" i="0" dirty="0" err="1">
                <a:solidFill>
                  <a:srgbClr val="000000"/>
                </a:solidFill>
                <a:effectLst/>
                <a:latin typeface="Arial" panose="020B0604020202020204" pitchFamily="34" charset="0"/>
                <a:cs typeface="Arial" panose="020B0604020202020204" pitchFamily="34" charset="0"/>
              </a:rPr>
              <a:t>Cleaners</a:t>
            </a:r>
            <a:r>
              <a:rPr lang="fr-FR" sz="1100" b="0" i="0" dirty="0">
                <a:solidFill>
                  <a:srgbClr val="000000"/>
                </a:solidFill>
                <a:effectLst/>
                <a:latin typeface="Arial" panose="020B0604020202020204" pitchFamily="34" charset="0"/>
                <a:cs typeface="Arial" panose="020B0604020202020204" pitchFamily="34" charset="0"/>
              </a:rPr>
              <a:t> and </a:t>
            </a:r>
            <a:r>
              <a:rPr lang="fr-FR" sz="1100" b="0" i="0" dirty="0" err="1">
                <a:solidFill>
                  <a:srgbClr val="000000"/>
                </a:solidFill>
                <a:effectLst/>
                <a:latin typeface="Arial" panose="020B0604020202020204" pitchFamily="34" charset="0"/>
                <a:cs typeface="Arial" panose="020B0604020202020204" pitchFamily="34" charset="0"/>
              </a:rPr>
              <a:t>Masking</a:t>
            </a:r>
            <a:r>
              <a:rPr lang="fr-FR" sz="1100" b="0" i="0" dirty="0">
                <a:solidFill>
                  <a:srgbClr val="000000"/>
                </a:solidFill>
                <a:effectLst/>
                <a:latin typeface="Arial" panose="020B0604020202020204" pitchFamily="34" charset="0"/>
                <a:cs typeface="Arial" panose="020B0604020202020204" pitchFamily="34" charset="0"/>
              </a:rPr>
              <a:t> for </a:t>
            </a:r>
            <a:r>
              <a:rPr lang="fr-FR" sz="1100" b="0" i="0" dirty="0" err="1">
                <a:solidFill>
                  <a:srgbClr val="000000"/>
                </a:solidFill>
                <a:effectLst/>
                <a:latin typeface="Arial" panose="020B0604020202020204" pitchFamily="34" charset="0"/>
                <a:cs typeface="Arial" panose="020B0604020202020204" pitchFamily="34" charset="0"/>
              </a:rPr>
              <a:t>Reducing</a:t>
            </a:r>
            <a:r>
              <a:rPr lang="fr-FR" sz="1100" b="0" i="0" dirty="0">
                <a:solidFill>
                  <a:srgbClr val="000000"/>
                </a:solidFill>
                <a:effectLst/>
                <a:latin typeface="Arial" panose="020B0604020202020204" pitchFamily="34" charset="0"/>
                <a:cs typeface="Arial" panose="020B0604020202020204" pitchFamily="34" charset="0"/>
              </a:rPr>
              <a:t> Indoor </a:t>
            </a:r>
            <a:r>
              <a:rPr lang="fr-FR" sz="1100" b="0" i="0" dirty="0" err="1">
                <a:solidFill>
                  <a:srgbClr val="000000"/>
                </a:solidFill>
                <a:effectLst/>
                <a:latin typeface="Arial" panose="020B0604020202020204" pitchFamily="34" charset="0"/>
                <a:cs typeface="Arial" panose="020B0604020202020204" pitchFamily="34" charset="0"/>
              </a:rPr>
              <a:t>Exposure</a:t>
            </a:r>
            <a:r>
              <a:rPr lang="fr-FR" sz="1100" b="0" i="0" dirty="0">
                <a:solidFill>
                  <a:srgbClr val="000000"/>
                </a:solidFill>
                <a:effectLst/>
                <a:latin typeface="Arial" panose="020B0604020202020204" pitchFamily="34" charset="0"/>
                <a:cs typeface="Arial" panose="020B0604020202020204" pitchFamily="34" charset="0"/>
              </a:rPr>
              <a:t> to </a:t>
            </a:r>
            <a:r>
              <a:rPr lang="fr-FR" sz="1100" b="0" i="0" dirty="0" err="1">
                <a:solidFill>
                  <a:srgbClr val="000000"/>
                </a:solidFill>
                <a:effectLst/>
                <a:latin typeface="Arial" panose="020B0604020202020204" pitchFamily="34" charset="0"/>
                <a:cs typeface="Arial" panose="020B0604020202020204" pitchFamily="34" charset="0"/>
              </a:rPr>
              <a:t>Simulated</a:t>
            </a:r>
            <a:r>
              <a:rPr lang="fr-FR" sz="1100" b="0" i="0" dirty="0">
                <a:solidFill>
                  <a:srgbClr val="000000"/>
                </a:solidFill>
                <a:effectLst/>
                <a:latin typeface="Arial" panose="020B0604020202020204" pitchFamily="34" charset="0"/>
                <a:cs typeface="Arial" panose="020B0604020202020204" pitchFamily="34" charset="0"/>
              </a:rPr>
              <a:t> </a:t>
            </a:r>
            <a:r>
              <a:rPr lang="fr-FR" sz="1100" b="0" i="0" dirty="0" err="1">
                <a:solidFill>
                  <a:srgbClr val="000000"/>
                </a:solidFill>
                <a:effectLst/>
                <a:latin typeface="Arial" panose="020B0604020202020204" pitchFamily="34" charset="0"/>
                <a:cs typeface="Arial" panose="020B0604020202020204" pitchFamily="34" charset="0"/>
              </a:rPr>
              <a:t>Exhaled</a:t>
            </a:r>
            <a:r>
              <a:rPr lang="fr-FR" sz="1100" b="0" i="0" dirty="0">
                <a:solidFill>
                  <a:srgbClr val="000000"/>
                </a:solidFill>
                <a:effectLst/>
                <a:latin typeface="Arial" panose="020B0604020202020204" pitchFamily="34" charset="0"/>
                <a:cs typeface="Arial" panose="020B0604020202020204" pitchFamily="34" charset="0"/>
              </a:rPr>
              <a:t> SARS-CoV-2 </a:t>
            </a:r>
            <a:r>
              <a:rPr lang="fr-FR" sz="1100" b="0" i="0" dirty="0" err="1">
                <a:solidFill>
                  <a:srgbClr val="000000"/>
                </a:solidFill>
                <a:effectLst/>
                <a:latin typeface="Arial" panose="020B0604020202020204" pitchFamily="34" charset="0"/>
                <a:cs typeface="Arial" panose="020B0604020202020204" pitchFamily="34" charset="0"/>
              </a:rPr>
              <a:t>Aerosols</a:t>
            </a:r>
            <a:r>
              <a:rPr lang="fr-FR" sz="1100" b="0" i="0" dirty="0">
                <a:solidFill>
                  <a:srgbClr val="000000"/>
                </a:solidFill>
                <a:effectLst/>
                <a:latin typeface="Arial" panose="020B0604020202020204" pitchFamily="34" charset="0"/>
                <a:cs typeface="Arial" panose="020B0604020202020204" pitchFamily="34" charset="0"/>
              </a:rPr>
              <a:t> — United States, 2021. MMWR </a:t>
            </a:r>
            <a:r>
              <a:rPr lang="fr-FR" sz="1100" b="0" i="0" dirty="0" err="1">
                <a:solidFill>
                  <a:srgbClr val="000000"/>
                </a:solidFill>
                <a:effectLst/>
                <a:latin typeface="Arial" panose="020B0604020202020204" pitchFamily="34" charset="0"/>
                <a:cs typeface="Arial" panose="020B0604020202020204" pitchFamily="34" charset="0"/>
              </a:rPr>
              <a:t>Morb</a:t>
            </a:r>
            <a:r>
              <a:rPr lang="fr-FR" sz="1100" b="0" i="0" dirty="0">
                <a:solidFill>
                  <a:srgbClr val="000000"/>
                </a:solidFill>
                <a:effectLst/>
                <a:latin typeface="Arial" panose="020B0604020202020204" pitchFamily="34" charset="0"/>
                <a:cs typeface="Arial" panose="020B0604020202020204" pitchFamily="34" charset="0"/>
              </a:rPr>
              <a:t> Mortal </a:t>
            </a:r>
            <a:r>
              <a:rPr lang="fr-FR" sz="1100" b="0" i="0" dirty="0" err="1">
                <a:solidFill>
                  <a:srgbClr val="000000"/>
                </a:solidFill>
                <a:effectLst/>
                <a:latin typeface="Arial" panose="020B0604020202020204" pitchFamily="34" charset="0"/>
                <a:cs typeface="Arial" panose="020B0604020202020204" pitchFamily="34" charset="0"/>
              </a:rPr>
              <a:t>Wkly</a:t>
            </a:r>
            <a:r>
              <a:rPr lang="fr-FR" sz="1100" b="0" i="0" dirty="0">
                <a:solidFill>
                  <a:srgbClr val="000000"/>
                </a:solidFill>
                <a:effectLst/>
                <a:latin typeface="Arial" panose="020B0604020202020204" pitchFamily="34" charset="0"/>
                <a:cs typeface="Arial" panose="020B0604020202020204" pitchFamily="34" charset="0"/>
              </a:rPr>
              <a:t> Rep 2021;70:972–976</a:t>
            </a:r>
          </a:p>
          <a:p>
            <a:r>
              <a:rPr lang="fr-FR" sz="1100" b="0" i="0" dirty="0">
                <a:solidFill>
                  <a:srgbClr val="000000"/>
                </a:solidFill>
                <a:effectLst/>
                <a:latin typeface="Arial" panose="020B0604020202020204" pitchFamily="34" charset="0"/>
                <a:cs typeface="Arial" panose="020B0604020202020204" pitchFamily="34" charset="0"/>
              </a:rPr>
              <a:t>Thompson </a:t>
            </a:r>
            <a:r>
              <a:rPr lang="fr-FR" sz="1100" b="0" i="0" dirty="0" err="1">
                <a:solidFill>
                  <a:srgbClr val="000000"/>
                </a:solidFill>
                <a:effectLst/>
                <a:latin typeface="Arial" panose="020B0604020202020204" pitchFamily="34" charset="0"/>
                <a:cs typeface="Arial" panose="020B0604020202020204" pitchFamily="34" charset="0"/>
              </a:rPr>
              <a:t>T</a:t>
            </a:r>
            <a:r>
              <a:rPr lang="fr-FR" sz="1100" dirty="0">
                <a:solidFill>
                  <a:srgbClr val="000000"/>
                </a:solidFill>
                <a:latin typeface="Arial" panose="020B0604020202020204" pitchFamily="34" charset="0"/>
                <a:cs typeface="Arial" panose="020B0604020202020204" pitchFamily="34" charset="0"/>
              </a:rPr>
              <a:t>. Real-world data show </a:t>
            </a:r>
            <a:r>
              <a:rPr lang="fr-FR" sz="1100" dirty="0" err="1">
                <a:solidFill>
                  <a:srgbClr val="000000"/>
                </a:solidFill>
                <a:latin typeface="Arial" panose="020B0604020202020204" pitchFamily="34" charset="0"/>
                <a:cs typeface="Arial" panose="020B0604020202020204" pitchFamily="34" charset="0"/>
              </a:rPr>
              <a:t>that</a:t>
            </a:r>
            <a:r>
              <a:rPr lang="fr-FR" sz="1100" dirty="0">
                <a:solidFill>
                  <a:srgbClr val="000000"/>
                </a:solidFill>
                <a:latin typeface="Arial" panose="020B0604020202020204" pitchFamily="34" charset="0"/>
                <a:cs typeface="Arial" panose="020B0604020202020204" pitchFamily="34" charset="0"/>
              </a:rPr>
              <a:t> </a:t>
            </a:r>
            <a:r>
              <a:rPr lang="fr-FR" sz="1100" dirty="0" err="1">
                <a:solidFill>
                  <a:srgbClr val="000000"/>
                </a:solidFill>
                <a:latin typeface="Arial" panose="020B0604020202020204" pitchFamily="34" charset="0"/>
                <a:cs typeface="Arial" panose="020B0604020202020204" pitchFamily="34" charset="0"/>
              </a:rPr>
              <a:t>filters</a:t>
            </a:r>
            <a:r>
              <a:rPr lang="fr-FR" sz="1100" dirty="0">
                <a:solidFill>
                  <a:srgbClr val="000000"/>
                </a:solidFill>
                <a:latin typeface="Arial" panose="020B0604020202020204" pitchFamily="34" charset="0"/>
                <a:cs typeface="Arial" panose="020B0604020202020204" pitchFamily="34" charset="0"/>
              </a:rPr>
              <a:t> clean COVID-</a:t>
            </a:r>
            <a:r>
              <a:rPr lang="fr-FR" sz="1100" dirty="0" err="1">
                <a:solidFill>
                  <a:srgbClr val="000000"/>
                </a:solidFill>
                <a:latin typeface="Arial" panose="020B0604020202020204" pitchFamily="34" charset="0"/>
                <a:cs typeface="Arial" panose="020B0604020202020204" pitchFamily="34" charset="0"/>
              </a:rPr>
              <a:t>causing</a:t>
            </a:r>
            <a:r>
              <a:rPr lang="fr-FR" sz="1100" dirty="0">
                <a:solidFill>
                  <a:srgbClr val="000000"/>
                </a:solidFill>
                <a:latin typeface="Arial" panose="020B0604020202020204" pitchFamily="34" charset="0"/>
                <a:cs typeface="Arial" panose="020B0604020202020204" pitchFamily="34" charset="0"/>
              </a:rPr>
              <a:t> virus </a:t>
            </a:r>
            <a:r>
              <a:rPr lang="fr-FR" sz="1100" dirty="0" err="1">
                <a:solidFill>
                  <a:srgbClr val="000000"/>
                </a:solidFill>
                <a:latin typeface="Arial" panose="020B0604020202020204" pitchFamily="34" charset="0"/>
                <a:cs typeface="Arial" panose="020B0604020202020204" pitchFamily="34" charset="0"/>
              </a:rPr>
              <a:t>from</a:t>
            </a:r>
            <a:r>
              <a:rPr lang="fr-FR" sz="1100" dirty="0">
                <a:solidFill>
                  <a:srgbClr val="000000"/>
                </a:solidFill>
                <a:latin typeface="Arial" panose="020B0604020202020204" pitchFamily="34" charset="0"/>
                <a:cs typeface="Arial" panose="020B0604020202020204" pitchFamily="34" charset="0"/>
              </a:rPr>
              <a:t> air. Nature 2021.</a:t>
            </a:r>
            <a:endParaRPr lang="fr-FR" sz="1100" b="0" i="0" dirty="0">
              <a:solidFill>
                <a:srgbClr val="000000"/>
              </a:solidFill>
              <a:effectLst/>
              <a:latin typeface="Arial" panose="020B0604020202020204" pitchFamily="34" charset="0"/>
              <a:cs typeface="Arial" panose="020B0604020202020204" pitchFamily="34" charset="0"/>
            </a:endParaRPr>
          </a:p>
          <a:p>
            <a:r>
              <a:rPr lang="fr-FR" sz="1100" b="0" i="0" dirty="0">
                <a:solidFill>
                  <a:srgbClr val="000000"/>
                </a:solidFill>
                <a:effectLst/>
                <a:latin typeface="Arial" panose="020B0604020202020204" pitchFamily="34" charset="0"/>
                <a:cs typeface="Arial" panose="020B0604020202020204" pitchFamily="34" charset="0"/>
              </a:rPr>
              <a:t>Curtius J, </a:t>
            </a:r>
            <a:r>
              <a:rPr lang="fr-FR" sz="1100" b="0" i="0" dirty="0" err="1">
                <a:solidFill>
                  <a:srgbClr val="000000"/>
                </a:solidFill>
                <a:effectLst/>
                <a:latin typeface="Arial" panose="020B0604020202020204" pitchFamily="34" charset="0"/>
                <a:cs typeface="Arial" panose="020B0604020202020204" pitchFamily="34" charset="0"/>
              </a:rPr>
              <a:t>Granzin</a:t>
            </a:r>
            <a:r>
              <a:rPr lang="fr-FR" sz="1100" b="0" i="0" dirty="0">
                <a:solidFill>
                  <a:srgbClr val="000000"/>
                </a:solidFill>
                <a:effectLst/>
                <a:latin typeface="Arial" panose="020B0604020202020204" pitchFamily="34" charset="0"/>
                <a:cs typeface="Arial" panose="020B0604020202020204" pitchFamily="34" charset="0"/>
              </a:rPr>
              <a:t> M, </a:t>
            </a:r>
            <a:r>
              <a:rPr lang="fr-FR" sz="1100" b="0" i="0" dirty="0" err="1">
                <a:solidFill>
                  <a:srgbClr val="000000"/>
                </a:solidFill>
                <a:effectLst/>
                <a:latin typeface="Arial" panose="020B0604020202020204" pitchFamily="34" charset="0"/>
                <a:cs typeface="Arial" panose="020B0604020202020204" pitchFamily="34" charset="0"/>
              </a:rPr>
              <a:t>Schrod</a:t>
            </a:r>
            <a:r>
              <a:rPr lang="fr-FR" sz="1100" b="0" i="0" dirty="0">
                <a:solidFill>
                  <a:srgbClr val="000000"/>
                </a:solidFill>
                <a:effectLst/>
                <a:latin typeface="Arial" panose="020B0604020202020204" pitchFamily="34" charset="0"/>
                <a:cs typeface="Arial" panose="020B0604020202020204" pitchFamily="34" charset="0"/>
              </a:rPr>
              <a:t> J. </a:t>
            </a:r>
            <a:r>
              <a:rPr lang="fr-FR" sz="1100" b="0" i="0" dirty="0" err="1">
                <a:solidFill>
                  <a:srgbClr val="000000"/>
                </a:solidFill>
                <a:effectLst/>
                <a:latin typeface="Arial" panose="020B0604020202020204" pitchFamily="34" charset="0"/>
                <a:cs typeface="Arial" panose="020B0604020202020204" pitchFamily="34" charset="0"/>
              </a:rPr>
              <a:t>Testing</a:t>
            </a:r>
            <a:r>
              <a:rPr lang="fr-FR" sz="1100" b="0" i="0" dirty="0">
                <a:solidFill>
                  <a:srgbClr val="000000"/>
                </a:solidFill>
                <a:effectLst/>
                <a:latin typeface="Arial" panose="020B0604020202020204" pitchFamily="34" charset="0"/>
                <a:cs typeface="Arial" panose="020B0604020202020204" pitchFamily="34" charset="0"/>
              </a:rPr>
              <a:t> mobile air </a:t>
            </a:r>
            <a:r>
              <a:rPr lang="fr-FR" sz="1100" b="0" i="0" dirty="0" err="1">
                <a:solidFill>
                  <a:srgbClr val="000000"/>
                </a:solidFill>
                <a:effectLst/>
                <a:latin typeface="Arial" panose="020B0604020202020204" pitchFamily="34" charset="0"/>
                <a:cs typeface="Arial" panose="020B0604020202020204" pitchFamily="34" charset="0"/>
              </a:rPr>
              <a:t>purifiers</a:t>
            </a:r>
            <a:r>
              <a:rPr lang="fr-FR" sz="1100" b="0" i="0" dirty="0">
                <a:solidFill>
                  <a:srgbClr val="000000"/>
                </a:solidFill>
                <a:effectLst/>
                <a:latin typeface="Arial" panose="020B0604020202020204" pitchFamily="34" charset="0"/>
                <a:cs typeface="Arial" panose="020B0604020202020204" pitchFamily="34" charset="0"/>
              </a:rPr>
              <a:t> in a </a:t>
            </a:r>
            <a:r>
              <a:rPr lang="fr-FR" sz="1100" b="0" i="0" dirty="0" err="1">
                <a:solidFill>
                  <a:srgbClr val="000000"/>
                </a:solidFill>
                <a:effectLst/>
                <a:latin typeface="Arial" panose="020B0604020202020204" pitchFamily="34" charset="0"/>
                <a:cs typeface="Arial" panose="020B0604020202020204" pitchFamily="34" charset="0"/>
              </a:rPr>
              <a:t>school</a:t>
            </a:r>
            <a:r>
              <a:rPr lang="fr-FR" sz="1100" b="0" i="0" dirty="0">
                <a:solidFill>
                  <a:srgbClr val="000000"/>
                </a:solidFill>
                <a:effectLst/>
                <a:latin typeface="Arial" panose="020B0604020202020204" pitchFamily="34" charset="0"/>
                <a:cs typeface="Arial" panose="020B0604020202020204" pitchFamily="34" charset="0"/>
              </a:rPr>
              <a:t> </a:t>
            </a:r>
            <a:r>
              <a:rPr lang="fr-FR" sz="1100" b="0" i="0" dirty="0" err="1">
                <a:solidFill>
                  <a:srgbClr val="000000"/>
                </a:solidFill>
                <a:effectLst/>
                <a:latin typeface="Arial" panose="020B0604020202020204" pitchFamily="34" charset="0"/>
                <a:cs typeface="Arial" panose="020B0604020202020204" pitchFamily="34" charset="0"/>
              </a:rPr>
              <a:t>classroom</a:t>
            </a:r>
            <a:r>
              <a:rPr lang="fr-FR" sz="1100" b="0" i="0" dirty="0">
                <a:solidFill>
                  <a:srgbClr val="000000"/>
                </a:solidFill>
                <a:effectLst/>
                <a:latin typeface="Arial" panose="020B0604020202020204" pitchFamily="34" charset="0"/>
                <a:cs typeface="Arial" panose="020B0604020202020204" pitchFamily="34" charset="0"/>
              </a:rPr>
              <a:t>: </a:t>
            </a:r>
            <a:r>
              <a:rPr lang="fr-FR" sz="1100" b="0" i="0" dirty="0" err="1">
                <a:solidFill>
                  <a:srgbClr val="000000"/>
                </a:solidFill>
                <a:effectLst/>
                <a:latin typeface="Arial" panose="020B0604020202020204" pitchFamily="34" charset="0"/>
                <a:cs typeface="Arial" panose="020B0604020202020204" pitchFamily="34" charset="0"/>
              </a:rPr>
              <a:t>Reducing</a:t>
            </a:r>
            <a:r>
              <a:rPr lang="fr-FR" sz="1100" b="0" i="0" dirty="0">
                <a:solidFill>
                  <a:srgbClr val="000000"/>
                </a:solidFill>
                <a:effectLst/>
                <a:latin typeface="Arial" panose="020B0604020202020204" pitchFamily="34" charset="0"/>
                <a:cs typeface="Arial" panose="020B0604020202020204" pitchFamily="34" charset="0"/>
              </a:rPr>
              <a:t> the </a:t>
            </a:r>
            <a:r>
              <a:rPr lang="fr-FR" sz="1100" b="0" i="0" dirty="0" err="1">
                <a:solidFill>
                  <a:srgbClr val="000000"/>
                </a:solidFill>
                <a:effectLst/>
                <a:latin typeface="Arial" panose="020B0604020202020204" pitchFamily="34" charset="0"/>
                <a:cs typeface="Arial" panose="020B0604020202020204" pitchFamily="34" charset="0"/>
              </a:rPr>
              <a:t>airborne</a:t>
            </a:r>
            <a:r>
              <a:rPr lang="fr-FR" sz="1100" b="0" i="0" dirty="0">
                <a:solidFill>
                  <a:srgbClr val="000000"/>
                </a:solidFill>
                <a:effectLst/>
                <a:latin typeface="Arial" panose="020B0604020202020204" pitchFamily="34" charset="0"/>
                <a:cs typeface="Arial" panose="020B0604020202020204" pitchFamily="34" charset="0"/>
              </a:rPr>
              <a:t> transmission </a:t>
            </a:r>
            <a:r>
              <a:rPr lang="fr-FR" sz="1100" b="0" i="0" dirty="0" err="1">
                <a:solidFill>
                  <a:srgbClr val="000000"/>
                </a:solidFill>
                <a:effectLst/>
                <a:latin typeface="Arial" panose="020B0604020202020204" pitchFamily="34" charset="0"/>
                <a:cs typeface="Arial" panose="020B0604020202020204" pitchFamily="34" charset="0"/>
              </a:rPr>
              <a:t>risk</a:t>
            </a:r>
            <a:r>
              <a:rPr lang="fr-FR" sz="1100" b="0" i="0" dirty="0">
                <a:solidFill>
                  <a:srgbClr val="000000"/>
                </a:solidFill>
                <a:effectLst/>
                <a:latin typeface="Arial" panose="020B0604020202020204" pitchFamily="34" charset="0"/>
                <a:cs typeface="Arial" panose="020B0604020202020204" pitchFamily="34" charset="0"/>
              </a:rPr>
              <a:t> for SARS-CoV-2</a:t>
            </a:r>
            <a:r>
              <a:rPr lang="fr-FR" sz="1100" dirty="0">
                <a:solidFill>
                  <a:srgbClr val="000000"/>
                </a:solidFill>
                <a:latin typeface="Arial" panose="020B0604020202020204" pitchFamily="34" charset="0"/>
                <a:cs typeface="Arial" panose="020B0604020202020204" pitchFamily="34" charset="0"/>
              </a:rPr>
              <a:t>. </a:t>
            </a:r>
            <a:r>
              <a:rPr lang="fr-FR" sz="1100" b="0" i="0" dirty="0" err="1">
                <a:solidFill>
                  <a:srgbClr val="000000"/>
                </a:solidFill>
                <a:effectLst/>
                <a:latin typeface="Arial" panose="020B0604020202020204" pitchFamily="34" charset="0"/>
                <a:cs typeface="Arial" panose="020B0604020202020204" pitchFamily="34" charset="0"/>
              </a:rPr>
              <a:t>Aerosol</a:t>
            </a:r>
            <a:r>
              <a:rPr lang="fr-FR" sz="1100" b="0" i="0" dirty="0">
                <a:solidFill>
                  <a:srgbClr val="000000"/>
                </a:solidFill>
                <a:effectLst/>
                <a:latin typeface="Arial" panose="020B0604020202020204" pitchFamily="34" charset="0"/>
                <a:cs typeface="Arial" panose="020B0604020202020204" pitchFamily="34" charset="0"/>
              </a:rPr>
              <a:t> Science and </a:t>
            </a:r>
            <a:r>
              <a:rPr lang="fr-FR" sz="1100" b="0" i="0" dirty="0" err="1">
                <a:solidFill>
                  <a:srgbClr val="000000"/>
                </a:solidFill>
                <a:effectLst/>
                <a:latin typeface="Arial" panose="020B0604020202020204" pitchFamily="34" charset="0"/>
                <a:cs typeface="Arial" panose="020B0604020202020204" pitchFamily="34" charset="0"/>
              </a:rPr>
              <a:t>Technology</a:t>
            </a:r>
            <a:r>
              <a:rPr lang="fr-FR" sz="1100" b="0" i="0" dirty="0">
                <a:solidFill>
                  <a:srgbClr val="000000"/>
                </a:solidFill>
                <a:effectLst/>
                <a:latin typeface="Arial" panose="020B0604020202020204" pitchFamily="34" charset="0"/>
                <a:cs typeface="Arial" panose="020B0604020202020204" pitchFamily="34" charset="0"/>
              </a:rPr>
              <a:t> 2021;55:5, 586-599</a:t>
            </a:r>
          </a:p>
          <a:p>
            <a:endParaRPr lang="fr-FR" sz="1100"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685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Image 1" descr="Détecteur de CO2 mural annonçant 528 ppm de CO2 en salle d’attente">
            <a:extLst>
              <a:ext uri="{FF2B5EF4-FFF2-40B4-BE49-F238E27FC236}">
                <a16:creationId xmlns:a16="http://schemas.microsoft.com/office/drawing/2014/main" id="{FADDA060-45EB-B898-ED6F-1841950DB98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 uri="{28A0092B-C50C-407E-A947-70E740481C1C}">
                <a14:useLocalDpi xmlns:a14="http://schemas.microsoft.com/office/drawing/2010/main" val="0"/>
              </a:ext>
            </a:extLst>
          </a:blip>
          <a:srcRect l="47800" t="64080" r="21333" b="3575"/>
          <a:stretch/>
        </p:blipFill>
        <p:spPr bwMode="auto">
          <a:xfrm>
            <a:off x="2809702" y="23393"/>
            <a:ext cx="9363071" cy="6834607"/>
          </a:xfrm>
          <a:custGeom>
            <a:avLst/>
            <a:gdLst/>
            <a:ahLst/>
            <a:cxnLst/>
            <a:rect l="l" t="t" r="r" b="b"/>
            <a:pathLst>
              <a:path w="9363071" h="6834607">
                <a:moveTo>
                  <a:pt x="962799" y="596859"/>
                </a:moveTo>
                <a:lnTo>
                  <a:pt x="1010600" y="602903"/>
                </a:lnTo>
                <a:cubicBezTo>
                  <a:pt x="1034775" y="609892"/>
                  <a:pt x="1055492" y="620375"/>
                  <a:pt x="1072750" y="634353"/>
                </a:cubicBezTo>
                <a:cubicBezTo>
                  <a:pt x="1107265" y="662308"/>
                  <a:pt x="1124523" y="709089"/>
                  <a:pt x="1124523" y="774698"/>
                </a:cubicBezTo>
                <a:cubicBezTo>
                  <a:pt x="1124523" y="840306"/>
                  <a:pt x="1107408" y="888229"/>
                  <a:pt x="1073178" y="918466"/>
                </a:cubicBezTo>
                <a:cubicBezTo>
                  <a:pt x="1038377" y="948703"/>
                  <a:pt x="989884" y="963821"/>
                  <a:pt x="927698" y="963821"/>
                </a:cubicBezTo>
                <a:lnTo>
                  <a:pt x="699824" y="963821"/>
                </a:lnTo>
                <a:lnTo>
                  <a:pt x="759507" y="868421"/>
                </a:lnTo>
                <a:cubicBezTo>
                  <a:pt x="804376" y="801523"/>
                  <a:pt x="851126" y="736460"/>
                  <a:pt x="899729" y="673330"/>
                </a:cubicBezTo>
                <a:close/>
                <a:moveTo>
                  <a:pt x="7592966" y="592420"/>
                </a:moveTo>
                <a:lnTo>
                  <a:pt x="7899328" y="592420"/>
                </a:lnTo>
                <a:cubicBezTo>
                  <a:pt x="7956380" y="592420"/>
                  <a:pt x="7999168" y="599837"/>
                  <a:pt x="8027692" y="614670"/>
                </a:cubicBezTo>
                <a:cubicBezTo>
                  <a:pt x="8078468" y="640914"/>
                  <a:pt x="8103856" y="692259"/>
                  <a:pt x="8103856" y="768707"/>
                </a:cubicBezTo>
                <a:cubicBezTo>
                  <a:pt x="8103856" y="839450"/>
                  <a:pt x="8077612" y="886802"/>
                  <a:pt x="8025126" y="910764"/>
                </a:cubicBezTo>
                <a:cubicBezTo>
                  <a:pt x="7995458" y="924456"/>
                  <a:pt x="7950959" y="931302"/>
                  <a:pt x="7891626" y="931302"/>
                </a:cubicBezTo>
                <a:lnTo>
                  <a:pt x="7592966" y="931302"/>
                </a:lnTo>
                <a:close/>
                <a:moveTo>
                  <a:pt x="3116216" y="592420"/>
                </a:moveTo>
                <a:lnTo>
                  <a:pt x="3422578" y="592420"/>
                </a:lnTo>
                <a:cubicBezTo>
                  <a:pt x="3479629" y="592420"/>
                  <a:pt x="3522417" y="599837"/>
                  <a:pt x="3550943" y="614670"/>
                </a:cubicBezTo>
                <a:cubicBezTo>
                  <a:pt x="3601718" y="640914"/>
                  <a:pt x="3627105" y="692259"/>
                  <a:pt x="3627105" y="768707"/>
                </a:cubicBezTo>
                <a:cubicBezTo>
                  <a:pt x="3627105" y="839450"/>
                  <a:pt x="3600862" y="886802"/>
                  <a:pt x="3548375" y="910764"/>
                </a:cubicBezTo>
                <a:cubicBezTo>
                  <a:pt x="3518709" y="924456"/>
                  <a:pt x="3474209" y="931302"/>
                  <a:pt x="3414876" y="931302"/>
                </a:cubicBezTo>
                <a:lnTo>
                  <a:pt x="3116216" y="931302"/>
                </a:lnTo>
                <a:close/>
                <a:moveTo>
                  <a:pt x="4605241" y="375057"/>
                </a:moveTo>
                <a:lnTo>
                  <a:pt x="4605241" y="1634738"/>
                </a:lnTo>
                <a:lnTo>
                  <a:pt x="4867105" y="1634738"/>
                </a:lnTo>
                <a:lnTo>
                  <a:pt x="4867105" y="1105877"/>
                </a:lnTo>
                <a:lnTo>
                  <a:pt x="5420782" y="1105877"/>
                </a:lnTo>
                <a:lnTo>
                  <a:pt x="5420782" y="886802"/>
                </a:lnTo>
                <a:lnTo>
                  <a:pt x="4867105" y="886802"/>
                </a:lnTo>
                <a:lnTo>
                  <a:pt x="4867105" y="596699"/>
                </a:lnTo>
                <a:lnTo>
                  <a:pt x="5499512" y="596699"/>
                </a:lnTo>
                <a:lnTo>
                  <a:pt x="5499512" y="375057"/>
                </a:lnTo>
                <a:close/>
                <a:moveTo>
                  <a:pt x="7335382" y="373345"/>
                </a:moveTo>
                <a:lnTo>
                  <a:pt x="7335382" y="1634738"/>
                </a:lnTo>
                <a:lnTo>
                  <a:pt x="7592966" y="1634738"/>
                </a:lnTo>
                <a:lnTo>
                  <a:pt x="7592966" y="1140108"/>
                </a:lnTo>
                <a:lnTo>
                  <a:pt x="7865098" y="1140108"/>
                </a:lnTo>
                <a:cubicBezTo>
                  <a:pt x="7942686" y="1140108"/>
                  <a:pt x="7995601" y="1153515"/>
                  <a:pt x="8023842" y="1180329"/>
                </a:cubicBezTo>
                <a:cubicBezTo>
                  <a:pt x="8052082" y="1207143"/>
                  <a:pt x="8066772" y="1260770"/>
                  <a:pt x="8067914" y="1341212"/>
                </a:cubicBezTo>
                <a:lnTo>
                  <a:pt x="8069625" y="1458451"/>
                </a:lnTo>
                <a:cubicBezTo>
                  <a:pt x="8070196" y="1495534"/>
                  <a:pt x="8073904" y="1531761"/>
                  <a:pt x="8080750" y="1567133"/>
                </a:cubicBezTo>
                <a:cubicBezTo>
                  <a:pt x="8084173" y="1584248"/>
                  <a:pt x="8089878" y="1606783"/>
                  <a:pt x="8097865" y="1634738"/>
                </a:cubicBezTo>
                <a:lnTo>
                  <a:pt x="8387968" y="1634738"/>
                </a:lnTo>
                <a:lnTo>
                  <a:pt x="8387968" y="1603075"/>
                </a:lnTo>
                <a:cubicBezTo>
                  <a:pt x="8362866" y="1587671"/>
                  <a:pt x="8346892" y="1563710"/>
                  <a:pt x="8340046" y="1531191"/>
                </a:cubicBezTo>
                <a:cubicBezTo>
                  <a:pt x="8335481" y="1510653"/>
                  <a:pt x="8333199" y="1471573"/>
                  <a:pt x="8333200" y="1413952"/>
                </a:cubicBezTo>
                <a:lnTo>
                  <a:pt x="8333200" y="1329231"/>
                </a:lnTo>
                <a:cubicBezTo>
                  <a:pt x="8333199" y="1240803"/>
                  <a:pt x="8321076" y="1175051"/>
                  <a:pt x="8296830" y="1131978"/>
                </a:cubicBezTo>
                <a:cubicBezTo>
                  <a:pt x="8272584" y="1088905"/>
                  <a:pt x="8231364" y="1055673"/>
                  <a:pt x="8173172" y="1032282"/>
                </a:cubicBezTo>
                <a:cubicBezTo>
                  <a:pt x="8242774" y="1008321"/>
                  <a:pt x="8292694" y="967387"/>
                  <a:pt x="8322930" y="909480"/>
                </a:cubicBezTo>
                <a:cubicBezTo>
                  <a:pt x="8353167" y="851574"/>
                  <a:pt x="8368286" y="792669"/>
                  <a:pt x="8368286" y="732765"/>
                </a:cubicBezTo>
                <a:cubicBezTo>
                  <a:pt x="8368286" y="683131"/>
                  <a:pt x="8360299" y="638917"/>
                  <a:pt x="8344324" y="600122"/>
                </a:cubicBezTo>
                <a:cubicBezTo>
                  <a:pt x="8328350" y="561328"/>
                  <a:pt x="8306670" y="525956"/>
                  <a:pt x="8279286" y="494008"/>
                </a:cubicBezTo>
                <a:cubicBezTo>
                  <a:pt x="8246197" y="455213"/>
                  <a:pt x="8205834" y="425832"/>
                  <a:pt x="8158196" y="405864"/>
                </a:cubicBezTo>
                <a:cubicBezTo>
                  <a:pt x="8110558" y="385897"/>
                  <a:pt x="8042526" y="375057"/>
                  <a:pt x="7954097" y="373345"/>
                </a:cubicBezTo>
                <a:close/>
                <a:moveTo>
                  <a:pt x="6165518" y="373345"/>
                </a:moveTo>
                <a:lnTo>
                  <a:pt x="6165518" y="1634738"/>
                </a:lnTo>
                <a:lnTo>
                  <a:pt x="7121404" y="1634738"/>
                </a:lnTo>
                <a:lnTo>
                  <a:pt x="7121404" y="1407961"/>
                </a:lnTo>
                <a:lnTo>
                  <a:pt x="6423102" y="1407961"/>
                </a:lnTo>
                <a:lnTo>
                  <a:pt x="6423102" y="1083628"/>
                </a:lnTo>
                <a:lnTo>
                  <a:pt x="7035828" y="1083628"/>
                </a:lnTo>
                <a:lnTo>
                  <a:pt x="7035828" y="864553"/>
                </a:lnTo>
                <a:lnTo>
                  <a:pt x="6423102" y="864553"/>
                </a:lnTo>
                <a:lnTo>
                  <a:pt x="6423102" y="596699"/>
                </a:lnTo>
                <a:lnTo>
                  <a:pt x="7090596" y="596699"/>
                </a:lnTo>
                <a:lnTo>
                  <a:pt x="7090596" y="373345"/>
                </a:lnTo>
                <a:close/>
                <a:moveTo>
                  <a:pt x="5651503" y="373345"/>
                </a:moveTo>
                <a:lnTo>
                  <a:pt x="5651503" y="1634738"/>
                </a:lnTo>
                <a:lnTo>
                  <a:pt x="5913366" y="1634738"/>
                </a:lnTo>
                <a:lnTo>
                  <a:pt x="5913366" y="373345"/>
                </a:lnTo>
                <a:close/>
                <a:moveTo>
                  <a:pt x="4098928" y="373345"/>
                </a:moveTo>
                <a:lnTo>
                  <a:pt x="4098928" y="1634738"/>
                </a:lnTo>
                <a:lnTo>
                  <a:pt x="4360791" y="1634738"/>
                </a:lnTo>
                <a:lnTo>
                  <a:pt x="4360791" y="373345"/>
                </a:lnTo>
                <a:close/>
                <a:moveTo>
                  <a:pt x="2858631" y="373345"/>
                </a:moveTo>
                <a:lnTo>
                  <a:pt x="2858631" y="1634738"/>
                </a:lnTo>
                <a:lnTo>
                  <a:pt x="3116216" y="1634738"/>
                </a:lnTo>
                <a:lnTo>
                  <a:pt x="3116216" y="1140108"/>
                </a:lnTo>
                <a:lnTo>
                  <a:pt x="3388348" y="1140108"/>
                </a:lnTo>
                <a:cubicBezTo>
                  <a:pt x="3465937" y="1140108"/>
                  <a:pt x="3518851" y="1153515"/>
                  <a:pt x="3547092" y="1180329"/>
                </a:cubicBezTo>
                <a:cubicBezTo>
                  <a:pt x="3575331" y="1207143"/>
                  <a:pt x="3590022" y="1260770"/>
                  <a:pt x="3591164" y="1341212"/>
                </a:cubicBezTo>
                <a:lnTo>
                  <a:pt x="3592875" y="1458451"/>
                </a:lnTo>
                <a:cubicBezTo>
                  <a:pt x="3593446" y="1495534"/>
                  <a:pt x="3597154" y="1531761"/>
                  <a:pt x="3604000" y="1567133"/>
                </a:cubicBezTo>
                <a:cubicBezTo>
                  <a:pt x="3607423" y="1584248"/>
                  <a:pt x="3613128" y="1606783"/>
                  <a:pt x="3621115" y="1634738"/>
                </a:cubicBezTo>
                <a:lnTo>
                  <a:pt x="3911219" y="1634738"/>
                </a:lnTo>
                <a:lnTo>
                  <a:pt x="3911219" y="1603075"/>
                </a:lnTo>
                <a:cubicBezTo>
                  <a:pt x="3886116" y="1587671"/>
                  <a:pt x="3870142" y="1563710"/>
                  <a:pt x="3863296" y="1531191"/>
                </a:cubicBezTo>
                <a:cubicBezTo>
                  <a:pt x="3858732" y="1510653"/>
                  <a:pt x="3856450" y="1471573"/>
                  <a:pt x="3856450" y="1413952"/>
                </a:cubicBezTo>
                <a:lnTo>
                  <a:pt x="3856450" y="1329231"/>
                </a:lnTo>
                <a:cubicBezTo>
                  <a:pt x="3856450" y="1240803"/>
                  <a:pt x="3844326" y="1175051"/>
                  <a:pt x="3820080" y="1131978"/>
                </a:cubicBezTo>
                <a:cubicBezTo>
                  <a:pt x="3795833" y="1088905"/>
                  <a:pt x="3754614" y="1055673"/>
                  <a:pt x="3696422" y="1032282"/>
                </a:cubicBezTo>
                <a:cubicBezTo>
                  <a:pt x="3766024" y="1008321"/>
                  <a:pt x="3815944" y="967387"/>
                  <a:pt x="3846181" y="909480"/>
                </a:cubicBezTo>
                <a:cubicBezTo>
                  <a:pt x="3876417" y="851574"/>
                  <a:pt x="3891536" y="792669"/>
                  <a:pt x="3891536" y="732765"/>
                </a:cubicBezTo>
                <a:cubicBezTo>
                  <a:pt x="3891536" y="683131"/>
                  <a:pt x="3883549" y="638917"/>
                  <a:pt x="3867575" y="600122"/>
                </a:cubicBezTo>
                <a:cubicBezTo>
                  <a:pt x="3851600" y="561328"/>
                  <a:pt x="3829921" y="525956"/>
                  <a:pt x="3802537" y="494008"/>
                </a:cubicBezTo>
                <a:cubicBezTo>
                  <a:pt x="3769447" y="455213"/>
                  <a:pt x="3729084" y="425832"/>
                  <a:pt x="3681446" y="405864"/>
                </a:cubicBezTo>
                <a:cubicBezTo>
                  <a:pt x="3633809" y="385897"/>
                  <a:pt x="3565776" y="375057"/>
                  <a:pt x="3477347" y="373345"/>
                </a:cubicBezTo>
                <a:close/>
                <a:moveTo>
                  <a:pt x="1585816" y="373345"/>
                </a:moveTo>
                <a:lnTo>
                  <a:pt x="1585816" y="1148666"/>
                </a:lnTo>
                <a:cubicBezTo>
                  <a:pt x="1585816" y="1282735"/>
                  <a:pt x="1606640" y="1387138"/>
                  <a:pt x="1648287" y="1461874"/>
                </a:cubicBezTo>
                <a:cubicBezTo>
                  <a:pt x="1726446" y="1598796"/>
                  <a:pt x="1874778" y="1667257"/>
                  <a:pt x="2093283" y="1667257"/>
                </a:cubicBezTo>
                <a:cubicBezTo>
                  <a:pt x="2311787" y="1667257"/>
                  <a:pt x="2459834" y="1598796"/>
                  <a:pt x="2537423" y="1461874"/>
                </a:cubicBezTo>
                <a:cubicBezTo>
                  <a:pt x="2579070" y="1387138"/>
                  <a:pt x="2599894" y="1282735"/>
                  <a:pt x="2599894" y="1148666"/>
                </a:cubicBezTo>
                <a:lnTo>
                  <a:pt x="2599894" y="373345"/>
                </a:lnTo>
                <a:lnTo>
                  <a:pt x="2332040" y="373345"/>
                </a:lnTo>
                <a:lnTo>
                  <a:pt x="2332040" y="1148666"/>
                </a:lnTo>
                <a:cubicBezTo>
                  <a:pt x="2332040" y="1235383"/>
                  <a:pt x="2321771" y="1298709"/>
                  <a:pt x="2301233" y="1338645"/>
                </a:cubicBezTo>
                <a:cubicBezTo>
                  <a:pt x="2269284" y="1409388"/>
                  <a:pt x="2199968" y="1444759"/>
                  <a:pt x="2093283" y="1444759"/>
                </a:cubicBezTo>
                <a:cubicBezTo>
                  <a:pt x="1986027" y="1444759"/>
                  <a:pt x="1916425" y="1409388"/>
                  <a:pt x="1884477" y="1338645"/>
                </a:cubicBezTo>
                <a:cubicBezTo>
                  <a:pt x="1863939" y="1298709"/>
                  <a:pt x="1853669" y="1235383"/>
                  <a:pt x="1853670" y="1148666"/>
                </a:cubicBezTo>
                <a:lnTo>
                  <a:pt x="1853670" y="373345"/>
                </a:lnTo>
                <a:close/>
                <a:moveTo>
                  <a:pt x="420232" y="373345"/>
                </a:moveTo>
                <a:lnTo>
                  <a:pt x="969630" y="373345"/>
                </a:lnTo>
                <a:cubicBezTo>
                  <a:pt x="1001294" y="373345"/>
                  <a:pt x="1031352" y="375378"/>
                  <a:pt x="1059806" y="379443"/>
                </a:cubicBezTo>
                <a:lnTo>
                  <a:pt x="1138681" y="397354"/>
                </a:lnTo>
                <a:lnTo>
                  <a:pt x="1051063" y="489840"/>
                </a:lnTo>
                <a:lnTo>
                  <a:pt x="962799" y="596859"/>
                </a:lnTo>
                <a:lnTo>
                  <a:pt x="927698" y="592420"/>
                </a:lnTo>
                <a:lnTo>
                  <a:pt x="682094" y="592420"/>
                </a:lnTo>
                <a:lnTo>
                  <a:pt x="682094" y="963821"/>
                </a:lnTo>
                <a:lnTo>
                  <a:pt x="699824" y="963821"/>
                </a:lnTo>
                <a:lnTo>
                  <a:pt x="630573" y="1074515"/>
                </a:lnTo>
                <a:cubicBezTo>
                  <a:pt x="589495" y="1144980"/>
                  <a:pt x="550327" y="1217180"/>
                  <a:pt x="513097" y="1291015"/>
                </a:cubicBezTo>
                <a:lnTo>
                  <a:pt x="420232" y="1489577"/>
                </a:lnTo>
                <a:close/>
                <a:moveTo>
                  <a:pt x="1591717" y="0"/>
                </a:moveTo>
                <a:lnTo>
                  <a:pt x="2663863" y="0"/>
                </a:lnTo>
                <a:lnTo>
                  <a:pt x="2973963" y="0"/>
                </a:lnTo>
                <a:lnTo>
                  <a:pt x="3428981" y="0"/>
                </a:lnTo>
                <a:lnTo>
                  <a:pt x="5105536" y="0"/>
                </a:lnTo>
                <a:lnTo>
                  <a:pt x="9363071" y="0"/>
                </a:lnTo>
                <a:lnTo>
                  <a:pt x="9363071" y="6834607"/>
                </a:lnTo>
                <a:lnTo>
                  <a:pt x="5105536" y="6834607"/>
                </a:lnTo>
                <a:lnTo>
                  <a:pt x="3428981" y="6834607"/>
                </a:lnTo>
                <a:lnTo>
                  <a:pt x="2973963" y="6834607"/>
                </a:lnTo>
                <a:lnTo>
                  <a:pt x="2663863" y="6834607"/>
                </a:lnTo>
                <a:lnTo>
                  <a:pt x="2454479" y="6834607"/>
                </a:lnTo>
                <a:lnTo>
                  <a:pt x="2344879" y="6757470"/>
                </a:lnTo>
                <a:cubicBezTo>
                  <a:pt x="2174414" y="6630414"/>
                  <a:pt x="2007078" y="6493173"/>
                  <a:pt x="1838197" y="6353069"/>
                </a:cubicBezTo>
                <a:cubicBezTo>
                  <a:pt x="910811" y="5583728"/>
                  <a:pt x="0" y="4952181"/>
                  <a:pt x="0" y="3609302"/>
                </a:cubicBezTo>
                <a:cubicBezTo>
                  <a:pt x="0" y="2847677"/>
                  <a:pt x="140668" y="2133368"/>
                  <a:pt x="407254" y="1517326"/>
                </a:cubicBezTo>
                <a:lnTo>
                  <a:pt x="420232" y="1489577"/>
                </a:lnTo>
                <a:lnTo>
                  <a:pt x="420232" y="1634738"/>
                </a:lnTo>
                <a:lnTo>
                  <a:pt x="682094" y="1634738"/>
                </a:lnTo>
                <a:lnTo>
                  <a:pt x="682094" y="1181185"/>
                </a:lnTo>
                <a:lnTo>
                  <a:pt x="949948" y="1181185"/>
                </a:lnTo>
                <a:cubicBezTo>
                  <a:pt x="1089723" y="1181185"/>
                  <a:pt x="1197263" y="1150377"/>
                  <a:pt x="1272570" y="1088762"/>
                </a:cubicBezTo>
                <a:cubicBezTo>
                  <a:pt x="1347877" y="1027147"/>
                  <a:pt x="1385531" y="921889"/>
                  <a:pt x="1385531" y="772986"/>
                </a:cubicBezTo>
                <a:cubicBezTo>
                  <a:pt x="1385531" y="636635"/>
                  <a:pt x="1347877" y="535940"/>
                  <a:pt x="1272570" y="470902"/>
                </a:cubicBezTo>
                <a:cubicBezTo>
                  <a:pt x="1234917" y="438383"/>
                  <a:pt x="1190845" y="413994"/>
                  <a:pt x="1140355" y="397734"/>
                </a:cubicBezTo>
                <a:lnTo>
                  <a:pt x="1138681" y="397354"/>
                </a:lnTo>
                <a:lnTo>
                  <a:pt x="1213339" y="318548"/>
                </a:lnTo>
                <a:cubicBezTo>
                  <a:pt x="1325131" y="208552"/>
                  <a:pt x="1444102" y="107086"/>
                  <a:pt x="1570020" y="14946"/>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ZoneTexte 3">
            <a:extLst>
              <a:ext uri="{FF2B5EF4-FFF2-40B4-BE49-F238E27FC236}">
                <a16:creationId xmlns:a16="http://schemas.microsoft.com/office/drawing/2014/main" id="{C268F1D8-4BC4-E0DC-A0E4-3F96C7EFDDF0}"/>
              </a:ext>
            </a:extLst>
          </p:cNvPr>
          <p:cNvSpPr txBox="1"/>
          <p:nvPr/>
        </p:nvSpPr>
        <p:spPr>
          <a:xfrm>
            <a:off x="19227" y="1910182"/>
            <a:ext cx="12153544" cy="4924425"/>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Efficacité expérimentale (filtres HEPA 13 ou 14 – HCSP 21/05/2021)</a:t>
            </a:r>
          </a:p>
          <a:p>
            <a:r>
              <a:rPr lang="fr-FR" sz="1100" b="0" i="0" dirty="0" err="1">
                <a:solidFill>
                  <a:srgbClr val="000000"/>
                </a:solidFill>
                <a:effectLst/>
                <a:latin typeface="Arial" panose="020B0604020202020204" pitchFamily="34" charset="0"/>
                <a:cs typeface="Arial" panose="020B0604020202020204" pitchFamily="34" charset="0"/>
              </a:rPr>
              <a:t>Lindsley</a:t>
            </a:r>
            <a:r>
              <a:rPr lang="fr-FR" sz="1100" b="0" i="0" dirty="0">
                <a:solidFill>
                  <a:srgbClr val="000000"/>
                </a:solidFill>
                <a:effectLst/>
                <a:latin typeface="Arial" panose="020B0604020202020204" pitchFamily="34" charset="0"/>
                <a:cs typeface="Arial" panose="020B0604020202020204" pitchFamily="34" charset="0"/>
              </a:rPr>
              <a:t> WG, </a:t>
            </a:r>
            <a:r>
              <a:rPr lang="fr-FR" sz="1100" b="0" i="0" dirty="0" err="1">
                <a:solidFill>
                  <a:srgbClr val="000000"/>
                </a:solidFill>
                <a:effectLst/>
                <a:latin typeface="Arial" panose="020B0604020202020204" pitchFamily="34" charset="0"/>
                <a:cs typeface="Arial" panose="020B0604020202020204" pitchFamily="34" charset="0"/>
              </a:rPr>
              <a:t>Derk</a:t>
            </a:r>
            <a:r>
              <a:rPr lang="fr-FR" sz="1100" b="0" i="0" dirty="0">
                <a:solidFill>
                  <a:srgbClr val="000000"/>
                </a:solidFill>
                <a:effectLst/>
                <a:latin typeface="Arial" panose="020B0604020202020204" pitchFamily="34" charset="0"/>
                <a:cs typeface="Arial" panose="020B0604020202020204" pitchFamily="34" charset="0"/>
              </a:rPr>
              <a:t> RC, </a:t>
            </a:r>
            <a:r>
              <a:rPr lang="fr-FR" sz="1100" b="0" i="0" dirty="0" err="1">
                <a:solidFill>
                  <a:srgbClr val="000000"/>
                </a:solidFill>
                <a:effectLst/>
                <a:latin typeface="Arial" panose="020B0604020202020204" pitchFamily="34" charset="0"/>
                <a:cs typeface="Arial" panose="020B0604020202020204" pitchFamily="34" charset="0"/>
              </a:rPr>
              <a:t>Coyle</a:t>
            </a:r>
            <a:r>
              <a:rPr lang="fr-FR" sz="1100" b="0" i="0" dirty="0">
                <a:solidFill>
                  <a:srgbClr val="000000"/>
                </a:solidFill>
                <a:effectLst/>
                <a:latin typeface="Arial" panose="020B0604020202020204" pitchFamily="34" charset="0"/>
                <a:cs typeface="Arial" panose="020B0604020202020204" pitchFamily="34" charset="0"/>
              </a:rPr>
              <a:t> JP, et al. </a:t>
            </a:r>
            <a:r>
              <a:rPr lang="fr-FR" sz="1100" b="0" i="0" dirty="0" err="1">
                <a:solidFill>
                  <a:srgbClr val="000000"/>
                </a:solidFill>
                <a:effectLst/>
                <a:latin typeface="Arial" panose="020B0604020202020204" pitchFamily="34" charset="0"/>
                <a:cs typeface="Arial" panose="020B0604020202020204" pitchFamily="34" charset="0"/>
              </a:rPr>
              <a:t>Efficacy</a:t>
            </a:r>
            <a:r>
              <a:rPr lang="fr-FR" sz="1100" b="0" i="0" dirty="0">
                <a:solidFill>
                  <a:srgbClr val="000000"/>
                </a:solidFill>
                <a:effectLst/>
                <a:latin typeface="Arial" panose="020B0604020202020204" pitchFamily="34" charset="0"/>
                <a:cs typeface="Arial" panose="020B0604020202020204" pitchFamily="34" charset="0"/>
              </a:rPr>
              <a:t> of Portable Air </a:t>
            </a:r>
            <a:r>
              <a:rPr lang="fr-FR" sz="1100" b="0" i="0" dirty="0" err="1">
                <a:solidFill>
                  <a:srgbClr val="000000"/>
                </a:solidFill>
                <a:effectLst/>
                <a:latin typeface="Arial" panose="020B0604020202020204" pitchFamily="34" charset="0"/>
                <a:cs typeface="Arial" panose="020B0604020202020204" pitchFamily="34" charset="0"/>
              </a:rPr>
              <a:t>Cleaners</a:t>
            </a:r>
            <a:r>
              <a:rPr lang="fr-FR" sz="1100" b="0" i="0" dirty="0">
                <a:solidFill>
                  <a:srgbClr val="000000"/>
                </a:solidFill>
                <a:effectLst/>
                <a:latin typeface="Arial" panose="020B0604020202020204" pitchFamily="34" charset="0"/>
                <a:cs typeface="Arial" panose="020B0604020202020204" pitchFamily="34" charset="0"/>
              </a:rPr>
              <a:t> and </a:t>
            </a:r>
            <a:r>
              <a:rPr lang="fr-FR" sz="1100" b="0" i="0" dirty="0" err="1">
                <a:solidFill>
                  <a:srgbClr val="000000"/>
                </a:solidFill>
                <a:effectLst/>
                <a:latin typeface="Arial" panose="020B0604020202020204" pitchFamily="34" charset="0"/>
                <a:cs typeface="Arial" panose="020B0604020202020204" pitchFamily="34" charset="0"/>
              </a:rPr>
              <a:t>Masking</a:t>
            </a:r>
            <a:r>
              <a:rPr lang="fr-FR" sz="1100" b="0" i="0" dirty="0">
                <a:solidFill>
                  <a:srgbClr val="000000"/>
                </a:solidFill>
                <a:effectLst/>
                <a:latin typeface="Arial" panose="020B0604020202020204" pitchFamily="34" charset="0"/>
                <a:cs typeface="Arial" panose="020B0604020202020204" pitchFamily="34" charset="0"/>
              </a:rPr>
              <a:t> for </a:t>
            </a:r>
            <a:r>
              <a:rPr lang="fr-FR" sz="1100" b="0" i="0" dirty="0" err="1">
                <a:solidFill>
                  <a:srgbClr val="000000"/>
                </a:solidFill>
                <a:effectLst/>
                <a:latin typeface="Arial" panose="020B0604020202020204" pitchFamily="34" charset="0"/>
                <a:cs typeface="Arial" panose="020B0604020202020204" pitchFamily="34" charset="0"/>
              </a:rPr>
              <a:t>Reducing</a:t>
            </a:r>
            <a:r>
              <a:rPr lang="fr-FR" sz="1100" b="0" i="0" dirty="0">
                <a:solidFill>
                  <a:srgbClr val="000000"/>
                </a:solidFill>
                <a:effectLst/>
                <a:latin typeface="Arial" panose="020B0604020202020204" pitchFamily="34" charset="0"/>
                <a:cs typeface="Arial" panose="020B0604020202020204" pitchFamily="34" charset="0"/>
              </a:rPr>
              <a:t> Indoor </a:t>
            </a:r>
            <a:r>
              <a:rPr lang="fr-FR" sz="1100" b="0" i="0" dirty="0" err="1">
                <a:solidFill>
                  <a:srgbClr val="000000"/>
                </a:solidFill>
                <a:effectLst/>
                <a:latin typeface="Arial" panose="020B0604020202020204" pitchFamily="34" charset="0"/>
                <a:cs typeface="Arial" panose="020B0604020202020204" pitchFamily="34" charset="0"/>
              </a:rPr>
              <a:t>Exposure</a:t>
            </a:r>
            <a:r>
              <a:rPr lang="fr-FR" sz="1100" b="0" i="0" dirty="0">
                <a:solidFill>
                  <a:srgbClr val="000000"/>
                </a:solidFill>
                <a:effectLst/>
                <a:latin typeface="Arial" panose="020B0604020202020204" pitchFamily="34" charset="0"/>
                <a:cs typeface="Arial" panose="020B0604020202020204" pitchFamily="34" charset="0"/>
              </a:rPr>
              <a:t> to </a:t>
            </a:r>
            <a:r>
              <a:rPr lang="fr-FR" sz="1100" b="0" i="0" dirty="0" err="1">
                <a:solidFill>
                  <a:srgbClr val="000000"/>
                </a:solidFill>
                <a:effectLst/>
                <a:latin typeface="Arial" panose="020B0604020202020204" pitchFamily="34" charset="0"/>
                <a:cs typeface="Arial" panose="020B0604020202020204" pitchFamily="34" charset="0"/>
              </a:rPr>
              <a:t>Simulated</a:t>
            </a:r>
            <a:r>
              <a:rPr lang="fr-FR" sz="1100" b="0" i="0" dirty="0">
                <a:solidFill>
                  <a:srgbClr val="000000"/>
                </a:solidFill>
                <a:effectLst/>
                <a:latin typeface="Arial" panose="020B0604020202020204" pitchFamily="34" charset="0"/>
                <a:cs typeface="Arial" panose="020B0604020202020204" pitchFamily="34" charset="0"/>
              </a:rPr>
              <a:t> </a:t>
            </a:r>
            <a:r>
              <a:rPr lang="fr-FR" sz="1100" b="0" i="0" dirty="0" err="1">
                <a:solidFill>
                  <a:srgbClr val="000000"/>
                </a:solidFill>
                <a:effectLst/>
                <a:latin typeface="Arial" panose="020B0604020202020204" pitchFamily="34" charset="0"/>
                <a:cs typeface="Arial" panose="020B0604020202020204" pitchFamily="34" charset="0"/>
              </a:rPr>
              <a:t>Exhaled</a:t>
            </a:r>
            <a:r>
              <a:rPr lang="fr-FR" sz="1100" b="0" i="0" dirty="0">
                <a:solidFill>
                  <a:srgbClr val="000000"/>
                </a:solidFill>
                <a:effectLst/>
                <a:latin typeface="Arial" panose="020B0604020202020204" pitchFamily="34" charset="0"/>
                <a:cs typeface="Arial" panose="020B0604020202020204" pitchFamily="34" charset="0"/>
              </a:rPr>
              <a:t> SARS-CoV-2 </a:t>
            </a:r>
            <a:r>
              <a:rPr lang="fr-FR" sz="1100" b="0" i="0" dirty="0" err="1">
                <a:solidFill>
                  <a:srgbClr val="000000"/>
                </a:solidFill>
                <a:effectLst/>
                <a:latin typeface="Arial" panose="020B0604020202020204" pitchFamily="34" charset="0"/>
                <a:cs typeface="Arial" panose="020B0604020202020204" pitchFamily="34" charset="0"/>
              </a:rPr>
              <a:t>Aerosols</a:t>
            </a:r>
            <a:r>
              <a:rPr lang="fr-FR" sz="1100" b="0" i="0" dirty="0">
                <a:solidFill>
                  <a:srgbClr val="000000"/>
                </a:solidFill>
                <a:effectLst/>
                <a:latin typeface="Arial" panose="020B0604020202020204" pitchFamily="34" charset="0"/>
                <a:cs typeface="Arial" panose="020B0604020202020204" pitchFamily="34" charset="0"/>
              </a:rPr>
              <a:t> — United States, 2021. MMWR </a:t>
            </a:r>
            <a:r>
              <a:rPr lang="fr-FR" sz="1100" b="0" i="0" dirty="0" err="1">
                <a:solidFill>
                  <a:srgbClr val="000000"/>
                </a:solidFill>
                <a:effectLst/>
                <a:latin typeface="Arial" panose="020B0604020202020204" pitchFamily="34" charset="0"/>
                <a:cs typeface="Arial" panose="020B0604020202020204" pitchFamily="34" charset="0"/>
              </a:rPr>
              <a:t>Morb</a:t>
            </a:r>
            <a:r>
              <a:rPr lang="fr-FR" sz="1100" b="0" i="0" dirty="0">
                <a:solidFill>
                  <a:srgbClr val="000000"/>
                </a:solidFill>
                <a:effectLst/>
                <a:latin typeface="Arial" panose="020B0604020202020204" pitchFamily="34" charset="0"/>
                <a:cs typeface="Arial" panose="020B0604020202020204" pitchFamily="34" charset="0"/>
              </a:rPr>
              <a:t> Mortal </a:t>
            </a:r>
            <a:r>
              <a:rPr lang="fr-FR" sz="1100" b="0" i="0" dirty="0" err="1">
                <a:solidFill>
                  <a:srgbClr val="000000"/>
                </a:solidFill>
                <a:effectLst/>
                <a:latin typeface="Arial" panose="020B0604020202020204" pitchFamily="34" charset="0"/>
                <a:cs typeface="Arial" panose="020B0604020202020204" pitchFamily="34" charset="0"/>
              </a:rPr>
              <a:t>Wkly</a:t>
            </a:r>
            <a:r>
              <a:rPr lang="fr-FR" sz="1100" b="0" i="0" dirty="0">
                <a:solidFill>
                  <a:srgbClr val="000000"/>
                </a:solidFill>
                <a:effectLst/>
                <a:latin typeface="Arial" panose="020B0604020202020204" pitchFamily="34" charset="0"/>
                <a:cs typeface="Arial" panose="020B0604020202020204" pitchFamily="34" charset="0"/>
              </a:rPr>
              <a:t> Rep 2021;70:972–976</a:t>
            </a:r>
          </a:p>
          <a:p>
            <a:r>
              <a:rPr lang="fr-FR" sz="1100" b="0" i="0" dirty="0">
                <a:solidFill>
                  <a:srgbClr val="000000"/>
                </a:solidFill>
                <a:effectLst/>
                <a:latin typeface="Arial" panose="020B0604020202020204" pitchFamily="34" charset="0"/>
                <a:cs typeface="Arial" panose="020B0604020202020204" pitchFamily="34" charset="0"/>
              </a:rPr>
              <a:t>Thompson </a:t>
            </a:r>
            <a:r>
              <a:rPr lang="fr-FR" sz="1100" b="0" i="0" dirty="0" err="1">
                <a:solidFill>
                  <a:srgbClr val="000000"/>
                </a:solidFill>
                <a:effectLst/>
                <a:latin typeface="Arial" panose="020B0604020202020204" pitchFamily="34" charset="0"/>
                <a:cs typeface="Arial" panose="020B0604020202020204" pitchFamily="34" charset="0"/>
              </a:rPr>
              <a:t>T</a:t>
            </a:r>
            <a:r>
              <a:rPr lang="fr-FR" sz="1100" dirty="0">
                <a:solidFill>
                  <a:srgbClr val="000000"/>
                </a:solidFill>
                <a:latin typeface="Arial" panose="020B0604020202020204" pitchFamily="34" charset="0"/>
                <a:cs typeface="Arial" panose="020B0604020202020204" pitchFamily="34" charset="0"/>
              </a:rPr>
              <a:t>. Real-world data show </a:t>
            </a:r>
            <a:r>
              <a:rPr lang="fr-FR" sz="1100" dirty="0" err="1">
                <a:solidFill>
                  <a:srgbClr val="000000"/>
                </a:solidFill>
                <a:latin typeface="Arial" panose="020B0604020202020204" pitchFamily="34" charset="0"/>
                <a:cs typeface="Arial" panose="020B0604020202020204" pitchFamily="34" charset="0"/>
              </a:rPr>
              <a:t>that</a:t>
            </a:r>
            <a:r>
              <a:rPr lang="fr-FR" sz="1100" dirty="0">
                <a:solidFill>
                  <a:srgbClr val="000000"/>
                </a:solidFill>
                <a:latin typeface="Arial" panose="020B0604020202020204" pitchFamily="34" charset="0"/>
                <a:cs typeface="Arial" panose="020B0604020202020204" pitchFamily="34" charset="0"/>
              </a:rPr>
              <a:t> </a:t>
            </a:r>
            <a:r>
              <a:rPr lang="fr-FR" sz="1100" dirty="0" err="1">
                <a:solidFill>
                  <a:srgbClr val="000000"/>
                </a:solidFill>
                <a:latin typeface="Arial" panose="020B0604020202020204" pitchFamily="34" charset="0"/>
                <a:cs typeface="Arial" panose="020B0604020202020204" pitchFamily="34" charset="0"/>
              </a:rPr>
              <a:t>filters</a:t>
            </a:r>
            <a:r>
              <a:rPr lang="fr-FR" sz="1100" dirty="0">
                <a:solidFill>
                  <a:srgbClr val="000000"/>
                </a:solidFill>
                <a:latin typeface="Arial" panose="020B0604020202020204" pitchFamily="34" charset="0"/>
                <a:cs typeface="Arial" panose="020B0604020202020204" pitchFamily="34" charset="0"/>
              </a:rPr>
              <a:t> clean COVID-</a:t>
            </a:r>
            <a:r>
              <a:rPr lang="fr-FR" sz="1100" dirty="0" err="1">
                <a:solidFill>
                  <a:srgbClr val="000000"/>
                </a:solidFill>
                <a:latin typeface="Arial" panose="020B0604020202020204" pitchFamily="34" charset="0"/>
                <a:cs typeface="Arial" panose="020B0604020202020204" pitchFamily="34" charset="0"/>
              </a:rPr>
              <a:t>causing</a:t>
            </a:r>
            <a:r>
              <a:rPr lang="fr-FR" sz="1100" dirty="0">
                <a:solidFill>
                  <a:srgbClr val="000000"/>
                </a:solidFill>
                <a:latin typeface="Arial" panose="020B0604020202020204" pitchFamily="34" charset="0"/>
                <a:cs typeface="Arial" panose="020B0604020202020204" pitchFamily="34" charset="0"/>
              </a:rPr>
              <a:t> virus </a:t>
            </a:r>
            <a:r>
              <a:rPr lang="fr-FR" sz="1100" dirty="0" err="1">
                <a:solidFill>
                  <a:srgbClr val="000000"/>
                </a:solidFill>
                <a:latin typeface="Arial" panose="020B0604020202020204" pitchFamily="34" charset="0"/>
                <a:cs typeface="Arial" panose="020B0604020202020204" pitchFamily="34" charset="0"/>
              </a:rPr>
              <a:t>from</a:t>
            </a:r>
            <a:r>
              <a:rPr lang="fr-FR" sz="1100" dirty="0">
                <a:solidFill>
                  <a:srgbClr val="000000"/>
                </a:solidFill>
                <a:latin typeface="Arial" panose="020B0604020202020204" pitchFamily="34" charset="0"/>
                <a:cs typeface="Arial" panose="020B0604020202020204" pitchFamily="34" charset="0"/>
              </a:rPr>
              <a:t> air. Nature 2021.</a:t>
            </a:r>
            <a:endParaRPr lang="fr-FR" sz="1100" b="0" i="0" dirty="0">
              <a:solidFill>
                <a:srgbClr val="000000"/>
              </a:solidFill>
              <a:effectLst/>
              <a:latin typeface="Arial" panose="020B0604020202020204" pitchFamily="34" charset="0"/>
              <a:cs typeface="Arial" panose="020B0604020202020204" pitchFamily="34" charset="0"/>
            </a:endParaRPr>
          </a:p>
          <a:p>
            <a:r>
              <a:rPr lang="fr-FR" sz="1100" b="0" i="0" dirty="0">
                <a:solidFill>
                  <a:srgbClr val="000000"/>
                </a:solidFill>
                <a:effectLst/>
                <a:latin typeface="Arial" panose="020B0604020202020204" pitchFamily="34" charset="0"/>
                <a:cs typeface="Arial" panose="020B0604020202020204" pitchFamily="34" charset="0"/>
              </a:rPr>
              <a:t>Curtius J, </a:t>
            </a:r>
            <a:r>
              <a:rPr lang="fr-FR" sz="1100" b="0" i="0" dirty="0" err="1">
                <a:solidFill>
                  <a:srgbClr val="000000"/>
                </a:solidFill>
                <a:effectLst/>
                <a:latin typeface="Arial" panose="020B0604020202020204" pitchFamily="34" charset="0"/>
                <a:cs typeface="Arial" panose="020B0604020202020204" pitchFamily="34" charset="0"/>
              </a:rPr>
              <a:t>Granzin</a:t>
            </a:r>
            <a:r>
              <a:rPr lang="fr-FR" sz="1100" b="0" i="0" dirty="0">
                <a:solidFill>
                  <a:srgbClr val="000000"/>
                </a:solidFill>
                <a:effectLst/>
                <a:latin typeface="Arial" panose="020B0604020202020204" pitchFamily="34" charset="0"/>
                <a:cs typeface="Arial" panose="020B0604020202020204" pitchFamily="34" charset="0"/>
              </a:rPr>
              <a:t> M, </a:t>
            </a:r>
            <a:r>
              <a:rPr lang="fr-FR" sz="1100" b="0" i="0" dirty="0" err="1">
                <a:solidFill>
                  <a:srgbClr val="000000"/>
                </a:solidFill>
                <a:effectLst/>
                <a:latin typeface="Arial" panose="020B0604020202020204" pitchFamily="34" charset="0"/>
                <a:cs typeface="Arial" panose="020B0604020202020204" pitchFamily="34" charset="0"/>
              </a:rPr>
              <a:t>Schrod</a:t>
            </a:r>
            <a:r>
              <a:rPr lang="fr-FR" sz="1100" b="0" i="0" dirty="0">
                <a:solidFill>
                  <a:srgbClr val="000000"/>
                </a:solidFill>
                <a:effectLst/>
                <a:latin typeface="Arial" panose="020B0604020202020204" pitchFamily="34" charset="0"/>
                <a:cs typeface="Arial" panose="020B0604020202020204" pitchFamily="34" charset="0"/>
              </a:rPr>
              <a:t> J. </a:t>
            </a:r>
            <a:r>
              <a:rPr lang="fr-FR" sz="1100" b="0" i="0" dirty="0" err="1">
                <a:solidFill>
                  <a:srgbClr val="000000"/>
                </a:solidFill>
                <a:effectLst/>
                <a:latin typeface="Arial" panose="020B0604020202020204" pitchFamily="34" charset="0"/>
                <a:cs typeface="Arial" panose="020B0604020202020204" pitchFamily="34" charset="0"/>
              </a:rPr>
              <a:t>Testing</a:t>
            </a:r>
            <a:r>
              <a:rPr lang="fr-FR" sz="1100" b="0" i="0" dirty="0">
                <a:solidFill>
                  <a:srgbClr val="000000"/>
                </a:solidFill>
                <a:effectLst/>
                <a:latin typeface="Arial" panose="020B0604020202020204" pitchFamily="34" charset="0"/>
                <a:cs typeface="Arial" panose="020B0604020202020204" pitchFamily="34" charset="0"/>
              </a:rPr>
              <a:t> mobile air </a:t>
            </a:r>
            <a:r>
              <a:rPr lang="fr-FR" sz="1100" b="0" i="0" dirty="0" err="1">
                <a:solidFill>
                  <a:srgbClr val="000000"/>
                </a:solidFill>
                <a:effectLst/>
                <a:latin typeface="Arial" panose="020B0604020202020204" pitchFamily="34" charset="0"/>
                <a:cs typeface="Arial" panose="020B0604020202020204" pitchFamily="34" charset="0"/>
              </a:rPr>
              <a:t>purifiers</a:t>
            </a:r>
            <a:r>
              <a:rPr lang="fr-FR" sz="1100" b="0" i="0" dirty="0">
                <a:solidFill>
                  <a:srgbClr val="000000"/>
                </a:solidFill>
                <a:effectLst/>
                <a:latin typeface="Arial" panose="020B0604020202020204" pitchFamily="34" charset="0"/>
                <a:cs typeface="Arial" panose="020B0604020202020204" pitchFamily="34" charset="0"/>
              </a:rPr>
              <a:t> in a </a:t>
            </a:r>
            <a:r>
              <a:rPr lang="fr-FR" sz="1100" b="0" i="0" dirty="0" err="1">
                <a:solidFill>
                  <a:srgbClr val="000000"/>
                </a:solidFill>
                <a:effectLst/>
                <a:latin typeface="Arial" panose="020B0604020202020204" pitchFamily="34" charset="0"/>
                <a:cs typeface="Arial" panose="020B0604020202020204" pitchFamily="34" charset="0"/>
              </a:rPr>
              <a:t>school</a:t>
            </a:r>
            <a:r>
              <a:rPr lang="fr-FR" sz="1100" b="0" i="0" dirty="0">
                <a:solidFill>
                  <a:srgbClr val="000000"/>
                </a:solidFill>
                <a:effectLst/>
                <a:latin typeface="Arial" panose="020B0604020202020204" pitchFamily="34" charset="0"/>
                <a:cs typeface="Arial" panose="020B0604020202020204" pitchFamily="34" charset="0"/>
              </a:rPr>
              <a:t> </a:t>
            </a:r>
            <a:r>
              <a:rPr lang="fr-FR" sz="1100" b="0" i="0" dirty="0" err="1">
                <a:solidFill>
                  <a:srgbClr val="000000"/>
                </a:solidFill>
                <a:effectLst/>
                <a:latin typeface="Arial" panose="020B0604020202020204" pitchFamily="34" charset="0"/>
                <a:cs typeface="Arial" panose="020B0604020202020204" pitchFamily="34" charset="0"/>
              </a:rPr>
              <a:t>classroom</a:t>
            </a:r>
            <a:r>
              <a:rPr lang="fr-FR" sz="1100" b="0" i="0" dirty="0">
                <a:solidFill>
                  <a:srgbClr val="000000"/>
                </a:solidFill>
                <a:effectLst/>
                <a:latin typeface="Arial" panose="020B0604020202020204" pitchFamily="34" charset="0"/>
                <a:cs typeface="Arial" panose="020B0604020202020204" pitchFamily="34" charset="0"/>
              </a:rPr>
              <a:t>: </a:t>
            </a:r>
            <a:r>
              <a:rPr lang="fr-FR" sz="1100" b="0" i="0" dirty="0" err="1">
                <a:solidFill>
                  <a:srgbClr val="000000"/>
                </a:solidFill>
                <a:effectLst/>
                <a:latin typeface="Arial" panose="020B0604020202020204" pitchFamily="34" charset="0"/>
                <a:cs typeface="Arial" panose="020B0604020202020204" pitchFamily="34" charset="0"/>
              </a:rPr>
              <a:t>Reducing</a:t>
            </a:r>
            <a:r>
              <a:rPr lang="fr-FR" sz="1100" b="0" i="0" dirty="0">
                <a:solidFill>
                  <a:srgbClr val="000000"/>
                </a:solidFill>
                <a:effectLst/>
                <a:latin typeface="Arial" panose="020B0604020202020204" pitchFamily="34" charset="0"/>
                <a:cs typeface="Arial" panose="020B0604020202020204" pitchFamily="34" charset="0"/>
              </a:rPr>
              <a:t> the </a:t>
            </a:r>
            <a:r>
              <a:rPr lang="fr-FR" sz="1100" b="0" i="0" dirty="0" err="1">
                <a:solidFill>
                  <a:srgbClr val="000000"/>
                </a:solidFill>
                <a:effectLst/>
                <a:latin typeface="Arial" panose="020B0604020202020204" pitchFamily="34" charset="0"/>
                <a:cs typeface="Arial" panose="020B0604020202020204" pitchFamily="34" charset="0"/>
              </a:rPr>
              <a:t>airborne</a:t>
            </a:r>
            <a:r>
              <a:rPr lang="fr-FR" sz="1100" b="0" i="0" dirty="0">
                <a:solidFill>
                  <a:srgbClr val="000000"/>
                </a:solidFill>
                <a:effectLst/>
                <a:latin typeface="Arial" panose="020B0604020202020204" pitchFamily="34" charset="0"/>
                <a:cs typeface="Arial" panose="020B0604020202020204" pitchFamily="34" charset="0"/>
              </a:rPr>
              <a:t> transmission </a:t>
            </a:r>
            <a:r>
              <a:rPr lang="fr-FR" sz="1100" b="0" i="0" dirty="0" err="1">
                <a:solidFill>
                  <a:srgbClr val="000000"/>
                </a:solidFill>
                <a:effectLst/>
                <a:latin typeface="Arial" panose="020B0604020202020204" pitchFamily="34" charset="0"/>
                <a:cs typeface="Arial" panose="020B0604020202020204" pitchFamily="34" charset="0"/>
              </a:rPr>
              <a:t>risk</a:t>
            </a:r>
            <a:r>
              <a:rPr lang="fr-FR" sz="1100" b="0" i="0" dirty="0">
                <a:solidFill>
                  <a:srgbClr val="000000"/>
                </a:solidFill>
                <a:effectLst/>
                <a:latin typeface="Arial" panose="020B0604020202020204" pitchFamily="34" charset="0"/>
                <a:cs typeface="Arial" panose="020B0604020202020204" pitchFamily="34" charset="0"/>
              </a:rPr>
              <a:t> for SARS-CoV-2</a:t>
            </a:r>
            <a:r>
              <a:rPr lang="fr-FR" sz="1100" dirty="0">
                <a:solidFill>
                  <a:srgbClr val="000000"/>
                </a:solidFill>
                <a:latin typeface="Arial" panose="020B0604020202020204" pitchFamily="34" charset="0"/>
                <a:cs typeface="Arial" panose="020B0604020202020204" pitchFamily="34" charset="0"/>
              </a:rPr>
              <a:t>. </a:t>
            </a:r>
            <a:r>
              <a:rPr lang="fr-FR" sz="1100" b="0" i="0" dirty="0" err="1">
                <a:solidFill>
                  <a:srgbClr val="000000"/>
                </a:solidFill>
                <a:effectLst/>
                <a:latin typeface="Arial" panose="020B0604020202020204" pitchFamily="34" charset="0"/>
                <a:cs typeface="Arial" panose="020B0604020202020204" pitchFamily="34" charset="0"/>
              </a:rPr>
              <a:t>Aerosol</a:t>
            </a:r>
            <a:r>
              <a:rPr lang="fr-FR" sz="1100" b="0" i="0" dirty="0">
                <a:solidFill>
                  <a:srgbClr val="000000"/>
                </a:solidFill>
                <a:effectLst/>
                <a:latin typeface="Arial" panose="020B0604020202020204" pitchFamily="34" charset="0"/>
                <a:cs typeface="Arial" panose="020B0604020202020204" pitchFamily="34" charset="0"/>
              </a:rPr>
              <a:t> Science and </a:t>
            </a:r>
            <a:r>
              <a:rPr lang="fr-FR" sz="1100" b="0" i="0" dirty="0" err="1">
                <a:solidFill>
                  <a:srgbClr val="000000"/>
                </a:solidFill>
                <a:effectLst/>
                <a:latin typeface="Arial" panose="020B0604020202020204" pitchFamily="34" charset="0"/>
                <a:cs typeface="Arial" panose="020B0604020202020204" pitchFamily="34" charset="0"/>
              </a:rPr>
              <a:t>Technology</a:t>
            </a:r>
            <a:r>
              <a:rPr lang="fr-FR" sz="1100" b="0" i="0" dirty="0">
                <a:solidFill>
                  <a:srgbClr val="000000"/>
                </a:solidFill>
                <a:effectLst/>
                <a:latin typeface="Arial" panose="020B0604020202020204" pitchFamily="34" charset="0"/>
                <a:cs typeface="Arial" panose="020B0604020202020204" pitchFamily="34" charset="0"/>
              </a:rPr>
              <a:t> 2021;55:5, 586-599</a:t>
            </a:r>
          </a:p>
          <a:p>
            <a:endParaRPr lang="fr-FR" sz="1100"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latin typeface="Arial" panose="020B0604020202020204" pitchFamily="34" charset="0"/>
              <a:cs typeface="Arial" panose="020B0604020202020204" pitchFamily="34" charset="0"/>
            </a:endParaRPr>
          </a:p>
        </p:txBody>
      </p:sp>
      <p:pic>
        <p:nvPicPr>
          <p:cNvPr id="5" name="Image 4" descr="Une image contenant texte, capture d’écran, diagramme, ligne&#10;&#10;Description générée automatiquement">
            <a:extLst>
              <a:ext uri="{FF2B5EF4-FFF2-40B4-BE49-F238E27FC236}">
                <a16:creationId xmlns:a16="http://schemas.microsoft.com/office/drawing/2014/main" id="{20A0A422-1E24-CA76-FE85-7A23727C62FE}"/>
              </a:ext>
            </a:extLst>
          </p:cNvPr>
          <p:cNvPicPr>
            <a:picLocks noChangeAspect="1"/>
          </p:cNvPicPr>
          <p:nvPr/>
        </p:nvPicPr>
        <p:blipFill>
          <a:blip r:embed="rId5"/>
          <a:stretch>
            <a:fillRect/>
          </a:stretch>
        </p:blipFill>
        <p:spPr>
          <a:xfrm>
            <a:off x="4741929" y="3059758"/>
            <a:ext cx="6518230" cy="3641090"/>
          </a:xfrm>
          <a:prstGeom prst="rect">
            <a:avLst/>
          </a:prstGeom>
        </p:spPr>
      </p:pic>
      <p:pic>
        <p:nvPicPr>
          <p:cNvPr id="7" name="Image 6" descr="Une image contenant texte, capture d’écran, diagramme, conception&#10;&#10;Description générée automatiquement">
            <a:extLst>
              <a:ext uri="{FF2B5EF4-FFF2-40B4-BE49-F238E27FC236}">
                <a16:creationId xmlns:a16="http://schemas.microsoft.com/office/drawing/2014/main" id="{A5EA2871-C4FF-E433-262B-34F241C01E3D}"/>
              </a:ext>
            </a:extLst>
          </p:cNvPr>
          <p:cNvPicPr>
            <a:picLocks noChangeAspect="1"/>
          </p:cNvPicPr>
          <p:nvPr/>
        </p:nvPicPr>
        <p:blipFill>
          <a:blip r:embed="rId6"/>
          <a:stretch>
            <a:fillRect/>
          </a:stretch>
        </p:blipFill>
        <p:spPr>
          <a:xfrm>
            <a:off x="1001481" y="3073010"/>
            <a:ext cx="3248131" cy="3641090"/>
          </a:xfrm>
          <a:prstGeom prst="rect">
            <a:avLst/>
          </a:prstGeom>
        </p:spPr>
      </p:pic>
      <p:sp>
        <p:nvSpPr>
          <p:cNvPr id="9" name="ZoneTexte 8">
            <a:extLst>
              <a:ext uri="{FF2B5EF4-FFF2-40B4-BE49-F238E27FC236}">
                <a16:creationId xmlns:a16="http://schemas.microsoft.com/office/drawing/2014/main" id="{643E3B17-4B73-23CF-C1BE-7CF3F8D63992}"/>
              </a:ext>
            </a:extLst>
          </p:cNvPr>
          <p:cNvSpPr txBox="1"/>
          <p:nvPr/>
        </p:nvSpPr>
        <p:spPr>
          <a:xfrm>
            <a:off x="19227" y="7981072"/>
            <a:ext cx="12153544" cy="4878259"/>
          </a:xfrm>
          <a:prstGeom prst="rect">
            <a:avLst/>
          </a:prstGeom>
          <a:solidFill>
            <a:srgbClr val="FCF7F3">
              <a:alpha val="67132"/>
            </a:srgbClr>
          </a:solidFill>
        </p:spPr>
        <p:txBody>
          <a:bodyPr wrap="square" rtlCol="0">
            <a:spAutoFit/>
          </a:bodyPr>
          <a:lstStyle/>
          <a:p>
            <a:pPr lvl="1" algn="ctr"/>
            <a:endParaRPr lang="fr-FR" sz="1100" b="1" dirty="0">
              <a:solidFill>
                <a:srgbClr val="0070C0"/>
              </a:solidFill>
              <a:latin typeface="Arial" panose="020B0604020202020204" pitchFamily="34" charset="0"/>
              <a:cs typeface="Arial" panose="020B0604020202020204" pitchFamily="34" charset="0"/>
            </a:endParaRPr>
          </a:p>
          <a:p>
            <a:pPr lvl="1" algn="ctr"/>
            <a:endParaRPr lang="fr-FR" sz="1100" b="1" dirty="0">
              <a:solidFill>
                <a:srgbClr val="0070C0"/>
              </a:solidFill>
              <a:latin typeface="Arial" panose="020B0604020202020204" pitchFamily="34" charset="0"/>
              <a:cs typeface="Arial" panose="020B0604020202020204" pitchFamily="34" charset="0"/>
            </a:endParaRPr>
          </a:p>
          <a:p>
            <a:pPr lvl="1" algn="ctr"/>
            <a:endParaRPr lang="fr-FR" sz="1100" b="1" dirty="0">
              <a:solidFill>
                <a:srgbClr val="0070C0"/>
              </a:solidFill>
              <a:latin typeface="Arial" panose="020B0604020202020204" pitchFamily="34" charset="0"/>
              <a:cs typeface="Arial" panose="020B0604020202020204" pitchFamily="34" charset="0"/>
            </a:endParaRPr>
          </a:p>
          <a:p>
            <a:pPr lvl="1" algn="ctr"/>
            <a:endParaRPr lang="fr-FR" sz="1400" b="1" dirty="0">
              <a:solidFill>
                <a:srgbClr val="0070C0"/>
              </a:solidFill>
              <a:latin typeface="Arial" panose="020B0604020202020204" pitchFamily="34" charset="0"/>
              <a:cs typeface="Arial" panose="020B0604020202020204" pitchFamily="34" charset="0"/>
            </a:endParaRPr>
          </a:p>
          <a:p>
            <a:pPr lvl="1" algn="ctr"/>
            <a:r>
              <a:rPr lang="fr-FR" sz="3600" b="1" dirty="0">
                <a:solidFill>
                  <a:srgbClr val="0070C0"/>
                </a:solidFill>
                <a:latin typeface="Calibri" panose="020F0502020204030204" pitchFamily="34" charset="0"/>
                <a:cs typeface="Calibri" panose="020F0502020204030204" pitchFamily="34" charset="0"/>
              </a:rPr>
              <a:t>Au cabinet : agir surtout lorsque la cible (CO2 à 800 ppm) ne peut pas être atteinte par des aléas non maîtrisables :</a:t>
            </a:r>
          </a:p>
          <a:p>
            <a:pPr lvl="1" algn="ctr"/>
            <a:r>
              <a:rPr lang="fr-FR" sz="3600" b="1" dirty="0">
                <a:solidFill>
                  <a:srgbClr val="0070C0"/>
                </a:solidFill>
                <a:latin typeface="Calibri" panose="020F0502020204030204" pitchFamily="34" charset="0"/>
                <a:cs typeface="Calibri" panose="020F0502020204030204" pitchFamily="34" charset="0"/>
              </a:rPr>
              <a:t>- conditions météo</a:t>
            </a:r>
          </a:p>
          <a:p>
            <a:pPr lvl="1" algn="ctr"/>
            <a:r>
              <a:rPr lang="fr-FR" sz="3600" b="1" dirty="0">
                <a:solidFill>
                  <a:srgbClr val="0070C0"/>
                </a:solidFill>
                <a:latin typeface="Calibri" panose="020F0502020204030204" pitchFamily="34" charset="0"/>
                <a:cs typeface="Calibri" panose="020F0502020204030204" pitchFamily="34" charset="0"/>
              </a:rPr>
              <a:t>- jauge dépassée : retard, famille nombreuse </a:t>
            </a:r>
          </a:p>
          <a:p>
            <a:pPr lvl="1" algn="ctr"/>
            <a:r>
              <a:rPr lang="fr-FR" sz="3600" b="1" dirty="0">
                <a:solidFill>
                  <a:srgbClr val="0070C0"/>
                </a:solidFill>
                <a:latin typeface="Calibri" panose="020F0502020204030204" pitchFamily="34" charset="0"/>
                <a:cs typeface="Calibri" panose="020F0502020204030204" pitchFamily="34" charset="0"/>
              </a:rPr>
              <a:t>- patients réfractaires au port de masque</a:t>
            </a:r>
          </a:p>
          <a:p>
            <a:pPr lvl="1" algn="ctr"/>
            <a:r>
              <a:rPr lang="fr-FR" sz="2800" b="1" dirty="0">
                <a:solidFill>
                  <a:srgbClr val="0070C0"/>
                </a:solidFill>
                <a:latin typeface="Calibri" panose="020F0502020204030204" pitchFamily="34" charset="0"/>
                <a:cs typeface="Calibri" panose="020F0502020204030204" pitchFamily="34" charset="0"/>
              </a:rPr>
              <a:t>…</a:t>
            </a:r>
          </a:p>
          <a:p>
            <a:pPr lvl="1" algn="ctr"/>
            <a:endParaRPr lang="fr-FR" sz="2800" b="1" dirty="0">
              <a:solidFill>
                <a:srgbClr val="0070C0"/>
              </a:solidFill>
              <a:latin typeface="Calibri" panose="020F0502020204030204" pitchFamily="34" charset="0"/>
              <a:cs typeface="Calibri" panose="020F0502020204030204" pitchFamily="34" charset="0"/>
            </a:endParaRPr>
          </a:p>
          <a:p>
            <a:pPr lvl="1" algn="ctr"/>
            <a:endParaRPr lang="fr-FR" sz="28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4662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7F3"/>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6D717E7-7F56-9B2D-6045-1D3EFC0C3894}"/>
              </a:ext>
            </a:extLst>
          </p:cNvPr>
          <p:cNvPicPr>
            <a:picLocks noChangeAspect="1" noChangeArrowheads="1"/>
          </p:cNvPicPr>
          <p:nvPr/>
        </p:nvPicPr>
        <p:blipFill>
          <a:blip r:embed="rId3"/>
          <a:srcRect l="17" r="17"/>
          <a:stretch/>
        </p:blipFill>
        <p:spPr bwMode="auto">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88E4F79-7497-D36E-E0F7-F9B8B05A4A61}"/>
              </a:ext>
            </a:extLst>
          </p:cNvPr>
          <p:cNvSpPr txBox="1"/>
          <p:nvPr/>
        </p:nvSpPr>
        <p:spPr>
          <a:xfrm>
            <a:off x="-861392" y="3070078"/>
            <a:ext cx="12689245" cy="3692028"/>
          </a:xfrm>
          <a:prstGeom prst="rect">
            <a:avLst/>
          </a:prstGeom>
          <a:noFill/>
        </p:spPr>
        <p:txBody>
          <a:bodyPr vert="horz" lIns="91440" tIns="45720" rIns="91440" bIns="45720" rtlCol="0" anchor="b">
            <a:normAutofit/>
          </a:bodyPr>
          <a:lstStyle/>
          <a:p>
            <a:pPr algn="r">
              <a:lnSpc>
                <a:spcPct val="90000"/>
              </a:lnSpc>
              <a:spcBef>
                <a:spcPct val="0"/>
              </a:spcBef>
              <a:spcAft>
                <a:spcPts val="600"/>
              </a:spcAft>
            </a:pPr>
            <a:r>
              <a:rPr lang="en-US" sz="6000" b="1" dirty="0" err="1">
                <a:latin typeface="+mj-lt"/>
                <a:ea typeface="+mj-ea"/>
                <a:cs typeface="+mj-cs"/>
              </a:rPr>
              <a:t>Quand</a:t>
            </a:r>
            <a:r>
              <a:rPr lang="en-US" sz="6000" b="1" dirty="0">
                <a:latin typeface="+mj-lt"/>
                <a:ea typeface="+mj-ea"/>
                <a:cs typeface="+mj-cs"/>
              </a:rPr>
              <a:t> </a:t>
            </a:r>
            <a:r>
              <a:rPr lang="en-US" sz="6000" b="1" dirty="0" err="1">
                <a:latin typeface="+mj-lt"/>
                <a:ea typeface="+mj-ea"/>
                <a:cs typeface="+mj-cs"/>
              </a:rPr>
              <a:t>soudain</a:t>
            </a:r>
            <a:r>
              <a:rPr lang="en-US" sz="6000" b="1" dirty="0">
                <a:latin typeface="+mj-lt"/>
                <a:ea typeface="+mj-ea"/>
                <a:cs typeface="+mj-cs"/>
              </a:rPr>
              <a:t>… un patient </a:t>
            </a:r>
            <a:r>
              <a:rPr lang="en-US" sz="6000" b="1" dirty="0" err="1">
                <a:latin typeface="+mj-lt"/>
                <a:ea typeface="+mj-ea"/>
                <a:cs typeface="+mj-cs"/>
              </a:rPr>
              <a:t>atteint</a:t>
            </a:r>
            <a:r>
              <a:rPr lang="en-US" sz="6000" b="1" dirty="0">
                <a:latin typeface="+mj-lt"/>
                <a:ea typeface="+mj-ea"/>
                <a:cs typeface="+mj-cs"/>
              </a:rPr>
              <a:t> </a:t>
            </a:r>
            <a:r>
              <a:rPr lang="en-US" sz="6000" b="1" dirty="0" err="1">
                <a:latin typeface="+mj-lt"/>
                <a:ea typeface="+mj-ea"/>
                <a:cs typeface="+mj-cs"/>
              </a:rPr>
              <a:t>d’infection</a:t>
            </a:r>
            <a:r>
              <a:rPr lang="en-US" sz="6000" b="1" dirty="0">
                <a:latin typeface="+mj-lt"/>
                <a:ea typeface="+mj-ea"/>
                <a:cs typeface="+mj-cs"/>
              </a:rPr>
              <a:t> </a:t>
            </a:r>
            <a:r>
              <a:rPr lang="en-US" sz="6000" b="1" dirty="0" err="1">
                <a:latin typeface="+mj-lt"/>
                <a:ea typeface="+mj-ea"/>
                <a:cs typeface="+mj-cs"/>
              </a:rPr>
              <a:t>respiratoire</a:t>
            </a:r>
            <a:r>
              <a:rPr lang="en-US" sz="6000" b="1" dirty="0">
                <a:latin typeface="+mj-lt"/>
                <a:ea typeface="+mj-ea"/>
                <a:cs typeface="+mj-cs"/>
              </a:rPr>
              <a:t> </a:t>
            </a:r>
            <a:r>
              <a:rPr lang="en-US" sz="6000" b="1" dirty="0" err="1">
                <a:latin typeface="+mj-lt"/>
                <a:ea typeface="+mj-ea"/>
                <a:cs typeface="+mj-cs"/>
              </a:rPr>
              <a:t>virale</a:t>
            </a:r>
            <a:r>
              <a:rPr lang="en-US" sz="6000" b="1" dirty="0">
                <a:latin typeface="+mj-lt"/>
                <a:ea typeface="+mj-ea"/>
                <a:cs typeface="+mj-cs"/>
              </a:rPr>
              <a:t> ! </a:t>
            </a:r>
          </a:p>
        </p:txBody>
      </p:sp>
    </p:spTree>
    <p:extLst>
      <p:ext uri="{BB962C8B-B14F-4D97-AF65-F5344CB8AC3E}">
        <p14:creationId xmlns:p14="http://schemas.microsoft.com/office/powerpoint/2010/main" val="1963093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Image 1" descr="Détecteur de CO2 mural annonçant 528 ppm de CO2 en salle d’attente">
            <a:extLst>
              <a:ext uri="{FF2B5EF4-FFF2-40B4-BE49-F238E27FC236}">
                <a16:creationId xmlns:a16="http://schemas.microsoft.com/office/drawing/2014/main" id="{FADDA060-45EB-B898-ED6F-1841950DB98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 uri="{28A0092B-C50C-407E-A947-70E740481C1C}">
                <a14:useLocalDpi xmlns:a14="http://schemas.microsoft.com/office/drawing/2010/main" val="0"/>
              </a:ext>
            </a:extLst>
          </a:blip>
          <a:srcRect l="47800" t="64080" r="21333" b="3575"/>
          <a:stretch/>
        </p:blipFill>
        <p:spPr bwMode="auto">
          <a:xfrm>
            <a:off x="2809702" y="23393"/>
            <a:ext cx="9363071" cy="6834607"/>
          </a:xfrm>
          <a:custGeom>
            <a:avLst/>
            <a:gdLst/>
            <a:ahLst/>
            <a:cxnLst/>
            <a:rect l="l" t="t" r="r" b="b"/>
            <a:pathLst>
              <a:path w="9363071" h="6834607">
                <a:moveTo>
                  <a:pt x="962799" y="596859"/>
                </a:moveTo>
                <a:lnTo>
                  <a:pt x="1010600" y="602903"/>
                </a:lnTo>
                <a:cubicBezTo>
                  <a:pt x="1034775" y="609892"/>
                  <a:pt x="1055492" y="620375"/>
                  <a:pt x="1072750" y="634353"/>
                </a:cubicBezTo>
                <a:cubicBezTo>
                  <a:pt x="1107265" y="662308"/>
                  <a:pt x="1124523" y="709089"/>
                  <a:pt x="1124523" y="774698"/>
                </a:cubicBezTo>
                <a:cubicBezTo>
                  <a:pt x="1124523" y="840306"/>
                  <a:pt x="1107408" y="888229"/>
                  <a:pt x="1073178" y="918466"/>
                </a:cubicBezTo>
                <a:cubicBezTo>
                  <a:pt x="1038377" y="948703"/>
                  <a:pt x="989884" y="963821"/>
                  <a:pt x="927698" y="963821"/>
                </a:cubicBezTo>
                <a:lnTo>
                  <a:pt x="699824" y="963821"/>
                </a:lnTo>
                <a:lnTo>
                  <a:pt x="759507" y="868421"/>
                </a:lnTo>
                <a:cubicBezTo>
                  <a:pt x="804376" y="801523"/>
                  <a:pt x="851126" y="736460"/>
                  <a:pt x="899729" y="673330"/>
                </a:cubicBezTo>
                <a:close/>
                <a:moveTo>
                  <a:pt x="7592966" y="592420"/>
                </a:moveTo>
                <a:lnTo>
                  <a:pt x="7899328" y="592420"/>
                </a:lnTo>
                <a:cubicBezTo>
                  <a:pt x="7956380" y="592420"/>
                  <a:pt x="7999168" y="599837"/>
                  <a:pt x="8027692" y="614670"/>
                </a:cubicBezTo>
                <a:cubicBezTo>
                  <a:pt x="8078468" y="640914"/>
                  <a:pt x="8103856" y="692259"/>
                  <a:pt x="8103856" y="768707"/>
                </a:cubicBezTo>
                <a:cubicBezTo>
                  <a:pt x="8103856" y="839450"/>
                  <a:pt x="8077612" y="886802"/>
                  <a:pt x="8025126" y="910764"/>
                </a:cubicBezTo>
                <a:cubicBezTo>
                  <a:pt x="7995458" y="924456"/>
                  <a:pt x="7950959" y="931302"/>
                  <a:pt x="7891626" y="931302"/>
                </a:cubicBezTo>
                <a:lnTo>
                  <a:pt x="7592966" y="931302"/>
                </a:lnTo>
                <a:close/>
                <a:moveTo>
                  <a:pt x="3116216" y="592420"/>
                </a:moveTo>
                <a:lnTo>
                  <a:pt x="3422578" y="592420"/>
                </a:lnTo>
                <a:cubicBezTo>
                  <a:pt x="3479629" y="592420"/>
                  <a:pt x="3522417" y="599837"/>
                  <a:pt x="3550943" y="614670"/>
                </a:cubicBezTo>
                <a:cubicBezTo>
                  <a:pt x="3601718" y="640914"/>
                  <a:pt x="3627105" y="692259"/>
                  <a:pt x="3627105" y="768707"/>
                </a:cubicBezTo>
                <a:cubicBezTo>
                  <a:pt x="3627105" y="839450"/>
                  <a:pt x="3600862" y="886802"/>
                  <a:pt x="3548375" y="910764"/>
                </a:cubicBezTo>
                <a:cubicBezTo>
                  <a:pt x="3518709" y="924456"/>
                  <a:pt x="3474209" y="931302"/>
                  <a:pt x="3414876" y="931302"/>
                </a:cubicBezTo>
                <a:lnTo>
                  <a:pt x="3116216" y="931302"/>
                </a:lnTo>
                <a:close/>
                <a:moveTo>
                  <a:pt x="4605241" y="375057"/>
                </a:moveTo>
                <a:lnTo>
                  <a:pt x="4605241" y="1634738"/>
                </a:lnTo>
                <a:lnTo>
                  <a:pt x="4867105" y="1634738"/>
                </a:lnTo>
                <a:lnTo>
                  <a:pt x="4867105" y="1105877"/>
                </a:lnTo>
                <a:lnTo>
                  <a:pt x="5420782" y="1105877"/>
                </a:lnTo>
                <a:lnTo>
                  <a:pt x="5420782" y="886802"/>
                </a:lnTo>
                <a:lnTo>
                  <a:pt x="4867105" y="886802"/>
                </a:lnTo>
                <a:lnTo>
                  <a:pt x="4867105" y="596699"/>
                </a:lnTo>
                <a:lnTo>
                  <a:pt x="5499512" y="596699"/>
                </a:lnTo>
                <a:lnTo>
                  <a:pt x="5499512" y="375057"/>
                </a:lnTo>
                <a:close/>
                <a:moveTo>
                  <a:pt x="7335382" y="373345"/>
                </a:moveTo>
                <a:lnTo>
                  <a:pt x="7335382" y="1634738"/>
                </a:lnTo>
                <a:lnTo>
                  <a:pt x="7592966" y="1634738"/>
                </a:lnTo>
                <a:lnTo>
                  <a:pt x="7592966" y="1140108"/>
                </a:lnTo>
                <a:lnTo>
                  <a:pt x="7865098" y="1140108"/>
                </a:lnTo>
                <a:cubicBezTo>
                  <a:pt x="7942686" y="1140108"/>
                  <a:pt x="7995601" y="1153515"/>
                  <a:pt x="8023842" y="1180329"/>
                </a:cubicBezTo>
                <a:cubicBezTo>
                  <a:pt x="8052082" y="1207143"/>
                  <a:pt x="8066772" y="1260770"/>
                  <a:pt x="8067914" y="1341212"/>
                </a:cubicBezTo>
                <a:lnTo>
                  <a:pt x="8069625" y="1458451"/>
                </a:lnTo>
                <a:cubicBezTo>
                  <a:pt x="8070196" y="1495534"/>
                  <a:pt x="8073904" y="1531761"/>
                  <a:pt x="8080750" y="1567133"/>
                </a:cubicBezTo>
                <a:cubicBezTo>
                  <a:pt x="8084173" y="1584248"/>
                  <a:pt x="8089878" y="1606783"/>
                  <a:pt x="8097865" y="1634738"/>
                </a:cubicBezTo>
                <a:lnTo>
                  <a:pt x="8387968" y="1634738"/>
                </a:lnTo>
                <a:lnTo>
                  <a:pt x="8387968" y="1603075"/>
                </a:lnTo>
                <a:cubicBezTo>
                  <a:pt x="8362866" y="1587671"/>
                  <a:pt x="8346892" y="1563710"/>
                  <a:pt x="8340046" y="1531191"/>
                </a:cubicBezTo>
                <a:cubicBezTo>
                  <a:pt x="8335481" y="1510653"/>
                  <a:pt x="8333199" y="1471573"/>
                  <a:pt x="8333200" y="1413952"/>
                </a:cubicBezTo>
                <a:lnTo>
                  <a:pt x="8333200" y="1329231"/>
                </a:lnTo>
                <a:cubicBezTo>
                  <a:pt x="8333199" y="1240803"/>
                  <a:pt x="8321076" y="1175051"/>
                  <a:pt x="8296830" y="1131978"/>
                </a:cubicBezTo>
                <a:cubicBezTo>
                  <a:pt x="8272584" y="1088905"/>
                  <a:pt x="8231364" y="1055673"/>
                  <a:pt x="8173172" y="1032282"/>
                </a:cubicBezTo>
                <a:cubicBezTo>
                  <a:pt x="8242774" y="1008321"/>
                  <a:pt x="8292694" y="967387"/>
                  <a:pt x="8322930" y="909480"/>
                </a:cubicBezTo>
                <a:cubicBezTo>
                  <a:pt x="8353167" y="851574"/>
                  <a:pt x="8368286" y="792669"/>
                  <a:pt x="8368286" y="732765"/>
                </a:cubicBezTo>
                <a:cubicBezTo>
                  <a:pt x="8368286" y="683131"/>
                  <a:pt x="8360299" y="638917"/>
                  <a:pt x="8344324" y="600122"/>
                </a:cubicBezTo>
                <a:cubicBezTo>
                  <a:pt x="8328350" y="561328"/>
                  <a:pt x="8306670" y="525956"/>
                  <a:pt x="8279286" y="494008"/>
                </a:cubicBezTo>
                <a:cubicBezTo>
                  <a:pt x="8246197" y="455213"/>
                  <a:pt x="8205834" y="425832"/>
                  <a:pt x="8158196" y="405864"/>
                </a:cubicBezTo>
                <a:cubicBezTo>
                  <a:pt x="8110558" y="385897"/>
                  <a:pt x="8042526" y="375057"/>
                  <a:pt x="7954097" y="373345"/>
                </a:cubicBezTo>
                <a:close/>
                <a:moveTo>
                  <a:pt x="6165518" y="373345"/>
                </a:moveTo>
                <a:lnTo>
                  <a:pt x="6165518" y="1634738"/>
                </a:lnTo>
                <a:lnTo>
                  <a:pt x="7121404" y="1634738"/>
                </a:lnTo>
                <a:lnTo>
                  <a:pt x="7121404" y="1407961"/>
                </a:lnTo>
                <a:lnTo>
                  <a:pt x="6423102" y="1407961"/>
                </a:lnTo>
                <a:lnTo>
                  <a:pt x="6423102" y="1083628"/>
                </a:lnTo>
                <a:lnTo>
                  <a:pt x="7035828" y="1083628"/>
                </a:lnTo>
                <a:lnTo>
                  <a:pt x="7035828" y="864553"/>
                </a:lnTo>
                <a:lnTo>
                  <a:pt x="6423102" y="864553"/>
                </a:lnTo>
                <a:lnTo>
                  <a:pt x="6423102" y="596699"/>
                </a:lnTo>
                <a:lnTo>
                  <a:pt x="7090596" y="596699"/>
                </a:lnTo>
                <a:lnTo>
                  <a:pt x="7090596" y="373345"/>
                </a:lnTo>
                <a:close/>
                <a:moveTo>
                  <a:pt x="5651503" y="373345"/>
                </a:moveTo>
                <a:lnTo>
                  <a:pt x="5651503" y="1634738"/>
                </a:lnTo>
                <a:lnTo>
                  <a:pt x="5913366" y="1634738"/>
                </a:lnTo>
                <a:lnTo>
                  <a:pt x="5913366" y="373345"/>
                </a:lnTo>
                <a:close/>
                <a:moveTo>
                  <a:pt x="4098928" y="373345"/>
                </a:moveTo>
                <a:lnTo>
                  <a:pt x="4098928" y="1634738"/>
                </a:lnTo>
                <a:lnTo>
                  <a:pt x="4360791" y="1634738"/>
                </a:lnTo>
                <a:lnTo>
                  <a:pt x="4360791" y="373345"/>
                </a:lnTo>
                <a:close/>
                <a:moveTo>
                  <a:pt x="2858631" y="373345"/>
                </a:moveTo>
                <a:lnTo>
                  <a:pt x="2858631" y="1634738"/>
                </a:lnTo>
                <a:lnTo>
                  <a:pt x="3116216" y="1634738"/>
                </a:lnTo>
                <a:lnTo>
                  <a:pt x="3116216" y="1140108"/>
                </a:lnTo>
                <a:lnTo>
                  <a:pt x="3388348" y="1140108"/>
                </a:lnTo>
                <a:cubicBezTo>
                  <a:pt x="3465937" y="1140108"/>
                  <a:pt x="3518851" y="1153515"/>
                  <a:pt x="3547092" y="1180329"/>
                </a:cubicBezTo>
                <a:cubicBezTo>
                  <a:pt x="3575331" y="1207143"/>
                  <a:pt x="3590022" y="1260770"/>
                  <a:pt x="3591164" y="1341212"/>
                </a:cubicBezTo>
                <a:lnTo>
                  <a:pt x="3592875" y="1458451"/>
                </a:lnTo>
                <a:cubicBezTo>
                  <a:pt x="3593446" y="1495534"/>
                  <a:pt x="3597154" y="1531761"/>
                  <a:pt x="3604000" y="1567133"/>
                </a:cubicBezTo>
                <a:cubicBezTo>
                  <a:pt x="3607423" y="1584248"/>
                  <a:pt x="3613128" y="1606783"/>
                  <a:pt x="3621115" y="1634738"/>
                </a:cubicBezTo>
                <a:lnTo>
                  <a:pt x="3911219" y="1634738"/>
                </a:lnTo>
                <a:lnTo>
                  <a:pt x="3911219" y="1603075"/>
                </a:lnTo>
                <a:cubicBezTo>
                  <a:pt x="3886116" y="1587671"/>
                  <a:pt x="3870142" y="1563710"/>
                  <a:pt x="3863296" y="1531191"/>
                </a:cubicBezTo>
                <a:cubicBezTo>
                  <a:pt x="3858732" y="1510653"/>
                  <a:pt x="3856450" y="1471573"/>
                  <a:pt x="3856450" y="1413952"/>
                </a:cubicBezTo>
                <a:lnTo>
                  <a:pt x="3856450" y="1329231"/>
                </a:lnTo>
                <a:cubicBezTo>
                  <a:pt x="3856450" y="1240803"/>
                  <a:pt x="3844326" y="1175051"/>
                  <a:pt x="3820080" y="1131978"/>
                </a:cubicBezTo>
                <a:cubicBezTo>
                  <a:pt x="3795833" y="1088905"/>
                  <a:pt x="3754614" y="1055673"/>
                  <a:pt x="3696422" y="1032282"/>
                </a:cubicBezTo>
                <a:cubicBezTo>
                  <a:pt x="3766024" y="1008321"/>
                  <a:pt x="3815944" y="967387"/>
                  <a:pt x="3846181" y="909480"/>
                </a:cubicBezTo>
                <a:cubicBezTo>
                  <a:pt x="3876417" y="851574"/>
                  <a:pt x="3891536" y="792669"/>
                  <a:pt x="3891536" y="732765"/>
                </a:cubicBezTo>
                <a:cubicBezTo>
                  <a:pt x="3891536" y="683131"/>
                  <a:pt x="3883549" y="638917"/>
                  <a:pt x="3867575" y="600122"/>
                </a:cubicBezTo>
                <a:cubicBezTo>
                  <a:pt x="3851600" y="561328"/>
                  <a:pt x="3829921" y="525956"/>
                  <a:pt x="3802537" y="494008"/>
                </a:cubicBezTo>
                <a:cubicBezTo>
                  <a:pt x="3769447" y="455213"/>
                  <a:pt x="3729084" y="425832"/>
                  <a:pt x="3681446" y="405864"/>
                </a:cubicBezTo>
                <a:cubicBezTo>
                  <a:pt x="3633809" y="385897"/>
                  <a:pt x="3565776" y="375057"/>
                  <a:pt x="3477347" y="373345"/>
                </a:cubicBezTo>
                <a:close/>
                <a:moveTo>
                  <a:pt x="1585816" y="373345"/>
                </a:moveTo>
                <a:lnTo>
                  <a:pt x="1585816" y="1148666"/>
                </a:lnTo>
                <a:cubicBezTo>
                  <a:pt x="1585816" y="1282735"/>
                  <a:pt x="1606640" y="1387138"/>
                  <a:pt x="1648287" y="1461874"/>
                </a:cubicBezTo>
                <a:cubicBezTo>
                  <a:pt x="1726446" y="1598796"/>
                  <a:pt x="1874778" y="1667257"/>
                  <a:pt x="2093283" y="1667257"/>
                </a:cubicBezTo>
                <a:cubicBezTo>
                  <a:pt x="2311787" y="1667257"/>
                  <a:pt x="2459834" y="1598796"/>
                  <a:pt x="2537423" y="1461874"/>
                </a:cubicBezTo>
                <a:cubicBezTo>
                  <a:pt x="2579070" y="1387138"/>
                  <a:pt x="2599894" y="1282735"/>
                  <a:pt x="2599894" y="1148666"/>
                </a:cubicBezTo>
                <a:lnTo>
                  <a:pt x="2599894" y="373345"/>
                </a:lnTo>
                <a:lnTo>
                  <a:pt x="2332040" y="373345"/>
                </a:lnTo>
                <a:lnTo>
                  <a:pt x="2332040" y="1148666"/>
                </a:lnTo>
                <a:cubicBezTo>
                  <a:pt x="2332040" y="1235383"/>
                  <a:pt x="2321771" y="1298709"/>
                  <a:pt x="2301233" y="1338645"/>
                </a:cubicBezTo>
                <a:cubicBezTo>
                  <a:pt x="2269284" y="1409388"/>
                  <a:pt x="2199968" y="1444759"/>
                  <a:pt x="2093283" y="1444759"/>
                </a:cubicBezTo>
                <a:cubicBezTo>
                  <a:pt x="1986027" y="1444759"/>
                  <a:pt x="1916425" y="1409388"/>
                  <a:pt x="1884477" y="1338645"/>
                </a:cubicBezTo>
                <a:cubicBezTo>
                  <a:pt x="1863939" y="1298709"/>
                  <a:pt x="1853669" y="1235383"/>
                  <a:pt x="1853670" y="1148666"/>
                </a:cubicBezTo>
                <a:lnTo>
                  <a:pt x="1853670" y="373345"/>
                </a:lnTo>
                <a:close/>
                <a:moveTo>
                  <a:pt x="420232" y="373345"/>
                </a:moveTo>
                <a:lnTo>
                  <a:pt x="969630" y="373345"/>
                </a:lnTo>
                <a:cubicBezTo>
                  <a:pt x="1001294" y="373345"/>
                  <a:pt x="1031352" y="375378"/>
                  <a:pt x="1059806" y="379443"/>
                </a:cubicBezTo>
                <a:lnTo>
                  <a:pt x="1138681" y="397354"/>
                </a:lnTo>
                <a:lnTo>
                  <a:pt x="1051063" y="489840"/>
                </a:lnTo>
                <a:lnTo>
                  <a:pt x="962799" y="596859"/>
                </a:lnTo>
                <a:lnTo>
                  <a:pt x="927698" y="592420"/>
                </a:lnTo>
                <a:lnTo>
                  <a:pt x="682094" y="592420"/>
                </a:lnTo>
                <a:lnTo>
                  <a:pt x="682094" y="963821"/>
                </a:lnTo>
                <a:lnTo>
                  <a:pt x="699824" y="963821"/>
                </a:lnTo>
                <a:lnTo>
                  <a:pt x="630573" y="1074515"/>
                </a:lnTo>
                <a:cubicBezTo>
                  <a:pt x="589495" y="1144980"/>
                  <a:pt x="550327" y="1217180"/>
                  <a:pt x="513097" y="1291015"/>
                </a:cubicBezTo>
                <a:lnTo>
                  <a:pt x="420232" y="1489577"/>
                </a:lnTo>
                <a:close/>
                <a:moveTo>
                  <a:pt x="1591717" y="0"/>
                </a:moveTo>
                <a:lnTo>
                  <a:pt x="2663863" y="0"/>
                </a:lnTo>
                <a:lnTo>
                  <a:pt x="2973963" y="0"/>
                </a:lnTo>
                <a:lnTo>
                  <a:pt x="3428981" y="0"/>
                </a:lnTo>
                <a:lnTo>
                  <a:pt x="5105536" y="0"/>
                </a:lnTo>
                <a:lnTo>
                  <a:pt x="9363071" y="0"/>
                </a:lnTo>
                <a:lnTo>
                  <a:pt x="9363071" y="6834607"/>
                </a:lnTo>
                <a:lnTo>
                  <a:pt x="5105536" y="6834607"/>
                </a:lnTo>
                <a:lnTo>
                  <a:pt x="3428981" y="6834607"/>
                </a:lnTo>
                <a:lnTo>
                  <a:pt x="2973963" y="6834607"/>
                </a:lnTo>
                <a:lnTo>
                  <a:pt x="2663863" y="6834607"/>
                </a:lnTo>
                <a:lnTo>
                  <a:pt x="2454479" y="6834607"/>
                </a:lnTo>
                <a:lnTo>
                  <a:pt x="2344879" y="6757470"/>
                </a:lnTo>
                <a:cubicBezTo>
                  <a:pt x="2174414" y="6630414"/>
                  <a:pt x="2007078" y="6493173"/>
                  <a:pt x="1838197" y="6353069"/>
                </a:cubicBezTo>
                <a:cubicBezTo>
                  <a:pt x="910811" y="5583728"/>
                  <a:pt x="0" y="4952181"/>
                  <a:pt x="0" y="3609302"/>
                </a:cubicBezTo>
                <a:cubicBezTo>
                  <a:pt x="0" y="2847677"/>
                  <a:pt x="140668" y="2133368"/>
                  <a:pt x="407254" y="1517326"/>
                </a:cubicBezTo>
                <a:lnTo>
                  <a:pt x="420232" y="1489577"/>
                </a:lnTo>
                <a:lnTo>
                  <a:pt x="420232" y="1634738"/>
                </a:lnTo>
                <a:lnTo>
                  <a:pt x="682094" y="1634738"/>
                </a:lnTo>
                <a:lnTo>
                  <a:pt x="682094" y="1181185"/>
                </a:lnTo>
                <a:lnTo>
                  <a:pt x="949948" y="1181185"/>
                </a:lnTo>
                <a:cubicBezTo>
                  <a:pt x="1089723" y="1181185"/>
                  <a:pt x="1197263" y="1150377"/>
                  <a:pt x="1272570" y="1088762"/>
                </a:cubicBezTo>
                <a:cubicBezTo>
                  <a:pt x="1347877" y="1027147"/>
                  <a:pt x="1385531" y="921889"/>
                  <a:pt x="1385531" y="772986"/>
                </a:cubicBezTo>
                <a:cubicBezTo>
                  <a:pt x="1385531" y="636635"/>
                  <a:pt x="1347877" y="535940"/>
                  <a:pt x="1272570" y="470902"/>
                </a:cubicBezTo>
                <a:cubicBezTo>
                  <a:pt x="1234917" y="438383"/>
                  <a:pt x="1190845" y="413994"/>
                  <a:pt x="1140355" y="397734"/>
                </a:cubicBezTo>
                <a:lnTo>
                  <a:pt x="1138681" y="397354"/>
                </a:lnTo>
                <a:lnTo>
                  <a:pt x="1213339" y="318548"/>
                </a:lnTo>
                <a:cubicBezTo>
                  <a:pt x="1325131" y="208552"/>
                  <a:pt x="1444102" y="107086"/>
                  <a:pt x="1570020" y="14946"/>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ZoneTexte 3">
            <a:extLst>
              <a:ext uri="{FF2B5EF4-FFF2-40B4-BE49-F238E27FC236}">
                <a16:creationId xmlns:a16="http://schemas.microsoft.com/office/drawing/2014/main" id="{C268F1D8-4BC4-E0DC-A0E4-3F96C7EFDDF0}"/>
              </a:ext>
            </a:extLst>
          </p:cNvPr>
          <p:cNvSpPr txBox="1"/>
          <p:nvPr/>
        </p:nvSpPr>
        <p:spPr>
          <a:xfrm>
            <a:off x="38456" y="2210574"/>
            <a:ext cx="12153544" cy="4878259"/>
          </a:xfrm>
          <a:prstGeom prst="rect">
            <a:avLst/>
          </a:prstGeom>
          <a:solidFill>
            <a:srgbClr val="FCF7F3">
              <a:alpha val="67132"/>
            </a:srgbClr>
          </a:solidFill>
        </p:spPr>
        <p:txBody>
          <a:bodyPr wrap="square" rtlCol="0">
            <a:spAutoFit/>
          </a:bodyPr>
          <a:lstStyle/>
          <a:p>
            <a:pPr lvl="1" algn="ctr"/>
            <a:endParaRPr lang="fr-FR" sz="1100" b="1" dirty="0">
              <a:solidFill>
                <a:srgbClr val="0070C0"/>
              </a:solidFill>
              <a:latin typeface="Arial" panose="020B0604020202020204" pitchFamily="34" charset="0"/>
              <a:cs typeface="Arial" panose="020B0604020202020204" pitchFamily="34" charset="0"/>
            </a:endParaRPr>
          </a:p>
          <a:p>
            <a:pPr lvl="1" algn="ctr"/>
            <a:endParaRPr lang="fr-FR" sz="1100" b="1" dirty="0">
              <a:solidFill>
                <a:srgbClr val="0070C0"/>
              </a:solidFill>
              <a:latin typeface="Arial" panose="020B0604020202020204" pitchFamily="34" charset="0"/>
              <a:cs typeface="Arial" panose="020B0604020202020204" pitchFamily="34" charset="0"/>
            </a:endParaRPr>
          </a:p>
          <a:p>
            <a:pPr lvl="1" algn="ctr"/>
            <a:endParaRPr lang="fr-FR" sz="1100" b="1" dirty="0">
              <a:solidFill>
                <a:srgbClr val="0070C0"/>
              </a:solidFill>
              <a:latin typeface="Arial" panose="020B0604020202020204" pitchFamily="34" charset="0"/>
              <a:cs typeface="Arial" panose="020B0604020202020204" pitchFamily="34" charset="0"/>
            </a:endParaRPr>
          </a:p>
          <a:p>
            <a:pPr lvl="1" algn="ctr"/>
            <a:endParaRPr lang="fr-FR" sz="1400" b="1" dirty="0">
              <a:solidFill>
                <a:srgbClr val="0070C0"/>
              </a:solidFill>
              <a:latin typeface="Arial" panose="020B0604020202020204" pitchFamily="34" charset="0"/>
              <a:cs typeface="Arial" panose="020B0604020202020204" pitchFamily="34" charset="0"/>
            </a:endParaRPr>
          </a:p>
          <a:p>
            <a:pPr lvl="1" algn="ctr"/>
            <a:r>
              <a:rPr lang="fr-FR" sz="3600" b="1" dirty="0">
                <a:solidFill>
                  <a:srgbClr val="0070C0"/>
                </a:solidFill>
                <a:latin typeface="Calibri" panose="020F0502020204030204" pitchFamily="34" charset="0"/>
                <a:cs typeface="Calibri" panose="020F0502020204030204" pitchFamily="34" charset="0"/>
              </a:rPr>
              <a:t>Au cabinet : agir surtout lorsque la cible (CO2 à 800 ppm) ne peut pas être atteinte par des aléas non maîtrisables :</a:t>
            </a:r>
          </a:p>
          <a:p>
            <a:pPr lvl="1" algn="ctr"/>
            <a:r>
              <a:rPr lang="fr-FR" sz="3600" b="1" dirty="0">
                <a:solidFill>
                  <a:srgbClr val="0070C0"/>
                </a:solidFill>
                <a:latin typeface="Calibri" panose="020F0502020204030204" pitchFamily="34" charset="0"/>
                <a:cs typeface="Calibri" panose="020F0502020204030204" pitchFamily="34" charset="0"/>
              </a:rPr>
              <a:t>- conditions météo</a:t>
            </a:r>
          </a:p>
          <a:p>
            <a:pPr lvl="1" algn="ctr"/>
            <a:r>
              <a:rPr lang="fr-FR" sz="3600" b="1" dirty="0">
                <a:solidFill>
                  <a:srgbClr val="0070C0"/>
                </a:solidFill>
                <a:latin typeface="Calibri" panose="020F0502020204030204" pitchFamily="34" charset="0"/>
                <a:cs typeface="Calibri" panose="020F0502020204030204" pitchFamily="34" charset="0"/>
              </a:rPr>
              <a:t>- jauge dépassée : retard, famille nombreuse </a:t>
            </a:r>
          </a:p>
          <a:p>
            <a:pPr lvl="1" algn="ctr"/>
            <a:r>
              <a:rPr lang="fr-FR" sz="3600" b="1" dirty="0">
                <a:solidFill>
                  <a:srgbClr val="0070C0"/>
                </a:solidFill>
                <a:latin typeface="Calibri" panose="020F0502020204030204" pitchFamily="34" charset="0"/>
                <a:cs typeface="Calibri" panose="020F0502020204030204" pitchFamily="34" charset="0"/>
              </a:rPr>
              <a:t>- patients réfractaires au port de masque</a:t>
            </a:r>
          </a:p>
          <a:p>
            <a:pPr lvl="1" algn="ctr"/>
            <a:r>
              <a:rPr lang="fr-FR" sz="2800" b="1" dirty="0">
                <a:solidFill>
                  <a:srgbClr val="0070C0"/>
                </a:solidFill>
                <a:latin typeface="Calibri" panose="020F0502020204030204" pitchFamily="34" charset="0"/>
                <a:cs typeface="Calibri" panose="020F0502020204030204" pitchFamily="34" charset="0"/>
              </a:rPr>
              <a:t>…</a:t>
            </a:r>
          </a:p>
          <a:p>
            <a:pPr lvl="1" algn="ctr"/>
            <a:endParaRPr lang="fr-FR" sz="2800" b="1" dirty="0">
              <a:solidFill>
                <a:srgbClr val="0070C0"/>
              </a:solidFill>
              <a:latin typeface="Calibri" panose="020F0502020204030204" pitchFamily="34" charset="0"/>
              <a:cs typeface="Calibri" panose="020F0502020204030204" pitchFamily="34" charset="0"/>
            </a:endParaRPr>
          </a:p>
          <a:p>
            <a:pPr lvl="1" algn="ctr"/>
            <a:endParaRPr lang="fr-FR" sz="2800" b="1" dirty="0">
              <a:solidFill>
                <a:srgbClr val="0070C0"/>
              </a:solidFill>
              <a:latin typeface="Calibri" panose="020F0502020204030204" pitchFamily="34" charset="0"/>
              <a:cs typeface="Calibri" panose="020F0502020204030204" pitchFamily="34" charset="0"/>
            </a:endParaRPr>
          </a:p>
        </p:txBody>
      </p:sp>
      <p:pic>
        <p:nvPicPr>
          <p:cNvPr id="6" name="Image 5" descr="Une image contenant texte, capture d’écran, diagramme, ligne&#10;&#10;Description générée automatiquement">
            <a:extLst>
              <a:ext uri="{FF2B5EF4-FFF2-40B4-BE49-F238E27FC236}">
                <a16:creationId xmlns:a16="http://schemas.microsoft.com/office/drawing/2014/main" id="{AA85AA88-5584-3458-78D3-4BCF45BF2BB5}"/>
              </a:ext>
            </a:extLst>
          </p:cNvPr>
          <p:cNvPicPr>
            <a:picLocks noChangeAspect="1"/>
          </p:cNvPicPr>
          <p:nvPr/>
        </p:nvPicPr>
        <p:blipFill>
          <a:blip r:embed="rId5"/>
          <a:stretch>
            <a:fillRect/>
          </a:stretch>
        </p:blipFill>
        <p:spPr>
          <a:xfrm>
            <a:off x="-7585877" y="3429000"/>
            <a:ext cx="6518230" cy="3641090"/>
          </a:xfrm>
          <a:prstGeom prst="rect">
            <a:avLst/>
          </a:prstGeom>
        </p:spPr>
      </p:pic>
      <p:pic>
        <p:nvPicPr>
          <p:cNvPr id="7" name="Image 6" descr="Une image contenant texte, capture d’écran, diagramme, conception&#10;&#10;Description générée automatiquement">
            <a:extLst>
              <a:ext uri="{FF2B5EF4-FFF2-40B4-BE49-F238E27FC236}">
                <a16:creationId xmlns:a16="http://schemas.microsoft.com/office/drawing/2014/main" id="{CD840F55-3C7A-CACE-7759-E6A7553C1592}"/>
              </a:ext>
            </a:extLst>
          </p:cNvPr>
          <p:cNvPicPr>
            <a:picLocks noChangeAspect="1"/>
          </p:cNvPicPr>
          <p:nvPr/>
        </p:nvPicPr>
        <p:blipFill>
          <a:blip r:embed="rId6"/>
          <a:stretch>
            <a:fillRect/>
          </a:stretch>
        </p:blipFill>
        <p:spPr>
          <a:xfrm>
            <a:off x="13424625" y="3216910"/>
            <a:ext cx="3248131" cy="3641090"/>
          </a:xfrm>
          <a:prstGeom prst="rect">
            <a:avLst/>
          </a:prstGeom>
        </p:spPr>
      </p:pic>
      <p:sp>
        <p:nvSpPr>
          <p:cNvPr id="3" name="ZoneTexte 2">
            <a:extLst>
              <a:ext uri="{FF2B5EF4-FFF2-40B4-BE49-F238E27FC236}">
                <a16:creationId xmlns:a16="http://schemas.microsoft.com/office/drawing/2014/main" id="{37FF90DB-8702-97EA-A059-C12F92D50F48}"/>
              </a:ext>
            </a:extLst>
          </p:cNvPr>
          <p:cNvSpPr txBox="1"/>
          <p:nvPr/>
        </p:nvSpPr>
        <p:spPr>
          <a:xfrm>
            <a:off x="38456" y="-5625735"/>
            <a:ext cx="12153544" cy="4924425"/>
          </a:xfrm>
          <a:prstGeom prst="rect">
            <a:avLst/>
          </a:prstGeom>
          <a:solidFill>
            <a:srgbClr val="FCF7F3">
              <a:alpha val="67132"/>
            </a:srgbClr>
          </a:solidFill>
        </p:spPr>
        <p:txBody>
          <a:bodyPr wrap="square" rtlCol="0">
            <a:spAutoFit/>
          </a:bodyPr>
          <a:lstStyle/>
          <a:p>
            <a:pPr marL="285750" indent="-285750">
              <a:buFont typeface="Arial" panose="020B0604020202020204" pitchFamily="34" charset="0"/>
              <a:buChar char="•"/>
            </a:pPr>
            <a:r>
              <a:rPr lang="fr-FR" sz="2800" b="1" dirty="0">
                <a:latin typeface="Calibri" panose="020F0502020204030204" pitchFamily="34" charset="0"/>
                <a:cs typeface="Calibri" panose="020F0502020204030204" pitchFamily="34" charset="0"/>
              </a:rPr>
              <a:t>Efficacité expérimentale (filtres HEPA 13 ou 14 – HCSP 21/05/2021)</a:t>
            </a:r>
          </a:p>
          <a:p>
            <a:r>
              <a:rPr lang="fr-FR" sz="1100" b="0" i="0" dirty="0" err="1">
                <a:solidFill>
                  <a:srgbClr val="000000"/>
                </a:solidFill>
                <a:effectLst/>
                <a:latin typeface="Arial" panose="020B0604020202020204" pitchFamily="34" charset="0"/>
                <a:cs typeface="Arial" panose="020B0604020202020204" pitchFamily="34" charset="0"/>
              </a:rPr>
              <a:t>Lindsley</a:t>
            </a:r>
            <a:r>
              <a:rPr lang="fr-FR" sz="1100" b="0" i="0" dirty="0">
                <a:solidFill>
                  <a:srgbClr val="000000"/>
                </a:solidFill>
                <a:effectLst/>
                <a:latin typeface="Arial" panose="020B0604020202020204" pitchFamily="34" charset="0"/>
                <a:cs typeface="Arial" panose="020B0604020202020204" pitchFamily="34" charset="0"/>
              </a:rPr>
              <a:t> WG, </a:t>
            </a:r>
            <a:r>
              <a:rPr lang="fr-FR" sz="1100" b="0" i="0" dirty="0" err="1">
                <a:solidFill>
                  <a:srgbClr val="000000"/>
                </a:solidFill>
                <a:effectLst/>
                <a:latin typeface="Arial" panose="020B0604020202020204" pitchFamily="34" charset="0"/>
                <a:cs typeface="Arial" panose="020B0604020202020204" pitchFamily="34" charset="0"/>
              </a:rPr>
              <a:t>Derk</a:t>
            </a:r>
            <a:r>
              <a:rPr lang="fr-FR" sz="1100" b="0" i="0" dirty="0">
                <a:solidFill>
                  <a:srgbClr val="000000"/>
                </a:solidFill>
                <a:effectLst/>
                <a:latin typeface="Arial" panose="020B0604020202020204" pitchFamily="34" charset="0"/>
                <a:cs typeface="Arial" panose="020B0604020202020204" pitchFamily="34" charset="0"/>
              </a:rPr>
              <a:t> RC, </a:t>
            </a:r>
            <a:r>
              <a:rPr lang="fr-FR" sz="1100" b="0" i="0" dirty="0" err="1">
                <a:solidFill>
                  <a:srgbClr val="000000"/>
                </a:solidFill>
                <a:effectLst/>
                <a:latin typeface="Arial" panose="020B0604020202020204" pitchFamily="34" charset="0"/>
                <a:cs typeface="Arial" panose="020B0604020202020204" pitchFamily="34" charset="0"/>
              </a:rPr>
              <a:t>Coyle</a:t>
            </a:r>
            <a:r>
              <a:rPr lang="fr-FR" sz="1100" b="0" i="0" dirty="0">
                <a:solidFill>
                  <a:srgbClr val="000000"/>
                </a:solidFill>
                <a:effectLst/>
                <a:latin typeface="Arial" panose="020B0604020202020204" pitchFamily="34" charset="0"/>
                <a:cs typeface="Arial" panose="020B0604020202020204" pitchFamily="34" charset="0"/>
              </a:rPr>
              <a:t> JP, et al. </a:t>
            </a:r>
            <a:r>
              <a:rPr lang="fr-FR" sz="1100" b="0" i="0" dirty="0" err="1">
                <a:solidFill>
                  <a:srgbClr val="000000"/>
                </a:solidFill>
                <a:effectLst/>
                <a:latin typeface="Arial" panose="020B0604020202020204" pitchFamily="34" charset="0"/>
                <a:cs typeface="Arial" panose="020B0604020202020204" pitchFamily="34" charset="0"/>
              </a:rPr>
              <a:t>Efficacy</a:t>
            </a:r>
            <a:r>
              <a:rPr lang="fr-FR" sz="1100" b="0" i="0" dirty="0">
                <a:solidFill>
                  <a:srgbClr val="000000"/>
                </a:solidFill>
                <a:effectLst/>
                <a:latin typeface="Arial" panose="020B0604020202020204" pitchFamily="34" charset="0"/>
                <a:cs typeface="Arial" panose="020B0604020202020204" pitchFamily="34" charset="0"/>
              </a:rPr>
              <a:t> of Portable Air </a:t>
            </a:r>
            <a:r>
              <a:rPr lang="fr-FR" sz="1100" b="0" i="0" dirty="0" err="1">
                <a:solidFill>
                  <a:srgbClr val="000000"/>
                </a:solidFill>
                <a:effectLst/>
                <a:latin typeface="Arial" panose="020B0604020202020204" pitchFamily="34" charset="0"/>
                <a:cs typeface="Arial" panose="020B0604020202020204" pitchFamily="34" charset="0"/>
              </a:rPr>
              <a:t>Cleaners</a:t>
            </a:r>
            <a:r>
              <a:rPr lang="fr-FR" sz="1100" b="0" i="0" dirty="0">
                <a:solidFill>
                  <a:srgbClr val="000000"/>
                </a:solidFill>
                <a:effectLst/>
                <a:latin typeface="Arial" panose="020B0604020202020204" pitchFamily="34" charset="0"/>
                <a:cs typeface="Arial" panose="020B0604020202020204" pitchFamily="34" charset="0"/>
              </a:rPr>
              <a:t> and </a:t>
            </a:r>
            <a:r>
              <a:rPr lang="fr-FR" sz="1100" b="0" i="0" dirty="0" err="1">
                <a:solidFill>
                  <a:srgbClr val="000000"/>
                </a:solidFill>
                <a:effectLst/>
                <a:latin typeface="Arial" panose="020B0604020202020204" pitchFamily="34" charset="0"/>
                <a:cs typeface="Arial" panose="020B0604020202020204" pitchFamily="34" charset="0"/>
              </a:rPr>
              <a:t>Masking</a:t>
            </a:r>
            <a:r>
              <a:rPr lang="fr-FR" sz="1100" b="0" i="0" dirty="0">
                <a:solidFill>
                  <a:srgbClr val="000000"/>
                </a:solidFill>
                <a:effectLst/>
                <a:latin typeface="Arial" panose="020B0604020202020204" pitchFamily="34" charset="0"/>
                <a:cs typeface="Arial" panose="020B0604020202020204" pitchFamily="34" charset="0"/>
              </a:rPr>
              <a:t> for </a:t>
            </a:r>
            <a:r>
              <a:rPr lang="fr-FR" sz="1100" b="0" i="0" dirty="0" err="1">
                <a:solidFill>
                  <a:srgbClr val="000000"/>
                </a:solidFill>
                <a:effectLst/>
                <a:latin typeface="Arial" panose="020B0604020202020204" pitchFamily="34" charset="0"/>
                <a:cs typeface="Arial" panose="020B0604020202020204" pitchFamily="34" charset="0"/>
              </a:rPr>
              <a:t>Reducing</a:t>
            </a:r>
            <a:r>
              <a:rPr lang="fr-FR" sz="1100" b="0" i="0" dirty="0">
                <a:solidFill>
                  <a:srgbClr val="000000"/>
                </a:solidFill>
                <a:effectLst/>
                <a:latin typeface="Arial" panose="020B0604020202020204" pitchFamily="34" charset="0"/>
                <a:cs typeface="Arial" panose="020B0604020202020204" pitchFamily="34" charset="0"/>
              </a:rPr>
              <a:t> Indoor </a:t>
            </a:r>
            <a:r>
              <a:rPr lang="fr-FR" sz="1100" b="0" i="0" dirty="0" err="1">
                <a:solidFill>
                  <a:srgbClr val="000000"/>
                </a:solidFill>
                <a:effectLst/>
                <a:latin typeface="Arial" panose="020B0604020202020204" pitchFamily="34" charset="0"/>
                <a:cs typeface="Arial" panose="020B0604020202020204" pitchFamily="34" charset="0"/>
              </a:rPr>
              <a:t>Exposure</a:t>
            </a:r>
            <a:r>
              <a:rPr lang="fr-FR" sz="1100" b="0" i="0" dirty="0">
                <a:solidFill>
                  <a:srgbClr val="000000"/>
                </a:solidFill>
                <a:effectLst/>
                <a:latin typeface="Arial" panose="020B0604020202020204" pitchFamily="34" charset="0"/>
                <a:cs typeface="Arial" panose="020B0604020202020204" pitchFamily="34" charset="0"/>
              </a:rPr>
              <a:t> to </a:t>
            </a:r>
            <a:r>
              <a:rPr lang="fr-FR" sz="1100" b="0" i="0" dirty="0" err="1">
                <a:solidFill>
                  <a:srgbClr val="000000"/>
                </a:solidFill>
                <a:effectLst/>
                <a:latin typeface="Arial" panose="020B0604020202020204" pitchFamily="34" charset="0"/>
                <a:cs typeface="Arial" panose="020B0604020202020204" pitchFamily="34" charset="0"/>
              </a:rPr>
              <a:t>Simulated</a:t>
            </a:r>
            <a:r>
              <a:rPr lang="fr-FR" sz="1100" b="0" i="0" dirty="0">
                <a:solidFill>
                  <a:srgbClr val="000000"/>
                </a:solidFill>
                <a:effectLst/>
                <a:latin typeface="Arial" panose="020B0604020202020204" pitchFamily="34" charset="0"/>
                <a:cs typeface="Arial" panose="020B0604020202020204" pitchFamily="34" charset="0"/>
              </a:rPr>
              <a:t> </a:t>
            </a:r>
            <a:r>
              <a:rPr lang="fr-FR" sz="1100" b="0" i="0" dirty="0" err="1">
                <a:solidFill>
                  <a:srgbClr val="000000"/>
                </a:solidFill>
                <a:effectLst/>
                <a:latin typeface="Arial" panose="020B0604020202020204" pitchFamily="34" charset="0"/>
                <a:cs typeface="Arial" panose="020B0604020202020204" pitchFamily="34" charset="0"/>
              </a:rPr>
              <a:t>Exhaled</a:t>
            </a:r>
            <a:r>
              <a:rPr lang="fr-FR" sz="1100" b="0" i="0" dirty="0">
                <a:solidFill>
                  <a:srgbClr val="000000"/>
                </a:solidFill>
                <a:effectLst/>
                <a:latin typeface="Arial" panose="020B0604020202020204" pitchFamily="34" charset="0"/>
                <a:cs typeface="Arial" panose="020B0604020202020204" pitchFamily="34" charset="0"/>
              </a:rPr>
              <a:t> SARS-CoV-2 </a:t>
            </a:r>
            <a:r>
              <a:rPr lang="fr-FR" sz="1100" b="0" i="0" dirty="0" err="1">
                <a:solidFill>
                  <a:srgbClr val="000000"/>
                </a:solidFill>
                <a:effectLst/>
                <a:latin typeface="Arial" panose="020B0604020202020204" pitchFamily="34" charset="0"/>
                <a:cs typeface="Arial" panose="020B0604020202020204" pitchFamily="34" charset="0"/>
              </a:rPr>
              <a:t>Aerosols</a:t>
            </a:r>
            <a:r>
              <a:rPr lang="fr-FR" sz="1100" b="0" i="0" dirty="0">
                <a:solidFill>
                  <a:srgbClr val="000000"/>
                </a:solidFill>
                <a:effectLst/>
                <a:latin typeface="Arial" panose="020B0604020202020204" pitchFamily="34" charset="0"/>
                <a:cs typeface="Arial" panose="020B0604020202020204" pitchFamily="34" charset="0"/>
              </a:rPr>
              <a:t> — United States, 2021. MMWR </a:t>
            </a:r>
            <a:r>
              <a:rPr lang="fr-FR" sz="1100" b="0" i="0" dirty="0" err="1">
                <a:solidFill>
                  <a:srgbClr val="000000"/>
                </a:solidFill>
                <a:effectLst/>
                <a:latin typeface="Arial" panose="020B0604020202020204" pitchFamily="34" charset="0"/>
                <a:cs typeface="Arial" panose="020B0604020202020204" pitchFamily="34" charset="0"/>
              </a:rPr>
              <a:t>Morb</a:t>
            </a:r>
            <a:r>
              <a:rPr lang="fr-FR" sz="1100" b="0" i="0" dirty="0">
                <a:solidFill>
                  <a:srgbClr val="000000"/>
                </a:solidFill>
                <a:effectLst/>
                <a:latin typeface="Arial" panose="020B0604020202020204" pitchFamily="34" charset="0"/>
                <a:cs typeface="Arial" panose="020B0604020202020204" pitchFamily="34" charset="0"/>
              </a:rPr>
              <a:t> Mortal </a:t>
            </a:r>
            <a:r>
              <a:rPr lang="fr-FR" sz="1100" b="0" i="0" dirty="0" err="1">
                <a:solidFill>
                  <a:srgbClr val="000000"/>
                </a:solidFill>
                <a:effectLst/>
                <a:latin typeface="Arial" panose="020B0604020202020204" pitchFamily="34" charset="0"/>
                <a:cs typeface="Arial" panose="020B0604020202020204" pitchFamily="34" charset="0"/>
              </a:rPr>
              <a:t>Wkly</a:t>
            </a:r>
            <a:r>
              <a:rPr lang="fr-FR" sz="1100" b="0" i="0" dirty="0">
                <a:solidFill>
                  <a:srgbClr val="000000"/>
                </a:solidFill>
                <a:effectLst/>
                <a:latin typeface="Arial" panose="020B0604020202020204" pitchFamily="34" charset="0"/>
                <a:cs typeface="Arial" panose="020B0604020202020204" pitchFamily="34" charset="0"/>
              </a:rPr>
              <a:t> Rep 2021;70:972–976</a:t>
            </a:r>
          </a:p>
          <a:p>
            <a:r>
              <a:rPr lang="fr-FR" sz="1100" b="0" i="0" dirty="0">
                <a:solidFill>
                  <a:srgbClr val="000000"/>
                </a:solidFill>
                <a:effectLst/>
                <a:latin typeface="Arial" panose="020B0604020202020204" pitchFamily="34" charset="0"/>
                <a:cs typeface="Arial" panose="020B0604020202020204" pitchFamily="34" charset="0"/>
              </a:rPr>
              <a:t>Thompson </a:t>
            </a:r>
            <a:r>
              <a:rPr lang="fr-FR" sz="1100" b="0" i="0" dirty="0" err="1">
                <a:solidFill>
                  <a:srgbClr val="000000"/>
                </a:solidFill>
                <a:effectLst/>
                <a:latin typeface="Arial" panose="020B0604020202020204" pitchFamily="34" charset="0"/>
                <a:cs typeface="Arial" panose="020B0604020202020204" pitchFamily="34" charset="0"/>
              </a:rPr>
              <a:t>T</a:t>
            </a:r>
            <a:r>
              <a:rPr lang="fr-FR" sz="1100" dirty="0">
                <a:solidFill>
                  <a:srgbClr val="000000"/>
                </a:solidFill>
                <a:latin typeface="Arial" panose="020B0604020202020204" pitchFamily="34" charset="0"/>
                <a:cs typeface="Arial" panose="020B0604020202020204" pitchFamily="34" charset="0"/>
              </a:rPr>
              <a:t>. Real-world data show </a:t>
            </a:r>
            <a:r>
              <a:rPr lang="fr-FR" sz="1100" dirty="0" err="1">
                <a:solidFill>
                  <a:srgbClr val="000000"/>
                </a:solidFill>
                <a:latin typeface="Arial" panose="020B0604020202020204" pitchFamily="34" charset="0"/>
                <a:cs typeface="Arial" panose="020B0604020202020204" pitchFamily="34" charset="0"/>
              </a:rPr>
              <a:t>that</a:t>
            </a:r>
            <a:r>
              <a:rPr lang="fr-FR" sz="1100" dirty="0">
                <a:solidFill>
                  <a:srgbClr val="000000"/>
                </a:solidFill>
                <a:latin typeface="Arial" panose="020B0604020202020204" pitchFamily="34" charset="0"/>
                <a:cs typeface="Arial" panose="020B0604020202020204" pitchFamily="34" charset="0"/>
              </a:rPr>
              <a:t> </a:t>
            </a:r>
            <a:r>
              <a:rPr lang="fr-FR" sz="1100" dirty="0" err="1">
                <a:solidFill>
                  <a:srgbClr val="000000"/>
                </a:solidFill>
                <a:latin typeface="Arial" panose="020B0604020202020204" pitchFamily="34" charset="0"/>
                <a:cs typeface="Arial" panose="020B0604020202020204" pitchFamily="34" charset="0"/>
              </a:rPr>
              <a:t>filters</a:t>
            </a:r>
            <a:r>
              <a:rPr lang="fr-FR" sz="1100" dirty="0">
                <a:solidFill>
                  <a:srgbClr val="000000"/>
                </a:solidFill>
                <a:latin typeface="Arial" panose="020B0604020202020204" pitchFamily="34" charset="0"/>
                <a:cs typeface="Arial" panose="020B0604020202020204" pitchFamily="34" charset="0"/>
              </a:rPr>
              <a:t> clean COVID-</a:t>
            </a:r>
            <a:r>
              <a:rPr lang="fr-FR" sz="1100" dirty="0" err="1">
                <a:solidFill>
                  <a:srgbClr val="000000"/>
                </a:solidFill>
                <a:latin typeface="Arial" panose="020B0604020202020204" pitchFamily="34" charset="0"/>
                <a:cs typeface="Arial" panose="020B0604020202020204" pitchFamily="34" charset="0"/>
              </a:rPr>
              <a:t>causing</a:t>
            </a:r>
            <a:r>
              <a:rPr lang="fr-FR" sz="1100" dirty="0">
                <a:solidFill>
                  <a:srgbClr val="000000"/>
                </a:solidFill>
                <a:latin typeface="Arial" panose="020B0604020202020204" pitchFamily="34" charset="0"/>
                <a:cs typeface="Arial" panose="020B0604020202020204" pitchFamily="34" charset="0"/>
              </a:rPr>
              <a:t> virus </a:t>
            </a:r>
            <a:r>
              <a:rPr lang="fr-FR" sz="1100" dirty="0" err="1">
                <a:solidFill>
                  <a:srgbClr val="000000"/>
                </a:solidFill>
                <a:latin typeface="Arial" panose="020B0604020202020204" pitchFamily="34" charset="0"/>
                <a:cs typeface="Arial" panose="020B0604020202020204" pitchFamily="34" charset="0"/>
              </a:rPr>
              <a:t>from</a:t>
            </a:r>
            <a:r>
              <a:rPr lang="fr-FR" sz="1100" dirty="0">
                <a:solidFill>
                  <a:srgbClr val="000000"/>
                </a:solidFill>
                <a:latin typeface="Arial" panose="020B0604020202020204" pitchFamily="34" charset="0"/>
                <a:cs typeface="Arial" panose="020B0604020202020204" pitchFamily="34" charset="0"/>
              </a:rPr>
              <a:t> air. Nature 2021.</a:t>
            </a:r>
            <a:endParaRPr lang="fr-FR" sz="1100" b="0" i="0" dirty="0">
              <a:solidFill>
                <a:srgbClr val="000000"/>
              </a:solidFill>
              <a:effectLst/>
              <a:latin typeface="Arial" panose="020B0604020202020204" pitchFamily="34" charset="0"/>
              <a:cs typeface="Arial" panose="020B0604020202020204" pitchFamily="34" charset="0"/>
            </a:endParaRPr>
          </a:p>
          <a:p>
            <a:r>
              <a:rPr lang="fr-FR" sz="1100" b="0" i="0" dirty="0">
                <a:solidFill>
                  <a:srgbClr val="000000"/>
                </a:solidFill>
                <a:effectLst/>
                <a:latin typeface="Arial" panose="020B0604020202020204" pitchFamily="34" charset="0"/>
                <a:cs typeface="Arial" panose="020B0604020202020204" pitchFamily="34" charset="0"/>
              </a:rPr>
              <a:t>Curtius J, </a:t>
            </a:r>
            <a:r>
              <a:rPr lang="fr-FR" sz="1100" b="0" i="0" dirty="0" err="1">
                <a:solidFill>
                  <a:srgbClr val="000000"/>
                </a:solidFill>
                <a:effectLst/>
                <a:latin typeface="Arial" panose="020B0604020202020204" pitchFamily="34" charset="0"/>
                <a:cs typeface="Arial" panose="020B0604020202020204" pitchFamily="34" charset="0"/>
              </a:rPr>
              <a:t>Granzin</a:t>
            </a:r>
            <a:r>
              <a:rPr lang="fr-FR" sz="1100" b="0" i="0" dirty="0">
                <a:solidFill>
                  <a:srgbClr val="000000"/>
                </a:solidFill>
                <a:effectLst/>
                <a:latin typeface="Arial" panose="020B0604020202020204" pitchFamily="34" charset="0"/>
                <a:cs typeface="Arial" panose="020B0604020202020204" pitchFamily="34" charset="0"/>
              </a:rPr>
              <a:t> M, </a:t>
            </a:r>
            <a:r>
              <a:rPr lang="fr-FR" sz="1100" b="0" i="0" dirty="0" err="1">
                <a:solidFill>
                  <a:srgbClr val="000000"/>
                </a:solidFill>
                <a:effectLst/>
                <a:latin typeface="Arial" panose="020B0604020202020204" pitchFamily="34" charset="0"/>
                <a:cs typeface="Arial" panose="020B0604020202020204" pitchFamily="34" charset="0"/>
              </a:rPr>
              <a:t>Schrod</a:t>
            </a:r>
            <a:r>
              <a:rPr lang="fr-FR" sz="1100" b="0" i="0" dirty="0">
                <a:solidFill>
                  <a:srgbClr val="000000"/>
                </a:solidFill>
                <a:effectLst/>
                <a:latin typeface="Arial" panose="020B0604020202020204" pitchFamily="34" charset="0"/>
                <a:cs typeface="Arial" panose="020B0604020202020204" pitchFamily="34" charset="0"/>
              </a:rPr>
              <a:t> J. </a:t>
            </a:r>
            <a:r>
              <a:rPr lang="fr-FR" sz="1100" b="0" i="0" dirty="0" err="1">
                <a:solidFill>
                  <a:srgbClr val="000000"/>
                </a:solidFill>
                <a:effectLst/>
                <a:latin typeface="Arial" panose="020B0604020202020204" pitchFamily="34" charset="0"/>
                <a:cs typeface="Arial" panose="020B0604020202020204" pitchFamily="34" charset="0"/>
              </a:rPr>
              <a:t>Testing</a:t>
            </a:r>
            <a:r>
              <a:rPr lang="fr-FR" sz="1100" b="0" i="0" dirty="0">
                <a:solidFill>
                  <a:srgbClr val="000000"/>
                </a:solidFill>
                <a:effectLst/>
                <a:latin typeface="Arial" panose="020B0604020202020204" pitchFamily="34" charset="0"/>
                <a:cs typeface="Arial" panose="020B0604020202020204" pitchFamily="34" charset="0"/>
              </a:rPr>
              <a:t> mobile air </a:t>
            </a:r>
            <a:r>
              <a:rPr lang="fr-FR" sz="1100" b="0" i="0" dirty="0" err="1">
                <a:solidFill>
                  <a:srgbClr val="000000"/>
                </a:solidFill>
                <a:effectLst/>
                <a:latin typeface="Arial" panose="020B0604020202020204" pitchFamily="34" charset="0"/>
                <a:cs typeface="Arial" panose="020B0604020202020204" pitchFamily="34" charset="0"/>
              </a:rPr>
              <a:t>purifiers</a:t>
            </a:r>
            <a:r>
              <a:rPr lang="fr-FR" sz="1100" b="0" i="0" dirty="0">
                <a:solidFill>
                  <a:srgbClr val="000000"/>
                </a:solidFill>
                <a:effectLst/>
                <a:latin typeface="Arial" panose="020B0604020202020204" pitchFamily="34" charset="0"/>
                <a:cs typeface="Arial" panose="020B0604020202020204" pitchFamily="34" charset="0"/>
              </a:rPr>
              <a:t> in a </a:t>
            </a:r>
            <a:r>
              <a:rPr lang="fr-FR" sz="1100" b="0" i="0" dirty="0" err="1">
                <a:solidFill>
                  <a:srgbClr val="000000"/>
                </a:solidFill>
                <a:effectLst/>
                <a:latin typeface="Arial" panose="020B0604020202020204" pitchFamily="34" charset="0"/>
                <a:cs typeface="Arial" panose="020B0604020202020204" pitchFamily="34" charset="0"/>
              </a:rPr>
              <a:t>school</a:t>
            </a:r>
            <a:r>
              <a:rPr lang="fr-FR" sz="1100" b="0" i="0" dirty="0">
                <a:solidFill>
                  <a:srgbClr val="000000"/>
                </a:solidFill>
                <a:effectLst/>
                <a:latin typeface="Arial" panose="020B0604020202020204" pitchFamily="34" charset="0"/>
                <a:cs typeface="Arial" panose="020B0604020202020204" pitchFamily="34" charset="0"/>
              </a:rPr>
              <a:t> </a:t>
            </a:r>
            <a:r>
              <a:rPr lang="fr-FR" sz="1100" b="0" i="0" dirty="0" err="1">
                <a:solidFill>
                  <a:srgbClr val="000000"/>
                </a:solidFill>
                <a:effectLst/>
                <a:latin typeface="Arial" panose="020B0604020202020204" pitchFamily="34" charset="0"/>
                <a:cs typeface="Arial" panose="020B0604020202020204" pitchFamily="34" charset="0"/>
              </a:rPr>
              <a:t>classroom</a:t>
            </a:r>
            <a:r>
              <a:rPr lang="fr-FR" sz="1100" b="0" i="0" dirty="0">
                <a:solidFill>
                  <a:srgbClr val="000000"/>
                </a:solidFill>
                <a:effectLst/>
                <a:latin typeface="Arial" panose="020B0604020202020204" pitchFamily="34" charset="0"/>
                <a:cs typeface="Arial" panose="020B0604020202020204" pitchFamily="34" charset="0"/>
              </a:rPr>
              <a:t>: </a:t>
            </a:r>
            <a:r>
              <a:rPr lang="fr-FR" sz="1100" b="0" i="0" dirty="0" err="1">
                <a:solidFill>
                  <a:srgbClr val="000000"/>
                </a:solidFill>
                <a:effectLst/>
                <a:latin typeface="Arial" panose="020B0604020202020204" pitchFamily="34" charset="0"/>
                <a:cs typeface="Arial" panose="020B0604020202020204" pitchFamily="34" charset="0"/>
              </a:rPr>
              <a:t>Reducing</a:t>
            </a:r>
            <a:r>
              <a:rPr lang="fr-FR" sz="1100" b="0" i="0" dirty="0">
                <a:solidFill>
                  <a:srgbClr val="000000"/>
                </a:solidFill>
                <a:effectLst/>
                <a:latin typeface="Arial" panose="020B0604020202020204" pitchFamily="34" charset="0"/>
                <a:cs typeface="Arial" panose="020B0604020202020204" pitchFamily="34" charset="0"/>
              </a:rPr>
              <a:t> the </a:t>
            </a:r>
            <a:r>
              <a:rPr lang="fr-FR" sz="1100" b="0" i="0" dirty="0" err="1">
                <a:solidFill>
                  <a:srgbClr val="000000"/>
                </a:solidFill>
                <a:effectLst/>
                <a:latin typeface="Arial" panose="020B0604020202020204" pitchFamily="34" charset="0"/>
                <a:cs typeface="Arial" panose="020B0604020202020204" pitchFamily="34" charset="0"/>
              </a:rPr>
              <a:t>airborne</a:t>
            </a:r>
            <a:r>
              <a:rPr lang="fr-FR" sz="1100" b="0" i="0" dirty="0">
                <a:solidFill>
                  <a:srgbClr val="000000"/>
                </a:solidFill>
                <a:effectLst/>
                <a:latin typeface="Arial" panose="020B0604020202020204" pitchFamily="34" charset="0"/>
                <a:cs typeface="Arial" panose="020B0604020202020204" pitchFamily="34" charset="0"/>
              </a:rPr>
              <a:t> transmission </a:t>
            </a:r>
            <a:r>
              <a:rPr lang="fr-FR" sz="1100" b="0" i="0" dirty="0" err="1">
                <a:solidFill>
                  <a:srgbClr val="000000"/>
                </a:solidFill>
                <a:effectLst/>
                <a:latin typeface="Arial" panose="020B0604020202020204" pitchFamily="34" charset="0"/>
                <a:cs typeface="Arial" panose="020B0604020202020204" pitchFamily="34" charset="0"/>
              </a:rPr>
              <a:t>risk</a:t>
            </a:r>
            <a:r>
              <a:rPr lang="fr-FR" sz="1100" b="0" i="0" dirty="0">
                <a:solidFill>
                  <a:srgbClr val="000000"/>
                </a:solidFill>
                <a:effectLst/>
                <a:latin typeface="Arial" panose="020B0604020202020204" pitchFamily="34" charset="0"/>
                <a:cs typeface="Arial" panose="020B0604020202020204" pitchFamily="34" charset="0"/>
              </a:rPr>
              <a:t> for SARS-CoV-2</a:t>
            </a:r>
            <a:r>
              <a:rPr lang="fr-FR" sz="1100" dirty="0">
                <a:solidFill>
                  <a:srgbClr val="000000"/>
                </a:solidFill>
                <a:latin typeface="Arial" panose="020B0604020202020204" pitchFamily="34" charset="0"/>
                <a:cs typeface="Arial" panose="020B0604020202020204" pitchFamily="34" charset="0"/>
              </a:rPr>
              <a:t>. </a:t>
            </a:r>
            <a:r>
              <a:rPr lang="fr-FR" sz="1100" b="0" i="0" dirty="0" err="1">
                <a:solidFill>
                  <a:srgbClr val="000000"/>
                </a:solidFill>
                <a:effectLst/>
                <a:latin typeface="Arial" panose="020B0604020202020204" pitchFamily="34" charset="0"/>
                <a:cs typeface="Arial" panose="020B0604020202020204" pitchFamily="34" charset="0"/>
              </a:rPr>
              <a:t>Aerosol</a:t>
            </a:r>
            <a:r>
              <a:rPr lang="fr-FR" sz="1100" b="0" i="0" dirty="0">
                <a:solidFill>
                  <a:srgbClr val="000000"/>
                </a:solidFill>
                <a:effectLst/>
                <a:latin typeface="Arial" panose="020B0604020202020204" pitchFamily="34" charset="0"/>
                <a:cs typeface="Arial" panose="020B0604020202020204" pitchFamily="34" charset="0"/>
              </a:rPr>
              <a:t> Science and </a:t>
            </a:r>
            <a:r>
              <a:rPr lang="fr-FR" sz="1100" b="0" i="0" dirty="0" err="1">
                <a:solidFill>
                  <a:srgbClr val="000000"/>
                </a:solidFill>
                <a:effectLst/>
                <a:latin typeface="Arial" panose="020B0604020202020204" pitchFamily="34" charset="0"/>
                <a:cs typeface="Arial" panose="020B0604020202020204" pitchFamily="34" charset="0"/>
              </a:rPr>
              <a:t>Technology</a:t>
            </a:r>
            <a:r>
              <a:rPr lang="fr-FR" sz="1100" b="0" i="0" dirty="0">
                <a:solidFill>
                  <a:srgbClr val="000000"/>
                </a:solidFill>
                <a:effectLst/>
                <a:latin typeface="Arial" panose="020B0604020202020204" pitchFamily="34" charset="0"/>
                <a:cs typeface="Arial" panose="020B0604020202020204" pitchFamily="34" charset="0"/>
              </a:rPr>
              <a:t> 2021;55:5, 586-599</a:t>
            </a:r>
          </a:p>
          <a:p>
            <a:endParaRPr lang="fr-FR" sz="1100"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solidFill>
                <a:srgbClr val="000000"/>
              </a:solidFill>
              <a:latin typeface="Arial" panose="020B0604020202020204" pitchFamily="34" charset="0"/>
              <a:cs typeface="Arial" panose="020B0604020202020204" pitchFamily="34" charset="0"/>
            </a:endParaRPr>
          </a:p>
          <a:p>
            <a:endParaRPr lang="fr-FR"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9991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2" name="Image 11" descr="Détecteur de CO2 mural annonçant 528 ppm de CO2 en salle d’attente">
            <a:extLst>
              <a:ext uri="{FF2B5EF4-FFF2-40B4-BE49-F238E27FC236}">
                <a16:creationId xmlns:a16="http://schemas.microsoft.com/office/drawing/2014/main" id="{A05C7390-0224-1B6B-3A4D-AB2A87F411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24"/>
          <a:stretch/>
        </p:blipFill>
        <p:spPr bwMode="auto">
          <a:xfrm>
            <a:off x="2644776" y="10"/>
            <a:ext cx="9547224" cy="6857990"/>
          </a:xfrm>
          <a:custGeom>
            <a:avLst/>
            <a:gdLst/>
            <a:ahLst/>
            <a:cxnLst/>
            <a:rect l="l" t="t" r="r" b="b"/>
            <a:pathLst>
              <a:path w="9547224" h="6857990">
                <a:moveTo>
                  <a:pt x="706434" y="5355017"/>
                </a:moveTo>
                <a:lnTo>
                  <a:pt x="719278" y="5369635"/>
                </a:lnTo>
                <a:cubicBezTo>
                  <a:pt x="766547" y="5420515"/>
                  <a:pt x="815441" y="5470479"/>
                  <a:pt x="865736" y="5519734"/>
                </a:cubicBezTo>
                <a:lnTo>
                  <a:pt x="952037" y="5598378"/>
                </a:lnTo>
                <a:lnTo>
                  <a:pt x="952037" y="5757810"/>
                </a:lnTo>
                <a:lnTo>
                  <a:pt x="706434" y="5757810"/>
                </a:lnTo>
                <a:close/>
                <a:moveTo>
                  <a:pt x="8565712" y="4715492"/>
                </a:moveTo>
                <a:lnTo>
                  <a:pt x="8872074" y="4715492"/>
                </a:lnTo>
                <a:cubicBezTo>
                  <a:pt x="8929124" y="4715492"/>
                  <a:pt x="8971913" y="4722909"/>
                  <a:pt x="9000439" y="4737742"/>
                </a:cubicBezTo>
                <a:cubicBezTo>
                  <a:pt x="9051214" y="4763985"/>
                  <a:pt x="9076602" y="4815331"/>
                  <a:pt x="9076602" y="4891779"/>
                </a:cubicBezTo>
                <a:cubicBezTo>
                  <a:pt x="9076602" y="4962522"/>
                  <a:pt x="9050358" y="5009875"/>
                  <a:pt x="8997871" y="5033836"/>
                </a:cubicBezTo>
                <a:cubicBezTo>
                  <a:pt x="8968205" y="5047528"/>
                  <a:pt x="8923705" y="5054374"/>
                  <a:pt x="8864373" y="5054374"/>
                </a:cubicBezTo>
                <a:lnTo>
                  <a:pt x="8565712" y="5054374"/>
                </a:lnTo>
                <a:close/>
                <a:moveTo>
                  <a:pt x="4669987" y="4715492"/>
                </a:moveTo>
                <a:lnTo>
                  <a:pt x="4976350" y="4715492"/>
                </a:lnTo>
                <a:cubicBezTo>
                  <a:pt x="5033400" y="4715492"/>
                  <a:pt x="5076188" y="4722909"/>
                  <a:pt x="5104714" y="4737742"/>
                </a:cubicBezTo>
                <a:cubicBezTo>
                  <a:pt x="5155489" y="4763985"/>
                  <a:pt x="5180876" y="4815331"/>
                  <a:pt x="5180877" y="4891779"/>
                </a:cubicBezTo>
                <a:cubicBezTo>
                  <a:pt x="5180876" y="4962522"/>
                  <a:pt x="5154633" y="5009875"/>
                  <a:pt x="5102147" y="5033836"/>
                </a:cubicBezTo>
                <a:cubicBezTo>
                  <a:pt x="5072480" y="5047528"/>
                  <a:pt x="5027980" y="5054374"/>
                  <a:pt x="4968648" y="5054374"/>
                </a:cubicBezTo>
                <a:lnTo>
                  <a:pt x="4669987" y="5054374"/>
                </a:lnTo>
                <a:close/>
                <a:moveTo>
                  <a:pt x="3602294" y="4681262"/>
                </a:moveTo>
                <a:cubicBezTo>
                  <a:pt x="3706697" y="4681262"/>
                  <a:pt x="3789563" y="4719914"/>
                  <a:pt x="3850893" y="4797217"/>
                </a:cubicBezTo>
                <a:cubicBezTo>
                  <a:pt x="3912222" y="4874521"/>
                  <a:pt x="3942887" y="4983916"/>
                  <a:pt x="3942887" y="5125402"/>
                </a:cubicBezTo>
                <a:cubicBezTo>
                  <a:pt x="3942887" y="5267459"/>
                  <a:pt x="3912365" y="5376996"/>
                  <a:pt x="3851321" y="5454015"/>
                </a:cubicBezTo>
                <a:cubicBezTo>
                  <a:pt x="3789706" y="5531033"/>
                  <a:pt x="3706697" y="5569542"/>
                  <a:pt x="3602294" y="5569542"/>
                </a:cubicBezTo>
                <a:cubicBezTo>
                  <a:pt x="3497891" y="5569542"/>
                  <a:pt x="3414597" y="5531033"/>
                  <a:pt x="3352412" y="5454015"/>
                </a:cubicBezTo>
                <a:cubicBezTo>
                  <a:pt x="3290226" y="5376996"/>
                  <a:pt x="3259133" y="5267459"/>
                  <a:pt x="3259133" y="5125402"/>
                </a:cubicBezTo>
                <a:cubicBezTo>
                  <a:pt x="3259133" y="4983346"/>
                  <a:pt x="3290226" y="4873808"/>
                  <a:pt x="3352412" y="4796790"/>
                </a:cubicBezTo>
                <a:cubicBezTo>
                  <a:pt x="3414597" y="4719771"/>
                  <a:pt x="3497891" y="4681262"/>
                  <a:pt x="3602294" y="4681262"/>
                </a:cubicBezTo>
                <a:close/>
                <a:moveTo>
                  <a:pt x="204399" y="4612004"/>
                </a:moveTo>
                <a:lnTo>
                  <a:pt x="244261" y="4701798"/>
                </a:lnTo>
                <a:cubicBezTo>
                  <a:pt x="305687" y="4824870"/>
                  <a:pt x="377172" y="4940950"/>
                  <a:pt x="456935" y="5051701"/>
                </a:cubicBezTo>
                <a:lnTo>
                  <a:pt x="466262" y="5063753"/>
                </a:lnTo>
                <a:lnTo>
                  <a:pt x="466262" y="5757810"/>
                </a:lnTo>
                <a:lnTo>
                  <a:pt x="204399" y="5757810"/>
                </a:lnTo>
                <a:close/>
                <a:moveTo>
                  <a:pt x="1977537" y="4498129"/>
                </a:moveTo>
                <a:lnTo>
                  <a:pt x="1977537" y="5757810"/>
                </a:lnTo>
                <a:lnTo>
                  <a:pt x="2239400" y="5757810"/>
                </a:lnTo>
                <a:lnTo>
                  <a:pt x="2239400" y="5228949"/>
                </a:lnTo>
                <a:lnTo>
                  <a:pt x="2793078" y="5228949"/>
                </a:lnTo>
                <a:lnTo>
                  <a:pt x="2793078" y="5009874"/>
                </a:lnTo>
                <a:lnTo>
                  <a:pt x="2239400" y="5009874"/>
                </a:lnTo>
                <a:lnTo>
                  <a:pt x="2239400" y="4719771"/>
                </a:lnTo>
                <a:lnTo>
                  <a:pt x="2871808" y="4719771"/>
                </a:lnTo>
                <a:lnTo>
                  <a:pt x="2871808" y="4498129"/>
                </a:lnTo>
                <a:close/>
                <a:moveTo>
                  <a:pt x="8308128" y="4496417"/>
                </a:moveTo>
                <a:lnTo>
                  <a:pt x="8308128" y="5757810"/>
                </a:lnTo>
                <a:lnTo>
                  <a:pt x="8565712" y="5757810"/>
                </a:lnTo>
                <a:lnTo>
                  <a:pt x="8565712" y="5263180"/>
                </a:lnTo>
                <a:lnTo>
                  <a:pt x="8837844" y="5263180"/>
                </a:lnTo>
                <a:cubicBezTo>
                  <a:pt x="8915432" y="5263180"/>
                  <a:pt x="8968348" y="5276587"/>
                  <a:pt x="8996588" y="5303401"/>
                </a:cubicBezTo>
                <a:cubicBezTo>
                  <a:pt x="9024828" y="5330215"/>
                  <a:pt x="9039518" y="5383842"/>
                  <a:pt x="9040660" y="5464284"/>
                </a:cubicBezTo>
                <a:lnTo>
                  <a:pt x="9042371" y="5581523"/>
                </a:lnTo>
                <a:cubicBezTo>
                  <a:pt x="9042941" y="5618606"/>
                  <a:pt x="9046650" y="5654833"/>
                  <a:pt x="9053496" y="5690205"/>
                </a:cubicBezTo>
                <a:cubicBezTo>
                  <a:pt x="9056919" y="5707320"/>
                  <a:pt x="9062623" y="5729855"/>
                  <a:pt x="9070611" y="5757810"/>
                </a:cubicBezTo>
                <a:lnTo>
                  <a:pt x="9360714" y="5757810"/>
                </a:lnTo>
                <a:lnTo>
                  <a:pt x="9360714" y="5726147"/>
                </a:lnTo>
                <a:cubicBezTo>
                  <a:pt x="9335611" y="5710743"/>
                  <a:pt x="9319638" y="5686782"/>
                  <a:pt x="9312792" y="5654263"/>
                </a:cubicBezTo>
                <a:cubicBezTo>
                  <a:pt x="9308227" y="5633725"/>
                  <a:pt x="9305946" y="5594645"/>
                  <a:pt x="9305946" y="5537023"/>
                </a:cubicBezTo>
                <a:lnTo>
                  <a:pt x="9305946" y="5452303"/>
                </a:lnTo>
                <a:cubicBezTo>
                  <a:pt x="9305946" y="5363874"/>
                  <a:pt x="9293822" y="5298124"/>
                  <a:pt x="9269576" y="5255050"/>
                </a:cubicBezTo>
                <a:cubicBezTo>
                  <a:pt x="9245328" y="5211977"/>
                  <a:pt x="9204110" y="5178745"/>
                  <a:pt x="9145918" y="5155354"/>
                </a:cubicBezTo>
                <a:cubicBezTo>
                  <a:pt x="9215520" y="5131392"/>
                  <a:pt x="9265439" y="5090459"/>
                  <a:pt x="9295677" y="5032552"/>
                </a:cubicBezTo>
                <a:cubicBezTo>
                  <a:pt x="9325913" y="4974646"/>
                  <a:pt x="9341032" y="4915740"/>
                  <a:pt x="9341032" y="4855837"/>
                </a:cubicBezTo>
                <a:cubicBezTo>
                  <a:pt x="9341032" y="4806203"/>
                  <a:pt x="9333044" y="4761989"/>
                  <a:pt x="9317071" y="4723194"/>
                </a:cubicBezTo>
                <a:cubicBezTo>
                  <a:pt x="9301096" y="4684400"/>
                  <a:pt x="9279417" y="4649028"/>
                  <a:pt x="9252033" y="4617080"/>
                </a:cubicBezTo>
                <a:cubicBezTo>
                  <a:pt x="9218943" y="4578285"/>
                  <a:pt x="9178579" y="4548904"/>
                  <a:pt x="9130942" y="4528936"/>
                </a:cubicBezTo>
                <a:cubicBezTo>
                  <a:pt x="9083305" y="4508969"/>
                  <a:pt x="9015272" y="4498129"/>
                  <a:pt x="8926843" y="4496417"/>
                </a:cubicBezTo>
                <a:close/>
                <a:moveTo>
                  <a:pt x="7138264" y="4496417"/>
                </a:moveTo>
                <a:lnTo>
                  <a:pt x="7138264" y="5757810"/>
                </a:lnTo>
                <a:lnTo>
                  <a:pt x="8094150" y="5757810"/>
                </a:lnTo>
                <a:lnTo>
                  <a:pt x="8094150" y="5531033"/>
                </a:lnTo>
                <a:lnTo>
                  <a:pt x="7395849" y="5531033"/>
                </a:lnTo>
                <a:lnTo>
                  <a:pt x="7395849" y="5206699"/>
                </a:lnTo>
                <a:lnTo>
                  <a:pt x="8008574" y="5206699"/>
                </a:lnTo>
                <a:lnTo>
                  <a:pt x="8008574" y="4987624"/>
                </a:lnTo>
                <a:lnTo>
                  <a:pt x="7395849" y="4987624"/>
                </a:lnTo>
                <a:lnTo>
                  <a:pt x="7395849" y="4719771"/>
                </a:lnTo>
                <a:lnTo>
                  <a:pt x="8063343" y="4719771"/>
                </a:lnTo>
                <a:lnTo>
                  <a:pt x="8063343" y="4496417"/>
                </a:lnTo>
                <a:close/>
                <a:moveTo>
                  <a:pt x="5668959" y="4496417"/>
                </a:moveTo>
                <a:lnTo>
                  <a:pt x="5668959" y="5757810"/>
                </a:lnTo>
                <a:lnTo>
                  <a:pt x="5914562" y="5757810"/>
                </a:lnTo>
                <a:lnTo>
                  <a:pt x="5914562" y="4904616"/>
                </a:lnTo>
                <a:cubicBezTo>
                  <a:pt x="5914562" y="4880084"/>
                  <a:pt x="5914276" y="4845711"/>
                  <a:pt x="5913706" y="4801496"/>
                </a:cubicBezTo>
                <a:cubicBezTo>
                  <a:pt x="5913136" y="4757282"/>
                  <a:pt x="5912850" y="4723194"/>
                  <a:pt x="5912850" y="4699233"/>
                </a:cubicBezTo>
                <a:lnTo>
                  <a:pt x="6149896" y="5757810"/>
                </a:lnTo>
                <a:lnTo>
                  <a:pt x="6405769" y="5757810"/>
                </a:lnTo>
                <a:lnTo>
                  <a:pt x="6644526" y="4699233"/>
                </a:lnTo>
                <a:cubicBezTo>
                  <a:pt x="6644526" y="4723194"/>
                  <a:pt x="6644242" y="4757282"/>
                  <a:pt x="6643671" y="4801496"/>
                </a:cubicBezTo>
                <a:cubicBezTo>
                  <a:pt x="6643100" y="4845711"/>
                  <a:pt x="6642815" y="4880084"/>
                  <a:pt x="6642815" y="4904616"/>
                </a:cubicBezTo>
                <a:lnTo>
                  <a:pt x="6642815" y="5757810"/>
                </a:lnTo>
                <a:lnTo>
                  <a:pt x="6888419" y="5757810"/>
                </a:lnTo>
                <a:lnTo>
                  <a:pt x="6888419" y="4496417"/>
                </a:lnTo>
                <a:lnTo>
                  <a:pt x="6509316" y="4496417"/>
                </a:lnTo>
                <a:lnTo>
                  <a:pt x="6281684" y="5488245"/>
                </a:lnTo>
                <a:lnTo>
                  <a:pt x="6052340" y="4496417"/>
                </a:lnTo>
                <a:close/>
                <a:moveTo>
                  <a:pt x="4412403" y="4496417"/>
                </a:moveTo>
                <a:lnTo>
                  <a:pt x="4412403" y="5757810"/>
                </a:lnTo>
                <a:lnTo>
                  <a:pt x="4669987" y="5757810"/>
                </a:lnTo>
                <a:lnTo>
                  <a:pt x="4669987" y="5263180"/>
                </a:lnTo>
                <a:lnTo>
                  <a:pt x="4942119" y="5263180"/>
                </a:lnTo>
                <a:cubicBezTo>
                  <a:pt x="5019708" y="5263180"/>
                  <a:pt x="5072623" y="5276587"/>
                  <a:pt x="5100863" y="5303401"/>
                </a:cubicBezTo>
                <a:cubicBezTo>
                  <a:pt x="5129103" y="5330215"/>
                  <a:pt x="5143794" y="5383842"/>
                  <a:pt x="5144935" y="5464284"/>
                </a:cubicBezTo>
                <a:lnTo>
                  <a:pt x="5146646" y="5581523"/>
                </a:lnTo>
                <a:cubicBezTo>
                  <a:pt x="5147217" y="5618606"/>
                  <a:pt x="5150925" y="5654833"/>
                  <a:pt x="5157771" y="5690205"/>
                </a:cubicBezTo>
                <a:cubicBezTo>
                  <a:pt x="5161194" y="5707320"/>
                  <a:pt x="5166899" y="5729855"/>
                  <a:pt x="5174886" y="5757810"/>
                </a:cubicBezTo>
                <a:lnTo>
                  <a:pt x="5464990" y="5757810"/>
                </a:lnTo>
                <a:lnTo>
                  <a:pt x="5464990" y="5726147"/>
                </a:lnTo>
                <a:cubicBezTo>
                  <a:pt x="5439887" y="5710743"/>
                  <a:pt x="5423913" y="5686782"/>
                  <a:pt x="5417067" y="5654263"/>
                </a:cubicBezTo>
                <a:cubicBezTo>
                  <a:pt x="5412503" y="5633725"/>
                  <a:pt x="5410221" y="5594645"/>
                  <a:pt x="5410221" y="5537023"/>
                </a:cubicBezTo>
                <a:lnTo>
                  <a:pt x="5410221" y="5452303"/>
                </a:lnTo>
                <a:cubicBezTo>
                  <a:pt x="5410221" y="5363874"/>
                  <a:pt x="5398097" y="5298124"/>
                  <a:pt x="5373851" y="5255050"/>
                </a:cubicBezTo>
                <a:cubicBezTo>
                  <a:pt x="5349604" y="5211977"/>
                  <a:pt x="5308385" y="5178745"/>
                  <a:pt x="5250193" y="5155354"/>
                </a:cubicBezTo>
                <a:cubicBezTo>
                  <a:pt x="5319795" y="5131392"/>
                  <a:pt x="5369715" y="5090459"/>
                  <a:pt x="5399952" y="5032552"/>
                </a:cubicBezTo>
                <a:cubicBezTo>
                  <a:pt x="5430188" y="4974646"/>
                  <a:pt x="5445307" y="4915740"/>
                  <a:pt x="5445307" y="4855837"/>
                </a:cubicBezTo>
                <a:cubicBezTo>
                  <a:pt x="5445307" y="4806203"/>
                  <a:pt x="5437320" y="4761989"/>
                  <a:pt x="5421346" y="4723194"/>
                </a:cubicBezTo>
                <a:cubicBezTo>
                  <a:pt x="5405371" y="4684400"/>
                  <a:pt x="5383692" y="4649028"/>
                  <a:pt x="5356308" y="4617080"/>
                </a:cubicBezTo>
                <a:cubicBezTo>
                  <a:pt x="5323218" y="4578285"/>
                  <a:pt x="5282855" y="4548904"/>
                  <a:pt x="5235218" y="4528936"/>
                </a:cubicBezTo>
                <a:cubicBezTo>
                  <a:pt x="5187580" y="4508969"/>
                  <a:pt x="5119547" y="4498129"/>
                  <a:pt x="5031118" y="4496417"/>
                </a:cubicBezTo>
                <a:close/>
                <a:moveTo>
                  <a:pt x="3602294" y="4457908"/>
                </a:moveTo>
                <a:cubicBezTo>
                  <a:pt x="3422013" y="4457908"/>
                  <a:pt x="3284236" y="4506972"/>
                  <a:pt x="3188961" y="4605099"/>
                </a:cubicBezTo>
                <a:cubicBezTo>
                  <a:pt x="3061167" y="4720912"/>
                  <a:pt x="2997270" y="4894346"/>
                  <a:pt x="2997270" y="5125402"/>
                </a:cubicBezTo>
                <a:cubicBezTo>
                  <a:pt x="2997270" y="5351894"/>
                  <a:pt x="3061167" y="5525328"/>
                  <a:pt x="3188961" y="5645705"/>
                </a:cubicBezTo>
                <a:cubicBezTo>
                  <a:pt x="3284236" y="5743833"/>
                  <a:pt x="3422013" y="5792896"/>
                  <a:pt x="3602294" y="5792896"/>
                </a:cubicBezTo>
                <a:cubicBezTo>
                  <a:pt x="3782574" y="5792896"/>
                  <a:pt x="3920352" y="5743833"/>
                  <a:pt x="4015627" y="5645705"/>
                </a:cubicBezTo>
                <a:cubicBezTo>
                  <a:pt x="4142850" y="5525328"/>
                  <a:pt x="4206461" y="5351894"/>
                  <a:pt x="4206462" y="5125402"/>
                </a:cubicBezTo>
                <a:cubicBezTo>
                  <a:pt x="4206461" y="4894346"/>
                  <a:pt x="4142850" y="4720912"/>
                  <a:pt x="4015627" y="4605099"/>
                </a:cubicBezTo>
                <a:cubicBezTo>
                  <a:pt x="3920352" y="4506972"/>
                  <a:pt x="3782574" y="4457908"/>
                  <a:pt x="3602294" y="4457908"/>
                </a:cubicBezTo>
                <a:close/>
                <a:moveTo>
                  <a:pt x="6813111" y="2610467"/>
                </a:moveTo>
                <a:lnTo>
                  <a:pt x="7119474" y="2610467"/>
                </a:lnTo>
                <a:cubicBezTo>
                  <a:pt x="7176524" y="2610467"/>
                  <a:pt x="7219312" y="2617884"/>
                  <a:pt x="7247838" y="2632717"/>
                </a:cubicBezTo>
                <a:cubicBezTo>
                  <a:pt x="7298614" y="2658961"/>
                  <a:pt x="7324002" y="2710306"/>
                  <a:pt x="7324002" y="2786755"/>
                </a:cubicBezTo>
                <a:cubicBezTo>
                  <a:pt x="7324002" y="2857497"/>
                  <a:pt x="7297758" y="2904850"/>
                  <a:pt x="7245272" y="2928811"/>
                </a:cubicBezTo>
                <a:cubicBezTo>
                  <a:pt x="7215604" y="2942503"/>
                  <a:pt x="7171105" y="2949349"/>
                  <a:pt x="7111772" y="2949349"/>
                </a:cubicBezTo>
                <a:lnTo>
                  <a:pt x="6813111" y="2949349"/>
                </a:lnTo>
                <a:close/>
                <a:moveTo>
                  <a:pt x="2917387" y="2610467"/>
                </a:moveTo>
                <a:lnTo>
                  <a:pt x="3223749" y="2610467"/>
                </a:lnTo>
                <a:cubicBezTo>
                  <a:pt x="3280800" y="2610467"/>
                  <a:pt x="3323588" y="2617884"/>
                  <a:pt x="3352114" y="2632717"/>
                </a:cubicBezTo>
                <a:cubicBezTo>
                  <a:pt x="3402889" y="2658961"/>
                  <a:pt x="3428276" y="2710306"/>
                  <a:pt x="3428276" y="2786755"/>
                </a:cubicBezTo>
                <a:cubicBezTo>
                  <a:pt x="3428276" y="2857497"/>
                  <a:pt x="3402033" y="2904850"/>
                  <a:pt x="3349546" y="2928811"/>
                </a:cubicBezTo>
                <a:cubicBezTo>
                  <a:pt x="3319880" y="2942503"/>
                  <a:pt x="3275380" y="2949349"/>
                  <a:pt x="3216047" y="2949349"/>
                </a:cubicBezTo>
                <a:lnTo>
                  <a:pt x="2917387" y="2949349"/>
                </a:lnTo>
                <a:close/>
                <a:moveTo>
                  <a:pt x="1849694" y="2576237"/>
                </a:moveTo>
                <a:cubicBezTo>
                  <a:pt x="1954097" y="2576237"/>
                  <a:pt x="2036963" y="2614889"/>
                  <a:pt x="2098293" y="2692193"/>
                </a:cubicBezTo>
                <a:cubicBezTo>
                  <a:pt x="2159622" y="2769497"/>
                  <a:pt x="2190287" y="2878891"/>
                  <a:pt x="2190287" y="3020377"/>
                </a:cubicBezTo>
                <a:cubicBezTo>
                  <a:pt x="2190287" y="3162434"/>
                  <a:pt x="2159765" y="3271971"/>
                  <a:pt x="2098721" y="3348990"/>
                </a:cubicBezTo>
                <a:cubicBezTo>
                  <a:pt x="2037106" y="3426008"/>
                  <a:pt x="1954097" y="3464518"/>
                  <a:pt x="1849694" y="3464518"/>
                </a:cubicBezTo>
                <a:cubicBezTo>
                  <a:pt x="1745291" y="3464518"/>
                  <a:pt x="1661997" y="3426008"/>
                  <a:pt x="1599811" y="3348990"/>
                </a:cubicBezTo>
                <a:cubicBezTo>
                  <a:pt x="1537626" y="3271971"/>
                  <a:pt x="1506533" y="3162434"/>
                  <a:pt x="1506533" y="3020377"/>
                </a:cubicBezTo>
                <a:cubicBezTo>
                  <a:pt x="1506533" y="2878321"/>
                  <a:pt x="1537626" y="2768784"/>
                  <a:pt x="1599811" y="2691765"/>
                </a:cubicBezTo>
                <a:cubicBezTo>
                  <a:pt x="1661997" y="2614746"/>
                  <a:pt x="1745291" y="2576237"/>
                  <a:pt x="1849694" y="2576237"/>
                </a:cubicBezTo>
                <a:close/>
                <a:moveTo>
                  <a:pt x="224937" y="2393104"/>
                </a:moveTo>
                <a:lnTo>
                  <a:pt x="224937" y="3652785"/>
                </a:lnTo>
                <a:lnTo>
                  <a:pt x="486800" y="3652785"/>
                </a:lnTo>
                <a:lnTo>
                  <a:pt x="486800" y="3123924"/>
                </a:lnTo>
                <a:lnTo>
                  <a:pt x="1040479" y="3123924"/>
                </a:lnTo>
                <a:lnTo>
                  <a:pt x="1040479" y="2904849"/>
                </a:lnTo>
                <a:lnTo>
                  <a:pt x="486800" y="2904849"/>
                </a:lnTo>
                <a:lnTo>
                  <a:pt x="486800" y="2614746"/>
                </a:lnTo>
                <a:lnTo>
                  <a:pt x="1119208" y="2614746"/>
                </a:lnTo>
                <a:lnTo>
                  <a:pt x="1119208" y="2393104"/>
                </a:lnTo>
                <a:close/>
                <a:moveTo>
                  <a:pt x="6555527" y="2391393"/>
                </a:moveTo>
                <a:lnTo>
                  <a:pt x="6555527" y="3652785"/>
                </a:lnTo>
                <a:lnTo>
                  <a:pt x="6813111" y="3652785"/>
                </a:lnTo>
                <a:lnTo>
                  <a:pt x="6813111" y="3158155"/>
                </a:lnTo>
                <a:lnTo>
                  <a:pt x="7085244" y="3158155"/>
                </a:lnTo>
                <a:cubicBezTo>
                  <a:pt x="7162832" y="3158155"/>
                  <a:pt x="7215748" y="3171562"/>
                  <a:pt x="7243988" y="3198376"/>
                </a:cubicBezTo>
                <a:cubicBezTo>
                  <a:pt x="7272228" y="3225190"/>
                  <a:pt x="7286918" y="3278817"/>
                  <a:pt x="7288060" y="3359259"/>
                </a:cubicBezTo>
                <a:lnTo>
                  <a:pt x="7289771" y="3476498"/>
                </a:lnTo>
                <a:cubicBezTo>
                  <a:pt x="7290341" y="3513581"/>
                  <a:pt x="7294050" y="3549809"/>
                  <a:pt x="7300896" y="3585180"/>
                </a:cubicBezTo>
                <a:cubicBezTo>
                  <a:pt x="7304319" y="3602295"/>
                  <a:pt x="7310024" y="3624830"/>
                  <a:pt x="7318011" y="3652785"/>
                </a:cubicBezTo>
                <a:lnTo>
                  <a:pt x="7608114" y="3652785"/>
                </a:lnTo>
                <a:lnTo>
                  <a:pt x="7608114" y="3621122"/>
                </a:lnTo>
                <a:cubicBezTo>
                  <a:pt x="7583012" y="3605718"/>
                  <a:pt x="7567038" y="3581757"/>
                  <a:pt x="7560192" y="3549238"/>
                </a:cubicBezTo>
                <a:cubicBezTo>
                  <a:pt x="7555627" y="3528700"/>
                  <a:pt x="7553346" y="3489620"/>
                  <a:pt x="7553346" y="3431999"/>
                </a:cubicBezTo>
                <a:lnTo>
                  <a:pt x="7553346" y="3347278"/>
                </a:lnTo>
                <a:cubicBezTo>
                  <a:pt x="7553346" y="3258850"/>
                  <a:pt x="7541222" y="3193099"/>
                  <a:pt x="7516976" y="3150025"/>
                </a:cubicBezTo>
                <a:cubicBezTo>
                  <a:pt x="7492728" y="3106952"/>
                  <a:pt x="7451510" y="3073720"/>
                  <a:pt x="7393318" y="3050329"/>
                </a:cubicBezTo>
                <a:cubicBezTo>
                  <a:pt x="7462920" y="3026368"/>
                  <a:pt x="7512839" y="2985434"/>
                  <a:pt x="7543076" y="2927527"/>
                </a:cubicBezTo>
                <a:cubicBezTo>
                  <a:pt x="7573313" y="2869621"/>
                  <a:pt x="7588432" y="2810716"/>
                  <a:pt x="7588432" y="2750812"/>
                </a:cubicBezTo>
                <a:cubicBezTo>
                  <a:pt x="7588432" y="2701178"/>
                  <a:pt x="7580444" y="2656964"/>
                  <a:pt x="7564470" y="2618169"/>
                </a:cubicBezTo>
                <a:cubicBezTo>
                  <a:pt x="7548496" y="2579375"/>
                  <a:pt x="7526817" y="2544003"/>
                  <a:pt x="7499432" y="2512055"/>
                </a:cubicBezTo>
                <a:cubicBezTo>
                  <a:pt x="7466343" y="2473260"/>
                  <a:pt x="7425979" y="2443879"/>
                  <a:pt x="7378342" y="2423911"/>
                </a:cubicBezTo>
                <a:cubicBezTo>
                  <a:pt x="7330704" y="2403944"/>
                  <a:pt x="7262672" y="2393104"/>
                  <a:pt x="7174243" y="2391393"/>
                </a:cubicBezTo>
                <a:close/>
                <a:moveTo>
                  <a:pt x="5385664" y="2391393"/>
                </a:moveTo>
                <a:lnTo>
                  <a:pt x="5385664" y="3652785"/>
                </a:lnTo>
                <a:lnTo>
                  <a:pt x="6341550" y="3652785"/>
                </a:lnTo>
                <a:lnTo>
                  <a:pt x="6341550" y="3426008"/>
                </a:lnTo>
                <a:lnTo>
                  <a:pt x="5643248" y="3426008"/>
                </a:lnTo>
                <a:lnTo>
                  <a:pt x="5643248" y="3101675"/>
                </a:lnTo>
                <a:lnTo>
                  <a:pt x="6255973" y="3101675"/>
                </a:lnTo>
                <a:lnTo>
                  <a:pt x="6255973" y="2882600"/>
                </a:lnTo>
                <a:lnTo>
                  <a:pt x="5643248" y="2882600"/>
                </a:lnTo>
                <a:lnTo>
                  <a:pt x="5643248" y="2614746"/>
                </a:lnTo>
                <a:lnTo>
                  <a:pt x="6310742" y="2614746"/>
                </a:lnTo>
                <a:lnTo>
                  <a:pt x="6310742" y="2391393"/>
                </a:lnTo>
                <a:close/>
                <a:moveTo>
                  <a:pt x="3916358" y="2391393"/>
                </a:moveTo>
                <a:lnTo>
                  <a:pt x="3916358" y="3652785"/>
                </a:lnTo>
                <a:lnTo>
                  <a:pt x="4161962" y="3652785"/>
                </a:lnTo>
                <a:lnTo>
                  <a:pt x="4161962" y="2799591"/>
                </a:lnTo>
                <a:cubicBezTo>
                  <a:pt x="4161962" y="2775059"/>
                  <a:pt x="4161677" y="2740686"/>
                  <a:pt x="4161106" y="2696471"/>
                </a:cubicBezTo>
                <a:cubicBezTo>
                  <a:pt x="4160535" y="2652257"/>
                  <a:pt x="4160250" y="2618169"/>
                  <a:pt x="4160251" y="2594208"/>
                </a:cubicBezTo>
                <a:lnTo>
                  <a:pt x="4397297" y="3652785"/>
                </a:lnTo>
                <a:lnTo>
                  <a:pt x="4653169" y="3652785"/>
                </a:lnTo>
                <a:lnTo>
                  <a:pt x="4891927" y="2594208"/>
                </a:lnTo>
                <a:cubicBezTo>
                  <a:pt x="4891926" y="2618169"/>
                  <a:pt x="4891642" y="2652257"/>
                  <a:pt x="4891071" y="2696471"/>
                </a:cubicBezTo>
                <a:cubicBezTo>
                  <a:pt x="4890500" y="2740686"/>
                  <a:pt x="4890215" y="2775059"/>
                  <a:pt x="4890215" y="2799591"/>
                </a:cubicBezTo>
                <a:lnTo>
                  <a:pt x="4890215" y="3652785"/>
                </a:lnTo>
                <a:lnTo>
                  <a:pt x="5135818" y="3652785"/>
                </a:lnTo>
                <a:lnTo>
                  <a:pt x="5135818" y="2391393"/>
                </a:lnTo>
                <a:lnTo>
                  <a:pt x="4756717" y="2391393"/>
                </a:lnTo>
                <a:lnTo>
                  <a:pt x="4529084" y="3383220"/>
                </a:lnTo>
                <a:lnTo>
                  <a:pt x="4299740" y="2391393"/>
                </a:lnTo>
                <a:close/>
                <a:moveTo>
                  <a:pt x="2659802" y="2391393"/>
                </a:moveTo>
                <a:lnTo>
                  <a:pt x="2659802" y="3652785"/>
                </a:lnTo>
                <a:lnTo>
                  <a:pt x="2917387" y="3652785"/>
                </a:lnTo>
                <a:lnTo>
                  <a:pt x="2917387" y="3158155"/>
                </a:lnTo>
                <a:lnTo>
                  <a:pt x="3189519" y="3158155"/>
                </a:lnTo>
                <a:cubicBezTo>
                  <a:pt x="3267108" y="3158155"/>
                  <a:pt x="3320023" y="3171562"/>
                  <a:pt x="3348263" y="3198376"/>
                </a:cubicBezTo>
                <a:cubicBezTo>
                  <a:pt x="3376503" y="3225190"/>
                  <a:pt x="3391193" y="3278817"/>
                  <a:pt x="3392335" y="3359259"/>
                </a:cubicBezTo>
                <a:lnTo>
                  <a:pt x="3394046" y="3476498"/>
                </a:lnTo>
                <a:cubicBezTo>
                  <a:pt x="3394617" y="3513581"/>
                  <a:pt x="3398325" y="3549809"/>
                  <a:pt x="3405171" y="3585180"/>
                </a:cubicBezTo>
                <a:cubicBezTo>
                  <a:pt x="3408594" y="3602295"/>
                  <a:pt x="3414299" y="3624830"/>
                  <a:pt x="3422286" y="3652785"/>
                </a:cubicBezTo>
                <a:lnTo>
                  <a:pt x="3712389" y="3652785"/>
                </a:lnTo>
                <a:lnTo>
                  <a:pt x="3712389" y="3621122"/>
                </a:lnTo>
                <a:cubicBezTo>
                  <a:pt x="3687287" y="3605718"/>
                  <a:pt x="3671313" y="3581757"/>
                  <a:pt x="3664467" y="3549238"/>
                </a:cubicBezTo>
                <a:cubicBezTo>
                  <a:pt x="3659902" y="3528700"/>
                  <a:pt x="3657621" y="3489620"/>
                  <a:pt x="3657621" y="3431999"/>
                </a:cubicBezTo>
                <a:lnTo>
                  <a:pt x="3657621" y="3347278"/>
                </a:lnTo>
                <a:cubicBezTo>
                  <a:pt x="3657621" y="3258850"/>
                  <a:pt x="3645497" y="3193099"/>
                  <a:pt x="3621251" y="3150025"/>
                </a:cubicBezTo>
                <a:cubicBezTo>
                  <a:pt x="3597004" y="3106952"/>
                  <a:pt x="3555785" y="3073720"/>
                  <a:pt x="3497593" y="3050329"/>
                </a:cubicBezTo>
                <a:cubicBezTo>
                  <a:pt x="3567195" y="3026368"/>
                  <a:pt x="3617114" y="2985434"/>
                  <a:pt x="3647351" y="2927527"/>
                </a:cubicBezTo>
                <a:cubicBezTo>
                  <a:pt x="3677588" y="2869621"/>
                  <a:pt x="3692707" y="2810716"/>
                  <a:pt x="3692707" y="2750812"/>
                </a:cubicBezTo>
                <a:cubicBezTo>
                  <a:pt x="3692707" y="2701178"/>
                  <a:pt x="3684720" y="2656964"/>
                  <a:pt x="3668745" y="2618169"/>
                </a:cubicBezTo>
                <a:cubicBezTo>
                  <a:pt x="3652771" y="2579375"/>
                  <a:pt x="3631092" y="2544003"/>
                  <a:pt x="3603708" y="2512055"/>
                </a:cubicBezTo>
                <a:cubicBezTo>
                  <a:pt x="3570618" y="2473260"/>
                  <a:pt x="3530255" y="2443879"/>
                  <a:pt x="3482617" y="2423911"/>
                </a:cubicBezTo>
                <a:cubicBezTo>
                  <a:pt x="3434980" y="2403944"/>
                  <a:pt x="3366947" y="2393104"/>
                  <a:pt x="3278518" y="2391393"/>
                </a:cubicBezTo>
                <a:close/>
                <a:moveTo>
                  <a:pt x="1849694" y="2352883"/>
                </a:moveTo>
                <a:cubicBezTo>
                  <a:pt x="1669413" y="2352883"/>
                  <a:pt x="1531636" y="2401947"/>
                  <a:pt x="1436361" y="2500074"/>
                </a:cubicBezTo>
                <a:cubicBezTo>
                  <a:pt x="1308567" y="2615887"/>
                  <a:pt x="1244671" y="2789322"/>
                  <a:pt x="1244671" y="3020377"/>
                </a:cubicBezTo>
                <a:cubicBezTo>
                  <a:pt x="1244671" y="3246869"/>
                  <a:pt x="1308567" y="3420303"/>
                  <a:pt x="1436361" y="3540680"/>
                </a:cubicBezTo>
                <a:cubicBezTo>
                  <a:pt x="1531636" y="3638808"/>
                  <a:pt x="1669413" y="3687871"/>
                  <a:pt x="1849694" y="3687871"/>
                </a:cubicBezTo>
                <a:cubicBezTo>
                  <a:pt x="2029974" y="3687871"/>
                  <a:pt x="2167752" y="3638808"/>
                  <a:pt x="2263027" y="3540680"/>
                </a:cubicBezTo>
                <a:cubicBezTo>
                  <a:pt x="2390250" y="3420303"/>
                  <a:pt x="2453862" y="3246869"/>
                  <a:pt x="2453862" y="3020377"/>
                </a:cubicBezTo>
                <a:cubicBezTo>
                  <a:pt x="2453862" y="2789322"/>
                  <a:pt x="2390250" y="2615887"/>
                  <a:pt x="2263027" y="2500074"/>
                </a:cubicBezTo>
                <a:cubicBezTo>
                  <a:pt x="2167752" y="2401947"/>
                  <a:pt x="2029974" y="2352883"/>
                  <a:pt x="1849694" y="2352883"/>
                </a:cubicBezTo>
                <a:close/>
                <a:moveTo>
                  <a:pt x="1623023" y="0"/>
                </a:moveTo>
                <a:lnTo>
                  <a:pt x="2716256" y="0"/>
                </a:lnTo>
                <a:lnTo>
                  <a:pt x="3032455" y="0"/>
                </a:lnTo>
                <a:lnTo>
                  <a:pt x="3496422" y="0"/>
                </a:lnTo>
                <a:lnTo>
                  <a:pt x="5205951" y="0"/>
                </a:lnTo>
                <a:lnTo>
                  <a:pt x="9547224" y="0"/>
                </a:lnTo>
                <a:lnTo>
                  <a:pt x="9547224" y="6857990"/>
                </a:lnTo>
                <a:lnTo>
                  <a:pt x="5205951" y="6857990"/>
                </a:lnTo>
                <a:lnTo>
                  <a:pt x="3496422" y="6857990"/>
                </a:lnTo>
                <a:lnTo>
                  <a:pt x="3032455" y="6857990"/>
                </a:lnTo>
                <a:lnTo>
                  <a:pt x="2716256" y="6857990"/>
                </a:lnTo>
                <a:lnTo>
                  <a:pt x="2502754" y="6857990"/>
                </a:lnTo>
                <a:lnTo>
                  <a:pt x="2390998" y="6780589"/>
                </a:lnTo>
                <a:cubicBezTo>
                  <a:pt x="2217180" y="6653099"/>
                  <a:pt x="2046553" y="6515388"/>
                  <a:pt x="1874350" y="6374805"/>
                </a:cubicBezTo>
                <a:cubicBezTo>
                  <a:pt x="1637944" y="6181811"/>
                  <a:pt x="1402594" y="5997460"/>
                  <a:pt x="1182548" y="5808437"/>
                </a:cubicBezTo>
                <a:lnTo>
                  <a:pt x="952037" y="5598378"/>
                </a:lnTo>
                <a:lnTo>
                  <a:pt x="952037" y="4861827"/>
                </a:lnTo>
                <a:lnTo>
                  <a:pt x="1467206" y="5757810"/>
                </a:lnTo>
                <a:lnTo>
                  <a:pt x="1730780" y="5757810"/>
                </a:lnTo>
                <a:lnTo>
                  <a:pt x="1730780" y="4496417"/>
                </a:lnTo>
                <a:lnTo>
                  <a:pt x="1485177" y="4496417"/>
                </a:lnTo>
                <a:lnTo>
                  <a:pt x="1485177" y="5376996"/>
                </a:lnTo>
                <a:lnTo>
                  <a:pt x="982844" y="4496417"/>
                </a:lnTo>
                <a:lnTo>
                  <a:pt x="706434" y="4496417"/>
                </a:lnTo>
                <a:lnTo>
                  <a:pt x="706434" y="5355017"/>
                </a:lnTo>
                <a:lnTo>
                  <a:pt x="582566" y="5214040"/>
                </a:lnTo>
                <a:lnTo>
                  <a:pt x="466262" y="5063753"/>
                </a:lnTo>
                <a:lnTo>
                  <a:pt x="466262" y="4496417"/>
                </a:lnTo>
                <a:lnTo>
                  <a:pt x="204399" y="4496417"/>
                </a:lnTo>
                <a:lnTo>
                  <a:pt x="204399" y="4612004"/>
                </a:lnTo>
                <a:lnTo>
                  <a:pt x="159889" y="4511738"/>
                </a:lnTo>
                <a:cubicBezTo>
                  <a:pt x="58046" y="4250777"/>
                  <a:pt x="0" y="3958519"/>
                  <a:pt x="0" y="3621651"/>
                </a:cubicBezTo>
                <a:cubicBezTo>
                  <a:pt x="0" y="2093189"/>
                  <a:pt x="573736" y="754640"/>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ZoneTexte 1">
            <a:extLst>
              <a:ext uri="{FF2B5EF4-FFF2-40B4-BE49-F238E27FC236}">
                <a16:creationId xmlns:a16="http://schemas.microsoft.com/office/drawing/2014/main" id="{299E759C-668C-7B8D-3BA4-46AFB4EAA187}"/>
              </a:ext>
            </a:extLst>
          </p:cNvPr>
          <p:cNvSpPr txBox="1"/>
          <p:nvPr/>
        </p:nvSpPr>
        <p:spPr>
          <a:xfrm>
            <a:off x="0" y="-5104626"/>
            <a:ext cx="12153544" cy="4878259"/>
          </a:xfrm>
          <a:prstGeom prst="rect">
            <a:avLst/>
          </a:prstGeom>
          <a:solidFill>
            <a:srgbClr val="FCF7F3">
              <a:alpha val="67132"/>
            </a:srgbClr>
          </a:solidFill>
        </p:spPr>
        <p:txBody>
          <a:bodyPr wrap="square" rtlCol="0">
            <a:spAutoFit/>
          </a:bodyPr>
          <a:lstStyle/>
          <a:p>
            <a:pPr lvl="1" algn="ctr"/>
            <a:endParaRPr lang="fr-FR" sz="1100" b="1" dirty="0">
              <a:solidFill>
                <a:srgbClr val="0070C0"/>
              </a:solidFill>
              <a:latin typeface="Arial" panose="020B0604020202020204" pitchFamily="34" charset="0"/>
              <a:cs typeface="Arial" panose="020B0604020202020204" pitchFamily="34" charset="0"/>
            </a:endParaRPr>
          </a:p>
          <a:p>
            <a:pPr lvl="1" algn="ctr"/>
            <a:endParaRPr lang="fr-FR" sz="1100" b="1" dirty="0">
              <a:solidFill>
                <a:srgbClr val="0070C0"/>
              </a:solidFill>
              <a:latin typeface="Arial" panose="020B0604020202020204" pitchFamily="34" charset="0"/>
              <a:cs typeface="Arial" panose="020B0604020202020204" pitchFamily="34" charset="0"/>
            </a:endParaRPr>
          </a:p>
          <a:p>
            <a:pPr lvl="1" algn="ctr"/>
            <a:endParaRPr lang="fr-FR" sz="1100" b="1" dirty="0">
              <a:solidFill>
                <a:srgbClr val="0070C0"/>
              </a:solidFill>
              <a:latin typeface="Arial" panose="020B0604020202020204" pitchFamily="34" charset="0"/>
              <a:cs typeface="Arial" panose="020B0604020202020204" pitchFamily="34" charset="0"/>
            </a:endParaRPr>
          </a:p>
          <a:p>
            <a:pPr lvl="1" algn="ctr"/>
            <a:endParaRPr lang="fr-FR" sz="1400" b="1" dirty="0">
              <a:solidFill>
                <a:srgbClr val="0070C0"/>
              </a:solidFill>
              <a:latin typeface="Arial" panose="020B0604020202020204" pitchFamily="34" charset="0"/>
              <a:cs typeface="Arial" panose="020B0604020202020204" pitchFamily="34" charset="0"/>
            </a:endParaRPr>
          </a:p>
          <a:p>
            <a:pPr lvl="1" algn="ctr"/>
            <a:r>
              <a:rPr lang="fr-FR" sz="3600" b="1" dirty="0">
                <a:solidFill>
                  <a:srgbClr val="0070C0"/>
                </a:solidFill>
                <a:latin typeface="Calibri" panose="020F0502020204030204" pitchFamily="34" charset="0"/>
                <a:cs typeface="Calibri" panose="020F0502020204030204" pitchFamily="34" charset="0"/>
              </a:rPr>
              <a:t>Au cabinet : agir surtout lorsque la cible (CO2 à 800 ppm) ne peut pas être atteinte par des aléas non maîtrisables :</a:t>
            </a:r>
          </a:p>
          <a:p>
            <a:pPr lvl="1" algn="ctr"/>
            <a:r>
              <a:rPr lang="fr-FR" sz="3600" b="1" dirty="0">
                <a:solidFill>
                  <a:srgbClr val="0070C0"/>
                </a:solidFill>
                <a:latin typeface="Calibri" panose="020F0502020204030204" pitchFamily="34" charset="0"/>
                <a:cs typeface="Calibri" panose="020F0502020204030204" pitchFamily="34" charset="0"/>
              </a:rPr>
              <a:t>- conditions météo</a:t>
            </a:r>
          </a:p>
          <a:p>
            <a:pPr lvl="1" algn="ctr"/>
            <a:r>
              <a:rPr lang="fr-FR" sz="3600" b="1" dirty="0">
                <a:solidFill>
                  <a:srgbClr val="0070C0"/>
                </a:solidFill>
                <a:latin typeface="Calibri" panose="020F0502020204030204" pitchFamily="34" charset="0"/>
                <a:cs typeface="Calibri" panose="020F0502020204030204" pitchFamily="34" charset="0"/>
              </a:rPr>
              <a:t>- jauge dépassée : retard, famille nombreuse </a:t>
            </a:r>
          </a:p>
          <a:p>
            <a:pPr lvl="1" algn="ctr"/>
            <a:r>
              <a:rPr lang="fr-FR" sz="3600" b="1" dirty="0">
                <a:solidFill>
                  <a:srgbClr val="0070C0"/>
                </a:solidFill>
                <a:latin typeface="Calibri" panose="020F0502020204030204" pitchFamily="34" charset="0"/>
                <a:cs typeface="Calibri" panose="020F0502020204030204" pitchFamily="34" charset="0"/>
              </a:rPr>
              <a:t>- patients réfractaires au port de masque</a:t>
            </a:r>
          </a:p>
          <a:p>
            <a:pPr lvl="1" algn="ctr"/>
            <a:r>
              <a:rPr lang="fr-FR" sz="2800" b="1" dirty="0">
                <a:solidFill>
                  <a:srgbClr val="0070C0"/>
                </a:solidFill>
                <a:latin typeface="Calibri" panose="020F0502020204030204" pitchFamily="34" charset="0"/>
                <a:cs typeface="Calibri" panose="020F0502020204030204" pitchFamily="34" charset="0"/>
              </a:rPr>
              <a:t>…</a:t>
            </a:r>
          </a:p>
          <a:p>
            <a:pPr lvl="1" algn="ctr"/>
            <a:endParaRPr lang="fr-FR" sz="2800" b="1" dirty="0">
              <a:solidFill>
                <a:srgbClr val="0070C0"/>
              </a:solidFill>
              <a:latin typeface="Calibri" panose="020F0502020204030204" pitchFamily="34" charset="0"/>
              <a:cs typeface="Calibri" panose="020F0502020204030204" pitchFamily="34" charset="0"/>
            </a:endParaRPr>
          </a:p>
          <a:p>
            <a:pPr lvl="1" algn="ctr"/>
            <a:endParaRPr lang="fr-FR" sz="2800" b="1" dirty="0">
              <a:solidFill>
                <a:srgbClr val="0070C0"/>
              </a:solidFill>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2FE583E3-D55E-2CED-B7DB-BF67ECA2CEBE}"/>
              </a:ext>
            </a:extLst>
          </p:cNvPr>
          <p:cNvSpPr txBox="1"/>
          <p:nvPr/>
        </p:nvSpPr>
        <p:spPr>
          <a:xfrm>
            <a:off x="-12365600" y="-5417"/>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Il y a eu 50 000 décès supplémentaires par an en France en 2020 (pré-vaccinal), 2021 et 2022 (libre circulation).</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4" name="Image 3" descr="Une image contenant texte, capture d’écran, diagramme, ligne&#10;&#10;Description générée automatiquement">
            <a:extLst>
              <a:ext uri="{FF2B5EF4-FFF2-40B4-BE49-F238E27FC236}">
                <a16:creationId xmlns:a16="http://schemas.microsoft.com/office/drawing/2014/main" id="{C3F90C0E-1B74-29A4-4E55-0D18690520D3}"/>
              </a:ext>
            </a:extLst>
          </p:cNvPr>
          <p:cNvPicPr>
            <a:picLocks noChangeAspect="1"/>
          </p:cNvPicPr>
          <p:nvPr/>
        </p:nvPicPr>
        <p:blipFill>
          <a:blip r:embed="rId4"/>
          <a:stretch>
            <a:fillRect/>
          </a:stretch>
        </p:blipFill>
        <p:spPr>
          <a:xfrm>
            <a:off x="-9163647" y="1465925"/>
            <a:ext cx="6345271" cy="5092734"/>
          </a:xfrm>
          <a:prstGeom prst="rect">
            <a:avLst/>
          </a:prstGeom>
        </p:spPr>
      </p:pic>
    </p:spTree>
    <p:extLst>
      <p:ext uri="{BB962C8B-B14F-4D97-AF65-F5344CB8AC3E}">
        <p14:creationId xmlns:p14="http://schemas.microsoft.com/office/powerpoint/2010/main" val="750086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2" name="Image 11" descr="Détecteur de CO2 mural annonçant 528 ppm de CO2 en salle d’attente">
            <a:extLst>
              <a:ext uri="{FF2B5EF4-FFF2-40B4-BE49-F238E27FC236}">
                <a16:creationId xmlns:a16="http://schemas.microsoft.com/office/drawing/2014/main" id="{A05C7390-0224-1B6B-3A4D-AB2A87F411D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 uri="{28A0092B-C50C-407E-A947-70E740481C1C}">
                <a14:useLocalDpi xmlns:a14="http://schemas.microsoft.com/office/drawing/2010/main" val="0"/>
              </a:ext>
            </a:extLst>
          </a:blip>
          <a:srcRect t="4224"/>
          <a:stretch/>
        </p:blipFill>
        <p:spPr bwMode="auto">
          <a:xfrm>
            <a:off x="2644776" y="10"/>
            <a:ext cx="9547224" cy="6857990"/>
          </a:xfrm>
          <a:custGeom>
            <a:avLst/>
            <a:gdLst/>
            <a:ahLst/>
            <a:cxnLst/>
            <a:rect l="l" t="t" r="r" b="b"/>
            <a:pathLst>
              <a:path w="9547224" h="6857990">
                <a:moveTo>
                  <a:pt x="706434" y="5355017"/>
                </a:moveTo>
                <a:lnTo>
                  <a:pt x="719278" y="5369635"/>
                </a:lnTo>
                <a:cubicBezTo>
                  <a:pt x="766547" y="5420515"/>
                  <a:pt x="815441" y="5470479"/>
                  <a:pt x="865736" y="5519734"/>
                </a:cubicBezTo>
                <a:lnTo>
                  <a:pt x="952037" y="5598378"/>
                </a:lnTo>
                <a:lnTo>
                  <a:pt x="952037" y="5757810"/>
                </a:lnTo>
                <a:lnTo>
                  <a:pt x="706434" y="5757810"/>
                </a:lnTo>
                <a:close/>
                <a:moveTo>
                  <a:pt x="8565712" y="4715492"/>
                </a:moveTo>
                <a:lnTo>
                  <a:pt x="8872074" y="4715492"/>
                </a:lnTo>
                <a:cubicBezTo>
                  <a:pt x="8929124" y="4715492"/>
                  <a:pt x="8971913" y="4722909"/>
                  <a:pt x="9000439" y="4737742"/>
                </a:cubicBezTo>
                <a:cubicBezTo>
                  <a:pt x="9051214" y="4763985"/>
                  <a:pt x="9076602" y="4815331"/>
                  <a:pt x="9076602" y="4891779"/>
                </a:cubicBezTo>
                <a:cubicBezTo>
                  <a:pt x="9076602" y="4962522"/>
                  <a:pt x="9050358" y="5009875"/>
                  <a:pt x="8997871" y="5033836"/>
                </a:cubicBezTo>
                <a:cubicBezTo>
                  <a:pt x="8968205" y="5047528"/>
                  <a:pt x="8923705" y="5054374"/>
                  <a:pt x="8864373" y="5054374"/>
                </a:cubicBezTo>
                <a:lnTo>
                  <a:pt x="8565712" y="5054374"/>
                </a:lnTo>
                <a:close/>
                <a:moveTo>
                  <a:pt x="4669987" y="4715492"/>
                </a:moveTo>
                <a:lnTo>
                  <a:pt x="4976350" y="4715492"/>
                </a:lnTo>
                <a:cubicBezTo>
                  <a:pt x="5033400" y="4715492"/>
                  <a:pt x="5076188" y="4722909"/>
                  <a:pt x="5104714" y="4737742"/>
                </a:cubicBezTo>
                <a:cubicBezTo>
                  <a:pt x="5155489" y="4763985"/>
                  <a:pt x="5180876" y="4815331"/>
                  <a:pt x="5180877" y="4891779"/>
                </a:cubicBezTo>
                <a:cubicBezTo>
                  <a:pt x="5180876" y="4962522"/>
                  <a:pt x="5154633" y="5009875"/>
                  <a:pt x="5102147" y="5033836"/>
                </a:cubicBezTo>
                <a:cubicBezTo>
                  <a:pt x="5072480" y="5047528"/>
                  <a:pt x="5027980" y="5054374"/>
                  <a:pt x="4968648" y="5054374"/>
                </a:cubicBezTo>
                <a:lnTo>
                  <a:pt x="4669987" y="5054374"/>
                </a:lnTo>
                <a:close/>
                <a:moveTo>
                  <a:pt x="3602294" y="4681262"/>
                </a:moveTo>
                <a:cubicBezTo>
                  <a:pt x="3706697" y="4681262"/>
                  <a:pt x="3789563" y="4719914"/>
                  <a:pt x="3850893" y="4797217"/>
                </a:cubicBezTo>
                <a:cubicBezTo>
                  <a:pt x="3912222" y="4874521"/>
                  <a:pt x="3942887" y="4983916"/>
                  <a:pt x="3942887" y="5125402"/>
                </a:cubicBezTo>
                <a:cubicBezTo>
                  <a:pt x="3942887" y="5267459"/>
                  <a:pt x="3912365" y="5376996"/>
                  <a:pt x="3851321" y="5454015"/>
                </a:cubicBezTo>
                <a:cubicBezTo>
                  <a:pt x="3789706" y="5531033"/>
                  <a:pt x="3706697" y="5569542"/>
                  <a:pt x="3602294" y="5569542"/>
                </a:cubicBezTo>
                <a:cubicBezTo>
                  <a:pt x="3497891" y="5569542"/>
                  <a:pt x="3414597" y="5531033"/>
                  <a:pt x="3352412" y="5454015"/>
                </a:cubicBezTo>
                <a:cubicBezTo>
                  <a:pt x="3290226" y="5376996"/>
                  <a:pt x="3259133" y="5267459"/>
                  <a:pt x="3259133" y="5125402"/>
                </a:cubicBezTo>
                <a:cubicBezTo>
                  <a:pt x="3259133" y="4983346"/>
                  <a:pt x="3290226" y="4873808"/>
                  <a:pt x="3352412" y="4796790"/>
                </a:cubicBezTo>
                <a:cubicBezTo>
                  <a:pt x="3414597" y="4719771"/>
                  <a:pt x="3497891" y="4681262"/>
                  <a:pt x="3602294" y="4681262"/>
                </a:cubicBezTo>
                <a:close/>
                <a:moveTo>
                  <a:pt x="204399" y="4612004"/>
                </a:moveTo>
                <a:lnTo>
                  <a:pt x="244261" y="4701798"/>
                </a:lnTo>
                <a:cubicBezTo>
                  <a:pt x="305687" y="4824870"/>
                  <a:pt x="377172" y="4940950"/>
                  <a:pt x="456935" y="5051701"/>
                </a:cubicBezTo>
                <a:lnTo>
                  <a:pt x="466262" y="5063753"/>
                </a:lnTo>
                <a:lnTo>
                  <a:pt x="466262" y="5757810"/>
                </a:lnTo>
                <a:lnTo>
                  <a:pt x="204399" y="5757810"/>
                </a:lnTo>
                <a:close/>
                <a:moveTo>
                  <a:pt x="1977537" y="4498129"/>
                </a:moveTo>
                <a:lnTo>
                  <a:pt x="1977537" y="5757810"/>
                </a:lnTo>
                <a:lnTo>
                  <a:pt x="2239400" y="5757810"/>
                </a:lnTo>
                <a:lnTo>
                  <a:pt x="2239400" y="5228949"/>
                </a:lnTo>
                <a:lnTo>
                  <a:pt x="2793078" y="5228949"/>
                </a:lnTo>
                <a:lnTo>
                  <a:pt x="2793078" y="5009874"/>
                </a:lnTo>
                <a:lnTo>
                  <a:pt x="2239400" y="5009874"/>
                </a:lnTo>
                <a:lnTo>
                  <a:pt x="2239400" y="4719771"/>
                </a:lnTo>
                <a:lnTo>
                  <a:pt x="2871808" y="4719771"/>
                </a:lnTo>
                <a:lnTo>
                  <a:pt x="2871808" y="4498129"/>
                </a:lnTo>
                <a:close/>
                <a:moveTo>
                  <a:pt x="8308128" y="4496417"/>
                </a:moveTo>
                <a:lnTo>
                  <a:pt x="8308128" y="5757810"/>
                </a:lnTo>
                <a:lnTo>
                  <a:pt x="8565712" y="5757810"/>
                </a:lnTo>
                <a:lnTo>
                  <a:pt x="8565712" y="5263180"/>
                </a:lnTo>
                <a:lnTo>
                  <a:pt x="8837844" y="5263180"/>
                </a:lnTo>
                <a:cubicBezTo>
                  <a:pt x="8915432" y="5263180"/>
                  <a:pt x="8968348" y="5276587"/>
                  <a:pt x="8996588" y="5303401"/>
                </a:cubicBezTo>
                <a:cubicBezTo>
                  <a:pt x="9024828" y="5330215"/>
                  <a:pt x="9039518" y="5383842"/>
                  <a:pt x="9040660" y="5464284"/>
                </a:cubicBezTo>
                <a:lnTo>
                  <a:pt x="9042371" y="5581523"/>
                </a:lnTo>
                <a:cubicBezTo>
                  <a:pt x="9042941" y="5618606"/>
                  <a:pt x="9046650" y="5654833"/>
                  <a:pt x="9053496" y="5690205"/>
                </a:cubicBezTo>
                <a:cubicBezTo>
                  <a:pt x="9056919" y="5707320"/>
                  <a:pt x="9062623" y="5729855"/>
                  <a:pt x="9070611" y="5757810"/>
                </a:cubicBezTo>
                <a:lnTo>
                  <a:pt x="9360714" y="5757810"/>
                </a:lnTo>
                <a:lnTo>
                  <a:pt x="9360714" y="5726147"/>
                </a:lnTo>
                <a:cubicBezTo>
                  <a:pt x="9335611" y="5710743"/>
                  <a:pt x="9319638" y="5686782"/>
                  <a:pt x="9312792" y="5654263"/>
                </a:cubicBezTo>
                <a:cubicBezTo>
                  <a:pt x="9308227" y="5633725"/>
                  <a:pt x="9305946" y="5594645"/>
                  <a:pt x="9305946" y="5537023"/>
                </a:cubicBezTo>
                <a:lnTo>
                  <a:pt x="9305946" y="5452303"/>
                </a:lnTo>
                <a:cubicBezTo>
                  <a:pt x="9305946" y="5363874"/>
                  <a:pt x="9293822" y="5298124"/>
                  <a:pt x="9269576" y="5255050"/>
                </a:cubicBezTo>
                <a:cubicBezTo>
                  <a:pt x="9245328" y="5211977"/>
                  <a:pt x="9204110" y="5178745"/>
                  <a:pt x="9145918" y="5155354"/>
                </a:cubicBezTo>
                <a:cubicBezTo>
                  <a:pt x="9215520" y="5131392"/>
                  <a:pt x="9265439" y="5090459"/>
                  <a:pt x="9295677" y="5032552"/>
                </a:cubicBezTo>
                <a:cubicBezTo>
                  <a:pt x="9325913" y="4974646"/>
                  <a:pt x="9341032" y="4915740"/>
                  <a:pt x="9341032" y="4855837"/>
                </a:cubicBezTo>
                <a:cubicBezTo>
                  <a:pt x="9341032" y="4806203"/>
                  <a:pt x="9333044" y="4761989"/>
                  <a:pt x="9317071" y="4723194"/>
                </a:cubicBezTo>
                <a:cubicBezTo>
                  <a:pt x="9301096" y="4684400"/>
                  <a:pt x="9279417" y="4649028"/>
                  <a:pt x="9252033" y="4617080"/>
                </a:cubicBezTo>
                <a:cubicBezTo>
                  <a:pt x="9218943" y="4578285"/>
                  <a:pt x="9178579" y="4548904"/>
                  <a:pt x="9130942" y="4528936"/>
                </a:cubicBezTo>
                <a:cubicBezTo>
                  <a:pt x="9083305" y="4508969"/>
                  <a:pt x="9015272" y="4498129"/>
                  <a:pt x="8926843" y="4496417"/>
                </a:cubicBezTo>
                <a:close/>
                <a:moveTo>
                  <a:pt x="7138264" y="4496417"/>
                </a:moveTo>
                <a:lnTo>
                  <a:pt x="7138264" y="5757810"/>
                </a:lnTo>
                <a:lnTo>
                  <a:pt x="8094150" y="5757810"/>
                </a:lnTo>
                <a:lnTo>
                  <a:pt x="8094150" y="5531033"/>
                </a:lnTo>
                <a:lnTo>
                  <a:pt x="7395849" y="5531033"/>
                </a:lnTo>
                <a:lnTo>
                  <a:pt x="7395849" y="5206699"/>
                </a:lnTo>
                <a:lnTo>
                  <a:pt x="8008574" y="5206699"/>
                </a:lnTo>
                <a:lnTo>
                  <a:pt x="8008574" y="4987624"/>
                </a:lnTo>
                <a:lnTo>
                  <a:pt x="7395849" y="4987624"/>
                </a:lnTo>
                <a:lnTo>
                  <a:pt x="7395849" y="4719771"/>
                </a:lnTo>
                <a:lnTo>
                  <a:pt x="8063343" y="4719771"/>
                </a:lnTo>
                <a:lnTo>
                  <a:pt x="8063343" y="4496417"/>
                </a:lnTo>
                <a:close/>
                <a:moveTo>
                  <a:pt x="5668959" y="4496417"/>
                </a:moveTo>
                <a:lnTo>
                  <a:pt x="5668959" y="5757810"/>
                </a:lnTo>
                <a:lnTo>
                  <a:pt x="5914562" y="5757810"/>
                </a:lnTo>
                <a:lnTo>
                  <a:pt x="5914562" y="4904616"/>
                </a:lnTo>
                <a:cubicBezTo>
                  <a:pt x="5914562" y="4880084"/>
                  <a:pt x="5914276" y="4845711"/>
                  <a:pt x="5913706" y="4801496"/>
                </a:cubicBezTo>
                <a:cubicBezTo>
                  <a:pt x="5913136" y="4757282"/>
                  <a:pt x="5912850" y="4723194"/>
                  <a:pt x="5912850" y="4699233"/>
                </a:cubicBezTo>
                <a:lnTo>
                  <a:pt x="6149896" y="5757810"/>
                </a:lnTo>
                <a:lnTo>
                  <a:pt x="6405769" y="5757810"/>
                </a:lnTo>
                <a:lnTo>
                  <a:pt x="6644526" y="4699233"/>
                </a:lnTo>
                <a:cubicBezTo>
                  <a:pt x="6644526" y="4723194"/>
                  <a:pt x="6644242" y="4757282"/>
                  <a:pt x="6643671" y="4801496"/>
                </a:cubicBezTo>
                <a:cubicBezTo>
                  <a:pt x="6643100" y="4845711"/>
                  <a:pt x="6642815" y="4880084"/>
                  <a:pt x="6642815" y="4904616"/>
                </a:cubicBezTo>
                <a:lnTo>
                  <a:pt x="6642815" y="5757810"/>
                </a:lnTo>
                <a:lnTo>
                  <a:pt x="6888419" y="5757810"/>
                </a:lnTo>
                <a:lnTo>
                  <a:pt x="6888419" y="4496417"/>
                </a:lnTo>
                <a:lnTo>
                  <a:pt x="6509316" y="4496417"/>
                </a:lnTo>
                <a:lnTo>
                  <a:pt x="6281684" y="5488245"/>
                </a:lnTo>
                <a:lnTo>
                  <a:pt x="6052340" y="4496417"/>
                </a:lnTo>
                <a:close/>
                <a:moveTo>
                  <a:pt x="4412403" y="4496417"/>
                </a:moveTo>
                <a:lnTo>
                  <a:pt x="4412403" y="5757810"/>
                </a:lnTo>
                <a:lnTo>
                  <a:pt x="4669987" y="5757810"/>
                </a:lnTo>
                <a:lnTo>
                  <a:pt x="4669987" y="5263180"/>
                </a:lnTo>
                <a:lnTo>
                  <a:pt x="4942119" y="5263180"/>
                </a:lnTo>
                <a:cubicBezTo>
                  <a:pt x="5019708" y="5263180"/>
                  <a:pt x="5072623" y="5276587"/>
                  <a:pt x="5100863" y="5303401"/>
                </a:cubicBezTo>
                <a:cubicBezTo>
                  <a:pt x="5129103" y="5330215"/>
                  <a:pt x="5143794" y="5383842"/>
                  <a:pt x="5144935" y="5464284"/>
                </a:cubicBezTo>
                <a:lnTo>
                  <a:pt x="5146646" y="5581523"/>
                </a:lnTo>
                <a:cubicBezTo>
                  <a:pt x="5147217" y="5618606"/>
                  <a:pt x="5150925" y="5654833"/>
                  <a:pt x="5157771" y="5690205"/>
                </a:cubicBezTo>
                <a:cubicBezTo>
                  <a:pt x="5161194" y="5707320"/>
                  <a:pt x="5166899" y="5729855"/>
                  <a:pt x="5174886" y="5757810"/>
                </a:cubicBezTo>
                <a:lnTo>
                  <a:pt x="5464990" y="5757810"/>
                </a:lnTo>
                <a:lnTo>
                  <a:pt x="5464990" y="5726147"/>
                </a:lnTo>
                <a:cubicBezTo>
                  <a:pt x="5439887" y="5710743"/>
                  <a:pt x="5423913" y="5686782"/>
                  <a:pt x="5417067" y="5654263"/>
                </a:cubicBezTo>
                <a:cubicBezTo>
                  <a:pt x="5412503" y="5633725"/>
                  <a:pt x="5410221" y="5594645"/>
                  <a:pt x="5410221" y="5537023"/>
                </a:cubicBezTo>
                <a:lnTo>
                  <a:pt x="5410221" y="5452303"/>
                </a:lnTo>
                <a:cubicBezTo>
                  <a:pt x="5410221" y="5363874"/>
                  <a:pt x="5398097" y="5298124"/>
                  <a:pt x="5373851" y="5255050"/>
                </a:cubicBezTo>
                <a:cubicBezTo>
                  <a:pt x="5349604" y="5211977"/>
                  <a:pt x="5308385" y="5178745"/>
                  <a:pt x="5250193" y="5155354"/>
                </a:cubicBezTo>
                <a:cubicBezTo>
                  <a:pt x="5319795" y="5131392"/>
                  <a:pt x="5369715" y="5090459"/>
                  <a:pt x="5399952" y="5032552"/>
                </a:cubicBezTo>
                <a:cubicBezTo>
                  <a:pt x="5430188" y="4974646"/>
                  <a:pt x="5445307" y="4915740"/>
                  <a:pt x="5445307" y="4855837"/>
                </a:cubicBezTo>
                <a:cubicBezTo>
                  <a:pt x="5445307" y="4806203"/>
                  <a:pt x="5437320" y="4761989"/>
                  <a:pt x="5421346" y="4723194"/>
                </a:cubicBezTo>
                <a:cubicBezTo>
                  <a:pt x="5405371" y="4684400"/>
                  <a:pt x="5383692" y="4649028"/>
                  <a:pt x="5356308" y="4617080"/>
                </a:cubicBezTo>
                <a:cubicBezTo>
                  <a:pt x="5323218" y="4578285"/>
                  <a:pt x="5282855" y="4548904"/>
                  <a:pt x="5235218" y="4528936"/>
                </a:cubicBezTo>
                <a:cubicBezTo>
                  <a:pt x="5187580" y="4508969"/>
                  <a:pt x="5119547" y="4498129"/>
                  <a:pt x="5031118" y="4496417"/>
                </a:cubicBezTo>
                <a:close/>
                <a:moveTo>
                  <a:pt x="3602294" y="4457908"/>
                </a:moveTo>
                <a:cubicBezTo>
                  <a:pt x="3422013" y="4457908"/>
                  <a:pt x="3284236" y="4506972"/>
                  <a:pt x="3188961" y="4605099"/>
                </a:cubicBezTo>
                <a:cubicBezTo>
                  <a:pt x="3061167" y="4720912"/>
                  <a:pt x="2997270" y="4894346"/>
                  <a:pt x="2997270" y="5125402"/>
                </a:cubicBezTo>
                <a:cubicBezTo>
                  <a:pt x="2997270" y="5351894"/>
                  <a:pt x="3061167" y="5525328"/>
                  <a:pt x="3188961" y="5645705"/>
                </a:cubicBezTo>
                <a:cubicBezTo>
                  <a:pt x="3284236" y="5743833"/>
                  <a:pt x="3422013" y="5792896"/>
                  <a:pt x="3602294" y="5792896"/>
                </a:cubicBezTo>
                <a:cubicBezTo>
                  <a:pt x="3782574" y="5792896"/>
                  <a:pt x="3920352" y="5743833"/>
                  <a:pt x="4015627" y="5645705"/>
                </a:cubicBezTo>
                <a:cubicBezTo>
                  <a:pt x="4142850" y="5525328"/>
                  <a:pt x="4206461" y="5351894"/>
                  <a:pt x="4206462" y="5125402"/>
                </a:cubicBezTo>
                <a:cubicBezTo>
                  <a:pt x="4206461" y="4894346"/>
                  <a:pt x="4142850" y="4720912"/>
                  <a:pt x="4015627" y="4605099"/>
                </a:cubicBezTo>
                <a:cubicBezTo>
                  <a:pt x="3920352" y="4506972"/>
                  <a:pt x="3782574" y="4457908"/>
                  <a:pt x="3602294" y="4457908"/>
                </a:cubicBezTo>
                <a:close/>
                <a:moveTo>
                  <a:pt x="6813111" y="2610467"/>
                </a:moveTo>
                <a:lnTo>
                  <a:pt x="7119474" y="2610467"/>
                </a:lnTo>
                <a:cubicBezTo>
                  <a:pt x="7176524" y="2610467"/>
                  <a:pt x="7219312" y="2617884"/>
                  <a:pt x="7247838" y="2632717"/>
                </a:cubicBezTo>
                <a:cubicBezTo>
                  <a:pt x="7298614" y="2658961"/>
                  <a:pt x="7324002" y="2710306"/>
                  <a:pt x="7324002" y="2786755"/>
                </a:cubicBezTo>
                <a:cubicBezTo>
                  <a:pt x="7324002" y="2857497"/>
                  <a:pt x="7297758" y="2904850"/>
                  <a:pt x="7245272" y="2928811"/>
                </a:cubicBezTo>
                <a:cubicBezTo>
                  <a:pt x="7215604" y="2942503"/>
                  <a:pt x="7171105" y="2949349"/>
                  <a:pt x="7111772" y="2949349"/>
                </a:cubicBezTo>
                <a:lnTo>
                  <a:pt x="6813111" y="2949349"/>
                </a:lnTo>
                <a:close/>
                <a:moveTo>
                  <a:pt x="2917387" y="2610467"/>
                </a:moveTo>
                <a:lnTo>
                  <a:pt x="3223749" y="2610467"/>
                </a:lnTo>
                <a:cubicBezTo>
                  <a:pt x="3280800" y="2610467"/>
                  <a:pt x="3323588" y="2617884"/>
                  <a:pt x="3352114" y="2632717"/>
                </a:cubicBezTo>
                <a:cubicBezTo>
                  <a:pt x="3402889" y="2658961"/>
                  <a:pt x="3428276" y="2710306"/>
                  <a:pt x="3428276" y="2786755"/>
                </a:cubicBezTo>
                <a:cubicBezTo>
                  <a:pt x="3428276" y="2857497"/>
                  <a:pt x="3402033" y="2904850"/>
                  <a:pt x="3349546" y="2928811"/>
                </a:cubicBezTo>
                <a:cubicBezTo>
                  <a:pt x="3319880" y="2942503"/>
                  <a:pt x="3275380" y="2949349"/>
                  <a:pt x="3216047" y="2949349"/>
                </a:cubicBezTo>
                <a:lnTo>
                  <a:pt x="2917387" y="2949349"/>
                </a:lnTo>
                <a:close/>
                <a:moveTo>
                  <a:pt x="1849694" y="2576237"/>
                </a:moveTo>
                <a:cubicBezTo>
                  <a:pt x="1954097" y="2576237"/>
                  <a:pt x="2036963" y="2614889"/>
                  <a:pt x="2098293" y="2692193"/>
                </a:cubicBezTo>
                <a:cubicBezTo>
                  <a:pt x="2159622" y="2769497"/>
                  <a:pt x="2190287" y="2878891"/>
                  <a:pt x="2190287" y="3020377"/>
                </a:cubicBezTo>
                <a:cubicBezTo>
                  <a:pt x="2190287" y="3162434"/>
                  <a:pt x="2159765" y="3271971"/>
                  <a:pt x="2098721" y="3348990"/>
                </a:cubicBezTo>
                <a:cubicBezTo>
                  <a:pt x="2037106" y="3426008"/>
                  <a:pt x="1954097" y="3464518"/>
                  <a:pt x="1849694" y="3464518"/>
                </a:cubicBezTo>
                <a:cubicBezTo>
                  <a:pt x="1745291" y="3464518"/>
                  <a:pt x="1661997" y="3426008"/>
                  <a:pt x="1599811" y="3348990"/>
                </a:cubicBezTo>
                <a:cubicBezTo>
                  <a:pt x="1537626" y="3271971"/>
                  <a:pt x="1506533" y="3162434"/>
                  <a:pt x="1506533" y="3020377"/>
                </a:cubicBezTo>
                <a:cubicBezTo>
                  <a:pt x="1506533" y="2878321"/>
                  <a:pt x="1537626" y="2768784"/>
                  <a:pt x="1599811" y="2691765"/>
                </a:cubicBezTo>
                <a:cubicBezTo>
                  <a:pt x="1661997" y="2614746"/>
                  <a:pt x="1745291" y="2576237"/>
                  <a:pt x="1849694" y="2576237"/>
                </a:cubicBezTo>
                <a:close/>
                <a:moveTo>
                  <a:pt x="224937" y="2393104"/>
                </a:moveTo>
                <a:lnTo>
                  <a:pt x="224937" y="3652785"/>
                </a:lnTo>
                <a:lnTo>
                  <a:pt x="486800" y="3652785"/>
                </a:lnTo>
                <a:lnTo>
                  <a:pt x="486800" y="3123924"/>
                </a:lnTo>
                <a:lnTo>
                  <a:pt x="1040479" y="3123924"/>
                </a:lnTo>
                <a:lnTo>
                  <a:pt x="1040479" y="2904849"/>
                </a:lnTo>
                <a:lnTo>
                  <a:pt x="486800" y="2904849"/>
                </a:lnTo>
                <a:lnTo>
                  <a:pt x="486800" y="2614746"/>
                </a:lnTo>
                <a:lnTo>
                  <a:pt x="1119208" y="2614746"/>
                </a:lnTo>
                <a:lnTo>
                  <a:pt x="1119208" y="2393104"/>
                </a:lnTo>
                <a:close/>
                <a:moveTo>
                  <a:pt x="6555527" y="2391393"/>
                </a:moveTo>
                <a:lnTo>
                  <a:pt x="6555527" y="3652785"/>
                </a:lnTo>
                <a:lnTo>
                  <a:pt x="6813111" y="3652785"/>
                </a:lnTo>
                <a:lnTo>
                  <a:pt x="6813111" y="3158155"/>
                </a:lnTo>
                <a:lnTo>
                  <a:pt x="7085244" y="3158155"/>
                </a:lnTo>
                <a:cubicBezTo>
                  <a:pt x="7162832" y="3158155"/>
                  <a:pt x="7215748" y="3171562"/>
                  <a:pt x="7243988" y="3198376"/>
                </a:cubicBezTo>
                <a:cubicBezTo>
                  <a:pt x="7272228" y="3225190"/>
                  <a:pt x="7286918" y="3278817"/>
                  <a:pt x="7288060" y="3359259"/>
                </a:cubicBezTo>
                <a:lnTo>
                  <a:pt x="7289771" y="3476498"/>
                </a:lnTo>
                <a:cubicBezTo>
                  <a:pt x="7290341" y="3513581"/>
                  <a:pt x="7294050" y="3549809"/>
                  <a:pt x="7300896" y="3585180"/>
                </a:cubicBezTo>
                <a:cubicBezTo>
                  <a:pt x="7304319" y="3602295"/>
                  <a:pt x="7310024" y="3624830"/>
                  <a:pt x="7318011" y="3652785"/>
                </a:cubicBezTo>
                <a:lnTo>
                  <a:pt x="7608114" y="3652785"/>
                </a:lnTo>
                <a:lnTo>
                  <a:pt x="7608114" y="3621122"/>
                </a:lnTo>
                <a:cubicBezTo>
                  <a:pt x="7583012" y="3605718"/>
                  <a:pt x="7567038" y="3581757"/>
                  <a:pt x="7560192" y="3549238"/>
                </a:cubicBezTo>
                <a:cubicBezTo>
                  <a:pt x="7555627" y="3528700"/>
                  <a:pt x="7553346" y="3489620"/>
                  <a:pt x="7553346" y="3431999"/>
                </a:cubicBezTo>
                <a:lnTo>
                  <a:pt x="7553346" y="3347278"/>
                </a:lnTo>
                <a:cubicBezTo>
                  <a:pt x="7553346" y="3258850"/>
                  <a:pt x="7541222" y="3193099"/>
                  <a:pt x="7516976" y="3150025"/>
                </a:cubicBezTo>
                <a:cubicBezTo>
                  <a:pt x="7492728" y="3106952"/>
                  <a:pt x="7451510" y="3073720"/>
                  <a:pt x="7393318" y="3050329"/>
                </a:cubicBezTo>
                <a:cubicBezTo>
                  <a:pt x="7462920" y="3026368"/>
                  <a:pt x="7512839" y="2985434"/>
                  <a:pt x="7543076" y="2927527"/>
                </a:cubicBezTo>
                <a:cubicBezTo>
                  <a:pt x="7573313" y="2869621"/>
                  <a:pt x="7588432" y="2810716"/>
                  <a:pt x="7588432" y="2750812"/>
                </a:cubicBezTo>
                <a:cubicBezTo>
                  <a:pt x="7588432" y="2701178"/>
                  <a:pt x="7580444" y="2656964"/>
                  <a:pt x="7564470" y="2618169"/>
                </a:cubicBezTo>
                <a:cubicBezTo>
                  <a:pt x="7548496" y="2579375"/>
                  <a:pt x="7526817" y="2544003"/>
                  <a:pt x="7499432" y="2512055"/>
                </a:cubicBezTo>
                <a:cubicBezTo>
                  <a:pt x="7466343" y="2473260"/>
                  <a:pt x="7425979" y="2443879"/>
                  <a:pt x="7378342" y="2423911"/>
                </a:cubicBezTo>
                <a:cubicBezTo>
                  <a:pt x="7330704" y="2403944"/>
                  <a:pt x="7262672" y="2393104"/>
                  <a:pt x="7174243" y="2391393"/>
                </a:cubicBezTo>
                <a:close/>
                <a:moveTo>
                  <a:pt x="5385664" y="2391393"/>
                </a:moveTo>
                <a:lnTo>
                  <a:pt x="5385664" y="3652785"/>
                </a:lnTo>
                <a:lnTo>
                  <a:pt x="6341550" y="3652785"/>
                </a:lnTo>
                <a:lnTo>
                  <a:pt x="6341550" y="3426008"/>
                </a:lnTo>
                <a:lnTo>
                  <a:pt x="5643248" y="3426008"/>
                </a:lnTo>
                <a:lnTo>
                  <a:pt x="5643248" y="3101675"/>
                </a:lnTo>
                <a:lnTo>
                  <a:pt x="6255973" y="3101675"/>
                </a:lnTo>
                <a:lnTo>
                  <a:pt x="6255973" y="2882600"/>
                </a:lnTo>
                <a:lnTo>
                  <a:pt x="5643248" y="2882600"/>
                </a:lnTo>
                <a:lnTo>
                  <a:pt x="5643248" y="2614746"/>
                </a:lnTo>
                <a:lnTo>
                  <a:pt x="6310742" y="2614746"/>
                </a:lnTo>
                <a:lnTo>
                  <a:pt x="6310742" y="2391393"/>
                </a:lnTo>
                <a:close/>
                <a:moveTo>
                  <a:pt x="3916358" y="2391393"/>
                </a:moveTo>
                <a:lnTo>
                  <a:pt x="3916358" y="3652785"/>
                </a:lnTo>
                <a:lnTo>
                  <a:pt x="4161962" y="3652785"/>
                </a:lnTo>
                <a:lnTo>
                  <a:pt x="4161962" y="2799591"/>
                </a:lnTo>
                <a:cubicBezTo>
                  <a:pt x="4161962" y="2775059"/>
                  <a:pt x="4161677" y="2740686"/>
                  <a:pt x="4161106" y="2696471"/>
                </a:cubicBezTo>
                <a:cubicBezTo>
                  <a:pt x="4160535" y="2652257"/>
                  <a:pt x="4160250" y="2618169"/>
                  <a:pt x="4160251" y="2594208"/>
                </a:cubicBezTo>
                <a:lnTo>
                  <a:pt x="4397297" y="3652785"/>
                </a:lnTo>
                <a:lnTo>
                  <a:pt x="4653169" y="3652785"/>
                </a:lnTo>
                <a:lnTo>
                  <a:pt x="4891927" y="2594208"/>
                </a:lnTo>
                <a:cubicBezTo>
                  <a:pt x="4891926" y="2618169"/>
                  <a:pt x="4891642" y="2652257"/>
                  <a:pt x="4891071" y="2696471"/>
                </a:cubicBezTo>
                <a:cubicBezTo>
                  <a:pt x="4890500" y="2740686"/>
                  <a:pt x="4890215" y="2775059"/>
                  <a:pt x="4890215" y="2799591"/>
                </a:cubicBezTo>
                <a:lnTo>
                  <a:pt x="4890215" y="3652785"/>
                </a:lnTo>
                <a:lnTo>
                  <a:pt x="5135818" y="3652785"/>
                </a:lnTo>
                <a:lnTo>
                  <a:pt x="5135818" y="2391393"/>
                </a:lnTo>
                <a:lnTo>
                  <a:pt x="4756717" y="2391393"/>
                </a:lnTo>
                <a:lnTo>
                  <a:pt x="4529084" y="3383220"/>
                </a:lnTo>
                <a:lnTo>
                  <a:pt x="4299740" y="2391393"/>
                </a:lnTo>
                <a:close/>
                <a:moveTo>
                  <a:pt x="2659802" y="2391393"/>
                </a:moveTo>
                <a:lnTo>
                  <a:pt x="2659802" y="3652785"/>
                </a:lnTo>
                <a:lnTo>
                  <a:pt x="2917387" y="3652785"/>
                </a:lnTo>
                <a:lnTo>
                  <a:pt x="2917387" y="3158155"/>
                </a:lnTo>
                <a:lnTo>
                  <a:pt x="3189519" y="3158155"/>
                </a:lnTo>
                <a:cubicBezTo>
                  <a:pt x="3267108" y="3158155"/>
                  <a:pt x="3320023" y="3171562"/>
                  <a:pt x="3348263" y="3198376"/>
                </a:cubicBezTo>
                <a:cubicBezTo>
                  <a:pt x="3376503" y="3225190"/>
                  <a:pt x="3391193" y="3278817"/>
                  <a:pt x="3392335" y="3359259"/>
                </a:cubicBezTo>
                <a:lnTo>
                  <a:pt x="3394046" y="3476498"/>
                </a:lnTo>
                <a:cubicBezTo>
                  <a:pt x="3394617" y="3513581"/>
                  <a:pt x="3398325" y="3549809"/>
                  <a:pt x="3405171" y="3585180"/>
                </a:cubicBezTo>
                <a:cubicBezTo>
                  <a:pt x="3408594" y="3602295"/>
                  <a:pt x="3414299" y="3624830"/>
                  <a:pt x="3422286" y="3652785"/>
                </a:cubicBezTo>
                <a:lnTo>
                  <a:pt x="3712389" y="3652785"/>
                </a:lnTo>
                <a:lnTo>
                  <a:pt x="3712389" y="3621122"/>
                </a:lnTo>
                <a:cubicBezTo>
                  <a:pt x="3687287" y="3605718"/>
                  <a:pt x="3671313" y="3581757"/>
                  <a:pt x="3664467" y="3549238"/>
                </a:cubicBezTo>
                <a:cubicBezTo>
                  <a:pt x="3659902" y="3528700"/>
                  <a:pt x="3657621" y="3489620"/>
                  <a:pt x="3657621" y="3431999"/>
                </a:cubicBezTo>
                <a:lnTo>
                  <a:pt x="3657621" y="3347278"/>
                </a:lnTo>
                <a:cubicBezTo>
                  <a:pt x="3657621" y="3258850"/>
                  <a:pt x="3645497" y="3193099"/>
                  <a:pt x="3621251" y="3150025"/>
                </a:cubicBezTo>
                <a:cubicBezTo>
                  <a:pt x="3597004" y="3106952"/>
                  <a:pt x="3555785" y="3073720"/>
                  <a:pt x="3497593" y="3050329"/>
                </a:cubicBezTo>
                <a:cubicBezTo>
                  <a:pt x="3567195" y="3026368"/>
                  <a:pt x="3617114" y="2985434"/>
                  <a:pt x="3647351" y="2927527"/>
                </a:cubicBezTo>
                <a:cubicBezTo>
                  <a:pt x="3677588" y="2869621"/>
                  <a:pt x="3692707" y="2810716"/>
                  <a:pt x="3692707" y="2750812"/>
                </a:cubicBezTo>
                <a:cubicBezTo>
                  <a:pt x="3692707" y="2701178"/>
                  <a:pt x="3684720" y="2656964"/>
                  <a:pt x="3668745" y="2618169"/>
                </a:cubicBezTo>
                <a:cubicBezTo>
                  <a:pt x="3652771" y="2579375"/>
                  <a:pt x="3631092" y="2544003"/>
                  <a:pt x="3603708" y="2512055"/>
                </a:cubicBezTo>
                <a:cubicBezTo>
                  <a:pt x="3570618" y="2473260"/>
                  <a:pt x="3530255" y="2443879"/>
                  <a:pt x="3482617" y="2423911"/>
                </a:cubicBezTo>
                <a:cubicBezTo>
                  <a:pt x="3434980" y="2403944"/>
                  <a:pt x="3366947" y="2393104"/>
                  <a:pt x="3278518" y="2391393"/>
                </a:cubicBezTo>
                <a:close/>
                <a:moveTo>
                  <a:pt x="1849694" y="2352883"/>
                </a:moveTo>
                <a:cubicBezTo>
                  <a:pt x="1669413" y="2352883"/>
                  <a:pt x="1531636" y="2401947"/>
                  <a:pt x="1436361" y="2500074"/>
                </a:cubicBezTo>
                <a:cubicBezTo>
                  <a:pt x="1308567" y="2615887"/>
                  <a:pt x="1244671" y="2789322"/>
                  <a:pt x="1244671" y="3020377"/>
                </a:cubicBezTo>
                <a:cubicBezTo>
                  <a:pt x="1244671" y="3246869"/>
                  <a:pt x="1308567" y="3420303"/>
                  <a:pt x="1436361" y="3540680"/>
                </a:cubicBezTo>
                <a:cubicBezTo>
                  <a:pt x="1531636" y="3638808"/>
                  <a:pt x="1669413" y="3687871"/>
                  <a:pt x="1849694" y="3687871"/>
                </a:cubicBezTo>
                <a:cubicBezTo>
                  <a:pt x="2029974" y="3687871"/>
                  <a:pt x="2167752" y="3638808"/>
                  <a:pt x="2263027" y="3540680"/>
                </a:cubicBezTo>
                <a:cubicBezTo>
                  <a:pt x="2390250" y="3420303"/>
                  <a:pt x="2453862" y="3246869"/>
                  <a:pt x="2453862" y="3020377"/>
                </a:cubicBezTo>
                <a:cubicBezTo>
                  <a:pt x="2453862" y="2789322"/>
                  <a:pt x="2390250" y="2615887"/>
                  <a:pt x="2263027" y="2500074"/>
                </a:cubicBezTo>
                <a:cubicBezTo>
                  <a:pt x="2167752" y="2401947"/>
                  <a:pt x="2029974" y="2352883"/>
                  <a:pt x="1849694" y="2352883"/>
                </a:cubicBezTo>
                <a:close/>
                <a:moveTo>
                  <a:pt x="1623023" y="0"/>
                </a:moveTo>
                <a:lnTo>
                  <a:pt x="2716256" y="0"/>
                </a:lnTo>
                <a:lnTo>
                  <a:pt x="3032455" y="0"/>
                </a:lnTo>
                <a:lnTo>
                  <a:pt x="3496422" y="0"/>
                </a:lnTo>
                <a:lnTo>
                  <a:pt x="5205951" y="0"/>
                </a:lnTo>
                <a:lnTo>
                  <a:pt x="9547224" y="0"/>
                </a:lnTo>
                <a:lnTo>
                  <a:pt x="9547224" y="6857990"/>
                </a:lnTo>
                <a:lnTo>
                  <a:pt x="5205951" y="6857990"/>
                </a:lnTo>
                <a:lnTo>
                  <a:pt x="3496422" y="6857990"/>
                </a:lnTo>
                <a:lnTo>
                  <a:pt x="3032455" y="6857990"/>
                </a:lnTo>
                <a:lnTo>
                  <a:pt x="2716256" y="6857990"/>
                </a:lnTo>
                <a:lnTo>
                  <a:pt x="2502754" y="6857990"/>
                </a:lnTo>
                <a:lnTo>
                  <a:pt x="2390998" y="6780589"/>
                </a:lnTo>
                <a:cubicBezTo>
                  <a:pt x="2217180" y="6653099"/>
                  <a:pt x="2046553" y="6515388"/>
                  <a:pt x="1874350" y="6374805"/>
                </a:cubicBezTo>
                <a:cubicBezTo>
                  <a:pt x="1637944" y="6181811"/>
                  <a:pt x="1402594" y="5997460"/>
                  <a:pt x="1182548" y="5808437"/>
                </a:cubicBezTo>
                <a:lnTo>
                  <a:pt x="952037" y="5598378"/>
                </a:lnTo>
                <a:lnTo>
                  <a:pt x="952037" y="4861827"/>
                </a:lnTo>
                <a:lnTo>
                  <a:pt x="1467206" y="5757810"/>
                </a:lnTo>
                <a:lnTo>
                  <a:pt x="1730780" y="5757810"/>
                </a:lnTo>
                <a:lnTo>
                  <a:pt x="1730780" y="4496417"/>
                </a:lnTo>
                <a:lnTo>
                  <a:pt x="1485177" y="4496417"/>
                </a:lnTo>
                <a:lnTo>
                  <a:pt x="1485177" y="5376996"/>
                </a:lnTo>
                <a:lnTo>
                  <a:pt x="982844" y="4496417"/>
                </a:lnTo>
                <a:lnTo>
                  <a:pt x="706434" y="4496417"/>
                </a:lnTo>
                <a:lnTo>
                  <a:pt x="706434" y="5355017"/>
                </a:lnTo>
                <a:lnTo>
                  <a:pt x="582566" y="5214040"/>
                </a:lnTo>
                <a:lnTo>
                  <a:pt x="466262" y="5063753"/>
                </a:lnTo>
                <a:lnTo>
                  <a:pt x="466262" y="4496417"/>
                </a:lnTo>
                <a:lnTo>
                  <a:pt x="204399" y="4496417"/>
                </a:lnTo>
                <a:lnTo>
                  <a:pt x="204399" y="4612004"/>
                </a:lnTo>
                <a:lnTo>
                  <a:pt x="159889" y="4511738"/>
                </a:lnTo>
                <a:cubicBezTo>
                  <a:pt x="58046" y="4250777"/>
                  <a:pt x="0" y="3958519"/>
                  <a:pt x="0" y="3621651"/>
                </a:cubicBezTo>
                <a:cubicBezTo>
                  <a:pt x="0" y="2093189"/>
                  <a:pt x="573736" y="754640"/>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ZoneTexte 1">
            <a:extLst>
              <a:ext uri="{FF2B5EF4-FFF2-40B4-BE49-F238E27FC236}">
                <a16:creationId xmlns:a16="http://schemas.microsoft.com/office/drawing/2014/main" id="{6D4FB07A-A5F9-6D9C-16A9-D4305C04E0A4}"/>
              </a:ext>
            </a:extLst>
          </p:cNvPr>
          <p:cNvSpPr txBox="1"/>
          <p:nvPr/>
        </p:nvSpPr>
        <p:spPr>
          <a:xfrm>
            <a:off x="0" y="0"/>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Il y a eu 50 000 décès supplémentaires par an en France en 2020 (pré-vaccinal), 2021 et 2022 (libre circulation).</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6" name="Image 5" descr="Une image contenant texte, capture d’écran, diagramme, ligne&#10;&#10;Description générée automatiquement">
            <a:extLst>
              <a:ext uri="{FF2B5EF4-FFF2-40B4-BE49-F238E27FC236}">
                <a16:creationId xmlns:a16="http://schemas.microsoft.com/office/drawing/2014/main" id="{6F3ACDA6-6457-3E5A-78C6-FF5507BF6D1D}"/>
              </a:ext>
            </a:extLst>
          </p:cNvPr>
          <p:cNvPicPr>
            <a:picLocks noChangeAspect="1"/>
          </p:cNvPicPr>
          <p:nvPr/>
        </p:nvPicPr>
        <p:blipFill>
          <a:blip r:embed="rId5"/>
          <a:stretch>
            <a:fillRect/>
          </a:stretch>
        </p:blipFill>
        <p:spPr>
          <a:xfrm>
            <a:off x="3201953" y="1471342"/>
            <a:ext cx="6345271" cy="5092734"/>
          </a:xfrm>
          <a:prstGeom prst="rect">
            <a:avLst/>
          </a:prstGeom>
        </p:spPr>
      </p:pic>
      <p:sp>
        <p:nvSpPr>
          <p:cNvPr id="8" name="ZoneTexte 7">
            <a:extLst>
              <a:ext uri="{FF2B5EF4-FFF2-40B4-BE49-F238E27FC236}">
                <a16:creationId xmlns:a16="http://schemas.microsoft.com/office/drawing/2014/main" id="{B908711C-362E-6A06-2A65-9DC307935AAB}"/>
              </a:ext>
            </a:extLst>
          </p:cNvPr>
          <p:cNvSpPr txBox="1"/>
          <p:nvPr/>
        </p:nvSpPr>
        <p:spPr>
          <a:xfrm>
            <a:off x="8098167" y="6596380"/>
            <a:ext cx="7431315" cy="261610"/>
          </a:xfrm>
          <a:prstGeom prst="rect">
            <a:avLst/>
          </a:prstGeom>
          <a:noFill/>
        </p:spPr>
        <p:txBody>
          <a:bodyPr wrap="square">
            <a:spAutoFit/>
          </a:bodyPr>
          <a:lstStyle/>
          <a:p>
            <a:r>
              <a:rPr lang="fr-FR" sz="1100" b="0" i="0" dirty="0">
                <a:effectLst/>
                <a:latin typeface="Arial" panose="020B0604020202020204" pitchFamily="34" charset="0"/>
                <a:cs typeface="Arial" panose="020B0604020202020204" pitchFamily="34" charset="0"/>
                <a:hlinkClick r:id="rId6"/>
              </a:rPr>
              <a:t>https://www.insee.fr/fr/statistiques/fichier/7628176/ip1951.pdf</a:t>
            </a:r>
            <a:endParaRPr lang="fr-FR" sz="1100"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1FA56AD7-B837-E7FA-1394-389656ACB563}"/>
              </a:ext>
            </a:extLst>
          </p:cNvPr>
          <p:cNvSpPr txBox="1"/>
          <p:nvPr/>
        </p:nvSpPr>
        <p:spPr>
          <a:xfrm>
            <a:off x="-13073475" y="-5427"/>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Sur la même période, il y a eu 160 000 décès dus au COVID</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10" name="Image 9" descr="Une image contenant texte, capture d’écran, Tracé, ligne&#10;&#10;Description générée automatiquement">
            <a:extLst>
              <a:ext uri="{FF2B5EF4-FFF2-40B4-BE49-F238E27FC236}">
                <a16:creationId xmlns:a16="http://schemas.microsoft.com/office/drawing/2014/main" id="{41ABAA85-6325-8D64-8580-FDD6D33544EF}"/>
              </a:ext>
            </a:extLst>
          </p:cNvPr>
          <p:cNvPicPr>
            <a:picLocks noChangeAspect="1"/>
          </p:cNvPicPr>
          <p:nvPr/>
        </p:nvPicPr>
        <p:blipFill>
          <a:blip r:embed="rId7"/>
          <a:stretch>
            <a:fillRect/>
          </a:stretch>
        </p:blipFill>
        <p:spPr>
          <a:xfrm>
            <a:off x="-11264125" y="1318233"/>
            <a:ext cx="8573299" cy="5287666"/>
          </a:xfrm>
          <a:prstGeom prst="rect">
            <a:avLst/>
          </a:prstGeom>
        </p:spPr>
      </p:pic>
    </p:spTree>
    <p:extLst>
      <p:ext uri="{BB962C8B-B14F-4D97-AF65-F5344CB8AC3E}">
        <p14:creationId xmlns:p14="http://schemas.microsoft.com/office/powerpoint/2010/main" val="653664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2" name="Image 11" descr="Détecteur de CO2 mural annonçant 528 ppm de CO2 en salle d’attente">
            <a:extLst>
              <a:ext uri="{FF2B5EF4-FFF2-40B4-BE49-F238E27FC236}">
                <a16:creationId xmlns:a16="http://schemas.microsoft.com/office/drawing/2014/main" id="{A05C7390-0224-1B6B-3A4D-AB2A87F411D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 uri="{28A0092B-C50C-407E-A947-70E740481C1C}">
                <a14:useLocalDpi xmlns:a14="http://schemas.microsoft.com/office/drawing/2010/main" val="0"/>
              </a:ext>
            </a:extLst>
          </a:blip>
          <a:srcRect t="4224"/>
          <a:stretch/>
        </p:blipFill>
        <p:spPr bwMode="auto">
          <a:xfrm>
            <a:off x="2644776" y="10"/>
            <a:ext cx="9547224" cy="6857990"/>
          </a:xfrm>
          <a:custGeom>
            <a:avLst/>
            <a:gdLst/>
            <a:ahLst/>
            <a:cxnLst/>
            <a:rect l="l" t="t" r="r" b="b"/>
            <a:pathLst>
              <a:path w="9547224" h="6857990">
                <a:moveTo>
                  <a:pt x="706434" y="5355017"/>
                </a:moveTo>
                <a:lnTo>
                  <a:pt x="719278" y="5369635"/>
                </a:lnTo>
                <a:cubicBezTo>
                  <a:pt x="766547" y="5420515"/>
                  <a:pt x="815441" y="5470479"/>
                  <a:pt x="865736" y="5519734"/>
                </a:cubicBezTo>
                <a:lnTo>
                  <a:pt x="952037" y="5598378"/>
                </a:lnTo>
                <a:lnTo>
                  <a:pt x="952037" y="5757810"/>
                </a:lnTo>
                <a:lnTo>
                  <a:pt x="706434" y="5757810"/>
                </a:lnTo>
                <a:close/>
                <a:moveTo>
                  <a:pt x="8565712" y="4715492"/>
                </a:moveTo>
                <a:lnTo>
                  <a:pt x="8872074" y="4715492"/>
                </a:lnTo>
                <a:cubicBezTo>
                  <a:pt x="8929124" y="4715492"/>
                  <a:pt x="8971913" y="4722909"/>
                  <a:pt x="9000439" y="4737742"/>
                </a:cubicBezTo>
                <a:cubicBezTo>
                  <a:pt x="9051214" y="4763985"/>
                  <a:pt x="9076602" y="4815331"/>
                  <a:pt x="9076602" y="4891779"/>
                </a:cubicBezTo>
                <a:cubicBezTo>
                  <a:pt x="9076602" y="4962522"/>
                  <a:pt x="9050358" y="5009875"/>
                  <a:pt x="8997871" y="5033836"/>
                </a:cubicBezTo>
                <a:cubicBezTo>
                  <a:pt x="8968205" y="5047528"/>
                  <a:pt x="8923705" y="5054374"/>
                  <a:pt x="8864373" y="5054374"/>
                </a:cubicBezTo>
                <a:lnTo>
                  <a:pt x="8565712" y="5054374"/>
                </a:lnTo>
                <a:close/>
                <a:moveTo>
                  <a:pt x="4669987" y="4715492"/>
                </a:moveTo>
                <a:lnTo>
                  <a:pt x="4976350" y="4715492"/>
                </a:lnTo>
                <a:cubicBezTo>
                  <a:pt x="5033400" y="4715492"/>
                  <a:pt x="5076188" y="4722909"/>
                  <a:pt x="5104714" y="4737742"/>
                </a:cubicBezTo>
                <a:cubicBezTo>
                  <a:pt x="5155489" y="4763985"/>
                  <a:pt x="5180876" y="4815331"/>
                  <a:pt x="5180877" y="4891779"/>
                </a:cubicBezTo>
                <a:cubicBezTo>
                  <a:pt x="5180876" y="4962522"/>
                  <a:pt x="5154633" y="5009875"/>
                  <a:pt x="5102147" y="5033836"/>
                </a:cubicBezTo>
                <a:cubicBezTo>
                  <a:pt x="5072480" y="5047528"/>
                  <a:pt x="5027980" y="5054374"/>
                  <a:pt x="4968648" y="5054374"/>
                </a:cubicBezTo>
                <a:lnTo>
                  <a:pt x="4669987" y="5054374"/>
                </a:lnTo>
                <a:close/>
                <a:moveTo>
                  <a:pt x="3602294" y="4681262"/>
                </a:moveTo>
                <a:cubicBezTo>
                  <a:pt x="3706697" y="4681262"/>
                  <a:pt x="3789563" y="4719914"/>
                  <a:pt x="3850893" y="4797217"/>
                </a:cubicBezTo>
                <a:cubicBezTo>
                  <a:pt x="3912222" y="4874521"/>
                  <a:pt x="3942887" y="4983916"/>
                  <a:pt x="3942887" y="5125402"/>
                </a:cubicBezTo>
                <a:cubicBezTo>
                  <a:pt x="3942887" y="5267459"/>
                  <a:pt x="3912365" y="5376996"/>
                  <a:pt x="3851321" y="5454015"/>
                </a:cubicBezTo>
                <a:cubicBezTo>
                  <a:pt x="3789706" y="5531033"/>
                  <a:pt x="3706697" y="5569542"/>
                  <a:pt x="3602294" y="5569542"/>
                </a:cubicBezTo>
                <a:cubicBezTo>
                  <a:pt x="3497891" y="5569542"/>
                  <a:pt x="3414597" y="5531033"/>
                  <a:pt x="3352412" y="5454015"/>
                </a:cubicBezTo>
                <a:cubicBezTo>
                  <a:pt x="3290226" y="5376996"/>
                  <a:pt x="3259133" y="5267459"/>
                  <a:pt x="3259133" y="5125402"/>
                </a:cubicBezTo>
                <a:cubicBezTo>
                  <a:pt x="3259133" y="4983346"/>
                  <a:pt x="3290226" y="4873808"/>
                  <a:pt x="3352412" y="4796790"/>
                </a:cubicBezTo>
                <a:cubicBezTo>
                  <a:pt x="3414597" y="4719771"/>
                  <a:pt x="3497891" y="4681262"/>
                  <a:pt x="3602294" y="4681262"/>
                </a:cubicBezTo>
                <a:close/>
                <a:moveTo>
                  <a:pt x="204399" y="4612004"/>
                </a:moveTo>
                <a:lnTo>
                  <a:pt x="244261" y="4701798"/>
                </a:lnTo>
                <a:cubicBezTo>
                  <a:pt x="305687" y="4824870"/>
                  <a:pt x="377172" y="4940950"/>
                  <a:pt x="456935" y="5051701"/>
                </a:cubicBezTo>
                <a:lnTo>
                  <a:pt x="466262" y="5063753"/>
                </a:lnTo>
                <a:lnTo>
                  <a:pt x="466262" y="5757810"/>
                </a:lnTo>
                <a:lnTo>
                  <a:pt x="204399" y="5757810"/>
                </a:lnTo>
                <a:close/>
                <a:moveTo>
                  <a:pt x="1977537" y="4498129"/>
                </a:moveTo>
                <a:lnTo>
                  <a:pt x="1977537" y="5757810"/>
                </a:lnTo>
                <a:lnTo>
                  <a:pt x="2239400" y="5757810"/>
                </a:lnTo>
                <a:lnTo>
                  <a:pt x="2239400" y="5228949"/>
                </a:lnTo>
                <a:lnTo>
                  <a:pt x="2793078" y="5228949"/>
                </a:lnTo>
                <a:lnTo>
                  <a:pt x="2793078" y="5009874"/>
                </a:lnTo>
                <a:lnTo>
                  <a:pt x="2239400" y="5009874"/>
                </a:lnTo>
                <a:lnTo>
                  <a:pt x="2239400" y="4719771"/>
                </a:lnTo>
                <a:lnTo>
                  <a:pt x="2871808" y="4719771"/>
                </a:lnTo>
                <a:lnTo>
                  <a:pt x="2871808" y="4498129"/>
                </a:lnTo>
                <a:close/>
                <a:moveTo>
                  <a:pt x="8308128" y="4496417"/>
                </a:moveTo>
                <a:lnTo>
                  <a:pt x="8308128" y="5757810"/>
                </a:lnTo>
                <a:lnTo>
                  <a:pt x="8565712" y="5757810"/>
                </a:lnTo>
                <a:lnTo>
                  <a:pt x="8565712" y="5263180"/>
                </a:lnTo>
                <a:lnTo>
                  <a:pt x="8837844" y="5263180"/>
                </a:lnTo>
                <a:cubicBezTo>
                  <a:pt x="8915432" y="5263180"/>
                  <a:pt x="8968348" y="5276587"/>
                  <a:pt x="8996588" y="5303401"/>
                </a:cubicBezTo>
                <a:cubicBezTo>
                  <a:pt x="9024828" y="5330215"/>
                  <a:pt x="9039518" y="5383842"/>
                  <a:pt x="9040660" y="5464284"/>
                </a:cubicBezTo>
                <a:lnTo>
                  <a:pt x="9042371" y="5581523"/>
                </a:lnTo>
                <a:cubicBezTo>
                  <a:pt x="9042941" y="5618606"/>
                  <a:pt x="9046650" y="5654833"/>
                  <a:pt x="9053496" y="5690205"/>
                </a:cubicBezTo>
                <a:cubicBezTo>
                  <a:pt x="9056919" y="5707320"/>
                  <a:pt x="9062623" y="5729855"/>
                  <a:pt x="9070611" y="5757810"/>
                </a:cubicBezTo>
                <a:lnTo>
                  <a:pt x="9360714" y="5757810"/>
                </a:lnTo>
                <a:lnTo>
                  <a:pt x="9360714" y="5726147"/>
                </a:lnTo>
                <a:cubicBezTo>
                  <a:pt x="9335611" y="5710743"/>
                  <a:pt x="9319638" y="5686782"/>
                  <a:pt x="9312792" y="5654263"/>
                </a:cubicBezTo>
                <a:cubicBezTo>
                  <a:pt x="9308227" y="5633725"/>
                  <a:pt x="9305946" y="5594645"/>
                  <a:pt x="9305946" y="5537023"/>
                </a:cubicBezTo>
                <a:lnTo>
                  <a:pt x="9305946" y="5452303"/>
                </a:lnTo>
                <a:cubicBezTo>
                  <a:pt x="9305946" y="5363874"/>
                  <a:pt x="9293822" y="5298124"/>
                  <a:pt x="9269576" y="5255050"/>
                </a:cubicBezTo>
                <a:cubicBezTo>
                  <a:pt x="9245328" y="5211977"/>
                  <a:pt x="9204110" y="5178745"/>
                  <a:pt x="9145918" y="5155354"/>
                </a:cubicBezTo>
                <a:cubicBezTo>
                  <a:pt x="9215520" y="5131392"/>
                  <a:pt x="9265439" y="5090459"/>
                  <a:pt x="9295677" y="5032552"/>
                </a:cubicBezTo>
                <a:cubicBezTo>
                  <a:pt x="9325913" y="4974646"/>
                  <a:pt x="9341032" y="4915740"/>
                  <a:pt x="9341032" y="4855837"/>
                </a:cubicBezTo>
                <a:cubicBezTo>
                  <a:pt x="9341032" y="4806203"/>
                  <a:pt x="9333044" y="4761989"/>
                  <a:pt x="9317071" y="4723194"/>
                </a:cubicBezTo>
                <a:cubicBezTo>
                  <a:pt x="9301096" y="4684400"/>
                  <a:pt x="9279417" y="4649028"/>
                  <a:pt x="9252033" y="4617080"/>
                </a:cubicBezTo>
                <a:cubicBezTo>
                  <a:pt x="9218943" y="4578285"/>
                  <a:pt x="9178579" y="4548904"/>
                  <a:pt x="9130942" y="4528936"/>
                </a:cubicBezTo>
                <a:cubicBezTo>
                  <a:pt x="9083305" y="4508969"/>
                  <a:pt x="9015272" y="4498129"/>
                  <a:pt x="8926843" y="4496417"/>
                </a:cubicBezTo>
                <a:close/>
                <a:moveTo>
                  <a:pt x="7138264" y="4496417"/>
                </a:moveTo>
                <a:lnTo>
                  <a:pt x="7138264" y="5757810"/>
                </a:lnTo>
                <a:lnTo>
                  <a:pt x="8094150" y="5757810"/>
                </a:lnTo>
                <a:lnTo>
                  <a:pt x="8094150" y="5531033"/>
                </a:lnTo>
                <a:lnTo>
                  <a:pt x="7395849" y="5531033"/>
                </a:lnTo>
                <a:lnTo>
                  <a:pt x="7395849" y="5206699"/>
                </a:lnTo>
                <a:lnTo>
                  <a:pt x="8008574" y="5206699"/>
                </a:lnTo>
                <a:lnTo>
                  <a:pt x="8008574" y="4987624"/>
                </a:lnTo>
                <a:lnTo>
                  <a:pt x="7395849" y="4987624"/>
                </a:lnTo>
                <a:lnTo>
                  <a:pt x="7395849" y="4719771"/>
                </a:lnTo>
                <a:lnTo>
                  <a:pt x="8063343" y="4719771"/>
                </a:lnTo>
                <a:lnTo>
                  <a:pt x="8063343" y="4496417"/>
                </a:lnTo>
                <a:close/>
                <a:moveTo>
                  <a:pt x="5668959" y="4496417"/>
                </a:moveTo>
                <a:lnTo>
                  <a:pt x="5668959" y="5757810"/>
                </a:lnTo>
                <a:lnTo>
                  <a:pt x="5914562" y="5757810"/>
                </a:lnTo>
                <a:lnTo>
                  <a:pt x="5914562" y="4904616"/>
                </a:lnTo>
                <a:cubicBezTo>
                  <a:pt x="5914562" y="4880084"/>
                  <a:pt x="5914276" y="4845711"/>
                  <a:pt x="5913706" y="4801496"/>
                </a:cubicBezTo>
                <a:cubicBezTo>
                  <a:pt x="5913136" y="4757282"/>
                  <a:pt x="5912850" y="4723194"/>
                  <a:pt x="5912850" y="4699233"/>
                </a:cubicBezTo>
                <a:lnTo>
                  <a:pt x="6149896" y="5757810"/>
                </a:lnTo>
                <a:lnTo>
                  <a:pt x="6405769" y="5757810"/>
                </a:lnTo>
                <a:lnTo>
                  <a:pt x="6644526" y="4699233"/>
                </a:lnTo>
                <a:cubicBezTo>
                  <a:pt x="6644526" y="4723194"/>
                  <a:pt x="6644242" y="4757282"/>
                  <a:pt x="6643671" y="4801496"/>
                </a:cubicBezTo>
                <a:cubicBezTo>
                  <a:pt x="6643100" y="4845711"/>
                  <a:pt x="6642815" y="4880084"/>
                  <a:pt x="6642815" y="4904616"/>
                </a:cubicBezTo>
                <a:lnTo>
                  <a:pt x="6642815" y="5757810"/>
                </a:lnTo>
                <a:lnTo>
                  <a:pt x="6888419" y="5757810"/>
                </a:lnTo>
                <a:lnTo>
                  <a:pt x="6888419" y="4496417"/>
                </a:lnTo>
                <a:lnTo>
                  <a:pt x="6509316" y="4496417"/>
                </a:lnTo>
                <a:lnTo>
                  <a:pt x="6281684" y="5488245"/>
                </a:lnTo>
                <a:lnTo>
                  <a:pt x="6052340" y="4496417"/>
                </a:lnTo>
                <a:close/>
                <a:moveTo>
                  <a:pt x="4412403" y="4496417"/>
                </a:moveTo>
                <a:lnTo>
                  <a:pt x="4412403" y="5757810"/>
                </a:lnTo>
                <a:lnTo>
                  <a:pt x="4669987" y="5757810"/>
                </a:lnTo>
                <a:lnTo>
                  <a:pt x="4669987" y="5263180"/>
                </a:lnTo>
                <a:lnTo>
                  <a:pt x="4942119" y="5263180"/>
                </a:lnTo>
                <a:cubicBezTo>
                  <a:pt x="5019708" y="5263180"/>
                  <a:pt x="5072623" y="5276587"/>
                  <a:pt x="5100863" y="5303401"/>
                </a:cubicBezTo>
                <a:cubicBezTo>
                  <a:pt x="5129103" y="5330215"/>
                  <a:pt x="5143794" y="5383842"/>
                  <a:pt x="5144935" y="5464284"/>
                </a:cubicBezTo>
                <a:lnTo>
                  <a:pt x="5146646" y="5581523"/>
                </a:lnTo>
                <a:cubicBezTo>
                  <a:pt x="5147217" y="5618606"/>
                  <a:pt x="5150925" y="5654833"/>
                  <a:pt x="5157771" y="5690205"/>
                </a:cubicBezTo>
                <a:cubicBezTo>
                  <a:pt x="5161194" y="5707320"/>
                  <a:pt x="5166899" y="5729855"/>
                  <a:pt x="5174886" y="5757810"/>
                </a:cubicBezTo>
                <a:lnTo>
                  <a:pt x="5464990" y="5757810"/>
                </a:lnTo>
                <a:lnTo>
                  <a:pt x="5464990" y="5726147"/>
                </a:lnTo>
                <a:cubicBezTo>
                  <a:pt x="5439887" y="5710743"/>
                  <a:pt x="5423913" y="5686782"/>
                  <a:pt x="5417067" y="5654263"/>
                </a:cubicBezTo>
                <a:cubicBezTo>
                  <a:pt x="5412503" y="5633725"/>
                  <a:pt x="5410221" y="5594645"/>
                  <a:pt x="5410221" y="5537023"/>
                </a:cubicBezTo>
                <a:lnTo>
                  <a:pt x="5410221" y="5452303"/>
                </a:lnTo>
                <a:cubicBezTo>
                  <a:pt x="5410221" y="5363874"/>
                  <a:pt x="5398097" y="5298124"/>
                  <a:pt x="5373851" y="5255050"/>
                </a:cubicBezTo>
                <a:cubicBezTo>
                  <a:pt x="5349604" y="5211977"/>
                  <a:pt x="5308385" y="5178745"/>
                  <a:pt x="5250193" y="5155354"/>
                </a:cubicBezTo>
                <a:cubicBezTo>
                  <a:pt x="5319795" y="5131392"/>
                  <a:pt x="5369715" y="5090459"/>
                  <a:pt x="5399952" y="5032552"/>
                </a:cubicBezTo>
                <a:cubicBezTo>
                  <a:pt x="5430188" y="4974646"/>
                  <a:pt x="5445307" y="4915740"/>
                  <a:pt x="5445307" y="4855837"/>
                </a:cubicBezTo>
                <a:cubicBezTo>
                  <a:pt x="5445307" y="4806203"/>
                  <a:pt x="5437320" y="4761989"/>
                  <a:pt x="5421346" y="4723194"/>
                </a:cubicBezTo>
                <a:cubicBezTo>
                  <a:pt x="5405371" y="4684400"/>
                  <a:pt x="5383692" y="4649028"/>
                  <a:pt x="5356308" y="4617080"/>
                </a:cubicBezTo>
                <a:cubicBezTo>
                  <a:pt x="5323218" y="4578285"/>
                  <a:pt x="5282855" y="4548904"/>
                  <a:pt x="5235218" y="4528936"/>
                </a:cubicBezTo>
                <a:cubicBezTo>
                  <a:pt x="5187580" y="4508969"/>
                  <a:pt x="5119547" y="4498129"/>
                  <a:pt x="5031118" y="4496417"/>
                </a:cubicBezTo>
                <a:close/>
                <a:moveTo>
                  <a:pt x="3602294" y="4457908"/>
                </a:moveTo>
                <a:cubicBezTo>
                  <a:pt x="3422013" y="4457908"/>
                  <a:pt x="3284236" y="4506972"/>
                  <a:pt x="3188961" y="4605099"/>
                </a:cubicBezTo>
                <a:cubicBezTo>
                  <a:pt x="3061167" y="4720912"/>
                  <a:pt x="2997270" y="4894346"/>
                  <a:pt x="2997270" y="5125402"/>
                </a:cubicBezTo>
                <a:cubicBezTo>
                  <a:pt x="2997270" y="5351894"/>
                  <a:pt x="3061167" y="5525328"/>
                  <a:pt x="3188961" y="5645705"/>
                </a:cubicBezTo>
                <a:cubicBezTo>
                  <a:pt x="3284236" y="5743833"/>
                  <a:pt x="3422013" y="5792896"/>
                  <a:pt x="3602294" y="5792896"/>
                </a:cubicBezTo>
                <a:cubicBezTo>
                  <a:pt x="3782574" y="5792896"/>
                  <a:pt x="3920352" y="5743833"/>
                  <a:pt x="4015627" y="5645705"/>
                </a:cubicBezTo>
                <a:cubicBezTo>
                  <a:pt x="4142850" y="5525328"/>
                  <a:pt x="4206461" y="5351894"/>
                  <a:pt x="4206462" y="5125402"/>
                </a:cubicBezTo>
                <a:cubicBezTo>
                  <a:pt x="4206461" y="4894346"/>
                  <a:pt x="4142850" y="4720912"/>
                  <a:pt x="4015627" y="4605099"/>
                </a:cubicBezTo>
                <a:cubicBezTo>
                  <a:pt x="3920352" y="4506972"/>
                  <a:pt x="3782574" y="4457908"/>
                  <a:pt x="3602294" y="4457908"/>
                </a:cubicBezTo>
                <a:close/>
                <a:moveTo>
                  <a:pt x="6813111" y="2610467"/>
                </a:moveTo>
                <a:lnTo>
                  <a:pt x="7119474" y="2610467"/>
                </a:lnTo>
                <a:cubicBezTo>
                  <a:pt x="7176524" y="2610467"/>
                  <a:pt x="7219312" y="2617884"/>
                  <a:pt x="7247838" y="2632717"/>
                </a:cubicBezTo>
                <a:cubicBezTo>
                  <a:pt x="7298614" y="2658961"/>
                  <a:pt x="7324002" y="2710306"/>
                  <a:pt x="7324002" y="2786755"/>
                </a:cubicBezTo>
                <a:cubicBezTo>
                  <a:pt x="7324002" y="2857497"/>
                  <a:pt x="7297758" y="2904850"/>
                  <a:pt x="7245272" y="2928811"/>
                </a:cubicBezTo>
                <a:cubicBezTo>
                  <a:pt x="7215604" y="2942503"/>
                  <a:pt x="7171105" y="2949349"/>
                  <a:pt x="7111772" y="2949349"/>
                </a:cubicBezTo>
                <a:lnTo>
                  <a:pt x="6813111" y="2949349"/>
                </a:lnTo>
                <a:close/>
                <a:moveTo>
                  <a:pt x="2917387" y="2610467"/>
                </a:moveTo>
                <a:lnTo>
                  <a:pt x="3223749" y="2610467"/>
                </a:lnTo>
                <a:cubicBezTo>
                  <a:pt x="3280800" y="2610467"/>
                  <a:pt x="3323588" y="2617884"/>
                  <a:pt x="3352114" y="2632717"/>
                </a:cubicBezTo>
                <a:cubicBezTo>
                  <a:pt x="3402889" y="2658961"/>
                  <a:pt x="3428276" y="2710306"/>
                  <a:pt x="3428276" y="2786755"/>
                </a:cubicBezTo>
                <a:cubicBezTo>
                  <a:pt x="3428276" y="2857497"/>
                  <a:pt x="3402033" y="2904850"/>
                  <a:pt x="3349546" y="2928811"/>
                </a:cubicBezTo>
                <a:cubicBezTo>
                  <a:pt x="3319880" y="2942503"/>
                  <a:pt x="3275380" y="2949349"/>
                  <a:pt x="3216047" y="2949349"/>
                </a:cubicBezTo>
                <a:lnTo>
                  <a:pt x="2917387" y="2949349"/>
                </a:lnTo>
                <a:close/>
                <a:moveTo>
                  <a:pt x="1849694" y="2576237"/>
                </a:moveTo>
                <a:cubicBezTo>
                  <a:pt x="1954097" y="2576237"/>
                  <a:pt x="2036963" y="2614889"/>
                  <a:pt x="2098293" y="2692193"/>
                </a:cubicBezTo>
                <a:cubicBezTo>
                  <a:pt x="2159622" y="2769497"/>
                  <a:pt x="2190287" y="2878891"/>
                  <a:pt x="2190287" y="3020377"/>
                </a:cubicBezTo>
                <a:cubicBezTo>
                  <a:pt x="2190287" y="3162434"/>
                  <a:pt x="2159765" y="3271971"/>
                  <a:pt x="2098721" y="3348990"/>
                </a:cubicBezTo>
                <a:cubicBezTo>
                  <a:pt x="2037106" y="3426008"/>
                  <a:pt x="1954097" y="3464518"/>
                  <a:pt x="1849694" y="3464518"/>
                </a:cubicBezTo>
                <a:cubicBezTo>
                  <a:pt x="1745291" y="3464518"/>
                  <a:pt x="1661997" y="3426008"/>
                  <a:pt x="1599811" y="3348990"/>
                </a:cubicBezTo>
                <a:cubicBezTo>
                  <a:pt x="1537626" y="3271971"/>
                  <a:pt x="1506533" y="3162434"/>
                  <a:pt x="1506533" y="3020377"/>
                </a:cubicBezTo>
                <a:cubicBezTo>
                  <a:pt x="1506533" y="2878321"/>
                  <a:pt x="1537626" y="2768784"/>
                  <a:pt x="1599811" y="2691765"/>
                </a:cubicBezTo>
                <a:cubicBezTo>
                  <a:pt x="1661997" y="2614746"/>
                  <a:pt x="1745291" y="2576237"/>
                  <a:pt x="1849694" y="2576237"/>
                </a:cubicBezTo>
                <a:close/>
                <a:moveTo>
                  <a:pt x="224937" y="2393104"/>
                </a:moveTo>
                <a:lnTo>
                  <a:pt x="224937" y="3652785"/>
                </a:lnTo>
                <a:lnTo>
                  <a:pt x="486800" y="3652785"/>
                </a:lnTo>
                <a:lnTo>
                  <a:pt x="486800" y="3123924"/>
                </a:lnTo>
                <a:lnTo>
                  <a:pt x="1040479" y="3123924"/>
                </a:lnTo>
                <a:lnTo>
                  <a:pt x="1040479" y="2904849"/>
                </a:lnTo>
                <a:lnTo>
                  <a:pt x="486800" y="2904849"/>
                </a:lnTo>
                <a:lnTo>
                  <a:pt x="486800" y="2614746"/>
                </a:lnTo>
                <a:lnTo>
                  <a:pt x="1119208" y="2614746"/>
                </a:lnTo>
                <a:lnTo>
                  <a:pt x="1119208" y="2393104"/>
                </a:lnTo>
                <a:close/>
                <a:moveTo>
                  <a:pt x="6555527" y="2391393"/>
                </a:moveTo>
                <a:lnTo>
                  <a:pt x="6555527" y="3652785"/>
                </a:lnTo>
                <a:lnTo>
                  <a:pt x="6813111" y="3652785"/>
                </a:lnTo>
                <a:lnTo>
                  <a:pt x="6813111" y="3158155"/>
                </a:lnTo>
                <a:lnTo>
                  <a:pt x="7085244" y="3158155"/>
                </a:lnTo>
                <a:cubicBezTo>
                  <a:pt x="7162832" y="3158155"/>
                  <a:pt x="7215748" y="3171562"/>
                  <a:pt x="7243988" y="3198376"/>
                </a:cubicBezTo>
                <a:cubicBezTo>
                  <a:pt x="7272228" y="3225190"/>
                  <a:pt x="7286918" y="3278817"/>
                  <a:pt x="7288060" y="3359259"/>
                </a:cubicBezTo>
                <a:lnTo>
                  <a:pt x="7289771" y="3476498"/>
                </a:lnTo>
                <a:cubicBezTo>
                  <a:pt x="7290341" y="3513581"/>
                  <a:pt x="7294050" y="3549809"/>
                  <a:pt x="7300896" y="3585180"/>
                </a:cubicBezTo>
                <a:cubicBezTo>
                  <a:pt x="7304319" y="3602295"/>
                  <a:pt x="7310024" y="3624830"/>
                  <a:pt x="7318011" y="3652785"/>
                </a:cubicBezTo>
                <a:lnTo>
                  <a:pt x="7608114" y="3652785"/>
                </a:lnTo>
                <a:lnTo>
                  <a:pt x="7608114" y="3621122"/>
                </a:lnTo>
                <a:cubicBezTo>
                  <a:pt x="7583012" y="3605718"/>
                  <a:pt x="7567038" y="3581757"/>
                  <a:pt x="7560192" y="3549238"/>
                </a:cubicBezTo>
                <a:cubicBezTo>
                  <a:pt x="7555627" y="3528700"/>
                  <a:pt x="7553346" y="3489620"/>
                  <a:pt x="7553346" y="3431999"/>
                </a:cubicBezTo>
                <a:lnTo>
                  <a:pt x="7553346" y="3347278"/>
                </a:lnTo>
                <a:cubicBezTo>
                  <a:pt x="7553346" y="3258850"/>
                  <a:pt x="7541222" y="3193099"/>
                  <a:pt x="7516976" y="3150025"/>
                </a:cubicBezTo>
                <a:cubicBezTo>
                  <a:pt x="7492728" y="3106952"/>
                  <a:pt x="7451510" y="3073720"/>
                  <a:pt x="7393318" y="3050329"/>
                </a:cubicBezTo>
                <a:cubicBezTo>
                  <a:pt x="7462920" y="3026368"/>
                  <a:pt x="7512839" y="2985434"/>
                  <a:pt x="7543076" y="2927527"/>
                </a:cubicBezTo>
                <a:cubicBezTo>
                  <a:pt x="7573313" y="2869621"/>
                  <a:pt x="7588432" y="2810716"/>
                  <a:pt x="7588432" y="2750812"/>
                </a:cubicBezTo>
                <a:cubicBezTo>
                  <a:pt x="7588432" y="2701178"/>
                  <a:pt x="7580444" y="2656964"/>
                  <a:pt x="7564470" y="2618169"/>
                </a:cubicBezTo>
                <a:cubicBezTo>
                  <a:pt x="7548496" y="2579375"/>
                  <a:pt x="7526817" y="2544003"/>
                  <a:pt x="7499432" y="2512055"/>
                </a:cubicBezTo>
                <a:cubicBezTo>
                  <a:pt x="7466343" y="2473260"/>
                  <a:pt x="7425979" y="2443879"/>
                  <a:pt x="7378342" y="2423911"/>
                </a:cubicBezTo>
                <a:cubicBezTo>
                  <a:pt x="7330704" y="2403944"/>
                  <a:pt x="7262672" y="2393104"/>
                  <a:pt x="7174243" y="2391393"/>
                </a:cubicBezTo>
                <a:close/>
                <a:moveTo>
                  <a:pt x="5385664" y="2391393"/>
                </a:moveTo>
                <a:lnTo>
                  <a:pt x="5385664" y="3652785"/>
                </a:lnTo>
                <a:lnTo>
                  <a:pt x="6341550" y="3652785"/>
                </a:lnTo>
                <a:lnTo>
                  <a:pt x="6341550" y="3426008"/>
                </a:lnTo>
                <a:lnTo>
                  <a:pt x="5643248" y="3426008"/>
                </a:lnTo>
                <a:lnTo>
                  <a:pt x="5643248" y="3101675"/>
                </a:lnTo>
                <a:lnTo>
                  <a:pt x="6255973" y="3101675"/>
                </a:lnTo>
                <a:lnTo>
                  <a:pt x="6255973" y="2882600"/>
                </a:lnTo>
                <a:lnTo>
                  <a:pt x="5643248" y="2882600"/>
                </a:lnTo>
                <a:lnTo>
                  <a:pt x="5643248" y="2614746"/>
                </a:lnTo>
                <a:lnTo>
                  <a:pt x="6310742" y="2614746"/>
                </a:lnTo>
                <a:lnTo>
                  <a:pt x="6310742" y="2391393"/>
                </a:lnTo>
                <a:close/>
                <a:moveTo>
                  <a:pt x="3916358" y="2391393"/>
                </a:moveTo>
                <a:lnTo>
                  <a:pt x="3916358" y="3652785"/>
                </a:lnTo>
                <a:lnTo>
                  <a:pt x="4161962" y="3652785"/>
                </a:lnTo>
                <a:lnTo>
                  <a:pt x="4161962" y="2799591"/>
                </a:lnTo>
                <a:cubicBezTo>
                  <a:pt x="4161962" y="2775059"/>
                  <a:pt x="4161677" y="2740686"/>
                  <a:pt x="4161106" y="2696471"/>
                </a:cubicBezTo>
                <a:cubicBezTo>
                  <a:pt x="4160535" y="2652257"/>
                  <a:pt x="4160250" y="2618169"/>
                  <a:pt x="4160251" y="2594208"/>
                </a:cubicBezTo>
                <a:lnTo>
                  <a:pt x="4397297" y="3652785"/>
                </a:lnTo>
                <a:lnTo>
                  <a:pt x="4653169" y="3652785"/>
                </a:lnTo>
                <a:lnTo>
                  <a:pt x="4891927" y="2594208"/>
                </a:lnTo>
                <a:cubicBezTo>
                  <a:pt x="4891926" y="2618169"/>
                  <a:pt x="4891642" y="2652257"/>
                  <a:pt x="4891071" y="2696471"/>
                </a:cubicBezTo>
                <a:cubicBezTo>
                  <a:pt x="4890500" y="2740686"/>
                  <a:pt x="4890215" y="2775059"/>
                  <a:pt x="4890215" y="2799591"/>
                </a:cubicBezTo>
                <a:lnTo>
                  <a:pt x="4890215" y="3652785"/>
                </a:lnTo>
                <a:lnTo>
                  <a:pt x="5135818" y="3652785"/>
                </a:lnTo>
                <a:lnTo>
                  <a:pt x="5135818" y="2391393"/>
                </a:lnTo>
                <a:lnTo>
                  <a:pt x="4756717" y="2391393"/>
                </a:lnTo>
                <a:lnTo>
                  <a:pt x="4529084" y="3383220"/>
                </a:lnTo>
                <a:lnTo>
                  <a:pt x="4299740" y="2391393"/>
                </a:lnTo>
                <a:close/>
                <a:moveTo>
                  <a:pt x="2659802" y="2391393"/>
                </a:moveTo>
                <a:lnTo>
                  <a:pt x="2659802" y="3652785"/>
                </a:lnTo>
                <a:lnTo>
                  <a:pt x="2917387" y="3652785"/>
                </a:lnTo>
                <a:lnTo>
                  <a:pt x="2917387" y="3158155"/>
                </a:lnTo>
                <a:lnTo>
                  <a:pt x="3189519" y="3158155"/>
                </a:lnTo>
                <a:cubicBezTo>
                  <a:pt x="3267108" y="3158155"/>
                  <a:pt x="3320023" y="3171562"/>
                  <a:pt x="3348263" y="3198376"/>
                </a:cubicBezTo>
                <a:cubicBezTo>
                  <a:pt x="3376503" y="3225190"/>
                  <a:pt x="3391193" y="3278817"/>
                  <a:pt x="3392335" y="3359259"/>
                </a:cubicBezTo>
                <a:lnTo>
                  <a:pt x="3394046" y="3476498"/>
                </a:lnTo>
                <a:cubicBezTo>
                  <a:pt x="3394617" y="3513581"/>
                  <a:pt x="3398325" y="3549809"/>
                  <a:pt x="3405171" y="3585180"/>
                </a:cubicBezTo>
                <a:cubicBezTo>
                  <a:pt x="3408594" y="3602295"/>
                  <a:pt x="3414299" y="3624830"/>
                  <a:pt x="3422286" y="3652785"/>
                </a:cubicBezTo>
                <a:lnTo>
                  <a:pt x="3712389" y="3652785"/>
                </a:lnTo>
                <a:lnTo>
                  <a:pt x="3712389" y="3621122"/>
                </a:lnTo>
                <a:cubicBezTo>
                  <a:pt x="3687287" y="3605718"/>
                  <a:pt x="3671313" y="3581757"/>
                  <a:pt x="3664467" y="3549238"/>
                </a:cubicBezTo>
                <a:cubicBezTo>
                  <a:pt x="3659902" y="3528700"/>
                  <a:pt x="3657621" y="3489620"/>
                  <a:pt x="3657621" y="3431999"/>
                </a:cubicBezTo>
                <a:lnTo>
                  <a:pt x="3657621" y="3347278"/>
                </a:lnTo>
                <a:cubicBezTo>
                  <a:pt x="3657621" y="3258850"/>
                  <a:pt x="3645497" y="3193099"/>
                  <a:pt x="3621251" y="3150025"/>
                </a:cubicBezTo>
                <a:cubicBezTo>
                  <a:pt x="3597004" y="3106952"/>
                  <a:pt x="3555785" y="3073720"/>
                  <a:pt x="3497593" y="3050329"/>
                </a:cubicBezTo>
                <a:cubicBezTo>
                  <a:pt x="3567195" y="3026368"/>
                  <a:pt x="3617114" y="2985434"/>
                  <a:pt x="3647351" y="2927527"/>
                </a:cubicBezTo>
                <a:cubicBezTo>
                  <a:pt x="3677588" y="2869621"/>
                  <a:pt x="3692707" y="2810716"/>
                  <a:pt x="3692707" y="2750812"/>
                </a:cubicBezTo>
                <a:cubicBezTo>
                  <a:pt x="3692707" y="2701178"/>
                  <a:pt x="3684720" y="2656964"/>
                  <a:pt x="3668745" y="2618169"/>
                </a:cubicBezTo>
                <a:cubicBezTo>
                  <a:pt x="3652771" y="2579375"/>
                  <a:pt x="3631092" y="2544003"/>
                  <a:pt x="3603708" y="2512055"/>
                </a:cubicBezTo>
                <a:cubicBezTo>
                  <a:pt x="3570618" y="2473260"/>
                  <a:pt x="3530255" y="2443879"/>
                  <a:pt x="3482617" y="2423911"/>
                </a:cubicBezTo>
                <a:cubicBezTo>
                  <a:pt x="3434980" y="2403944"/>
                  <a:pt x="3366947" y="2393104"/>
                  <a:pt x="3278518" y="2391393"/>
                </a:cubicBezTo>
                <a:close/>
                <a:moveTo>
                  <a:pt x="1849694" y="2352883"/>
                </a:moveTo>
                <a:cubicBezTo>
                  <a:pt x="1669413" y="2352883"/>
                  <a:pt x="1531636" y="2401947"/>
                  <a:pt x="1436361" y="2500074"/>
                </a:cubicBezTo>
                <a:cubicBezTo>
                  <a:pt x="1308567" y="2615887"/>
                  <a:pt x="1244671" y="2789322"/>
                  <a:pt x="1244671" y="3020377"/>
                </a:cubicBezTo>
                <a:cubicBezTo>
                  <a:pt x="1244671" y="3246869"/>
                  <a:pt x="1308567" y="3420303"/>
                  <a:pt x="1436361" y="3540680"/>
                </a:cubicBezTo>
                <a:cubicBezTo>
                  <a:pt x="1531636" y="3638808"/>
                  <a:pt x="1669413" y="3687871"/>
                  <a:pt x="1849694" y="3687871"/>
                </a:cubicBezTo>
                <a:cubicBezTo>
                  <a:pt x="2029974" y="3687871"/>
                  <a:pt x="2167752" y="3638808"/>
                  <a:pt x="2263027" y="3540680"/>
                </a:cubicBezTo>
                <a:cubicBezTo>
                  <a:pt x="2390250" y="3420303"/>
                  <a:pt x="2453862" y="3246869"/>
                  <a:pt x="2453862" y="3020377"/>
                </a:cubicBezTo>
                <a:cubicBezTo>
                  <a:pt x="2453862" y="2789322"/>
                  <a:pt x="2390250" y="2615887"/>
                  <a:pt x="2263027" y="2500074"/>
                </a:cubicBezTo>
                <a:cubicBezTo>
                  <a:pt x="2167752" y="2401947"/>
                  <a:pt x="2029974" y="2352883"/>
                  <a:pt x="1849694" y="2352883"/>
                </a:cubicBezTo>
                <a:close/>
                <a:moveTo>
                  <a:pt x="1623023" y="0"/>
                </a:moveTo>
                <a:lnTo>
                  <a:pt x="2716256" y="0"/>
                </a:lnTo>
                <a:lnTo>
                  <a:pt x="3032455" y="0"/>
                </a:lnTo>
                <a:lnTo>
                  <a:pt x="3496422" y="0"/>
                </a:lnTo>
                <a:lnTo>
                  <a:pt x="5205951" y="0"/>
                </a:lnTo>
                <a:lnTo>
                  <a:pt x="9547224" y="0"/>
                </a:lnTo>
                <a:lnTo>
                  <a:pt x="9547224" y="6857990"/>
                </a:lnTo>
                <a:lnTo>
                  <a:pt x="5205951" y="6857990"/>
                </a:lnTo>
                <a:lnTo>
                  <a:pt x="3496422" y="6857990"/>
                </a:lnTo>
                <a:lnTo>
                  <a:pt x="3032455" y="6857990"/>
                </a:lnTo>
                <a:lnTo>
                  <a:pt x="2716256" y="6857990"/>
                </a:lnTo>
                <a:lnTo>
                  <a:pt x="2502754" y="6857990"/>
                </a:lnTo>
                <a:lnTo>
                  <a:pt x="2390998" y="6780589"/>
                </a:lnTo>
                <a:cubicBezTo>
                  <a:pt x="2217180" y="6653099"/>
                  <a:pt x="2046553" y="6515388"/>
                  <a:pt x="1874350" y="6374805"/>
                </a:cubicBezTo>
                <a:cubicBezTo>
                  <a:pt x="1637944" y="6181811"/>
                  <a:pt x="1402594" y="5997460"/>
                  <a:pt x="1182548" y="5808437"/>
                </a:cubicBezTo>
                <a:lnTo>
                  <a:pt x="952037" y="5598378"/>
                </a:lnTo>
                <a:lnTo>
                  <a:pt x="952037" y="4861827"/>
                </a:lnTo>
                <a:lnTo>
                  <a:pt x="1467206" y="5757810"/>
                </a:lnTo>
                <a:lnTo>
                  <a:pt x="1730780" y="5757810"/>
                </a:lnTo>
                <a:lnTo>
                  <a:pt x="1730780" y="4496417"/>
                </a:lnTo>
                <a:lnTo>
                  <a:pt x="1485177" y="4496417"/>
                </a:lnTo>
                <a:lnTo>
                  <a:pt x="1485177" y="5376996"/>
                </a:lnTo>
                <a:lnTo>
                  <a:pt x="982844" y="4496417"/>
                </a:lnTo>
                <a:lnTo>
                  <a:pt x="706434" y="4496417"/>
                </a:lnTo>
                <a:lnTo>
                  <a:pt x="706434" y="5355017"/>
                </a:lnTo>
                <a:lnTo>
                  <a:pt x="582566" y="5214040"/>
                </a:lnTo>
                <a:lnTo>
                  <a:pt x="466262" y="5063753"/>
                </a:lnTo>
                <a:lnTo>
                  <a:pt x="466262" y="4496417"/>
                </a:lnTo>
                <a:lnTo>
                  <a:pt x="204399" y="4496417"/>
                </a:lnTo>
                <a:lnTo>
                  <a:pt x="204399" y="4612004"/>
                </a:lnTo>
                <a:lnTo>
                  <a:pt x="159889" y="4511738"/>
                </a:lnTo>
                <a:cubicBezTo>
                  <a:pt x="58046" y="4250777"/>
                  <a:pt x="0" y="3958519"/>
                  <a:pt x="0" y="3621651"/>
                </a:cubicBezTo>
                <a:cubicBezTo>
                  <a:pt x="0" y="2093189"/>
                  <a:pt x="573736" y="754640"/>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ZoneTexte 1">
            <a:extLst>
              <a:ext uri="{FF2B5EF4-FFF2-40B4-BE49-F238E27FC236}">
                <a16:creationId xmlns:a16="http://schemas.microsoft.com/office/drawing/2014/main" id="{6D4FB07A-A5F9-6D9C-16A9-D4305C04E0A4}"/>
              </a:ext>
            </a:extLst>
          </p:cNvPr>
          <p:cNvSpPr txBox="1"/>
          <p:nvPr/>
        </p:nvSpPr>
        <p:spPr>
          <a:xfrm>
            <a:off x="0" y="0"/>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Sur la même période, il y a eu 160 000 décès dus au COVID</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4" name="Image 3" descr="Une image contenant texte, capture d’écran, Tracé, ligne&#10;&#10;Description générée automatiquement">
            <a:extLst>
              <a:ext uri="{FF2B5EF4-FFF2-40B4-BE49-F238E27FC236}">
                <a16:creationId xmlns:a16="http://schemas.microsoft.com/office/drawing/2014/main" id="{5E0FD75C-CF1D-174F-DEFB-43DC0E152B51}"/>
              </a:ext>
            </a:extLst>
          </p:cNvPr>
          <p:cNvPicPr>
            <a:picLocks noChangeAspect="1"/>
          </p:cNvPicPr>
          <p:nvPr/>
        </p:nvPicPr>
        <p:blipFill>
          <a:blip r:embed="rId5"/>
          <a:stretch>
            <a:fillRect/>
          </a:stretch>
        </p:blipFill>
        <p:spPr>
          <a:xfrm>
            <a:off x="1809350" y="1323660"/>
            <a:ext cx="8573299" cy="5287666"/>
          </a:xfrm>
          <a:prstGeom prst="rect">
            <a:avLst/>
          </a:prstGeom>
        </p:spPr>
      </p:pic>
      <p:sp>
        <p:nvSpPr>
          <p:cNvPr id="5" name="ZoneTexte 4">
            <a:extLst>
              <a:ext uri="{FF2B5EF4-FFF2-40B4-BE49-F238E27FC236}">
                <a16:creationId xmlns:a16="http://schemas.microsoft.com/office/drawing/2014/main" id="{D315F8DC-F038-88DD-D712-03C0ACEB475C}"/>
              </a:ext>
            </a:extLst>
          </p:cNvPr>
          <p:cNvSpPr txBox="1"/>
          <p:nvPr/>
        </p:nvSpPr>
        <p:spPr>
          <a:xfrm>
            <a:off x="9310628" y="6588922"/>
            <a:ext cx="6096000" cy="261610"/>
          </a:xfrm>
          <a:prstGeom prst="rect">
            <a:avLst/>
          </a:prstGeom>
          <a:noFill/>
        </p:spPr>
        <p:txBody>
          <a:bodyPr wrap="square">
            <a:spAutoFit/>
          </a:bodyPr>
          <a:lstStyle/>
          <a:p>
            <a:r>
              <a:rPr lang="fr-FR" sz="1100" dirty="0">
                <a:latin typeface="Arial" panose="020B0604020202020204" pitchFamily="34" charset="0"/>
                <a:cs typeface="Arial" panose="020B0604020202020204" pitchFamily="34" charset="0"/>
              </a:rPr>
              <a:t>https://</a:t>
            </a:r>
            <a:r>
              <a:rPr lang="fr-FR" sz="1100" dirty="0" err="1">
                <a:latin typeface="Arial" panose="020B0604020202020204" pitchFamily="34" charset="0"/>
                <a:cs typeface="Arial" panose="020B0604020202020204" pitchFamily="34" charset="0"/>
              </a:rPr>
              <a:t>ourworldindata.org</a:t>
            </a:r>
            <a:r>
              <a:rPr lang="fr-FR" sz="1100" dirty="0">
                <a:latin typeface="Arial" panose="020B0604020202020204" pitchFamily="34" charset="0"/>
                <a:cs typeface="Arial" panose="020B0604020202020204" pitchFamily="34" charset="0"/>
              </a:rPr>
              <a:t>/covid-</a:t>
            </a:r>
            <a:r>
              <a:rPr lang="fr-FR" sz="1100" dirty="0" err="1">
                <a:latin typeface="Arial" panose="020B0604020202020204" pitchFamily="34" charset="0"/>
                <a:cs typeface="Arial" panose="020B0604020202020204" pitchFamily="34" charset="0"/>
              </a:rPr>
              <a:t>deaths</a:t>
            </a:r>
            <a:endParaRPr lang="fr-FR" sz="110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B726DCC7-CA97-5F5B-09EF-A3555BF37971}"/>
              </a:ext>
            </a:extLst>
          </p:cNvPr>
          <p:cNvSpPr txBox="1"/>
          <p:nvPr/>
        </p:nvSpPr>
        <p:spPr>
          <a:xfrm>
            <a:off x="13238817" y="-5417"/>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Il y a eu 50 000 décès supplémentaires par an en France en 2020 (pré-vaccinal), 2021 et 2022 (libre circulation).</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9" name="Image 8" descr="Une image contenant texte, capture d’écran, diagramme, ligne&#10;&#10;Description générée automatiquement">
            <a:extLst>
              <a:ext uri="{FF2B5EF4-FFF2-40B4-BE49-F238E27FC236}">
                <a16:creationId xmlns:a16="http://schemas.microsoft.com/office/drawing/2014/main" id="{A657AFC0-1543-A94D-934E-F63EBEC5BF9A}"/>
              </a:ext>
            </a:extLst>
          </p:cNvPr>
          <p:cNvPicPr>
            <a:picLocks noChangeAspect="1"/>
          </p:cNvPicPr>
          <p:nvPr/>
        </p:nvPicPr>
        <p:blipFill>
          <a:blip r:embed="rId6"/>
          <a:stretch>
            <a:fillRect/>
          </a:stretch>
        </p:blipFill>
        <p:spPr>
          <a:xfrm>
            <a:off x="16440770" y="1465925"/>
            <a:ext cx="6345271" cy="5092734"/>
          </a:xfrm>
          <a:prstGeom prst="rect">
            <a:avLst/>
          </a:prstGeom>
        </p:spPr>
      </p:pic>
      <p:sp>
        <p:nvSpPr>
          <p:cNvPr id="10" name="ZoneTexte 9">
            <a:extLst>
              <a:ext uri="{FF2B5EF4-FFF2-40B4-BE49-F238E27FC236}">
                <a16:creationId xmlns:a16="http://schemas.microsoft.com/office/drawing/2014/main" id="{CCB46DAA-EB56-13AA-1433-DD81925BFFA3}"/>
              </a:ext>
            </a:extLst>
          </p:cNvPr>
          <p:cNvSpPr txBox="1"/>
          <p:nvPr/>
        </p:nvSpPr>
        <p:spPr>
          <a:xfrm>
            <a:off x="-13238817" y="-5417"/>
            <a:ext cx="12153544" cy="7478970"/>
          </a:xfrm>
          <a:prstGeom prst="rect">
            <a:avLst/>
          </a:prstGeom>
          <a:solidFill>
            <a:srgbClr val="FCF7F3">
              <a:alpha val="67132"/>
            </a:srgbClr>
          </a:solidFill>
        </p:spPr>
        <p:txBody>
          <a:bodyPr wrap="square" rtlCol="0">
            <a:spAutoFit/>
          </a:bodyPr>
          <a:lstStyle/>
          <a:p>
            <a:pPr algn="ctr"/>
            <a:r>
              <a:rPr lang="fr-FR" sz="4000" b="1" dirty="0">
                <a:solidFill>
                  <a:srgbClr val="0070C0"/>
                </a:solidFill>
              </a:rPr>
              <a:t>La surmortalité est concomitante aux vagues de COVID et aux décisions politiques prises</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11" name="Image 10" descr="Une image contenant texte, ligne, Tracé, Police&#10;&#10;Description générée automatiquement">
            <a:extLst>
              <a:ext uri="{FF2B5EF4-FFF2-40B4-BE49-F238E27FC236}">
                <a16:creationId xmlns:a16="http://schemas.microsoft.com/office/drawing/2014/main" id="{B30E9E9E-72D2-FC4A-111F-4027E20A0A83}"/>
              </a:ext>
            </a:extLst>
          </p:cNvPr>
          <p:cNvPicPr>
            <a:picLocks noChangeAspect="1"/>
          </p:cNvPicPr>
          <p:nvPr/>
        </p:nvPicPr>
        <p:blipFill>
          <a:blip r:embed="rId7"/>
          <a:stretch>
            <a:fillRect/>
          </a:stretch>
        </p:blipFill>
        <p:spPr>
          <a:xfrm>
            <a:off x="-10996076" y="1329534"/>
            <a:ext cx="7668061" cy="5261419"/>
          </a:xfrm>
          <a:prstGeom prst="rect">
            <a:avLst/>
          </a:prstGeom>
        </p:spPr>
      </p:pic>
    </p:spTree>
    <p:extLst>
      <p:ext uri="{BB962C8B-B14F-4D97-AF65-F5344CB8AC3E}">
        <p14:creationId xmlns:p14="http://schemas.microsoft.com/office/powerpoint/2010/main" val="1571804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2" name="Image 11" descr="Détecteur de CO2 mural annonçant 528 ppm de CO2 en salle d’attente">
            <a:extLst>
              <a:ext uri="{FF2B5EF4-FFF2-40B4-BE49-F238E27FC236}">
                <a16:creationId xmlns:a16="http://schemas.microsoft.com/office/drawing/2014/main" id="{A05C7390-0224-1B6B-3A4D-AB2A87F411D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 uri="{28A0092B-C50C-407E-A947-70E740481C1C}">
                <a14:useLocalDpi xmlns:a14="http://schemas.microsoft.com/office/drawing/2010/main" val="0"/>
              </a:ext>
            </a:extLst>
          </a:blip>
          <a:srcRect t="4224"/>
          <a:stretch/>
        </p:blipFill>
        <p:spPr bwMode="auto">
          <a:xfrm>
            <a:off x="2644776" y="10"/>
            <a:ext cx="9547224" cy="6857990"/>
          </a:xfrm>
          <a:custGeom>
            <a:avLst/>
            <a:gdLst/>
            <a:ahLst/>
            <a:cxnLst/>
            <a:rect l="l" t="t" r="r" b="b"/>
            <a:pathLst>
              <a:path w="9547224" h="6857990">
                <a:moveTo>
                  <a:pt x="706434" y="5355017"/>
                </a:moveTo>
                <a:lnTo>
                  <a:pt x="719278" y="5369635"/>
                </a:lnTo>
                <a:cubicBezTo>
                  <a:pt x="766547" y="5420515"/>
                  <a:pt x="815441" y="5470479"/>
                  <a:pt x="865736" y="5519734"/>
                </a:cubicBezTo>
                <a:lnTo>
                  <a:pt x="952037" y="5598378"/>
                </a:lnTo>
                <a:lnTo>
                  <a:pt x="952037" y="5757810"/>
                </a:lnTo>
                <a:lnTo>
                  <a:pt x="706434" y="5757810"/>
                </a:lnTo>
                <a:close/>
                <a:moveTo>
                  <a:pt x="8565712" y="4715492"/>
                </a:moveTo>
                <a:lnTo>
                  <a:pt x="8872074" y="4715492"/>
                </a:lnTo>
                <a:cubicBezTo>
                  <a:pt x="8929124" y="4715492"/>
                  <a:pt x="8971913" y="4722909"/>
                  <a:pt x="9000439" y="4737742"/>
                </a:cubicBezTo>
                <a:cubicBezTo>
                  <a:pt x="9051214" y="4763985"/>
                  <a:pt x="9076602" y="4815331"/>
                  <a:pt x="9076602" y="4891779"/>
                </a:cubicBezTo>
                <a:cubicBezTo>
                  <a:pt x="9076602" y="4962522"/>
                  <a:pt x="9050358" y="5009875"/>
                  <a:pt x="8997871" y="5033836"/>
                </a:cubicBezTo>
                <a:cubicBezTo>
                  <a:pt x="8968205" y="5047528"/>
                  <a:pt x="8923705" y="5054374"/>
                  <a:pt x="8864373" y="5054374"/>
                </a:cubicBezTo>
                <a:lnTo>
                  <a:pt x="8565712" y="5054374"/>
                </a:lnTo>
                <a:close/>
                <a:moveTo>
                  <a:pt x="4669987" y="4715492"/>
                </a:moveTo>
                <a:lnTo>
                  <a:pt x="4976350" y="4715492"/>
                </a:lnTo>
                <a:cubicBezTo>
                  <a:pt x="5033400" y="4715492"/>
                  <a:pt x="5076188" y="4722909"/>
                  <a:pt x="5104714" y="4737742"/>
                </a:cubicBezTo>
                <a:cubicBezTo>
                  <a:pt x="5155489" y="4763985"/>
                  <a:pt x="5180876" y="4815331"/>
                  <a:pt x="5180877" y="4891779"/>
                </a:cubicBezTo>
                <a:cubicBezTo>
                  <a:pt x="5180876" y="4962522"/>
                  <a:pt x="5154633" y="5009875"/>
                  <a:pt x="5102147" y="5033836"/>
                </a:cubicBezTo>
                <a:cubicBezTo>
                  <a:pt x="5072480" y="5047528"/>
                  <a:pt x="5027980" y="5054374"/>
                  <a:pt x="4968648" y="5054374"/>
                </a:cubicBezTo>
                <a:lnTo>
                  <a:pt x="4669987" y="5054374"/>
                </a:lnTo>
                <a:close/>
                <a:moveTo>
                  <a:pt x="3602294" y="4681262"/>
                </a:moveTo>
                <a:cubicBezTo>
                  <a:pt x="3706697" y="4681262"/>
                  <a:pt x="3789563" y="4719914"/>
                  <a:pt x="3850893" y="4797217"/>
                </a:cubicBezTo>
                <a:cubicBezTo>
                  <a:pt x="3912222" y="4874521"/>
                  <a:pt x="3942887" y="4983916"/>
                  <a:pt x="3942887" y="5125402"/>
                </a:cubicBezTo>
                <a:cubicBezTo>
                  <a:pt x="3942887" y="5267459"/>
                  <a:pt x="3912365" y="5376996"/>
                  <a:pt x="3851321" y="5454015"/>
                </a:cubicBezTo>
                <a:cubicBezTo>
                  <a:pt x="3789706" y="5531033"/>
                  <a:pt x="3706697" y="5569542"/>
                  <a:pt x="3602294" y="5569542"/>
                </a:cubicBezTo>
                <a:cubicBezTo>
                  <a:pt x="3497891" y="5569542"/>
                  <a:pt x="3414597" y="5531033"/>
                  <a:pt x="3352412" y="5454015"/>
                </a:cubicBezTo>
                <a:cubicBezTo>
                  <a:pt x="3290226" y="5376996"/>
                  <a:pt x="3259133" y="5267459"/>
                  <a:pt x="3259133" y="5125402"/>
                </a:cubicBezTo>
                <a:cubicBezTo>
                  <a:pt x="3259133" y="4983346"/>
                  <a:pt x="3290226" y="4873808"/>
                  <a:pt x="3352412" y="4796790"/>
                </a:cubicBezTo>
                <a:cubicBezTo>
                  <a:pt x="3414597" y="4719771"/>
                  <a:pt x="3497891" y="4681262"/>
                  <a:pt x="3602294" y="4681262"/>
                </a:cubicBezTo>
                <a:close/>
                <a:moveTo>
                  <a:pt x="204399" y="4612004"/>
                </a:moveTo>
                <a:lnTo>
                  <a:pt x="244261" y="4701798"/>
                </a:lnTo>
                <a:cubicBezTo>
                  <a:pt x="305687" y="4824870"/>
                  <a:pt x="377172" y="4940950"/>
                  <a:pt x="456935" y="5051701"/>
                </a:cubicBezTo>
                <a:lnTo>
                  <a:pt x="466262" y="5063753"/>
                </a:lnTo>
                <a:lnTo>
                  <a:pt x="466262" y="5757810"/>
                </a:lnTo>
                <a:lnTo>
                  <a:pt x="204399" y="5757810"/>
                </a:lnTo>
                <a:close/>
                <a:moveTo>
                  <a:pt x="1977537" y="4498129"/>
                </a:moveTo>
                <a:lnTo>
                  <a:pt x="1977537" y="5757810"/>
                </a:lnTo>
                <a:lnTo>
                  <a:pt x="2239400" y="5757810"/>
                </a:lnTo>
                <a:lnTo>
                  <a:pt x="2239400" y="5228949"/>
                </a:lnTo>
                <a:lnTo>
                  <a:pt x="2793078" y="5228949"/>
                </a:lnTo>
                <a:lnTo>
                  <a:pt x="2793078" y="5009874"/>
                </a:lnTo>
                <a:lnTo>
                  <a:pt x="2239400" y="5009874"/>
                </a:lnTo>
                <a:lnTo>
                  <a:pt x="2239400" y="4719771"/>
                </a:lnTo>
                <a:lnTo>
                  <a:pt x="2871808" y="4719771"/>
                </a:lnTo>
                <a:lnTo>
                  <a:pt x="2871808" y="4498129"/>
                </a:lnTo>
                <a:close/>
                <a:moveTo>
                  <a:pt x="8308128" y="4496417"/>
                </a:moveTo>
                <a:lnTo>
                  <a:pt x="8308128" y="5757810"/>
                </a:lnTo>
                <a:lnTo>
                  <a:pt x="8565712" y="5757810"/>
                </a:lnTo>
                <a:lnTo>
                  <a:pt x="8565712" y="5263180"/>
                </a:lnTo>
                <a:lnTo>
                  <a:pt x="8837844" y="5263180"/>
                </a:lnTo>
                <a:cubicBezTo>
                  <a:pt x="8915432" y="5263180"/>
                  <a:pt x="8968348" y="5276587"/>
                  <a:pt x="8996588" y="5303401"/>
                </a:cubicBezTo>
                <a:cubicBezTo>
                  <a:pt x="9024828" y="5330215"/>
                  <a:pt x="9039518" y="5383842"/>
                  <a:pt x="9040660" y="5464284"/>
                </a:cubicBezTo>
                <a:lnTo>
                  <a:pt x="9042371" y="5581523"/>
                </a:lnTo>
                <a:cubicBezTo>
                  <a:pt x="9042941" y="5618606"/>
                  <a:pt x="9046650" y="5654833"/>
                  <a:pt x="9053496" y="5690205"/>
                </a:cubicBezTo>
                <a:cubicBezTo>
                  <a:pt x="9056919" y="5707320"/>
                  <a:pt x="9062623" y="5729855"/>
                  <a:pt x="9070611" y="5757810"/>
                </a:cubicBezTo>
                <a:lnTo>
                  <a:pt x="9360714" y="5757810"/>
                </a:lnTo>
                <a:lnTo>
                  <a:pt x="9360714" y="5726147"/>
                </a:lnTo>
                <a:cubicBezTo>
                  <a:pt x="9335611" y="5710743"/>
                  <a:pt x="9319638" y="5686782"/>
                  <a:pt x="9312792" y="5654263"/>
                </a:cubicBezTo>
                <a:cubicBezTo>
                  <a:pt x="9308227" y="5633725"/>
                  <a:pt x="9305946" y="5594645"/>
                  <a:pt x="9305946" y="5537023"/>
                </a:cubicBezTo>
                <a:lnTo>
                  <a:pt x="9305946" y="5452303"/>
                </a:lnTo>
                <a:cubicBezTo>
                  <a:pt x="9305946" y="5363874"/>
                  <a:pt x="9293822" y="5298124"/>
                  <a:pt x="9269576" y="5255050"/>
                </a:cubicBezTo>
                <a:cubicBezTo>
                  <a:pt x="9245328" y="5211977"/>
                  <a:pt x="9204110" y="5178745"/>
                  <a:pt x="9145918" y="5155354"/>
                </a:cubicBezTo>
                <a:cubicBezTo>
                  <a:pt x="9215520" y="5131392"/>
                  <a:pt x="9265439" y="5090459"/>
                  <a:pt x="9295677" y="5032552"/>
                </a:cubicBezTo>
                <a:cubicBezTo>
                  <a:pt x="9325913" y="4974646"/>
                  <a:pt x="9341032" y="4915740"/>
                  <a:pt x="9341032" y="4855837"/>
                </a:cubicBezTo>
                <a:cubicBezTo>
                  <a:pt x="9341032" y="4806203"/>
                  <a:pt x="9333044" y="4761989"/>
                  <a:pt x="9317071" y="4723194"/>
                </a:cubicBezTo>
                <a:cubicBezTo>
                  <a:pt x="9301096" y="4684400"/>
                  <a:pt x="9279417" y="4649028"/>
                  <a:pt x="9252033" y="4617080"/>
                </a:cubicBezTo>
                <a:cubicBezTo>
                  <a:pt x="9218943" y="4578285"/>
                  <a:pt x="9178579" y="4548904"/>
                  <a:pt x="9130942" y="4528936"/>
                </a:cubicBezTo>
                <a:cubicBezTo>
                  <a:pt x="9083305" y="4508969"/>
                  <a:pt x="9015272" y="4498129"/>
                  <a:pt x="8926843" y="4496417"/>
                </a:cubicBezTo>
                <a:close/>
                <a:moveTo>
                  <a:pt x="7138264" y="4496417"/>
                </a:moveTo>
                <a:lnTo>
                  <a:pt x="7138264" y="5757810"/>
                </a:lnTo>
                <a:lnTo>
                  <a:pt x="8094150" y="5757810"/>
                </a:lnTo>
                <a:lnTo>
                  <a:pt x="8094150" y="5531033"/>
                </a:lnTo>
                <a:lnTo>
                  <a:pt x="7395849" y="5531033"/>
                </a:lnTo>
                <a:lnTo>
                  <a:pt x="7395849" y="5206699"/>
                </a:lnTo>
                <a:lnTo>
                  <a:pt x="8008574" y="5206699"/>
                </a:lnTo>
                <a:lnTo>
                  <a:pt x="8008574" y="4987624"/>
                </a:lnTo>
                <a:lnTo>
                  <a:pt x="7395849" y="4987624"/>
                </a:lnTo>
                <a:lnTo>
                  <a:pt x="7395849" y="4719771"/>
                </a:lnTo>
                <a:lnTo>
                  <a:pt x="8063343" y="4719771"/>
                </a:lnTo>
                <a:lnTo>
                  <a:pt x="8063343" y="4496417"/>
                </a:lnTo>
                <a:close/>
                <a:moveTo>
                  <a:pt x="5668959" y="4496417"/>
                </a:moveTo>
                <a:lnTo>
                  <a:pt x="5668959" y="5757810"/>
                </a:lnTo>
                <a:lnTo>
                  <a:pt x="5914562" y="5757810"/>
                </a:lnTo>
                <a:lnTo>
                  <a:pt x="5914562" y="4904616"/>
                </a:lnTo>
                <a:cubicBezTo>
                  <a:pt x="5914562" y="4880084"/>
                  <a:pt x="5914276" y="4845711"/>
                  <a:pt x="5913706" y="4801496"/>
                </a:cubicBezTo>
                <a:cubicBezTo>
                  <a:pt x="5913136" y="4757282"/>
                  <a:pt x="5912850" y="4723194"/>
                  <a:pt x="5912850" y="4699233"/>
                </a:cubicBezTo>
                <a:lnTo>
                  <a:pt x="6149896" y="5757810"/>
                </a:lnTo>
                <a:lnTo>
                  <a:pt x="6405769" y="5757810"/>
                </a:lnTo>
                <a:lnTo>
                  <a:pt x="6644526" y="4699233"/>
                </a:lnTo>
                <a:cubicBezTo>
                  <a:pt x="6644526" y="4723194"/>
                  <a:pt x="6644242" y="4757282"/>
                  <a:pt x="6643671" y="4801496"/>
                </a:cubicBezTo>
                <a:cubicBezTo>
                  <a:pt x="6643100" y="4845711"/>
                  <a:pt x="6642815" y="4880084"/>
                  <a:pt x="6642815" y="4904616"/>
                </a:cubicBezTo>
                <a:lnTo>
                  <a:pt x="6642815" y="5757810"/>
                </a:lnTo>
                <a:lnTo>
                  <a:pt x="6888419" y="5757810"/>
                </a:lnTo>
                <a:lnTo>
                  <a:pt x="6888419" y="4496417"/>
                </a:lnTo>
                <a:lnTo>
                  <a:pt x="6509316" y="4496417"/>
                </a:lnTo>
                <a:lnTo>
                  <a:pt x="6281684" y="5488245"/>
                </a:lnTo>
                <a:lnTo>
                  <a:pt x="6052340" y="4496417"/>
                </a:lnTo>
                <a:close/>
                <a:moveTo>
                  <a:pt x="4412403" y="4496417"/>
                </a:moveTo>
                <a:lnTo>
                  <a:pt x="4412403" y="5757810"/>
                </a:lnTo>
                <a:lnTo>
                  <a:pt x="4669987" y="5757810"/>
                </a:lnTo>
                <a:lnTo>
                  <a:pt x="4669987" y="5263180"/>
                </a:lnTo>
                <a:lnTo>
                  <a:pt x="4942119" y="5263180"/>
                </a:lnTo>
                <a:cubicBezTo>
                  <a:pt x="5019708" y="5263180"/>
                  <a:pt x="5072623" y="5276587"/>
                  <a:pt x="5100863" y="5303401"/>
                </a:cubicBezTo>
                <a:cubicBezTo>
                  <a:pt x="5129103" y="5330215"/>
                  <a:pt x="5143794" y="5383842"/>
                  <a:pt x="5144935" y="5464284"/>
                </a:cubicBezTo>
                <a:lnTo>
                  <a:pt x="5146646" y="5581523"/>
                </a:lnTo>
                <a:cubicBezTo>
                  <a:pt x="5147217" y="5618606"/>
                  <a:pt x="5150925" y="5654833"/>
                  <a:pt x="5157771" y="5690205"/>
                </a:cubicBezTo>
                <a:cubicBezTo>
                  <a:pt x="5161194" y="5707320"/>
                  <a:pt x="5166899" y="5729855"/>
                  <a:pt x="5174886" y="5757810"/>
                </a:cubicBezTo>
                <a:lnTo>
                  <a:pt x="5464990" y="5757810"/>
                </a:lnTo>
                <a:lnTo>
                  <a:pt x="5464990" y="5726147"/>
                </a:lnTo>
                <a:cubicBezTo>
                  <a:pt x="5439887" y="5710743"/>
                  <a:pt x="5423913" y="5686782"/>
                  <a:pt x="5417067" y="5654263"/>
                </a:cubicBezTo>
                <a:cubicBezTo>
                  <a:pt x="5412503" y="5633725"/>
                  <a:pt x="5410221" y="5594645"/>
                  <a:pt x="5410221" y="5537023"/>
                </a:cubicBezTo>
                <a:lnTo>
                  <a:pt x="5410221" y="5452303"/>
                </a:lnTo>
                <a:cubicBezTo>
                  <a:pt x="5410221" y="5363874"/>
                  <a:pt x="5398097" y="5298124"/>
                  <a:pt x="5373851" y="5255050"/>
                </a:cubicBezTo>
                <a:cubicBezTo>
                  <a:pt x="5349604" y="5211977"/>
                  <a:pt x="5308385" y="5178745"/>
                  <a:pt x="5250193" y="5155354"/>
                </a:cubicBezTo>
                <a:cubicBezTo>
                  <a:pt x="5319795" y="5131392"/>
                  <a:pt x="5369715" y="5090459"/>
                  <a:pt x="5399952" y="5032552"/>
                </a:cubicBezTo>
                <a:cubicBezTo>
                  <a:pt x="5430188" y="4974646"/>
                  <a:pt x="5445307" y="4915740"/>
                  <a:pt x="5445307" y="4855837"/>
                </a:cubicBezTo>
                <a:cubicBezTo>
                  <a:pt x="5445307" y="4806203"/>
                  <a:pt x="5437320" y="4761989"/>
                  <a:pt x="5421346" y="4723194"/>
                </a:cubicBezTo>
                <a:cubicBezTo>
                  <a:pt x="5405371" y="4684400"/>
                  <a:pt x="5383692" y="4649028"/>
                  <a:pt x="5356308" y="4617080"/>
                </a:cubicBezTo>
                <a:cubicBezTo>
                  <a:pt x="5323218" y="4578285"/>
                  <a:pt x="5282855" y="4548904"/>
                  <a:pt x="5235218" y="4528936"/>
                </a:cubicBezTo>
                <a:cubicBezTo>
                  <a:pt x="5187580" y="4508969"/>
                  <a:pt x="5119547" y="4498129"/>
                  <a:pt x="5031118" y="4496417"/>
                </a:cubicBezTo>
                <a:close/>
                <a:moveTo>
                  <a:pt x="3602294" y="4457908"/>
                </a:moveTo>
                <a:cubicBezTo>
                  <a:pt x="3422013" y="4457908"/>
                  <a:pt x="3284236" y="4506972"/>
                  <a:pt x="3188961" y="4605099"/>
                </a:cubicBezTo>
                <a:cubicBezTo>
                  <a:pt x="3061167" y="4720912"/>
                  <a:pt x="2997270" y="4894346"/>
                  <a:pt x="2997270" y="5125402"/>
                </a:cubicBezTo>
                <a:cubicBezTo>
                  <a:pt x="2997270" y="5351894"/>
                  <a:pt x="3061167" y="5525328"/>
                  <a:pt x="3188961" y="5645705"/>
                </a:cubicBezTo>
                <a:cubicBezTo>
                  <a:pt x="3284236" y="5743833"/>
                  <a:pt x="3422013" y="5792896"/>
                  <a:pt x="3602294" y="5792896"/>
                </a:cubicBezTo>
                <a:cubicBezTo>
                  <a:pt x="3782574" y="5792896"/>
                  <a:pt x="3920352" y="5743833"/>
                  <a:pt x="4015627" y="5645705"/>
                </a:cubicBezTo>
                <a:cubicBezTo>
                  <a:pt x="4142850" y="5525328"/>
                  <a:pt x="4206461" y="5351894"/>
                  <a:pt x="4206462" y="5125402"/>
                </a:cubicBezTo>
                <a:cubicBezTo>
                  <a:pt x="4206461" y="4894346"/>
                  <a:pt x="4142850" y="4720912"/>
                  <a:pt x="4015627" y="4605099"/>
                </a:cubicBezTo>
                <a:cubicBezTo>
                  <a:pt x="3920352" y="4506972"/>
                  <a:pt x="3782574" y="4457908"/>
                  <a:pt x="3602294" y="4457908"/>
                </a:cubicBezTo>
                <a:close/>
                <a:moveTo>
                  <a:pt x="6813111" y="2610467"/>
                </a:moveTo>
                <a:lnTo>
                  <a:pt x="7119474" y="2610467"/>
                </a:lnTo>
                <a:cubicBezTo>
                  <a:pt x="7176524" y="2610467"/>
                  <a:pt x="7219312" y="2617884"/>
                  <a:pt x="7247838" y="2632717"/>
                </a:cubicBezTo>
                <a:cubicBezTo>
                  <a:pt x="7298614" y="2658961"/>
                  <a:pt x="7324002" y="2710306"/>
                  <a:pt x="7324002" y="2786755"/>
                </a:cubicBezTo>
                <a:cubicBezTo>
                  <a:pt x="7324002" y="2857497"/>
                  <a:pt x="7297758" y="2904850"/>
                  <a:pt x="7245272" y="2928811"/>
                </a:cubicBezTo>
                <a:cubicBezTo>
                  <a:pt x="7215604" y="2942503"/>
                  <a:pt x="7171105" y="2949349"/>
                  <a:pt x="7111772" y="2949349"/>
                </a:cubicBezTo>
                <a:lnTo>
                  <a:pt x="6813111" y="2949349"/>
                </a:lnTo>
                <a:close/>
                <a:moveTo>
                  <a:pt x="2917387" y="2610467"/>
                </a:moveTo>
                <a:lnTo>
                  <a:pt x="3223749" y="2610467"/>
                </a:lnTo>
                <a:cubicBezTo>
                  <a:pt x="3280800" y="2610467"/>
                  <a:pt x="3323588" y="2617884"/>
                  <a:pt x="3352114" y="2632717"/>
                </a:cubicBezTo>
                <a:cubicBezTo>
                  <a:pt x="3402889" y="2658961"/>
                  <a:pt x="3428276" y="2710306"/>
                  <a:pt x="3428276" y="2786755"/>
                </a:cubicBezTo>
                <a:cubicBezTo>
                  <a:pt x="3428276" y="2857497"/>
                  <a:pt x="3402033" y="2904850"/>
                  <a:pt x="3349546" y="2928811"/>
                </a:cubicBezTo>
                <a:cubicBezTo>
                  <a:pt x="3319880" y="2942503"/>
                  <a:pt x="3275380" y="2949349"/>
                  <a:pt x="3216047" y="2949349"/>
                </a:cubicBezTo>
                <a:lnTo>
                  <a:pt x="2917387" y="2949349"/>
                </a:lnTo>
                <a:close/>
                <a:moveTo>
                  <a:pt x="1849694" y="2576237"/>
                </a:moveTo>
                <a:cubicBezTo>
                  <a:pt x="1954097" y="2576237"/>
                  <a:pt x="2036963" y="2614889"/>
                  <a:pt x="2098293" y="2692193"/>
                </a:cubicBezTo>
                <a:cubicBezTo>
                  <a:pt x="2159622" y="2769497"/>
                  <a:pt x="2190287" y="2878891"/>
                  <a:pt x="2190287" y="3020377"/>
                </a:cubicBezTo>
                <a:cubicBezTo>
                  <a:pt x="2190287" y="3162434"/>
                  <a:pt x="2159765" y="3271971"/>
                  <a:pt x="2098721" y="3348990"/>
                </a:cubicBezTo>
                <a:cubicBezTo>
                  <a:pt x="2037106" y="3426008"/>
                  <a:pt x="1954097" y="3464518"/>
                  <a:pt x="1849694" y="3464518"/>
                </a:cubicBezTo>
                <a:cubicBezTo>
                  <a:pt x="1745291" y="3464518"/>
                  <a:pt x="1661997" y="3426008"/>
                  <a:pt x="1599811" y="3348990"/>
                </a:cubicBezTo>
                <a:cubicBezTo>
                  <a:pt x="1537626" y="3271971"/>
                  <a:pt x="1506533" y="3162434"/>
                  <a:pt x="1506533" y="3020377"/>
                </a:cubicBezTo>
                <a:cubicBezTo>
                  <a:pt x="1506533" y="2878321"/>
                  <a:pt x="1537626" y="2768784"/>
                  <a:pt x="1599811" y="2691765"/>
                </a:cubicBezTo>
                <a:cubicBezTo>
                  <a:pt x="1661997" y="2614746"/>
                  <a:pt x="1745291" y="2576237"/>
                  <a:pt x="1849694" y="2576237"/>
                </a:cubicBezTo>
                <a:close/>
                <a:moveTo>
                  <a:pt x="224937" y="2393104"/>
                </a:moveTo>
                <a:lnTo>
                  <a:pt x="224937" y="3652785"/>
                </a:lnTo>
                <a:lnTo>
                  <a:pt x="486800" y="3652785"/>
                </a:lnTo>
                <a:lnTo>
                  <a:pt x="486800" y="3123924"/>
                </a:lnTo>
                <a:lnTo>
                  <a:pt x="1040479" y="3123924"/>
                </a:lnTo>
                <a:lnTo>
                  <a:pt x="1040479" y="2904849"/>
                </a:lnTo>
                <a:lnTo>
                  <a:pt x="486800" y="2904849"/>
                </a:lnTo>
                <a:lnTo>
                  <a:pt x="486800" y="2614746"/>
                </a:lnTo>
                <a:lnTo>
                  <a:pt x="1119208" y="2614746"/>
                </a:lnTo>
                <a:lnTo>
                  <a:pt x="1119208" y="2393104"/>
                </a:lnTo>
                <a:close/>
                <a:moveTo>
                  <a:pt x="6555527" y="2391393"/>
                </a:moveTo>
                <a:lnTo>
                  <a:pt x="6555527" y="3652785"/>
                </a:lnTo>
                <a:lnTo>
                  <a:pt x="6813111" y="3652785"/>
                </a:lnTo>
                <a:lnTo>
                  <a:pt x="6813111" y="3158155"/>
                </a:lnTo>
                <a:lnTo>
                  <a:pt x="7085244" y="3158155"/>
                </a:lnTo>
                <a:cubicBezTo>
                  <a:pt x="7162832" y="3158155"/>
                  <a:pt x="7215748" y="3171562"/>
                  <a:pt x="7243988" y="3198376"/>
                </a:cubicBezTo>
                <a:cubicBezTo>
                  <a:pt x="7272228" y="3225190"/>
                  <a:pt x="7286918" y="3278817"/>
                  <a:pt x="7288060" y="3359259"/>
                </a:cubicBezTo>
                <a:lnTo>
                  <a:pt x="7289771" y="3476498"/>
                </a:lnTo>
                <a:cubicBezTo>
                  <a:pt x="7290341" y="3513581"/>
                  <a:pt x="7294050" y="3549809"/>
                  <a:pt x="7300896" y="3585180"/>
                </a:cubicBezTo>
                <a:cubicBezTo>
                  <a:pt x="7304319" y="3602295"/>
                  <a:pt x="7310024" y="3624830"/>
                  <a:pt x="7318011" y="3652785"/>
                </a:cubicBezTo>
                <a:lnTo>
                  <a:pt x="7608114" y="3652785"/>
                </a:lnTo>
                <a:lnTo>
                  <a:pt x="7608114" y="3621122"/>
                </a:lnTo>
                <a:cubicBezTo>
                  <a:pt x="7583012" y="3605718"/>
                  <a:pt x="7567038" y="3581757"/>
                  <a:pt x="7560192" y="3549238"/>
                </a:cubicBezTo>
                <a:cubicBezTo>
                  <a:pt x="7555627" y="3528700"/>
                  <a:pt x="7553346" y="3489620"/>
                  <a:pt x="7553346" y="3431999"/>
                </a:cubicBezTo>
                <a:lnTo>
                  <a:pt x="7553346" y="3347278"/>
                </a:lnTo>
                <a:cubicBezTo>
                  <a:pt x="7553346" y="3258850"/>
                  <a:pt x="7541222" y="3193099"/>
                  <a:pt x="7516976" y="3150025"/>
                </a:cubicBezTo>
                <a:cubicBezTo>
                  <a:pt x="7492728" y="3106952"/>
                  <a:pt x="7451510" y="3073720"/>
                  <a:pt x="7393318" y="3050329"/>
                </a:cubicBezTo>
                <a:cubicBezTo>
                  <a:pt x="7462920" y="3026368"/>
                  <a:pt x="7512839" y="2985434"/>
                  <a:pt x="7543076" y="2927527"/>
                </a:cubicBezTo>
                <a:cubicBezTo>
                  <a:pt x="7573313" y="2869621"/>
                  <a:pt x="7588432" y="2810716"/>
                  <a:pt x="7588432" y="2750812"/>
                </a:cubicBezTo>
                <a:cubicBezTo>
                  <a:pt x="7588432" y="2701178"/>
                  <a:pt x="7580444" y="2656964"/>
                  <a:pt x="7564470" y="2618169"/>
                </a:cubicBezTo>
                <a:cubicBezTo>
                  <a:pt x="7548496" y="2579375"/>
                  <a:pt x="7526817" y="2544003"/>
                  <a:pt x="7499432" y="2512055"/>
                </a:cubicBezTo>
                <a:cubicBezTo>
                  <a:pt x="7466343" y="2473260"/>
                  <a:pt x="7425979" y="2443879"/>
                  <a:pt x="7378342" y="2423911"/>
                </a:cubicBezTo>
                <a:cubicBezTo>
                  <a:pt x="7330704" y="2403944"/>
                  <a:pt x="7262672" y="2393104"/>
                  <a:pt x="7174243" y="2391393"/>
                </a:cubicBezTo>
                <a:close/>
                <a:moveTo>
                  <a:pt x="5385664" y="2391393"/>
                </a:moveTo>
                <a:lnTo>
                  <a:pt x="5385664" y="3652785"/>
                </a:lnTo>
                <a:lnTo>
                  <a:pt x="6341550" y="3652785"/>
                </a:lnTo>
                <a:lnTo>
                  <a:pt x="6341550" y="3426008"/>
                </a:lnTo>
                <a:lnTo>
                  <a:pt x="5643248" y="3426008"/>
                </a:lnTo>
                <a:lnTo>
                  <a:pt x="5643248" y="3101675"/>
                </a:lnTo>
                <a:lnTo>
                  <a:pt x="6255973" y="3101675"/>
                </a:lnTo>
                <a:lnTo>
                  <a:pt x="6255973" y="2882600"/>
                </a:lnTo>
                <a:lnTo>
                  <a:pt x="5643248" y="2882600"/>
                </a:lnTo>
                <a:lnTo>
                  <a:pt x="5643248" y="2614746"/>
                </a:lnTo>
                <a:lnTo>
                  <a:pt x="6310742" y="2614746"/>
                </a:lnTo>
                <a:lnTo>
                  <a:pt x="6310742" y="2391393"/>
                </a:lnTo>
                <a:close/>
                <a:moveTo>
                  <a:pt x="3916358" y="2391393"/>
                </a:moveTo>
                <a:lnTo>
                  <a:pt x="3916358" y="3652785"/>
                </a:lnTo>
                <a:lnTo>
                  <a:pt x="4161962" y="3652785"/>
                </a:lnTo>
                <a:lnTo>
                  <a:pt x="4161962" y="2799591"/>
                </a:lnTo>
                <a:cubicBezTo>
                  <a:pt x="4161962" y="2775059"/>
                  <a:pt x="4161677" y="2740686"/>
                  <a:pt x="4161106" y="2696471"/>
                </a:cubicBezTo>
                <a:cubicBezTo>
                  <a:pt x="4160535" y="2652257"/>
                  <a:pt x="4160250" y="2618169"/>
                  <a:pt x="4160251" y="2594208"/>
                </a:cubicBezTo>
                <a:lnTo>
                  <a:pt x="4397297" y="3652785"/>
                </a:lnTo>
                <a:lnTo>
                  <a:pt x="4653169" y="3652785"/>
                </a:lnTo>
                <a:lnTo>
                  <a:pt x="4891927" y="2594208"/>
                </a:lnTo>
                <a:cubicBezTo>
                  <a:pt x="4891926" y="2618169"/>
                  <a:pt x="4891642" y="2652257"/>
                  <a:pt x="4891071" y="2696471"/>
                </a:cubicBezTo>
                <a:cubicBezTo>
                  <a:pt x="4890500" y="2740686"/>
                  <a:pt x="4890215" y="2775059"/>
                  <a:pt x="4890215" y="2799591"/>
                </a:cubicBezTo>
                <a:lnTo>
                  <a:pt x="4890215" y="3652785"/>
                </a:lnTo>
                <a:lnTo>
                  <a:pt x="5135818" y="3652785"/>
                </a:lnTo>
                <a:lnTo>
                  <a:pt x="5135818" y="2391393"/>
                </a:lnTo>
                <a:lnTo>
                  <a:pt x="4756717" y="2391393"/>
                </a:lnTo>
                <a:lnTo>
                  <a:pt x="4529084" y="3383220"/>
                </a:lnTo>
                <a:lnTo>
                  <a:pt x="4299740" y="2391393"/>
                </a:lnTo>
                <a:close/>
                <a:moveTo>
                  <a:pt x="2659802" y="2391393"/>
                </a:moveTo>
                <a:lnTo>
                  <a:pt x="2659802" y="3652785"/>
                </a:lnTo>
                <a:lnTo>
                  <a:pt x="2917387" y="3652785"/>
                </a:lnTo>
                <a:lnTo>
                  <a:pt x="2917387" y="3158155"/>
                </a:lnTo>
                <a:lnTo>
                  <a:pt x="3189519" y="3158155"/>
                </a:lnTo>
                <a:cubicBezTo>
                  <a:pt x="3267108" y="3158155"/>
                  <a:pt x="3320023" y="3171562"/>
                  <a:pt x="3348263" y="3198376"/>
                </a:cubicBezTo>
                <a:cubicBezTo>
                  <a:pt x="3376503" y="3225190"/>
                  <a:pt x="3391193" y="3278817"/>
                  <a:pt x="3392335" y="3359259"/>
                </a:cubicBezTo>
                <a:lnTo>
                  <a:pt x="3394046" y="3476498"/>
                </a:lnTo>
                <a:cubicBezTo>
                  <a:pt x="3394617" y="3513581"/>
                  <a:pt x="3398325" y="3549809"/>
                  <a:pt x="3405171" y="3585180"/>
                </a:cubicBezTo>
                <a:cubicBezTo>
                  <a:pt x="3408594" y="3602295"/>
                  <a:pt x="3414299" y="3624830"/>
                  <a:pt x="3422286" y="3652785"/>
                </a:cubicBezTo>
                <a:lnTo>
                  <a:pt x="3712389" y="3652785"/>
                </a:lnTo>
                <a:lnTo>
                  <a:pt x="3712389" y="3621122"/>
                </a:lnTo>
                <a:cubicBezTo>
                  <a:pt x="3687287" y="3605718"/>
                  <a:pt x="3671313" y="3581757"/>
                  <a:pt x="3664467" y="3549238"/>
                </a:cubicBezTo>
                <a:cubicBezTo>
                  <a:pt x="3659902" y="3528700"/>
                  <a:pt x="3657621" y="3489620"/>
                  <a:pt x="3657621" y="3431999"/>
                </a:cubicBezTo>
                <a:lnTo>
                  <a:pt x="3657621" y="3347278"/>
                </a:lnTo>
                <a:cubicBezTo>
                  <a:pt x="3657621" y="3258850"/>
                  <a:pt x="3645497" y="3193099"/>
                  <a:pt x="3621251" y="3150025"/>
                </a:cubicBezTo>
                <a:cubicBezTo>
                  <a:pt x="3597004" y="3106952"/>
                  <a:pt x="3555785" y="3073720"/>
                  <a:pt x="3497593" y="3050329"/>
                </a:cubicBezTo>
                <a:cubicBezTo>
                  <a:pt x="3567195" y="3026368"/>
                  <a:pt x="3617114" y="2985434"/>
                  <a:pt x="3647351" y="2927527"/>
                </a:cubicBezTo>
                <a:cubicBezTo>
                  <a:pt x="3677588" y="2869621"/>
                  <a:pt x="3692707" y="2810716"/>
                  <a:pt x="3692707" y="2750812"/>
                </a:cubicBezTo>
                <a:cubicBezTo>
                  <a:pt x="3692707" y="2701178"/>
                  <a:pt x="3684720" y="2656964"/>
                  <a:pt x="3668745" y="2618169"/>
                </a:cubicBezTo>
                <a:cubicBezTo>
                  <a:pt x="3652771" y="2579375"/>
                  <a:pt x="3631092" y="2544003"/>
                  <a:pt x="3603708" y="2512055"/>
                </a:cubicBezTo>
                <a:cubicBezTo>
                  <a:pt x="3570618" y="2473260"/>
                  <a:pt x="3530255" y="2443879"/>
                  <a:pt x="3482617" y="2423911"/>
                </a:cubicBezTo>
                <a:cubicBezTo>
                  <a:pt x="3434980" y="2403944"/>
                  <a:pt x="3366947" y="2393104"/>
                  <a:pt x="3278518" y="2391393"/>
                </a:cubicBezTo>
                <a:close/>
                <a:moveTo>
                  <a:pt x="1849694" y="2352883"/>
                </a:moveTo>
                <a:cubicBezTo>
                  <a:pt x="1669413" y="2352883"/>
                  <a:pt x="1531636" y="2401947"/>
                  <a:pt x="1436361" y="2500074"/>
                </a:cubicBezTo>
                <a:cubicBezTo>
                  <a:pt x="1308567" y="2615887"/>
                  <a:pt x="1244671" y="2789322"/>
                  <a:pt x="1244671" y="3020377"/>
                </a:cubicBezTo>
                <a:cubicBezTo>
                  <a:pt x="1244671" y="3246869"/>
                  <a:pt x="1308567" y="3420303"/>
                  <a:pt x="1436361" y="3540680"/>
                </a:cubicBezTo>
                <a:cubicBezTo>
                  <a:pt x="1531636" y="3638808"/>
                  <a:pt x="1669413" y="3687871"/>
                  <a:pt x="1849694" y="3687871"/>
                </a:cubicBezTo>
                <a:cubicBezTo>
                  <a:pt x="2029974" y="3687871"/>
                  <a:pt x="2167752" y="3638808"/>
                  <a:pt x="2263027" y="3540680"/>
                </a:cubicBezTo>
                <a:cubicBezTo>
                  <a:pt x="2390250" y="3420303"/>
                  <a:pt x="2453862" y="3246869"/>
                  <a:pt x="2453862" y="3020377"/>
                </a:cubicBezTo>
                <a:cubicBezTo>
                  <a:pt x="2453862" y="2789322"/>
                  <a:pt x="2390250" y="2615887"/>
                  <a:pt x="2263027" y="2500074"/>
                </a:cubicBezTo>
                <a:cubicBezTo>
                  <a:pt x="2167752" y="2401947"/>
                  <a:pt x="2029974" y="2352883"/>
                  <a:pt x="1849694" y="2352883"/>
                </a:cubicBezTo>
                <a:close/>
                <a:moveTo>
                  <a:pt x="1623023" y="0"/>
                </a:moveTo>
                <a:lnTo>
                  <a:pt x="2716256" y="0"/>
                </a:lnTo>
                <a:lnTo>
                  <a:pt x="3032455" y="0"/>
                </a:lnTo>
                <a:lnTo>
                  <a:pt x="3496422" y="0"/>
                </a:lnTo>
                <a:lnTo>
                  <a:pt x="5205951" y="0"/>
                </a:lnTo>
                <a:lnTo>
                  <a:pt x="9547224" y="0"/>
                </a:lnTo>
                <a:lnTo>
                  <a:pt x="9547224" y="6857990"/>
                </a:lnTo>
                <a:lnTo>
                  <a:pt x="5205951" y="6857990"/>
                </a:lnTo>
                <a:lnTo>
                  <a:pt x="3496422" y="6857990"/>
                </a:lnTo>
                <a:lnTo>
                  <a:pt x="3032455" y="6857990"/>
                </a:lnTo>
                <a:lnTo>
                  <a:pt x="2716256" y="6857990"/>
                </a:lnTo>
                <a:lnTo>
                  <a:pt x="2502754" y="6857990"/>
                </a:lnTo>
                <a:lnTo>
                  <a:pt x="2390998" y="6780589"/>
                </a:lnTo>
                <a:cubicBezTo>
                  <a:pt x="2217180" y="6653099"/>
                  <a:pt x="2046553" y="6515388"/>
                  <a:pt x="1874350" y="6374805"/>
                </a:cubicBezTo>
                <a:cubicBezTo>
                  <a:pt x="1637944" y="6181811"/>
                  <a:pt x="1402594" y="5997460"/>
                  <a:pt x="1182548" y="5808437"/>
                </a:cubicBezTo>
                <a:lnTo>
                  <a:pt x="952037" y="5598378"/>
                </a:lnTo>
                <a:lnTo>
                  <a:pt x="952037" y="4861827"/>
                </a:lnTo>
                <a:lnTo>
                  <a:pt x="1467206" y="5757810"/>
                </a:lnTo>
                <a:lnTo>
                  <a:pt x="1730780" y="5757810"/>
                </a:lnTo>
                <a:lnTo>
                  <a:pt x="1730780" y="4496417"/>
                </a:lnTo>
                <a:lnTo>
                  <a:pt x="1485177" y="4496417"/>
                </a:lnTo>
                <a:lnTo>
                  <a:pt x="1485177" y="5376996"/>
                </a:lnTo>
                <a:lnTo>
                  <a:pt x="982844" y="4496417"/>
                </a:lnTo>
                <a:lnTo>
                  <a:pt x="706434" y="4496417"/>
                </a:lnTo>
                <a:lnTo>
                  <a:pt x="706434" y="5355017"/>
                </a:lnTo>
                <a:lnTo>
                  <a:pt x="582566" y="5214040"/>
                </a:lnTo>
                <a:lnTo>
                  <a:pt x="466262" y="5063753"/>
                </a:lnTo>
                <a:lnTo>
                  <a:pt x="466262" y="4496417"/>
                </a:lnTo>
                <a:lnTo>
                  <a:pt x="204399" y="4496417"/>
                </a:lnTo>
                <a:lnTo>
                  <a:pt x="204399" y="4612004"/>
                </a:lnTo>
                <a:lnTo>
                  <a:pt x="159889" y="4511738"/>
                </a:lnTo>
                <a:cubicBezTo>
                  <a:pt x="58046" y="4250777"/>
                  <a:pt x="0" y="3958519"/>
                  <a:pt x="0" y="3621651"/>
                </a:cubicBezTo>
                <a:cubicBezTo>
                  <a:pt x="0" y="2093189"/>
                  <a:pt x="573736" y="754640"/>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ZoneTexte 1">
            <a:extLst>
              <a:ext uri="{FF2B5EF4-FFF2-40B4-BE49-F238E27FC236}">
                <a16:creationId xmlns:a16="http://schemas.microsoft.com/office/drawing/2014/main" id="{6D4FB07A-A5F9-6D9C-16A9-D4305C04E0A4}"/>
              </a:ext>
            </a:extLst>
          </p:cNvPr>
          <p:cNvSpPr txBox="1"/>
          <p:nvPr/>
        </p:nvSpPr>
        <p:spPr>
          <a:xfrm>
            <a:off x="0" y="0"/>
            <a:ext cx="12153544" cy="7478970"/>
          </a:xfrm>
          <a:prstGeom prst="rect">
            <a:avLst/>
          </a:prstGeom>
          <a:solidFill>
            <a:srgbClr val="FCF7F3">
              <a:alpha val="67132"/>
            </a:srgbClr>
          </a:solidFill>
        </p:spPr>
        <p:txBody>
          <a:bodyPr wrap="square" rtlCol="0">
            <a:spAutoFit/>
          </a:bodyPr>
          <a:lstStyle/>
          <a:p>
            <a:pPr algn="ctr"/>
            <a:r>
              <a:rPr lang="fr-FR" sz="4000" b="1" dirty="0">
                <a:solidFill>
                  <a:srgbClr val="0070C0"/>
                </a:solidFill>
              </a:rPr>
              <a:t>La surmortalité est concomitante aux vagues de COVID et aux décisions politiques prises</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5" name="Image 4" descr="Une image contenant texte, ligne, Tracé, Police&#10;&#10;Description générée automatiquement">
            <a:extLst>
              <a:ext uri="{FF2B5EF4-FFF2-40B4-BE49-F238E27FC236}">
                <a16:creationId xmlns:a16="http://schemas.microsoft.com/office/drawing/2014/main" id="{EBFB45B0-2CDD-D76C-CA54-A9CD92C09281}"/>
              </a:ext>
            </a:extLst>
          </p:cNvPr>
          <p:cNvPicPr>
            <a:picLocks noChangeAspect="1"/>
          </p:cNvPicPr>
          <p:nvPr/>
        </p:nvPicPr>
        <p:blipFill>
          <a:blip r:embed="rId5"/>
          <a:stretch>
            <a:fillRect/>
          </a:stretch>
        </p:blipFill>
        <p:spPr>
          <a:xfrm>
            <a:off x="2242741" y="1334951"/>
            <a:ext cx="7668061" cy="5261419"/>
          </a:xfrm>
          <a:prstGeom prst="rect">
            <a:avLst/>
          </a:prstGeom>
        </p:spPr>
      </p:pic>
      <p:sp>
        <p:nvSpPr>
          <p:cNvPr id="7" name="ZoneTexte 6">
            <a:extLst>
              <a:ext uri="{FF2B5EF4-FFF2-40B4-BE49-F238E27FC236}">
                <a16:creationId xmlns:a16="http://schemas.microsoft.com/office/drawing/2014/main" id="{B70C88A2-8E8C-5B58-E1B6-1DD73EAFD5AE}"/>
              </a:ext>
            </a:extLst>
          </p:cNvPr>
          <p:cNvSpPr txBox="1"/>
          <p:nvPr/>
        </p:nvSpPr>
        <p:spPr>
          <a:xfrm>
            <a:off x="8098167" y="6596380"/>
            <a:ext cx="7431315" cy="261610"/>
          </a:xfrm>
          <a:prstGeom prst="rect">
            <a:avLst/>
          </a:prstGeom>
          <a:noFill/>
        </p:spPr>
        <p:txBody>
          <a:bodyPr wrap="square">
            <a:spAutoFit/>
          </a:bodyPr>
          <a:lstStyle/>
          <a:p>
            <a:r>
              <a:rPr lang="fr-FR" sz="1100" b="0" i="0" dirty="0">
                <a:effectLst/>
                <a:latin typeface="Arial" panose="020B0604020202020204" pitchFamily="34" charset="0"/>
                <a:cs typeface="Arial" panose="020B0604020202020204" pitchFamily="34" charset="0"/>
                <a:hlinkClick r:id="rId6"/>
              </a:rPr>
              <a:t>https://www.insee.fr/fr/statistiques/fichier/7628176/ip1951.pdf</a:t>
            </a:r>
            <a:endParaRPr lang="fr-FR" sz="1100" dirty="0">
              <a:latin typeface="Arial" panose="020B0604020202020204" pitchFamily="34" charset="0"/>
              <a:cs typeface="Arial" panose="020B0604020202020204" pitchFamily="34" charset="0"/>
            </a:endParaRPr>
          </a:p>
        </p:txBody>
      </p:sp>
      <p:sp>
        <p:nvSpPr>
          <p:cNvPr id="11" name="Terminaison 10">
            <a:extLst>
              <a:ext uri="{FF2B5EF4-FFF2-40B4-BE49-F238E27FC236}">
                <a16:creationId xmlns:a16="http://schemas.microsoft.com/office/drawing/2014/main" id="{09ECC7E9-8329-8634-FD68-AF1026058B58}"/>
              </a:ext>
            </a:extLst>
          </p:cNvPr>
          <p:cNvSpPr/>
          <p:nvPr/>
        </p:nvSpPr>
        <p:spPr>
          <a:xfrm rot="10800000" flipH="1" flipV="1">
            <a:off x="4578128" y="7373255"/>
            <a:ext cx="1517872" cy="406402"/>
          </a:xfrm>
          <a:prstGeom prst="flowChartTerminator">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70C0"/>
                </a:solidFill>
              </a:rPr>
              <a:t>Le « pari » du couvre-feu</a:t>
            </a:r>
          </a:p>
        </p:txBody>
      </p:sp>
      <p:sp>
        <p:nvSpPr>
          <p:cNvPr id="13" name="Terminaison 12">
            <a:extLst>
              <a:ext uri="{FF2B5EF4-FFF2-40B4-BE49-F238E27FC236}">
                <a16:creationId xmlns:a16="http://schemas.microsoft.com/office/drawing/2014/main" id="{BB062A62-27CF-91F3-F442-A9535ECAF24E}"/>
              </a:ext>
            </a:extLst>
          </p:cNvPr>
          <p:cNvSpPr/>
          <p:nvPr/>
        </p:nvSpPr>
        <p:spPr>
          <a:xfrm rot="10800000" flipH="1" flipV="1">
            <a:off x="7613872" y="7358743"/>
            <a:ext cx="1933350" cy="261610"/>
          </a:xfrm>
          <a:prstGeom prst="flowChartTerminator">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70C0"/>
                </a:solidFill>
              </a:rPr>
              <a:t>Fin des masques</a:t>
            </a:r>
          </a:p>
        </p:txBody>
      </p:sp>
      <p:sp>
        <p:nvSpPr>
          <p:cNvPr id="16" name="ZoneTexte 15">
            <a:extLst>
              <a:ext uri="{FF2B5EF4-FFF2-40B4-BE49-F238E27FC236}">
                <a16:creationId xmlns:a16="http://schemas.microsoft.com/office/drawing/2014/main" id="{B249D838-2AA8-C4C8-FE7F-1DC20DD98E20}"/>
              </a:ext>
            </a:extLst>
          </p:cNvPr>
          <p:cNvSpPr txBox="1"/>
          <p:nvPr/>
        </p:nvSpPr>
        <p:spPr>
          <a:xfrm>
            <a:off x="13367657" y="0"/>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Sur la même période, il y a eu 160 000 décès dus au COVID</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17" name="Image 16" descr="Une image contenant texte, capture d’écran, Tracé, ligne&#10;&#10;Description générée automatiquement">
            <a:extLst>
              <a:ext uri="{FF2B5EF4-FFF2-40B4-BE49-F238E27FC236}">
                <a16:creationId xmlns:a16="http://schemas.microsoft.com/office/drawing/2014/main" id="{B1E342F1-44A7-1F6E-F283-EF0C73B14163}"/>
              </a:ext>
            </a:extLst>
          </p:cNvPr>
          <p:cNvPicPr>
            <a:picLocks noChangeAspect="1"/>
          </p:cNvPicPr>
          <p:nvPr/>
        </p:nvPicPr>
        <p:blipFill>
          <a:blip r:embed="rId7"/>
          <a:stretch>
            <a:fillRect/>
          </a:stretch>
        </p:blipFill>
        <p:spPr>
          <a:xfrm>
            <a:off x="15177007" y="1323660"/>
            <a:ext cx="8573299" cy="5287666"/>
          </a:xfrm>
          <a:prstGeom prst="rect">
            <a:avLst/>
          </a:prstGeom>
        </p:spPr>
      </p:pic>
      <p:pic>
        <p:nvPicPr>
          <p:cNvPr id="19" name="Image 18" descr="Une image contenant Tracé, ligne, diagramme, texte&#10;&#10;Description générée automatiquement">
            <a:extLst>
              <a:ext uri="{FF2B5EF4-FFF2-40B4-BE49-F238E27FC236}">
                <a16:creationId xmlns:a16="http://schemas.microsoft.com/office/drawing/2014/main" id="{C6202707-135A-CE44-CDDF-A5788F2DE6D0}"/>
              </a:ext>
            </a:extLst>
          </p:cNvPr>
          <p:cNvPicPr>
            <a:picLocks noChangeAspect="1"/>
          </p:cNvPicPr>
          <p:nvPr/>
        </p:nvPicPr>
        <p:blipFill>
          <a:blip r:embed="rId8"/>
          <a:stretch>
            <a:fillRect/>
          </a:stretch>
        </p:blipFill>
        <p:spPr>
          <a:xfrm>
            <a:off x="-11255126" y="1423647"/>
            <a:ext cx="9547223" cy="5178955"/>
          </a:xfrm>
          <a:prstGeom prst="rect">
            <a:avLst/>
          </a:prstGeom>
        </p:spPr>
      </p:pic>
      <p:sp>
        <p:nvSpPr>
          <p:cNvPr id="3" name="ZoneTexte 2">
            <a:extLst>
              <a:ext uri="{FF2B5EF4-FFF2-40B4-BE49-F238E27FC236}">
                <a16:creationId xmlns:a16="http://schemas.microsoft.com/office/drawing/2014/main" id="{32DA72E1-6DD4-FD84-5EF1-C8DDACAB14E1}"/>
              </a:ext>
            </a:extLst>
          </p:cNvPr>
          <p:cNvSpPr txBox="1"/>
          <p:nvPr/>
        </p:nvSpPr>
        <p:spPr>
          <a:xfrm>
            <a:off x="-12828649" y="255398"/>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Le COVID n’est pas saisonnier. </a:t>
            </a:r>
          </a:p>
          <a:p>
            <a:pPr algn="ctr"/>
            <a:r>
              <a:rPr lang="fr-FR" sz="4000" b="1" dirty="0" err="1">
                <a:solidFill>
                  <a:srgbClr val="0070C0"/>
                </a:solidFill>
              </a:rPr>
              <a:t>Etre</a:t>
            </a:r>
            <a:r>
              <a:rPr lang="fr-FR" sz="4000" b="1" dirty="0">
                <a:solidFill>
                  <a:srgbClr val="0070C0"/>
                </a:solidFill>
              </a:rPr>
              <a:t> malade ne sert à rien.</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spTree>
    <p:extLst>
      <p:ext uri="{BB962C8B-B14F-4D97-AF65-F5344CB8AC3E}">
        <p14:creationId xmlns:p14="http://schemas.microsoft.com/office/powerpoint/2010/main" val="3589347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2" name="Image 11" descr="Détecteur de CO2 mural annonçant 528 ppm de CO2 en salle d’attente">
            <a:extLst>
              <a:ext uri="{FF2B5EF4-FFF2-40B4-BE49-F238E27FC236}">
                <a16:creationId xmlns:a16="http://schemas.microsoft.com/office/drawing/2014/main" id="{A05C7390-0224-1B6B-3A4D-AB2A87F411D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 uri="{28A0092B-C50C-407E-A947-70E740481C1C}">
                <a14:useLocalDpi xmlns:a14="http://schemas.microsoft.com/office/drawing/2010/main" val="0"/>
              </a:ext>
            </a:extLst>
          </a:blip>
          <a:srcRect t="4224"/>
          <a:stretch/>
        </p:blipFill>
        <p:spPr bwMode="auto">
          <a:xfrm>
            <a:off x="2644776" y="10"/>
            <a:ext cx="9547224" cy="6857990"/>
          </a:xfrm>
          <a:custGeom>
            <a:avLst/>
            <a:gdLst/>
            <a:ahLst/>
            <a:cxnLst/>
            <a:rect l="l" t="t" r="r" b="b"/>
            <a:pathLst>
              <a:path w="9547224" h="6857990">
                <a:moveTo>
                  <a:pt x="706434" y="5355017"/>
                </a:moveTo>
                <a:lnTo>
                  <a:pt x="719278" y="5369635"/>
                </a:lnTo>
                <a:cubicBezTo>
                  <a:pt x="766547" y="5420515"/>
                  <a:pt x="815441" y="5470479"/>
                  <a:pt x="865736" y="5519734"/>
                </a:cubicBezTo>
                <a:lnTo>
                  <a:pt x="952037" y="5598378"/>
                </a:lnTo>
                <a:lnTo>
                  <a:pt x="952037" y="5757810"/>
                </a:lnTo>
                <a:lnTo>
                  <a:pt x="706434" y="5757810"/>
                </a:lnTo>
                <a:close/>
                <a:moveTo>
                  <a:pt x="8565712" y="4715492"/>
                </a:moveTo>
                <a:lnTo>
                  <a:pt x="8872074" y="4715492"/>
                </a:lnTo>
                <a:cubicBezTo>
                  <a:pt x="8929124" y="4715492"/>
                  <a:pt x="8971913" y="4722909"/>
                  <a:pt x="9000439" y="4737742"/>
                </a:cubicBezTo>
                <a:cubicBezTo>
                  <a:pt x="9051214" y="4763985"/>
                  <a:pt x="9076602" y="4815331"/>
                  <a:pt x="9076602" y="4891779"/>
                </a:cubicBezTo>
                <a:cubicBezTo>
                  <a:pt x="9076602" y="4962522"/>
                  <a:pt x="9050358" y="5009875"/>
                  <a:pt x="8997871" y="5033836"/>
                </a:cubicBezTo>
                <a:cubicBezTo>
                  <a:pt x="8968205" y="5047528"/>
                  <a:pt x="8923705" y="5054374"/>
                  <a:pt x="8864373" y="5054374"/>
                </a:cubicBezTo>
                <a:lnTo>
                  <a:pt x="8565712" y="5054374"/>
                </a:lnTo>
                <a:close/>
                <a:moveTo>
                  <a:pt x="4669987" y="4715492"/>
                </a:moveTo>
                <a:lnTo>
                  <a:pt x="4976350" y="4715492"/>
                </a:lnTo>
                <a:cubicBezTo>
                  <a:pt x="5033400" y="4715492"/>
                  <a:pt x="5076188" y="4722909"/>
                  <a:pt x="5104714" y="4737742"/>
                </a:cubicBezTo>
                <a:cubicBezTo>
                  <a:pt x="5155489" y="4763985"/>
                  <a:pt x="5180876" y="4815331"/>
                  <a:pt x="5180877" y="4891779"/>
                </a:cubicBezTo>
                <a:cubicBezTo>
                  <a:pt x="5180876" y="4962522"/>
                  <a:pt x="5154633" y="5009875"/>
                  <a:pt x="5102147" y="5033836"/>
                </a:cubicBezTo>
                <a:cubicBezTo>
                  <a:pt x="5072480" y="5047528"/>
                  <a:pt x="5027980" y="5054374"/>
                  <a:pt x="4968648" y="5054374"/>
                </a:cubicBezTo>
                <a:lnTo>
                  <a:pt x="4669987" y="5054374"/>
                </a:lnTo>
                <a:close/>
                <a:moveTo>
                  <a:pt x="3602294" y="4681262"/>
                </a:moveTo>
                <a:cubicBezTo>
                  <a:pt x="3706697" y="4681262"/>
                  <a:pt x="3789563" y="4719914"/>
                  <a:pt x="3850893" y="4797217"/>
                </a:cubicBezTo>
                <a:cubicBezTo>
                  <a:pt x="3912222" y="4874521"/>
                  <a:pt x="3942887" y="4983916"/>
                  <a:pt x="3942887" y="5125402"/>
                </a:cubicBezTo>
                <a:cubicBezTo>
                  <a:pt x="3942887" y="5267459"/>
                  <a:pt x="3912365" y="5376996"/>
                  <a:pt x="3851321" y="5454015"/>
                </a:cubicBezTo>
                <a:cubicBezTo>
                  <a:pt x="3789706" y="5531033"/>
                  <a:pt x="3706697" y="5569542"/>
                  <a:pt x="3602294" y="5569542"/>
                </a:cubicBezTo>
                <a:cubicBezTo>
                  <a:pt x="3497891" y="5569542"/>
                  <a:pt x="3414597" y="5531033"/>
                  <a:pt x="3352412" y="5454015"/>
                </a:cubicBezTo>
                <a:cubicBezTo>
                  <a:pt x="3290226" y="5376996"/>
                  <a:pt x="3259133" y="5267459"/>
                  <a:pt x="3259133" y="5125402"/>
                </a:cubicBezTo>
                <a:cubicBezTo>
                  <a:pt x="3259133" y="4983346"/>
                  <a:pt x="3290226" y="4873808"/>
                  <a:pt x="3352412" y="4796790"/>
                </a:cubicBezTo>
                <a:cubicBezTo>
                  <a:pt x="3414597" y="4719771"/>
                  <a:pt x="3497891" y="4681262"/>
                  <a:pt x="3602294" y="4681262"/>
                </a:cubicBezTo>
                <a:close/>
                <a:moveTo>
                  <a:pt x="204399" y="4612004"/>
                </a:moveTo>
                <a:lnTo>
                  <a:pt x="244261" y="4701798"/>
                </a:lnTo>
                <a:cubicBezTo>
                  <a:pt x="305687" y="4824870"/>
                  <a:pt x="377172" y="4940950"/>
                  <a:pt x="456935" y="5051701"/>
                </a:cubicBezTo>
                <a:lnTo>
                  <a:pt x="466262" y="5063753"/>
                </a:lnTo>
                <a:lnTo>
                  <a:pt x="466262" y="5757810"/>
                </a:lnTo>
                <a:lnTo>
                  <a:pt x="204399" y="5757810"/>
                </a:lnTo>
                <a:close/>
                <a:moveTo>
                  <a:pt x="1977537" y="4498129"/>
                </a:moveTo>
                <a:lnTo>
                  <a:pt x="1977537" y="5757810"/>
                </a:lnTo>
                <a:lnTo>
                  <a:pt x="2239400" y="5757810"/>
                </a:lnTo>
                <a:lnTo>
                  <a:pt x="2239400" y="5228949"/>
                </a:lnTo>
                <a:lnTo>
                  <a:pt x="2793078" y="5228949"/>
                </a:lnTo>
                <a:lnTo>
                  <a:pt x="2793078" y="5009874"/>
                </a:lnTo>
                <a:lnTo>
                  <a:pt x="2239400" y="5009874"/>
                </a:lnTo>
                <a:lnTo>
                  <a:pt x="2239400" y="4719771"/>
                </a:lnTo>
                <a:lnTo>
                  <a:pt x="2871808" y="4719771"/>
                </a:lnTo>
                <a:lnTo>
                  <a:pt x="2871808" y="4498129"/>
                </a:lnTo>
                <a:close/>
                <a:moveTo>
                  <a:pt x="8308128" y="4496417"/>
                </a:moveTo>
                <a:lnTo>
                  <a:pt x="8308128" y="5757810"/>
                </a:lnTo>
                <a:lnTo>
                  <a:pt x="8565712" y="5757810"/>
                </a:lnTo>
                <a:lnTo>
                  <a:pt x="8565712" y="5263180"/>
                </a:lnTo>
                <a:lnTo>
                  <a:pt x="8837844" y="5263180"/>
                </a:lnTo>
                <a:cubicBezTo>
                  <a:pt x="8915432" y="5263180"/>
                  <a:pt x="8968348" y="5276587"/>
                  <a:pt x="8996588" y="5303401"/>
                </a:cubicBezTo>
                <a:cubicBezTo>
                  <a:pt x="9024828" y="5330215"/>
                  <a:pt x="9039518" y="5383842"/>
                  <a:pt x="9040660" y="5464284"/>
                </a:cubicBezTo>
                <a:lnTo>
                  <a:pt x="9042371" y="5581523"/>
                </a:lnTo>
                <a:cubicBezTo>
                  <a:pt x="9042941" y="5618606"/>
                  <a:pt x="9046650" y="5654833"/>
                  <a:pt x="9053496" y="5690205"/>
                </a:cubicBezTo>
                <a:cubicBezTo>
                  <a:pt x="9056919" y="5707320"/>
                  <a:pt x="9062623" y="5729855"/>
                  <a:pt x="9070611" y="5757810"/>
                </a:cubicBezTo>
                <a:lnTo>
                  <a:pt x="9360714" y="5757810"/>
                </a:lnTo>
                <a:lnTo>
                  <a:pt x="9360714" y="5726147"/>
                </a:lnTo>
                <a:cubicBezTo>
                  <a:pt x="9335611" y="5710743"/>
                  <a:pt x="9319638" y="5686782"/>
                  <a:pt x="9312792" y="5654263"/>
                </a:cubicBezTo>
                <a:cubicBezTo>
                  <a:pt x="9308227" y="5633725"/>
                  <a:pt x="9305946" y="5594645"/>
                  <a:pt x="9305946" y="5537023"/>
                </a:cubicBezTo>
                <a:lnTo>
                  <a:pt x="9305946" y="5452303"/>
                </a:lnTo>
                <a:cubicBezTo>
                  <a:pt x="9305946" y="5363874"/>
                  <a:pt x="9293822" y="5298124"/>
                  <a:pt x="9269576" y="5255050"/>
                </a:cubicBezTo>
                <a:cubicBezTo>
                  <a:pt x="9245328" y="5211977"/>
                  <a:pt x="9204110" y="5178745"/>
                  <a:pt x="9145918" y="5155354"/>
                </a:cubicBezTo>
                <a:cubicBezTo>
                  <a:pt x="9215520" y="5131392"/>
                  <a:pt x="9265439" y="5090459"/>
                  <a:pt x="9295677" y="5032552"/>
                </a:cubicBezTo>
                <a:cubicBezTo>
                  <a:pt x="9325913" y="4974646"/>
                  <a:pt x="9341032" y="4915740"/>
                  <a:pt x="9341032" y="4855837"/>
                </a:cubicBezTo>
                <a:cubicBezTo>
                  <a:pt x="9341032" y="4806203"/>
                  <a:pt x="9333044" y="4761989"/>
                  <a:pt x="9317071" y="4723194"/>
                </a:cubicBezTo>
                <a:cubicBezTo>
                  <a:pt x="9301096" y="4684400"/>
                  <a:pt x="9279417" y="4649028"/>
                  <a:pt x="9252033" y="4617080"/>
                </a:cubicBezTo>
                <a:cubicBezTo>
                  <a:pt x="9218943" y="4578285"/>
                  <a:pt x="9178579" y="4548904"/>
                  <a:pt x="9130942" y="4528936"/>
                </a:cubicBezTo>
                <a:cubicBezTo>
                  <a:pt x="9083305" y="4508969"/>
                  <a:pt x="9015272" y="4498129"/>
                  <a:pt x="8926843" y="4496417"/>
                </a:cubicBezTo>
                <a:close/>
                <a:moveTo>
                  <a:pt x="7138264" y="4496417"/>
                </a:moveTo>
                <a:lnTo>
                  <a:pt x="7138264" y="5757810"/>
                </a:lnTo>
                <a:lnTo>
                  <a:pt x="8094150" y="5757810"/>
                </a:lnTo>
                <a:lnTo>
                  <a:pt x="8094150" y="5531033"/>
                </a:lnTo>
                <a:lnTo>
                  <a:pt x="7395849" y="5531033"/>
                </a:lnTo>
                <a:lnTo>
                  <a:pt x="7395849" y="5206699"/>
                </a:lnTo>
                <a:lnTo>
                  <a:pt x="8008574" y="5206699"/>
                </a:lnTo>
                <a:lnTo>
                  <a:pt x="8008574" y="4987624"/>
                </a:lnTo>
                <a:lnTo>
                  <a:pt x="7395849" y="4987624"/>
                </a:lnTo>
                <a:lnTo>
                  <a:pt x="7395849" y="4719771"/>
                </a:lnTo>
                <a:lnTo>
                  <a:pt x="8063343" y="4719771"/>
                </a:lnTo>
                <a:lnTo>
                  <a:pt x="8063343" y="4496417"/>
                </a:lnTo>
                <a:close/>
                <a:moveTo>
                  <a:pt x="5668959" y="4496417"/>
                </a:moveTo>
                <a:lnTo>
                  <a:pt x="5668959" y="5757810"/>
                </a:lnTo>
                <a:lnTo>
                  <a:pt x="5914562" y="5757810"/>
                </a:lnTo>
                <a:lnTo>
                  <a:pt x="5914562" y="4904616"/>
                </a:lnTo>
                <a:cubicBezTo>
                  <a:pt x="5914562" y="4880084"/>
                  <a:pt x="5914276" y="4845711"/>
                  <a:pt x="5913706" y="4801496"/>
                </a:cubicBezTo>
                <a:cubicBezTo>
                  <a:pt x="5913136" y="4757282"/>
                  <a:pt x="5912850" y="4723194"/>
                  <a:pt x="5912850" y="4699233"/>
                </a:cubicBezTo>
                <a:lnTo>
                  <a:pt x="6149896" y="5757810"/>
                </a:lnTo>
                <a:lnTo>
                  <a:pt x="6405769" y="5757810"/>
                </a:lnTo>
                <a:lnTo>
                  <a:pt x="6644526" y="4699233"/>
                </a:lnTo>
                <a:cubicBezTo>
                  <a:pt x="6644526" y="4723194"/>
                  <a:pt x="6644242" y="4757282"/>
                  <a:pt x="6643671" y="4801496"/>
                </a:cubicBezTo>
                <a:cubicBezTo>
                  <a:pt x="6643100" y="4845711"/>
                  <a:pt x="6642815" y="4880084"/>
                  <a:pt x="6642815" y="4904616"/>
                </a:cubicBezTo>
                <a:lnTo>
                  <a:pt x="6642815" y="5757810"/>
                </a:lnTo>
                <a:lnTo>
                  <a:pt x="6888419" y="5757810"/>
                </a:lnTo>
                <a:lnTo>
                  <a:pt x="6888419" y="4496417"/>
                </a:lnTo>
                <a:lnTo>
                  <a:pt x="6509316" y="4496417"/>
                </a:lnTo>
                <a:lnTo>
                  <a:pt x="6281684" y="5488245"/>
                </a:lnTo>
                <a:lnTo>
                  <a:pt x="6052340" y="4496417"/>
                </a:lnTo>
                <a:close/>
                <a:moveTo>
                  <a:pt x="4412403" y="4496417"/>
                </a:moveTo>
                <a:lnTo>
                  <a:pt x="4412403" y="5757810"/>
                </a:lnTo>
                <a:lnTo>
                  <a:pt x="4669987" y="5757810"/>
                </a:lnTo>
                <a:lnTo>
                  <a:pt x="4669987" y="5263180"/>
                </a:lnTo>
                <a:lnTo>
                  <a:pt x="4942119" y="5263180"/>
                </a:lnTo>
                <a:cubicBezTo>
                  <a:pt x="5019708" y="5263180"/>
                  <a:pt x="5072623" y="5276587"/>
                  <a:pt x="5100863" y="5303401"/>
                </a:cubicBezTo>
                <a:cubicBezTo>
                  <a:pt x="5129103" y="5330215"/>
                  <a:pt x="5143794" y="5383842"/>
                  <a:pt x="5144935" y="5464284"/>
                </a:cubicBezTo>
                <a:lnTo>
                  <a:pt x="5146646" y="5581523"/>
                </a:lnTo>
                <a:cubicBezTo>
                  <a:pt x="5147217" y="5618606"/>
                  <a:pt x="5150925" y="5654833"/>
                  <a:pt x="5157771" y="5690205"/>
                </a:cubicBezTo>
                <a:cubicBezTo>
                  <a:pt x="5161194" y="5707320"/>
                  <a:pt x="5166899" y="5729855"/>
                  <a:pt x="5174886" y="5757810"/>
                </a:cubicBezTo>
                <a:lnTo>
                  <a:pt x="5464990" y="5757810"/>
                </a:lnTo>
                <a:lnTo>
                  <a:pt x="5464990" y="5726147"/>
                </a:lnTo>
                <a:cubicBezTo>
                  <a:pt x="5439887" y="5710743"/>
                  <a:pt x="5423913" y="5686782"/>
                  <a:pt x="5417067" y="5654263"/>
                </a:cubicBezTo>
                <a:cubicBezTo>
                  <a:pt x="5412503" y="5633725"/>
                  <a:pt x="5410221" y="5594645"/>
                  <a:pt x="5410221" y="5537023"/>
                </a:cubicBezTo>
                <a:lnTo>
                  <a:pt x="5410221" y="5452303"/>
                </a:lnTo>
                <a:cubicBezTo>
                  <a:pt x="5410221" y="5363874"/>
                  <a:pt x="5398097" y="5298124"/>
                  <a:pt x="5373851" y="5255050"/>
                </a:cubicBezTo>
                <a:cubicBezTo>
                  <a:pt x="5349604" y="5211977"/>
                  <a:pt x="5308385" y="5178745"/>
                  <a:pt x="5250193" y="5155354"/>
                </a:cubicBezTo>
                <a:cubicBezTo>
                  <a:pt x="5319795" y="5131392"/>
                  <a:pt x="5369715" y="5090459"/>
                  <a:pt x="5399952" y="5032552"/>
                </a:cubicBezTo>
                <a:cubicBezTo>
                  <a:pt x="5430188" y="4974646"/>
                  <a:pt x="5445307" y="4915740"/>
                  <a:pt x="5445307" y="4855837"/>
                </a:cubicBezTo>
                <a:cubicBezTo>
                  <a:pt x="5445307" y="4806203"/>
                  <a:pt x="5437320" y="4761989"/>
                  <a:pt x="5421346" y="4723194"/>
                </a:cubicBezTo>
                <a:cubicBezTo>
                  <a:pt x="5405371" y="4684400"/>
                  <a:pt x="5383692" y="4649028"/>
                  <a:pt x="5356308" y="4617080"/>
                </a:cubicBezTo>
                <a:cubicBezTo>
                  <a:pt x="5323218" y="4578285"/>
                  <a:pt x="5282855" y="4548904"/>
                  <a:pt x="5235218" y="4528936"/>
                </a:cubicBezTo>
                <a:cubicBezTo>
                  <a:pt x="5187580" y="4508969"/>
                  <a:pt x="5119547" y="4498129"/>
                  <a:pt x="5031118" y="4496417"/>
                </a:cubicBezTo>
                <a:close/>
                <a:moveTo>
                  <a:pt x="3602294" y="4457908"/>
                </a:moveTo>
                <a:cubicBezTo>
                  <a:pt x="3422013" y="4457908"/>
                  <a:pt x="3284236" y="4506972"/>
                  <a:pt x="3188961" y="4605099"/>
                </a:cubicBezTo>
                <a:cubicBezTo>
                  <a:pt x="3061167" y="4720912"/>
                  <a:pt x="2997270" y="4894346"/>
                  <a:pt x="2997270" y="5125402"/>
                </a:cubicBezTo>
                <a:cubicBezTo>
                  <a:pt x="2997270" y="5351894"/>
                  <a:pt x="3061167" y="5525328"/>
                  <a:pt x="3188961" y="5645705"/>
                </a:cubicBezTo>
                <a:cubicBezTo>
                  <a:pt x="3284236" y="5743833"/>
                  <a:pt x="3422013" y="5792896"/>
                  <a:pt x="3602294" y="5792896"/>
                </a:cubicBezTo>
                <a:cubicBezTo>
                  <a:pt x="3782574" y="5792896"/>
                  <a:pt x="3920352" y="5743833"/>
                  <a:pt x="4015627" y="5645705"/>
                </a:cubicBezTo>
                <a:cubicBezTo>
                  <a:pt x="4142850" y="5525328"/>
                  <a:pt x="4206461" y="5351894"/>
                  <a:pt x="4206462" y="5125402"/>
                </a:cubicBezTo>
                <a:cubicBezTo>
                  <a:pt x="4206461" y="4894346"/>
                  <a:pt x="4142850" y="4720912"/>
                  <a:pt x="4015627" y="4605099"/>
                </a:cubicBezTo>
                <a:cubicBezTo>
                  <a:pt x="3920352" y="4506972"/>
                  <a:pt x="3782574" y="4457908"/>
                  <a:pt x="3602294" y="4457908"/>
                </a:cubicBezTo>
                <a:close/>
                <a:moveTo>
                  <a:pt x="6813111" y="2610467"/>
                </a:moveTo>
                <a:lnTo>
                  <a:pt x="7119474" y="2610467"/>
                </a:lnTo>
                <a:cubicBezTo>
                  <a:pt x="7176524" y="2610467"/>
                  <a:pt x="7219312" y="2617884"/>
                  <a:pt x="7247838" y="2632717"/>
                </a:cubicBezTo>
                <a:cubicBezTo>
                  <a:pt x="7298614" y="2658961"/>
                  <a:pt x="7324002" y="2710306"/>
                  <a:pt x="7324002" y="2786755"/>
                </a:cubicBezTo>
                <a:cubicBezTo>
                  <a:pt x="7324002" y="2857497"/>
                  <a:pt x="7297758" y="2904850"/>
                  <a:pt x="7245272" y="2928811"/>
                </a:cubicBezTo>
                <a:cubicBezTo>
                  <a:pt x="7215604" y="2942503"/>
                  <a:pt x="7171105" y="2949349"/>
                  <a:pt x="7111772" y="2949349"/>
                </a:cubicBezTo>
                <a:lnTo>
                  <a:pt x="6813111" y="2949349"/>
                </a:lnTo>
                <a:close/>
                <a:moveTo>
                  <a:pt x="2917387" y="2610467"/>
                </a:moveTo>
                <a:lnTo>
                  <a:pt x="3223749" y="2610467"/>
                </a:lnTo>
                <a:cubicBezTo>
                  <a:pt x="3280800" y="2610467"/>
                  <a:pt x="3323588" y="2617884"/>
                  <a:pt x="3352114" y="2632717"/>
                </a:cubicBezTo>
                <a:cubicBezTo>
                  <a:pt x="3402889" y="2658961"/>
                  <a:pt x="3428276" y="2710306"/>
                  <a:pt x="3428276" y="2786755"/>
                </a:cubicBezTo>
                <a:cubicBezTo>
                  <a:pt x="3428276" y="2857497"/>
                  <a:pt x="3402033" y="2904850"/>
                  <a:pt x="3349546" y="2928811"/>
                </a:cubicBezTo>
                <a:cubicBezTo>
                  <a:pt x="3319880" y="2942503"/>
                  <a:pt x="3275380" y="2949349"/>
                  <a:pt x="3216047" y="2949349"/>
                </a:cubicBezTo>
                <a:lnTo>
                  <a:pt x="2917387" y="2949349"/>
                </a:lnTo>
                <a:close/>
                <a:moveTo>
                  <a:pt x="1849694" y="2576237"/>
                </a:moveTo>
                <a:cubicBezTo>
                  <a:pt x="1954097" y="2576237"/>
                  <a:pt x="2036963" y="2614889"/>
                  <a:pt x="2098293" y="2692193"/>
                </a:cubicBezTo>
                <a:cubicBezTo>
                  <a:pt x="2159622" y="2769497"/>
                  <a:pt x="2190287" y="2878891"/>
                  <a:pt x="2190287" y="3020377"/>
                </a:cubicBezTo>
                <a:cubicBezTo>
                  <a:pt x="2190287" y="3162434"/>
                  <a:pt x="2159765" y="3271971"/>
                  <a:pt x="2098721" y="3348990"/>
                </a:cubicBezTo>
                <a:cubicBezTo>
                  <a:pt x="2037106" y="3426008"/>
                  <a:pt x="1954097" y="3464518"/>
                  <a:pt x="1849694" y="3464518"/>
                </a:cubicBezTo>
                <a:cubicBezTo>
                  <a:pt x="1745291" y="3464518"/>
                  <a:pt x="1661997" y="3426008"/>
                  <a:pt x="1599811" y="3348990"/>
                </a:cubicBezTo>
                <a:cubicBezTo>
                  <a:pt x="1537626" y="3271971"/>
                  <a:pt x="1506533" y="3162434"/>
                  <a:pt x="1506533" y="3020377"/>
                </a:cubicBezTo>
                <a:cubicBezTo>
                  <a:pt x="1506533" y="2878321"/>
                  <a:pt x="1537626" y="2768784"/>
                  <a:pt x="1599811" y="2691765"/>
                </a:cubicBezTo>
                <a:cubicBezTo>
                  <a:pt x="1661997" y="2614746"/>
                  <a:pt x="1745291" y="2576237"/>
                  <a:pt x="1849694" y="2576237"/>
                </a:cubicBezTo>
                <a:close/>
                <a:moveTo>
                  <a:pt x="224937" y="2393104"/>
                </a:moveTo>
                <a:lnTo>
                  <a:pt x="224937" y="3652785"/>
                </a:lnTo>
                <a:lnTo>
                  <a:pt x="486800" y="3652785"/>
                </a:lnTo>
                <a:lnTo>
                  <a:pt x="486800" y="3123924"/>
                </a:lnTo>
                <a:lnTo>
                  <a:pt x="1040479" y="3123924"/>
                </a:lnTo>
                <a:lnTo>
                  <a:pt x="1040479" y="2904849"/>
                </a:lnTo>
                <a:lnTo>
                  <a:pt x="486800" y="2904849"/>
                </a:lnTo>
                <a:lnTo>
                  <a:pt x="486800" y="2614746"/>
                </a:lnTo>
                <a:lnTo>
                  <a:pt x="1119208" y="2614746"/>
                </a:lnTo>
                <a:lnTo>
                  <a:pt x="1119208" y="2393104"/>
                </a:lnTo>
                <a:close/>
                <a:moveTo>
                  <a:pt x="6555527" y="2391393"/>
                </a:moveTo>
                <a:lnTo>
                  <a:pt x="6555527" y="3652785"/>
                </a:lnTo>
                <a:lnTo>
                  <a:pt x="6813111" y="3652785"/>
                </a:lnTo>
                <a:lnTo>
                  <a:pt x="6813111" y="3158155"/>
                </a:lnTo>
                <a:lnTo>
                  <a:pt x="7085244" y="3158155"/>
                </a:lnTo>
                <a:cubicBezTo>
                  <a:pt x="7162832" y="3158155"/>
                  <a:pt x="7215748" y="3171562"/>
                  <a:pt x="7243988" y="3198376"/>
                </a:cubicBezTo>
                <a:cubicBezTo>
                  <a:pt x="7272228" y="3225190"/>
                  <a:pt x="7286918" y="3278817"/>
                  <a:pt x="7288060" y="3359259"/>
                </a:cubicBezTo>
                <a:lnTo>
                  <a:pt x="7289771" y="3476498"/>
                </a:lnTo>
                <a:cubicBezTo>
                  <a:pt x="7290341" y="3513581"/>
                  <a:pt x="7294050" y="3549809"/>
                  <a:pt x="7300896" y="3585180"/>
                </a:cubicBezTo>
                <a:cubicBezTo>
                  <a:pt x="7304319" y="3602295"/>
                  <a:pt x="7310024" y="3624830"/>
                  <a:pt x="7318011" y="3652785"/>
                </a:cubicBezTo>
                <a:lnTo>
                  <a:pt x="7608114" y="3652785"/>
                </a:lnTo>
                <a:lnTo>
                  <a:pt x="7608114" y="3621122"/>
                </a:lnTo>
                <a:cubicBezTo>
                  <a:pt x="7583012" y="3605718"/>
                  <a:pt x="7567038" y="3581757"/>
                  <a:pt x="7560192" y="3549238"/>
                </a:cubicBezTo>
                <a:cubicBezTo>
                  <a:pt x="7555627" y="3528700"/>
                  <a:pt x="7553346" y="3489620"/>
                  <a:pt x="7553346" y="3431999"/>
                </a:cubicBezTo>
                <a:lnTo>
                  <a:pt x="7553346" y="3347278"/>
                </a:lnTo>
                <a:cubicBezTo>
                  <a:pt x="7553346" y="3258850"/>
                  <a:pt x="7541222" y="3193099"/>
                  <a:pt x="7516976" y="3150025"/>
                </a:cubicBezTo>
                <a:cubicBezTo>
                  <a:pt x="7492728" y="3106952"/>
                  <a:pt x="7451510" y="3073720"/>
                  <a:pt x="7393318" y="3050329"/>
                </a:cubicBezTo>
                <a:cubicBezTo>
                  <a:pt x="7462920" y="3026368"/>
                  <a:pt x="7512839" y="2985434"/>
                  <a:pt x="7543076" y="2927527"/>
                </a:cubicBezTo>
                <a:cubicBezTo>
                  <a:pt x="7573313" y="2869621"/>
                  <a:pt x="7588432" y="2810716"/>
                  <a:pt x="7588432" y="2750812"/>
                </a:cubicBezTo>
                <a:cubicBezTo>
                  <a:pt x="7588432" y="2701178"/>
                  <a:pt x="7580444" y="2656964"/>
                  <a:pt x="7564470" y="2618169"/>
                </a:cubicBezTo>
                <a:cubicBezTo>
                  <a:pt x="7548496" y="2579375"/>
                  <a:pt x="7526817" y="2544003"/>
                  <a:pt x="7499432" y="2512055"/>
                </a:cubicBezTo>
                <a:cubicBezTo>
                  <a:pt x="7466343" y="2473260"/>
                  <a:pt x="7425979" y="2443879"/>
                  <a:pt x="7378342" y="2423911"/>
                </a:cubicBezTo>
                <a:cubicBezTo>
                  <a:pt x="7330704" y="2403944"/>
                  <a:pt x="7262672" y="2393104"/>
                  <a:pt x="7174243" y="2391393"/>
                </a:cubicBezTo>
                <a:close/>
                <a:moveTo>
                  <a:pt x="5385664" y="2391393"/>
                </a:moveTo>
                <a:lnTo>
                  <a:pt x="5385664" y="3652785"/>
                </a:lnTo>
                <a:lnTo>
                  <a:pt x="6341550" y="3652785"/>
                </a:lnTo>
                <a:lnTo>
                  <a:pt x="6341550" y="3426008"/>
                </a:lnTo>
                <a:lnTo>
                  <a:pt x="5643248" y="3426008"/>
                </a:lnTo>
                <a:lnTo>
                  <a:pt x="5643248" y="3101675"/>
                </a:lnTo>
                <a:lnTo>
                  <a:pt x="6255973" y="3101675"/>
                </a:lnTo>
                <a:lnTo>
                  <a:pt x="6255973" y="2882600"/>
                </a:lnTo>
                <a:lnTo>
                  <a:pt x="5643248" y="2882600"/>
                </a:lnTo>
                <a:lnTo>
                  <a:pt x="5643248" y="2614746"/>
                </a:lnTo>
                <a:lnTo>
                  <a:pt x="6310742" y="2614746"/>
                </a:lnTo>
                <a:lnTo>
                  <a:pt x="6310742" y="2391393"/>
                </a:lnTo>
                <a:close/>
                <a:moveTo>
                  <a:pt x="3916358" y="2391393"/>
                </a:moveTo>
                <a:lnTo>
                  <a:pt x="3916358" y="3652785"/>
                </a:lnTo>
                <a:lnTo>
                  <a:pt x="4161962" y="3652785"/>
                </a:lnTo>
                <a:lnTo>
                  <a:pt x="4161962" y="2799591"/>
                </a:lnTo>
                <a:cubicBezTo>
                  <a:pt x="4161962" y="2775059"/>
                  <a:pt x="4161677" y="2740686"/>
                  <a:pt x="4161106" y="2696471"/>
                </a:cubicBezTo>
                <a:cubicBezTo>
                  <a:pt x="4160535" y="2652257"/>
                  <a:pt x="4160250" y="2618169"/>
                  <a:pt x="4160251" y="2594208"/>
                </a:cubicBezTo>
                <a:lnTo>
                  <a:pt x="4397297" y="3652785"/>
                </a:lnTo>
                <a:lnTo>
                  <a:pt x="4653169" y="3652785"/>
                </a:lnTo>
                <a:lnTo>
                  <a:pt x="4891927" y="2594208"/>
                </a:lnTo>
                <a:cubicBezTo>
                  <a:pt x="4891926" y="2618169"/>
                  <a:pt x="4891642" y="2652257"/>
                  <a:pt x="4891071" y="2696471"/>
                </a:cubicBezTo>
                <a:cubicBezTo>
                  <a:pt x="4890500" y="2740686"/>
                  <a:pt x="4890215" y="2775059"/>
                  <a:pt x="4890215" y="2799591"/>
                </a:cubicBezTo>
                <a:lnTo>
                  <a:pt x="4890215" y="3652785"/>
                </a:lnTo>
                <a:lnTo>
                  <a:pt x="5135818" y="3652785"/>
                </a:lnTo>
                <a:lnTo>
                  <a:pt x="5135818" y="2391393"/>
                </a:lnTo>
                <a:lnTo>
                  <a:pt x="4756717" y="2391393"/>
                </a:lnTo>
                <a:lnTo>
                  <a:pt x="4529084" y="3383220"/>
                </a:lnTo>
                <a:lnTo>
                  <a:pt x="4299740" y="2391393"/>
                </a:lnTo>
                <a:close/>
                <a:moveTo>
                  <a:pt x="2659802" y="2391393"/>
                </a:moveTo>
                <a:lnTo>
                  <a:pt x="2659802" y="3652785"/>
                </a:lnTo>
                <a:lnTo>
                  <a:pt x="2917387" y="3652785"/>
                </a:lnTo>
                <a:lnTo>
                  <a:pt x="2917387" y="3158155"/>
                </a:lnTo>
                <a:lnTo>
                  <a:pt x="3189519" y="3158155"/>
                </a:lnTo>
                <a:cubicBezTo>
                  <a:pt x="3267108" y="3158155"/>
                  <a:pt x="3320023" y="3171562"/>
                  <a:pt x="3348263" y="3198376"/>
                </a:cubicBezTo>
                <a:cubicBezTo>
                  <a:pt x="3376503" y="3225190"/>
                  <a:pt x="3391193" y="3278817"/>
                  <a:pt x="3392335" y="3359259"/>
                </a:cubicBezTo>
                <a:lnTo>
                  <a:pt x="3394046" y="3476498"/>
                </a:lnTo>
                <a:cubicBezTo>
                  <a:pt x="3394617" y="3513581"/>
                  <a:pt x="3398325" y="3549809"/>
                  <a:pt x="3405171" y="3585180"/>
                </a:cubicBezTo>
                <a:cubicBezTo>
                  <a:pt x="3408594" y="3602295"/>
                  <a:pt x="3414299" y="3624830"/>
                  <a:pt x="3422286" y="3652785"/>
                </a:cubicBezTo>
                <a:lnTo>
                  <a:pt x="3712389" y="3652785"/>
                </a:lnTo>
                <a:lnTo>
                  <a:pt x="3712389" y="3621122"/>
                </a:lnTo>
                <a:cubicBezTo>
                  <a:pt x="3687287" y="3605718"/>
                  <a:pt x="3671313" y="3581757"/>
                  <a:pt x="3664467" y="3549238"/>
                </a:cubicBezTo>
                <a:cubicBezTo>
                  <a:pt x="3659902" y="3528700"/>
                  <a:pt x="3657621" y="3489620"/>
                  <a:pt x="3657621" y="3431999"/>
                </a:cubicBezTo>
                <a:lnTo>
                  <a:pt x="3657621" y="3347278"/>
                </a:lnTo>
                <a:cubicBezTo>
                  <a:pt x="3657621" y="3258850"/>
                  <a:pt x="3645497" y="3193099"/>
                  <a:pt x="3621251" y="3150025"/>
                </a:cubicBezTo>
                <a:cubicBezTo>
                  <a:pt x="3597004" y="3106952"/>
                  <a:pt x="3555785" y="3073720"/>
                  <a:pt x="3497593" y="3050329"/>
                </a:cubicBezTo>
                <a:cubicBezTo>
                  <a:pt x="3567195" y="3026368"/>
                  <a:pt x="3617114" y="2985434"/>
                  <a:pt x="3647351" y="2927527"/>
                </a:cubicBezTo>
                <a:cubicBezTo>
                  <a:pt x="3677588" y="2869621"/>
                  <a:pt x="3692707" y="2810716"/>
                  <a:pt x="3692707" y="2750812"/>
                </a:cubicBezTo>
                <a:cubicBezTo>
                  <a:pt x="3692707" y="2701178"/>
                  <a:pt x="3684720" y="2656964"/>
                  <a:pt x="3668745" y="2618169"/>
                </a:cubicBezTo>
                <a:cubicBezTo>
                  <a:pt x="3652771" y="2579375"/>
                  <a:pt x="3631092" y="2544003"/>
                  <a:pt x="3603708" y="2512055"/>
                </a:cubicBezTo>
                <a:cubicBezTo>
                  <a:pt x="3570618" y="2473260"/>
                  <a:pt x="3530255" y="2443879"/>
                  <a:pt x="3482617" y="2423911"/>
                </a:cubicBezTo>
                <a:cubicBezTo>
                  <a:pt x="3434980" y="2403944"/>
                  <a:pt x="3366947" y="2393104"/>
                  <a:pt x="3278518" y="2391393"/>
                </a:cubicBezTo>
                <a:close/>
                <a:moveTo>
                  <a:pt x="1849694" y="2352883"/>
                </a:moveTo>
                <a:cubicBezTo>
                  <a:pt x="1669413" y="2352883"/>
                  <a:pt x="1531636" y="2401947"/>
                  <a:pt x="1436361" y="2500074"/>
                </a:cubicBezTo>
                <a:cubicBezTo>
                  <a:pt x="1308567" y="2615887"/>
                  <a:pt x="1244671" y="2789322"/>
                  <a:pt x="1244671" y="3020377"/>
                </a:cubicBezTo>
                <a:cubicBezTo>
                  <a:pt x="1244671" y="3246869"/>
                  <a:pt x="1308567" y="3420303"/>
                  <a:pt x="1436361" y="3540680"/>
                </a:cubicBezTo>
                <a:cubicBezTo>
                  <a:pt x="1531636" y="3638808"/>
                  <a:pt x="1669413" y="3687871"/>
                  <a:pt x="1849694" y="3687871"/>
                </a:cubicBezTo>
                <a:cubicBezTo>
                  <a:pt x="2029974" y="3687871"/>
                  <a:pt x="2167752" y="3638808"/>
                  <a:pt x="2263027" y="3540680"/>
                </a:cubicBezTo>
                <a:cubicBezTo>
                  <a:pt x="2390250" y="3420303"/>
                  <a:pt x="2453862" y="3246869"/>
                  <a:pt x="2453862" y="3020377"/>
                </a:cubicBezTo>
                <a:cubicBezTo>
                  <a:pt x="2453862" y="2789322"/>
                  <a:pt x="2390250" y="2615887"/>
                  <a:pt x="2263027" y="2500074"/>
                </a:cubicBezTo>
                <a:cubicBezTo>
                  <a:pt x="2167752" y="2401947"/>
                  <a:pt x="2029974" y="2352883"/>
                  <a:pt x="1849694" y="2352883"/>
                </a:cubicBezTo>
                <a:close/>
                <a:moveTo>
                  <a:pt x="1623023" y="0"/>
                </a:moveTo>
                <a:lnTo>
                  <a:pt x="2716256" y="0"/>
                </a:lnTo>
                <a:lnTo>
                  <a:pt x="3032455" y="0"/>
                </a:lnTo>
                <a:lnTo>
                  <a:pt x="3496422" y="0"/>
                </a:lnTo>
                <a:lnTo>
                  <a:pt x="5205951" y="0"/>
                </a:lnTo>
                <a:lnTo>
                  <a:pt x="9547224" y="0"/>
                </a:lnTo>
                <a:lnTo>
                  <a:pt x="9547224" y="6857990"/>
                </a:lnTo>
                <a:lnTo>
                  <a:pt x="5205951" y="6857990"/>
                </a:lnTo>
                <a:lnTo>
                  <a:pt x="3496422" y="6857990"/>
                </a:lnTo>
                <a:lnTo>
                  <a:pt x="3032455" y="6857990"/>
                </a:lnTo>
                <a:lnTo>
                  <a:pt x="2716256" y="6857990"/>
                </a:lnTo>
                <a:lnTo>
                  <a:pt x="2502754" y="6857990"/>
                </a:lnTo>
                <a:lnTo>
                  <a:pt x="2390998" y="6780589"/>
                </a:lnTo>
                <a:cubicBezTo>
                  <a:pt x="2217180" y="6653099"/>
                  <a:pt x="2046553" y="6515388"/>
                  <a:pt x="1874350" y="6374805"/>
                </a:cubicBezTo>
                <a:cubicBezTo>
                  <a:pt x="1637944" y="6181811"/>
                  <a:pt x="1402594" y="5997460"/>
                  <a:pt x="1182548" y="5808437"/>
                </a:cubicBezTo>
                <a:lnTo>
                  <a:pt x="952037" y="5598378"/>
                </a:lnTo>
                <a:lnTo>
                  <a:pt x="952037" y="4861827"/>
                </a:lnTo>
                <a:lnTo>
                  <a:pt x="1467206" y="5757810"/>
                </a:lnTo>
                <a:lnTo>
                  <a:pt x="1730780" y="5757810"/>
                </a:lnTo>
                <a:lnTo>
                  <a:pt x="1730780" y="4496417"/>
                </a:lnTo>
                <a:lnTo>
                  <a:pt x="1485177" y="4496417"/>
                </a:lnTo>
                <a:lnTo>
                  <a:pt x="1485177" y="5376996"/>
                </a:lnTo>
                <a:lnTo>
                  <a:pt x="982844" y="4496417"/>
                </a:lnTo>
                <a:lnTo>
                  <a:pt x="706434" y="4496417"/>
                </a:lnTo>
                <a:lnTo>
                  <a:pt x="706434" y="5355017"/>
                </a:lnTo>
                <a:lnTo>
                  <a:pt x="582566" y="5214040"/>
                </a:lnTo>
                <a:lnTo>
                  <a:pt x="466262" y="5063753"/>
                </a:lnTo>
                <a:lnTo>
                  <a:pt x="466262" y="4496417"/>
                </a:lnTo>
                <a:lnTo>
                  <a:pt x="204399" y="4496417"/>
                </a:lnTo>
                <a:lnTo>
                  <a:pt x="204399" y="4612004"/>
                </a:lnTo>
                <a:lnTo>
                  <a:pt x="159889" y="4511738"/>
                </a:lnTo>
                <a:cubicBezTo>
                  <a:pt x="58046" y="4250777"/>
                  <a:pt x="0" y="3958519"/>
                  <a:pt x="0" y="3621651"/>
                </a:cubicBezTo>
                <a:cubicBezTo>
                  <a:pt x="0" y="2093189"/>
                  <a:pt x="573736" y="754640"/>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ZoneTexte 1">
            <a:extLst>
              <a:ext uri="{FF2B5EF4-FFF2-40B4-BE49-F238E27FC236}">
                <a16:creationId xmlns:a16="http://schemas.microsoft.com/office/drawing/2014/main" id="{6D4FB07A-A5F9-6D9C-16A9-D4305C04E0A4}"/>
              </a:ext>
            </a:extLst>
          </p:cNvPr>
          <p:cNvSpPr txBox="1"/>
          <p:nvPr/>
        </p:nvSpPr>
        <p:spPr>
          <a:xfrm>
            <a:off x="0" y="0"/>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Le COVID n’est pas saisonnier. </a:t>
            </a:r>
          </a:p>
          <a:p>
            <a:pPr algn="ctr"/>
            <a:r>
              <a:rPr lang="fr-FR" sz="4000" b="1" dirty="0" err="1">
                <a:solidFill>
                  <a:srgbClr val="0070C0"/>
                </a:solidFill>
              </a:rPr>
              <a:t>Etre</a:t>
            </a:r>
            <a:r>
              <a:rPr lang="fr-FR" sz="4000" b="1" dirty="0">
                <a:solidFill>
                  <a:srgbClr val="0070C0"/>
                </a:solidFill>
              </a:rPr>
              <a:t> malade ne sert à rien.</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4" name="Image 3" descr="Une image contenant Tracé, ligne, diagramme, texte&#10;&#10;Description générée automatiquement">
            <a:extLst>
              <a:ext uri="{FF2B5EF4-FFF2-40B4-BE49-F238E27FC236}">
                <a16:creationId xmlns:a16="http://schemas.microsoft.com/office/drawing/2014/main" id="{003C49AE-F313-EA07-AEAD-DD322E6D23CB}"/>
              </a:ext>
            </a:extLst>
          </p:cNvPr>
          <p:cNvPicPr>
            <a:picLocks noChangeAspect="1"/>
          </p:cNvPicPr>
          <p:nvPr/>
        </p:nvPicPr>
        <p:blipFill>
          <a:blip r:embed="rId5"/>
          <a:stretch>
            <a:fillRect/>
          </a:stretch>
        </p:blipFill>
        <p:spPr>
          <a:xfrm>
            <a:off x="1573523" y="1423647"/>
            <a:ext cx="9547223" cy="5178955"/>
          </a:xfrm>
          <a:prstGeom prst="rect">
            <a:avLst/>
          </a:prstGeom>
        </p:spPr>
      </p:pic>
      <p:sp>
        <p:nvSpPr>
          <p:cNvPr id="7" name="ZoneTexte 6">
            <a:extLst>
              <a:ext uri="{FF2B5EF4-FFF2-40B4-BE49-F238E27FC236}">
                <a16:creationId xmlns:a16="http://schemas.microsoft.com/office/drawing/2014/main" id="{2487CD3D-4FC4-2AD3-A799-EDE66F452DD5}"/>
              </a:ext>
            </a:extLst>
          </p:cNvPr>
          <p:cNvSpPr txBox="1"/>
          <p:nvPr/>
        </p:nvSpPr>
        <p:spPr>
          <a:xfrm>
            <a:off x="7418388" y="6593284"/>
            <a:ext cx="7137399" cy="261610"/>
          </a:xfrm>
          <a:prstGeom prst="rect">
            <a:avLst/>
          </a:prstGeom>
          <a:noFill/>
        </p:spPr>
        <p:txBody>
          <a:bodyPr wrap="square">
            <a:spAutoFit/>
          </a:bodyPr>
          <a:lstStyle/>
          <a:p>
            <a:r>
              <a:rPr lang="fr-FR" sz="1100" dirty="0">
                <a:latin typeface="Arial" panose="020B0604020202020204" pitchFamily="34" charset="0"/>
                <a:cs typeface="Arial" panose="020B0604020202020204" pitchFamily="34" charset="0"/>
              </a:rPr>
              <a:t>https://</a:t>
            </a:r>
            <a:r>
              <a:rPr lang="fr-FR" sz="1100" dirty="0" err="1">
                <a:latin typeface="Arial" panose="020B0604020202020204" pitchFamily="34" charset="0"/>
                <a:cs typeface="Arial" panose="020B0604020202020204" pitchFamily="34" charset="0"/>
              </a:rPr>
              <a:t>nextstrain.org</a:t>
            </a:r>
            <a:r>
              <a:rPr lang="fr-FR" sz="1100" dirty="0">
                <a:latin typeface="Arial" panose="020B0604020202020204" pitchFamily="34" charset="0"/>
                <a:cs typeface="Arial" panose="020B0604020202020204" pitchFamily="34" charset="0"/>
              </a:rPr>
              <a:t>/</a:t>
            </a:r>
            <a:r>
              <a:rPr lang="fr-FR" sz="1100" dirty="0" err="1">
                <a:latin typeface="Arial" panose="020B0604020202020204" pitchFamily="34" charset="0"/>
                <a:cs typeface="Arial" panose="020B0604020202020204" pitchFamily="34" charset="0"/>
              </a:rPr>
              <a:t>ncov</a:t>
            </a:r>
            <a:r>
              <a:rPr lang="fr-FR" sz="1100" dirty="0">
                <a:latin typeface="Arial" panose="020B0604020202020204" pitchFamily="34" charset="0"/>
                <a:cs typeface="Arial" panose="020B0604020202020204" pitchFamily="34" charset="0"/>
              </a:rPr>
              <a:t>/</a:t>
            </a:r>
            <a:r>
              <a:rPr lang="fr-FR" sz="1100" dirty="0" err="1">
                <a:latin typeface="Arial" panose="020B0604020202020204" pitchFamily="34" charset="0"/>
                <a:cs typeface="Arial" panose="020B0604020202020204" pitchFamily="34" charset="0"/>
              </a:rPr>
              <a:t>gisaid</a:t>
            </a:r>
            <a:r>
              <a:rPr lang="fr-FR" sz="1100" dirty="0">
                <a:latin typeface="Arial" panose="020B0604020202020204" pitchFamily="34" charset="0"/>
                <a:cs typeface="Arial" panose="020B0604020202020204" pitchFamily="34" charset="0"/>
              </a:rPr>
              <a:t>/global/6m?l=</a:t>
            </a:r>
            <a:r>
              <a:rPr lang="fr-FR" sz="1100" dirty="0" err="1">
                <a:latin typeface="Arial" panose="020B0604020202020204" pitchFamily="34" charset="0"/>
                <a:cs typeface="Arial" panose="020B0604020202020204" pitchFamily="34" charset="0"/>
              </a:rPr>
              <a:t>clock&amp;regression</a:t>
            </a:r>
            <a:r>
              <a:rPr lang="fr-FR" sz="1100" dirty="0">
                <a:latin typeface="Arial" panose="020B0604020202020204" pitchFamily="34" charset="0"/>
                <a:cs typeface="Arial" panose="020B0604020202020204" pitchFamily="34" charset="0"/>
              </a:rPr>
              <a:t>=</a:t>
            </a:r>
            <a:r>
              <a:rPr lang="fr-FR" sz="1100" dirty="0" err="1">
                <a:latin typeface="Arial" panose="020B0604020202020204" pitchFamily="34" charset="0"/>
                <a:cs typeface="Arial" panose="020B0604020202020204" pitchFamily="34" charset="0"/>
              </a:rPr>
              <a:t>hide</a:t>
            </a:r>
            <a:endParaRPr lang="fr-FR" sz="110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C2B7D8B2-4D94-C94C-1679-0668123A0324}"/>
              </a:ext>
            </a:extLst>
          </p:cNvPr>
          <p:cNvSpPr txBox="1"/>
          <p:nvPr/>
        </p:nvSpPr>
        <p:spPr>
          <a:xfrm>
            <a:off x="-13382359" y="0"/>
            <a:ext cx="12153544" cy="7478970"/>
          </a:xfrm>
          <a:prstGeom prst="rect">
            <a:avLst/>
          </a:prstGeom>
          <a:solidFill>
            <a:srgbClr val="FCF7F3">
              <a:alpha val="67132"/>
            </a:srgbClr>
          </a:solidFill>
        </p:spPr>
        <p:txBody>
          <a:bodyPr wrap="square" rtlCol="0">
            <a:spAutoFit/>
          </a:bodyPr>
          <a:lstStyle/>
          <a:p>
            <a:pPr algn="ctr"/>
            <a:r>
              <a:rPr lang="fr-FR" sz="4000" b="1" dirty="0">
                <a:solidFill>
                  <a:srgbClr val="0070C0"/>
                </a:solidFill>
              </a:rPr>
              <a:t>Toutes les classes d’âge ont connu une surmortalité relative à leur niveau initial</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9" name="Image 8" descr="Une image contenant texte, capture d’écran, Police, nombre&#10;&#10;Description générée automatiquement">
            <a:extLst>
              <a:ext uri="{FF2B5EF4-FFF2-40B4-BE49-F238E27FC236}">
                <a16:creationId xmlns:a16="http://schemas.microsoft.com/office/drawing/2014/main" id="{C9C6DF03-9AB9-D7ED-C5E3-15E943AAE36C}"/>
              </a:ext>
            </a:extLst>
          </p:cNvPr>
          <p:cNvPicPr>
            <a:picLocks noChangeAspect="1"/>
          </p:cNvPicPr>
          <p:nvPr/>
        </p:nvPicPr>
        <p:blipFill>
          <a:blip r:embed="rId6"/>
          <a:stretch>
            <a:fillRect/>
          </a:stretch>
        </p:blipFill>
        <p:spPr>
          <a:xfrm>
            <a:off x="-11485228" y="1336458"/>
            <a:ext cx="8397737" cy="5259922"/>
          </a:xfrm>
          <a:prstGeom prst="rect">
            <a:avLst/>
          </a:prstGeom>
        </p:spPr>
      </p:pic>
      <p:sp>
        <p:nvSpPr>
          <p:cNvPr id="10" name="ZoneTexte 9">
            <a:extLst>
              <a:ext uri="{FF2B5EF4-FFF2-40B4-BE49-F238E27FC236}">
                <a16:creationId xmlns:a16="http://schemas.microsoft.com/office/drawing/2014/main" id="{24AF9227-8490-3D1F-BBCD-023EB72AB220}"/>
              </a:ext>
            </a:extLst>
          </p:cNvPr>
          <p:cNvSpPr txBox="1"/>
          <p:nvPr/>
        </p:nvSpPr>
        <p:spPr>
          <a:xfrm>
            <a:off x="13561617" y="-310485"/>
            <a:ext cx="12153544" cy="7478970"/>
          </a:xfrm>
          <a:prstGeom prst="rect">
            <a:avLst/>
          </a:prstGeom>
          <a:solidFill>
            <a:srgbClr val="FCF7F3">
              <a:alpha val="67132"/>
            </a:srgbClr>
          </a:solidFill>
        </p:spPr>
        <p:txBody>
          <a:bodyPr wrap="square" rtlCol="0">
            <a:spAutoFit/>
          </a:bodyPr>
          <a:lstStyle/>
          <a:p>
            <a:pPr algn="ctr"/>
            <a:r>
              <a:rPr lang="fr-FR" sz="4000" b="1" dirty="0">
                <a:solidFill>
                  <a:srgbClr val="0070C0"/>
                </a:solidFill>
              </a:rPr>
              <a:t>La surmortalité est concomitante aux vagues de COVID et aux décisions politiques prises</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11" name="Image 10" descr="Une image contenant texte, ligne, Tracé, Police&#10;&#10;Description générée automatiquement">
            <a:extLst>
              <a:ext uri="{FF2B5EF4-FFF2-40B4-BE49-F238E27FC236}">
                <a16:creationId xmlns:a16="http://schemas.microsoft.com/office/drawing/2014/main" id="{5B68FC0B-D6A9-0E53-8E0E-3FE5796A9E38}"/>
              </a:ext>
            </a:extLst>
          </p:cNvPr>
          <p:cNvPicPr>
            <a:picLocks noChangeAspect="1"/>
          </p:cNvPicPr>
          <p:nvPr/>
        </p:nvPicPr>
        <p:blipFill>
          <a:blip r:embed="rId7"/>
          <a:stretch>
            <a:fillRect/>
          </a:stretch>
        </p:blipFill>
        <p:spPr>
          <a:xfrm>
            <a:off x="15804358" y="1024466"/>
            <a:ext cx="7668061" cy="5261419"/>
          </a:xfrm>
          <a:prstGeom prst="rect">
            <a:avLst/>
          </a:prstGeom>
        </p:spPr>
      </p:pic>
    </p:spTree>
    <p:extLst>
      <p:ext uri="{BB962C8B-B14F-4D97-AF65-F5344CB8AC3E}">
        <p14:creationId xmlns:p14="http://schemas.microsoft.com/office/powerpoint/2010/main" val="591505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2" name="Image 11" descr="Détecteur de CO2 mural annonçant 528 ppm de CO2 en salle d’attente">
            <a:extLst>
              <a:ext uri="{FF2B5EF4-FFF2-40B4-BE49-F238E27FC236}">
                <a16:creationId xmlns:a16="http://schemas.microsoft.com/office/drawing/2014/main" id="{A05C7390-0224-1B6B-3A4D-AB2A87F411D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 uri="{28A0092B-C50C-407E-A947-70E740481C1C}">
                <a14:useLocalDpi xmlns:a14="http://schemas.microsoft.com/office/drawing/2010/main" val="0"/>
              </a:ext>
            </a:extLst>
          </a:blip>
          <a:srcRect t="4224"/>
          <a:stretch/>
        </p:blipFill>
        <p:spPr bwMode="auto">
          <a:xfrm>
            <a:off x="2644776" y="10"/>
            <a:ext cx="9547224" cy="6857990"/>
          </a:xfrm>
          <a:custGeom>
            <a:avLst/>
            <a:gdLst/>
            <a:ahLst/>
            <a:cxnLst/>
            <a:rect l="l" t="t" r="r" b="b"/>
            <a:pathLst>
              <a:path w="9547224" h="6857990">
                <a:moveTo>
                  <a:pt x="706434" y="5355017"/>
                </a:moveTo>
                <a:lnTo>
                  <a:pt x="719278" y="5369635"/>
                </a:lnTo>
                <a:cubicBezTo>
                  <a:pt x="766547" y="5420515"/>
                  <a:pt x="815441" y="5470479"/>
                  <a:pt x="865736" y="5519734"/>
                </a:cubicBezTo>
                <a:lnTo>
                  <a:pt x="952037" y="5598378"/>
                </a:lnTo>
                <a:lnTo>
                  <a:pt x="952037" y="5757810"/>
                </a:lnTo>
                <a:lnTo>
                  <a:pt x="706434" y="5757810"/>
                </a:lnTo>
                <a:close/>
                <a:moveTo>
                  <a:pt x="8565712" y="4715492"/>
                </a:moveTo>
                <a:lnTo>
                  <a:pt x="8872074" y="4715492"/>
                </a:lnTo>
                <a:cubicBezTo>
                  <a:pt x="8929124" y="4715492"/>
                  <a:pt x="8971913" y="4722909"/>
                  <a:pt x="9000439" y="4737742"/>
                </a:cubicBezTo>
                <a:cubicBezTo>
                  <a:pt x="9051214" y="4763985"/>
                  <a:pt x="9076602" y="4815331"/>
                  <a:pt x="9076602" y="4891779"/>
                </a:cubicBezTo>
                <a:cubicBezTo>
                  <a:pt x="9076602" y="4962522"/>
                  <a:pt x="9050358" y="5009875"/>
                  <a:pt x="8997871" y="5033836"/>
                </a:cubicBezTo>
                <a:cubicBezTo>
                  <a:pt x="8968205" y="5047528"/>
                  <a:pt x="8923705" y="5054374"/>
                  <a:pt x="8864373" y="5054374"/>
                </a:cubicBezTo>
                <a:lnTo>
                  <a:pt x="8565712" y="5054374"/>
                </a:lnTo>
                <a:close/>
                <a:moveTo>
                  <a:pt x="4669987" y="4715492"/>
                </a:moveTo>
                <a:lnTo>
                  <a:pt x="4976350" y="4715492"/>
                </a:lnTo>
                <a:cubicBezTo>
                  <a:pt x="5033400" y="4715492"/>
                  <a:pt x="5076188" y="4722909"/>
                  <a:pt x="5104714" y="4737742"/>
                </a:cubicBezTo>
                <a:cubicBezTo>
                  <a:pt x="5155489" y="4763985"/>
                  <a:pt x="5180876" y="4815331"/>
                  <a:pt x="5180877" y="4891779"/>
                </a:cubicBezTo>
                <a:cubicBezTo>
                  <a:pt x="5180876" y="4962522"/>
                  <a:pt x="5154633" y="5009875"/>
                  <a:pt x="5102147" y="5033836"/>
                </a:cubicBezTo>
                <a:cubicBezTo>
                  <a:pt x="5072480" y="5047528"/>
                  <a:pt x="5027980" y="5054374"/>
                  <a:pt x="4968648" y="5054374"/>
                </a:cubicBezTo>
                <a:lnTo>
                  <a:pt x="4669987" y="5054374"/>
                </a:lnTo>
                <a:close/>
                <a:moveTo>
                  <a:pt x="3602294" y="4681262"/>
                </a:moveTo>
                <a:cubicBezTo>
                  <a:pt x="3706697" y="4681262"/>
                  <a:pt x="3789563" y="4719914"/>
                  <a:pt x="3850893" y="4797217"/>
                </a:cubicBezTo>
                <a:cubicBezTo>
                  <a:pt x="3912222" y="4874521"/>
                  <a:pt x="3942887" y="4983916"/>
                  <a:pt x="3942887" y="5125402"/>
                </a:cubicBezTo>
                <a:cubicBezTo>
                  <a:pt x="3942887" y="5267459"/>
                  <a:pt x="3912365" y="5376996"/>
                  <a:pt x="3851321" y="5454015"/>
                </a:cubicBezTo>
                <a:cubicBezTo>
                  <a:pt x="3789706" y="5531033"/>
                  <a:pt x="3706697" y="5569542"/>
                  <a:pt x="3602294" y="5569542"/>
                </a:cubicBezTo>
                <a:cubicBezTo>
                  <a:pt x="3497891" y="5569542"/>
                  <a:pt x="3414597" y="5531033"/>
                  <a:pt x="3352412" y="5454015"/>
                </a:cubicBezTo>
                <a:cubicBezTo>
                  <a:pt x="3290226" y="5376996"/>
                  <a:pt x="3259133" y="5267459"/>
                  <a:pt x="3259133" y="5125402"/>
                </a:cubicBezTo>
                <a:cubicBezTo>
                  <a:pt x="3259133" y="4983346"/>
                  <a:pt x="3290226" y="4873808"/>
                  <a:pt x="3352412" y="4796790"/>
                </a:cubicBezTo>
                <a:cubicBezTo>
                  <a:pt x="3414597" y="4719771"/>
                  <a:pt x="3497891" y="4681262"/>
                  <a:pt x="3602294" y="4681262"/>
                </a:cubicBezTo>
                <a:close/>
                <a:moveTo>
                  <a:pt x="204399" y="4612004"/>
                </a:moveTo>
                <a:lnTo>
                  <a:pt x="244261" y="4701798"/>
                </a:lnTo>
                <a:cubicBezTo>
                  <a:pt x="305687" y="4824870"/>
                  <a:pt x="377172" y="4940950"/>
                  <a:pt x="456935" y="5051701"/>
                </a:cubicBezTo>
                <a:lnTo>
                  <a:pt x="466262" y="5063753"/>
                </a:lnTo>
                <a:lnTo>
                  <a:pt x="466262" y="5757810"/>
                </a:lnTo>
                <a:lnTo>
                  <a:pt x="204399" y="5757810"/>
                </a:lnTo>
                <a:close/>
                <a:moveTo>
                  <a:pt x="1977537" y="4498129"/>
                </a:moveTo>
                <a:lnTo>
                  <a:pt x="1977537" y="5757810"/>
                </a:lnTo>
                <a:lnTo>
                  <a:pt x="2239400" y="5757810"/>
                </a:lnTo>
                <a:lnTo>
                  <a:pt x="2239400" y="5228949"/>
                </a:lnTo>
                <a:lnTo>
                  <a:pt x="2793078" y="5228949"/>
                </a:lnTo>
                <a:lnTo>
                  <a:pt x="2793078" y="5009874"/>
                </a:lnTo>
                <a:lnTo>
                  <a:pt x="2239400" y="5009874"/>
                </a:lnTo>
                <a:lnTo>
                  <a:pt x="2239400" y="4719771"/>
                </a:lnTo>
                <a:lnTo>
                  <a:pt x="2871808" y="4719771"/>
                </a:lnTo>
                <a:lnTo>
                  <a:pt x="2871808" y="4498129"/>
                </a:lnTo>
                <a:close/>
                <a:moveTo>
                  <a:pt x="8308128" y="4496417"/>
                </a:moveTo>
                <a:lnTo>
                  <a:pt x="8308128" y="5757810"/>
                </a:lnTo>
                <a:lnTo>
                  <a:pt x="8565712" y="5757810"/>
                </a:lnTo>
                <a:lnTo>
                  <a:pt x="8565712" y="5263180"/>
                </a:lnTo>
                <a:lnTo>
                  <a:pt x="8837844" y="5263180"/>
                </a:lnTo>
                <a:cubicBezTo>
                  <a:pt x="8915432" y="5263180"/>
                  <a:pt x="8968348" y="5276587"/>
                  <a:pt x="8996588" y="5303401"/>
                </a:cubicBezTo>
                <a:cubicBezTo>
                  <a:pt x="9024828" y="5330215"/>
                  <a:pt x="9039518" y="5383842"/>
                  <a:pt x="9040660" y="5464284"/>
                </a:cubicBezTo>
                <a:lnTo>
                  <a:pt x="9042371" y="5581523"/>
                </a:lnTo>
                <a:cubicBezTo>
                  <a:pt x="9042941" y="5618606"/>
                  <a:pt x="9046650" y="5654833"/>
                  <a:pt x="9053496" y="5690205"/>
                </a:cubicBezTo>
                <a:cubicBezTo>
                  <a:pt x="9056919" y="5707320"/>
                  <a:pt x="9062623" y="5729855"/>
                  <a:pt x="9070611" y="5757810"/>
                </a:cubicBezTo>
                <a:lnTo>
                  <a:pt x="9360714" y="5757810"/>
                </a:lnTo>
                <a:lnTo>
                  <a:pt x="9360714" y="5726147"/>
                </a:lnTo>
                <a:cubicBezTo>
                  <a:pt x="9335611" y="5710743"/>
                  <a:pt x="9319638" y="5686782"/>
                  <a:pt x="9312792" y="5654263"/>
                </a:cubicBezTo>
                <a:cubicBezTo>
                  <a:pt x="9308227" y="5633725"/>
                  <a:pt x="9305946" y="5594645"/>
                  <a:pt x="9305946" y="5537023"/>
                </a:cubicBezTo>
                <a:lnTo>
                  <a:pt x="9305946" y="5452303"/>
                </a:lnTo>
                <a:cubicBezTo>
                  <a:pt x="9305946" y="5363874"/>
                  <a:pt x="9293822" y="5298124"/>
                  <a:pt x="9269576" y="5255050"/>
                </a:cubicBezTo>
                <a:cubicBezTo>
                  <a:pt x="9245328" y="5211977"/>
                  <a:pt x="9204110" y="5178745"/>
                  <a:pt x="9145918" y="5155354"/>
                </a:cubicBezTo>
                <a:cubicBezTo>
                  <a:pt x="9215520" y="5131392"/>
                  <a:pt x="9265439" y="5090459"/>
                  <a:pt x="9295677" y="5032552"/>
                </a:cubicBezTo>
                <a:cubicBezTo>
                  <a:pt x="9325913" y="4974646"/>
                  <a:pt x="9341032" y="4915740"/>
                  <a:pt x="9341032" y="4855837"/>
                </a:cubicBezTo>
                <a:cubicBezTo>
                  <a:pt x="9341032" y="4806203"/>
                  <a:pt x="9333044" y="4761989"/>
                  <a:pt x="9317071" y="4723194"/>
                </a:cubicBezTo>
                <a:cubicBezTo>
                  <a:pt x="9301096" y="4684400"/>
                  <a:pt x="9279417" y="4649028"/>
                  <a:pt x="9252033" y="4617080"/>
                </a:cubicBezTo>
                <a:cubicBezTo>
                  <a:pt x="9218943" y="4578285"/>
                  <a:pt x="9178579" y="4548904"/>
                  <a:pt x="9130942" y="4528936"/>
                </a:cubicBezTo>
                <a:cubicBezTo>
                  <a:pt x="9083305" y="4508969"/>
                  <a:pt x="9015272" y="4498129"/>
                  <a:pt x="8926843" y="4496417"/>
                </a:cubicBezTo>
                <a:close/>
                <a:moveTo>
                  <a:pt x="7138264" y="4496417"/>
                </a:moveTo>
                <a:lnTo>
                  <a:pt x="7138264" y="5757810"/>
                </a:lnTo>
                <a:lnTo>
                  <a:pt x="8094150" y="5757810"/>
                </a:lnTo>
                <a:lnTo>
                  <a:pt x="8094150" y="5531033"/>
                </a:lnTo>
                <a:lnTo>
                  <a:pt x="7395849" y="5531033"/>
                </a:lnTo>
                <a:lnTo>
                  <a:pt x="7395849" y="5206699"/>
                </a:lnTo>
                <a:lnTo>
                  <a:pt x="8008574" y="5206699"/>
                </a:lnTo>
                <a:lnTo>
                  <a:pt x="8008574" y="4987624"/>
                </a:lnTo>
                <a:lnTo>
                  <a:pt x="7395849" y="4987624"/>
                </a:lnTo>
                <a:lnTo>
                  <a:pt x="7395849" y="4719771"/>
                </a:lnTo>
                <a:lnTo>
                  <a:pt x="8063343" y="4719771"/>
                </a:lnTo>
                <a:lnTo>
                  <a:pt x="8063343" y="4496417"/>
                </a:lnTo>
                <a:close/>
                <a:moveTo>
                  <a:pt x="5668959" y="4496417"/>
                </a:moveTo>
                <a:lnTo>
                  <a:pt x="5668959" y="5757810"/>
                </a:lnTo>
                <a:lnTo>
                  <a:pt x="5914562" y="5757810"/>
                </a:lnTo>
                <a:lnTo>
                  <a:pt x="5914562" y="4904616"/>
                </a:lnTo>
                <a:cubicBezTo>
                  <a:pt x="5914562" y="4880084"/>
                  <a:pt x="5914276" y="4845711"/>
                  <a:pt x="5913706" y="4801496"/>
                </a:cubicBezTo>
                <a:cubicBezTo>
                  <a:pt x="5913136" y="4757282"/>
                  <a:pt x="5912850" y="4723194"/>
                  <a:pt x="5912850" y="4699233"/>
                </a:cubicBezTo>
                <a:lnTo>
                  <a:pt x="6149896" y="5757810"/>
                </a:lnTo>
                <a:lnTo>
                  <a:pt x="6405769" y="5757810"/>
                </a:lnTo>
                <a:lnTo>
                  <a:pt x="6644526" y="4699233"/>
                </a:lnTo>
                <a:cubicBezTo>
                  <a:pt x="6644526" y="4723194"/>
                  <a:pt x="6644242" y="4757282"/>
                  <a:pt x="6643671" y="4801496"/>
                </a:cubicBezTo>
                <a:cubicBezTo>
                  <a:pt x="6643100" y="4845711"/>
                  <a:pt x="6642815" y="4880084"/>
                  <a:pt x="6642815" y="4904616"/>
                </a:cubicBezTo>
                <a:lnTo>
                  <a:pt x="6642815" y="5757810"/>
                </a:lnTo>
                <a:lnTo>
                  <a:pt x="6888419" y="5757810"/>
                </a:lnTo>
                <a:lnTo>
                  <a:pt x="6888419" y="4496417"/>
                </a:lnTo>
                <a:lnTo>
                  <a:pt x="6509316" y="4496417"/>
                </a:lnTo>
                <a:lnTo>
                  <a:pt x="6281684" y="5488245"/>
                </a:lnTo>
                <a:lnTo>
                  <a:pt x="6052340" y="4496417"/>
                </a:lnTo>
                <a:close/>
                <a:moveTo>
                  <a:pt x="4412403" y="4496417"/>
                </a:moveTo>
                <a:lnTo>
                  <a:pt x="4412403" y="5757810"/>
                </a:lnTo>
                <a:lnTo>
                  <a:pt x="4669987" y="5757810"/>
                </a:lnTo>
                <a:lnTo>
                  <a:pt x="4669987" y="5263180"/>
                </a:lnTo>
                <a:lnTo>
                  <a:pt x="4942119" y="5263180"/>
                </a:lnTo>
                <a:cubicBezTo>
                  <a:pt x="5019708" y="5263180"/>
                  <a:pt x="5072623" y="5276587"/>
                  <a:pt x="5100863" y="5303401"/>
                </a:cubicBezTo>
                <a:cubicBezTo>
                  <a:pt x="5129103" y="5330215"/>
                  <a:pt x="5143794" y="5383842"/>
                  <a:pt x="5144935" y="5464284"/>
                </a:cubicBezTo>
                <a:lnTo>
                  <a:pt x="5146646" y="5581523"/>
                </a:lnTo>
                <a:cubicBezTo>
                  <a:pt x="5147217" y="5618606"/>
                  <a:pt x="5150925" y="5654833"/>
                  <a:pt x="5157771" y="5690205"/>
                </a:cubicBezTo>
                <a:cubicBezTo>
                  <a:pt x="5161194" y="5707320"/>
                  <a:pt x="5166899" y="5729855"/>
                  <a:pt x="5174886" y="5757810"/>
                </a:cubicBezTo>
                <a:lnTo>
                  <a:pt x="5464990" y="5757810"/>
                </a:lnTo>
                <a:lnTo>
                  <a:pt x="5464990" y="5726147"/>
                </a:lnTo>
                <a:cubicBezTo>
                  <a:pt x="5439887" y="5710743"/>
                  <a:pt x="5423913" y="5686782"/>
                  <a:pt x="5417067" y="5654263"/>
                </a:cubicBezTo>
                <a:cubicBezTo>
                  <a:pt x="5412503" y="5633725"/>
                  <a:pt x="5410221" y="5594645"/>
                  <a:pt x="5410221" y="5537023"/>
                </a:cubicBezTo>
                <a:lnTo>
                  <a:pt x="5410221" y="5452303"/>
                </a:lnTo>
                <a:cubicBezTo>
                  <a:pt x="5410221" y="5363874"/>
                  <a:pt x="5398097" y="5298124"/>
                  <a:pt x="5373851" y="5255050"/>
                </a:cubicBezTo>
                <a:cubicBezTo>
                  <a:pt x="5349604" y="5211977"/>
                  <a:pt x="5308385" y="5178745"/>
                  <a:pt x="5250193" y="5155354"/>
                </a:cubicBezTo>
                <a:cubicBezTo>
                  <a:pt x="5319795" y="5131392"/>
                  <a:pt x="5369715" y="5090459"/>
                  <a:pt x="5399952" y="5032552"/>
                </a:cubicBezTo>
                <a:cubicBezTo>
                  <a:pt x="5430188" y="4974646"/>
                  <a:pt x="5445307" y="4915740"/>
                  <a:pt x="5445307" y="4855837"/>
                </a:cubicBezTo>
                <a:cubicBezTo>
                  <a:pt x="5445307" y="4806203"/>
                  <a:pt x="5437320" y="4761989"/>
                  <a:pt x="5421346" y="4723194"/>
                </a:cubicBezTo>
                <a:cubicBezTo>
                  <a:pt x="5405371" y="4684400"/>
                  <a:pt x="5383692" y="4649028"/>
                  <a:pt x="5356308" y="4617080"/>
                </a:cubicBezTo>
                <a:cubicBezTo>
                  <a:pt x="5323218" y="4578285"/>
                  <a:pt x="5282855" y="4548904"/>
                  <a:pt x="5235218" y="4528936"/>
                </a:cubicBezTo>
                <a:cubicBezTo>
                  <a:pt x="5187580" y="4508969"/>
                  <a:pt x="5119547" y="4498129"/>
                  <a:pt x="5031118" y="4496417"/>
                </a:cubicBezTo>
                <a:close/>
                <a:moveTo>
                  <a:pt x="3602294" y="4457908"/>
                </a:moveTo>
                <a:cubicBezTo>
                  <a:pt x="3422013" y="4457908"/>
                  <a:pt x="3284236" y="4506972"/>
                  <a:pt x="3188961" y="4605099"/>
                </a:cubicBezTo>
                <a:cubicBezTo>
                  <a:pt x="3061167" y="4720912"/>
                  <a:pt x="2997270" y="4894346"/>
                  <a:pt x="2997270" y="5125402"/>
                </a:cubicBezTo>
                <a:cubicBezTo>
                  <a:pt x="2997270" y="5351894"/>
                  <a:pt x="3061167" y="5525328"/>
                  <a:pt x="3188961" y="5645705"/>
                </a:cubicBezTo>
                <a:cubicBezTo>
                  <a:pt x="3284236" y="5743833"/>
                  <a:pt x="3422013" y="5792896"/>
                  <a:pt x="3602294" y="5792896"/>
                </a:cubicBezTo>
                <a:cubicBezTo>
                  <a:pt x="3782574" y="5792896"/>
                  <a:pt x="3920352" y="5743833"/>
                  <a:pt x="4015627" y="5645705"/>
                </a:cubicBezTo>
                <a:cubicBezTo>
                  <a:pt x="4142850" y="5525328"/>
                  <a:pt x="4206461" y="5351894"/>
                  <a:pt x="4206462" y="5125402"/>
                </a:cubicBezTo>
                <a:cubicBezTo>
                  <a:pt x="4206461" y="4894346"/>
                  <a:pt x="4142850" y="4720912"/>
                  <a:pt x="4015627" y="4605099"/>
                </a:cubicBezTo>
                <a:cubicBezTo>
                  <a:pt x="3920352" y="4506972"/>
                  <a:pt x="3782574" y="4457908"/>
                  <a:pt x="3602294" y="4457908"/>
                </a:cubicBezTo>
                <a:close/>
                <a:moveTo>
                  <a:pt x="6813111" y="2610467"/>
                </a:moveTo>
                <a:lnTo>
                  <a:pt x="7119474" y="2610467"/>
                </a:lnTo>
                <a:cubicBezTo>
                  <a:pt x="7176524" y="2610467"/>
                  <a:pt x="7219312" y="2617884"/>
                  <a:pt x="7247838" y="2632717"/>
                </a:cubicBezTo>
                <a:cubicBezTo>
                  <a:pt x="7298614" y="2658961"/>
                  <a:pt x="7324002" y="2710306"/>
                  <a:pt x="7324002" y="2786755"/>
                </a:cubicBezTo>
                <a:cubicBezTo>
                  <a:pt x="7324002" y="2857497"/>
                  <a:pt x="7297758" y="2904850"/>
                  <a:pt x="7245272" y="2928811"/>
                </a:cubicBezTo>
                <a:cubicBezTo>
                  <a:pt x="7215604" y="2942503"/>
                  <a:pt x="7171105" y="2949349"/>
                  <a:pt x="7111772" y="2949349"/>
                </a:cubicBezTo>
                <a:lnTo>
                  <a:pt x="6813111" y="2949349"/>
                </a:lnTo>
                <a:close/>
                <a:moveTo>
                  <a:pt x="2917387" y="2610467"/>
                </a:moveTo>
                <a:lnTo>
                  <a:pt x="3223749" y="2610467"/>
                </a:lnTo>
                <a:cubicBezTo>
                  <a:pt x="3280800" y="2610467"/>
                  <a:pt x="3323588" y="2617884"/>
                  <a:pt x="3352114" y="2632717"/>
                </a:cubicBezTo>
                <a:cubicBezTo>
                  <a:pt x="3402889" y="2658961"/>
                  <a:pt x="3428276" y="2710306"/>
                  <a:pt x="3428276" y="2786755"/>
                </a:cubicBezTo>
                <a:cubicBezTo>
                  <a:pt x="3428276" y="2857497"/>
                  <a:pt x="3402033" y="2904850"/>
                  <a:pt x="3349546" y="2928811"/>
                </a:cubicBezTo>
                <a:cubicBezTo>
                  <a:pt x="3319880" y="2942503"/>
                  <a:pt x="3275380" y="2949349"/>
                  <a:pt x="3216047" y="2949349"/>
                </a:cubicBezTo>
                <a:lnTo>
                  <a:pt x="2917387" y="2949349"/>
                </a:lnTo>
                <a:close/>
                <a:moveTo>
                  <a:pt x="1849694" y="2576237"/>
                </a:moveTo>
                <a:cubicBezTo>
                  <a:pt x="1954097" y="2576237"/>
                  <a:pt x="2036963" y="2614889"/>
                  <a:pt x="2098293" y="2692193"/>
                </a:cubicBezTo>
                <a:cubicBezTo>
                  <a:pt x="2159622" y="2769497"/>
                  <a:pt x="2190287" y="2878891"/>
                  <a:pt x="2190287" y="3020377"/>
                </a:cubicBezTo>
                <a:cubicBezTo>
                  <a:pt x="2190287" y="3162434"/>
                  <a:pt x="2159765" y="3271971"/>
                  <a:pt x="2098721" y="3348990"/>
                </a:cubicBezTo>
                <a:cubicBezTo>
                  <a:pt x="2037106" y="3426008"/>
                  <a:pt x="1954097" y="3464518"/>
                  <a:pt x="1849694" y="3464518"/>
                </a:cubicBezTo>
                <a:cubicBezTo>
                  <a:pt x="1745291" y="3464518"/>
                  <a:pt x="1661997" y="3426008"/>
                  <a:pt x="1599811" y="3348990"/>
                </a:cubicBezTo>
                <a:cubicBezTo>
                  <a:pt x="1537626" y="3271971"/>
                  <a:pt x="1506533" y="3162434"/>
                  <a:pt x="1506533" y="3020377"/>
                </a:cubicBezTo>
                <a:cubicBezTo>
                  <a:pt x="1506533" y="2878321"/>
                  <a:pt x="1537626" y="2768784"/>
                  <a:pt x="1599811" y="2691765"/>
                </a:cubicBezTo>
                <a:cubicBezTo>
                  <a:pt x="1661997" y="2614746"/>
                  <a:pt x="1745291" y="2576237"/>
                  <a:pt x="1849694" y="2576237"/>
                </a:cubicBezTo>
                <a:close/>
                <a:moveTo>
                  <a:pt x="224937" y="2393104"/>
                </a:moveTo>
                <a:lnTo>
                  <a:pt x="224937" y="3652785"/>
                </a:lnTo>
                <a:lnTo>
                  <a:pt x="486800" y="3652785"/>
                </a:lnTo>
                <a:lnTo>
                  <a:pt x="486800" y="3123924"/>
                </a:lnTo>
                <a:lnTo>
                  <a:pt x="1040479" y="3123924"/>
                </a:lnTo>
                <a:lnTo>
                  <a:pt x="1040479" y="2904849"/>
                </a:lnTo>
                <a:lnTo>
                  <a:pt x="486800" y="2904849"/>
                </a:lnTo>
                <a:lnTo>
                  <a:pt x="486800" y="2614746"/>
                </a:lnTo>
                <a:lnTo>
                  <a:pt x="1119208" y="2614746"/>
                </a:lnTo>
                <a:lnTo>
                  <a:pt x="1119208" y="2393104"/>
                </a:lnTo>
                <a:close/>
                <a:moveTo>
                  <a:pt x="6555527" y="2391393"/>
                </a:moveTo>
                <a:lnTo>
                  <a:pt x="6555527" y="3652785"/>
                </a:lnTo>
                <a:lnTo>
                  <a:pt x="6813111" y="3652785"/>
                </a:lnTo>
                <a:lnTo>
                  <a:pt x="6813111" y="3158155"/>
                </a:lnTo>
                <a:lnTo>
                  <a:pt x="7085244" y="3158155"/>
                </a:lnTo>
                <a:cubicBezTo>
                  <a:pt x="7162832" y="3158155"/>
                  <a:pt x="7215748" y="3171562"/>
                  <a:pt x="7243988" y="3198376"/>
                </a:cubicBezTo>
                <a:cubicBezTo>
                  <a:pt x="7272228" y="3225190"/>
                  <a:pt x="7286918" y="3278817"/>
                  <a:pt x="7288060" y="3359259"/>
                </a:cubicBezTo>
                <a:lnTo>
                  <a:pt x="7289771" y="3476498"/>
                </a:lnTo>
                <a:cubicBezTo>
                  <a:pt x="7290341" y="3513581"/>
                  <a:pt x="7294050" y="3549809"/>
                  <a:pt x="7300896" y="3585180"/>
                </a:cubicBezTo>
                <a:cubicBezTo>
                  <a:pt x="7304319" y="3602295"/>
                  <a:pt x="7310024" y="3624830"/>
                  <a:pt x="7318011" y="3652785"/>
                </a:cubicBezTo>
                <a:lnTo>
                  <a:pt x="7608114" y="3652785"/>
                </a:lnTo>
                <a:lnTo>
                  <a:pt x="7608114" y="3621122"/>
                </a:lnTo>
                <a:cubicBezTo>
                  <a:pt x="7583012" y="3605718"/>
                  <a:pt x="7567038" y="3581757"/>
                  <a:pt x="7560192" y="3549238"/>
                </a:cubicBezTo>
                <a:cubicBezTo>
                  <a:pt x="7555627" y="3528700"/>
                  <a:pt x="7553346" y="3489620"/>
                  <a:pt x="7553346" y="3431999"/>
                </a:cubicBezTo>
                <a:lnTo>
                  <a:pt x="7553346" y="3347278"/>
                </a:lnTo>
                <a:cubicBezTo>
                  <a:pt x="7553346" y="3258850"/>
                  <a:pt x="7541222" y="3193099"/>
                  <a:pt x="7516976" y="3150025"/>
                </a:cubicBezTo>
                <a:cubicBezTo>
                  <a:pt x="7492728" y="3106952"/>
                  <a:pt x="7451510" y="3073720"/>
                  <a:pt x="7393318" y="3050329"/>
                </a:cubicBezTo>
                <a:cubicBezTo>
                  <a:pt x="7462920" y="3026368"/>
                  <a:pt x="7512839" y="2985434"/>
                  <a:pt x="7543076" y="2927527"/>
                </a:cubicBezTo>
                <a:cubicBezTo>
                  <a:pt x="7573313" y="2869621"/>
                  <a:pt x="7588432" y="2810716"/>
                  <a:pt x="7588432" y="2750812"/>
                </a:cubicBezTo>
                <a:cubicBezTo>
                  <a:pt x="7588432" y="2701178"/>
                  <a:pt x="7580444" y="2656964"/>
                  <a:pt x="7564470" y="2618169"/>
                </a:cubicBezTo>
                <a:cubicBezTo>
                  <a:pt x="7548496" y="2579375"/>
                  <a:pt x="7526817" y="2544003"/>
                  <a:pt x="7499432" y="2512055"/>
                </a:cubicBezTo>
                <a:cubicBezTo>
                  <a:pt x="7466343" y="2473260"/>
                  <a:pt x="7425979" y="2443879"/>
                  <a:pt x="7378342" y="2423911"/>
                </a:cubicBezTo>
                <a:cubicBezTo>
                  <a:pt x="7330704" y="2403944"/>
                  <a:pt x="7262672" y="2393104"/>
                  <a:pt x="7174243" y="2391393"/>
                </a:cubicBezTo>
                <a:close/>
                <a:moveTo>
                  <a:pt x="5385664" y="2391393"/>
                </a:moveTo>
                <a:lnTo>
                  <a:pt x="5385664" y="3652785"/>
                </a:lnTo>
                <a:lnTo>
                  <a:pt x="6341550" y="3652785"/>
                </a:lnTo>
                <a:lnTo>
                  <a:pt x="6341550" y="3426008"/>
                </a:lnTo>
                <a:lnTo>
                  <a:pt x="5643248" y="3426008"/>
                </a:lnTo>
                <a:lnTo>
                  <a:pt x="5643248" y="3101675"/>
                </a:lnTo>
                <a:lnTo>
                  <a:pt x="6255973" y="3101675"/>
                </a:lnTo>
                <a:lnTo>
                  <a:pt x="6255973" y="2882600"/>
                </a:lnTo>
                <a:lnTo>
                  <a:pt x="5643248" y="2882600"/>
                </a:lnTo>
                <a:lnTo>
                  <a:pt x="5643248" y="2614746"/>
                </a:lnTo>
                <a:lnTo>
                  <a:pt x="6310742" y="2614746"/>
                </a:lnTo>
                <a:lnTo>
                  <a:pt x="6310742" y="2391393"/>
                </a:lnTo>
                <a:close/>
                <a:moveTo>
                  <a:pt x="3916358" y="2391393"/>
                </a:moveTo>
                <a:lnTo>
                  <a:pt x="3916358" y="3652785"/>
                </a:lnTo>
                <a:lnTo>
                  <a:pt x="4161962" y="3652785"/>
                </a:lnTo>
                <a:lnTo>
                  <a:pt x="4161962" y="2799591"/>
                </a:lnTo>
                <a:cubicBezTo>
                  <a:pt x="4161962" y="2775059"/>
                  <a:pt x="4161677" y="2740686"/>
                  <a:pt x="4161106" y="2696471"/>
                </a:cubicBezTo>
                <a:cubicBezTo>
                  <a:pt x="4160535" y="2652257"/>
                  <a:pt x="4160250" y="2618169"/>
                  <a:pt x="4160251" y="2594208"/>
                </a:cubicBezTo>
                <a:lnTo>
                  <a:pt x="4397297" y="3652785"/>
                </a:lnTo>
                <a:lnTo>
                  <a:pt x="4653169" y="3652785"/>
                </a:lnTo>
                <a:lnTo>
                  <a:pt x="4891927" y="2594208"/>
                </a:lnTo>
                <a:cubicBezTo>
                  <a:pt x="4891926" y="2618169"/>
                  <a:pt x="4891642" y="2652257"/>
                  <a:pt x="4891071" y="2696471"/>
                </a:cubicBezTo>
                <a:cubicBezTo>
                  <a:pt x="4890500" y="2740686"/>
                  <a:pt x="4890215" y="2775059"/>
                  <a:pt x="4890215" y="2799591"/>
                </a:cubicBezTo>
                <a:lnTo>
                  <a:pt x="4890215" y="3652785"/>
                </a:lnTo>
                <a:lnTo>
                  <a:pt x="5135818" y="3652785"/>
                </a:lnTo>
                <a:lnTo>
                  <a:pt x="5135818" y="2391393"/>
                </a:lnTo>
                <a:lnTo>
                  <a:pt x="4756717" y="2391393"/>
                </a:lnTo>
                <a:lnTo>
                  <a:pt x="4529084" y="3383220"/>
                </a:lnTo>
                <a:lnTo>
                  <a:pt x="4299740" y="2391393"/>
                </a:lnTo>
                <a:close/>
                <a:moveTo>
                  <a:pt x="2659802" y="2391393"/>
                </a:moveTo>
                <a:lnTo>
                  <a:pt x="2659802" y="3652785"/>
                </a:lnTo>
                <a:lnTo>
                  <a:pt x="2917387" y="3652785"/>
                </a:lnTo>
                <a:lnTo>
                  <a:pt x="2917387" y="3158155"/>
                </a:lnTo>
                <a:lnTo>
                  <a:pt x="3189519" y="3158155"/>
                </a:lnTo>
                <a:cubicBezTo>
                  <a:pt x="3267108" y="3158155"/>
                  <a:pt x="3320023" y="3171562"/>
                  <a:pt x="3348263" y="3198376"/>
                </a:cubicBezTo>
                <a:cubicBezTo>
                  <a:pt x="3376503" y="3225190"/>
                  <a:pt x="3391193" y="3278817"/>
                  <a:pt x="3392335" y="3359259"/>
                </a:cubicBezTo>
                <a:lnTo>
                  <a:pt x="3394046" y="3476498"/>
                </a:lnTo>
                <a:cubicBezTo>
                  <a:pt x="3394617" y="3513581"/>
                  <a:pt x="3398325" y="3549809"/>
                  <a:pt x="3405171" y="3585180"/>
                </a:cubicBezTo>
                <a:cubicBezTo>
                  <a:pt x="3408594" y="3602295"/>
                  <a:pt x="3414299" y="3624830"/>
                  <a:pt x="3422286" y="3652785"/>
                </a:cubicBezTo>
                <a:lnTo>
                  <a:pt x="3712389" y="3652785"/>
                </a:lnTo>
                <a:lnTo>
                  <a:pt x="3712389" y="3621122"/>
                </a:lnTo>
                <a:cubicBezTo>
                  <a:pt x="3687287" y="3605718"/>
                  <a:pt x="3671313" y="3581757"/>
                  <a:pt x="3664467" y="3549238"/>
                </a:cubicBezTo>
                <a:cubicBezTo>
                  <a:pt x="3659902" y="3528700"/>
                  <a:pt x="3657621" y="3489620"/>
                  <a:pt x="3657621" y="3431999"/>
                </a:cubicBezTo>
                <a:lnTo>
                  <a:pt x="3657621" y="3347278"/>
                </a:lnTo>
                <a:cubicBezTo>
                  <a:pt x="3657621" y="3258850"/>
                  <a:pt x="3645497" y="3193099"/>
                  <a:pt x="3621251" y="3150025"/>
                </a:cubicBezTo>
                <a:cubicBezTo>
                  <a:pt x="3597004" y="3106952"/>
                  <a:pt x="3555785" y="3073720"/>
                  <a:pt x="3497593" y="3050329"/>
                </a:cubicBezTo>
                <a:cubicBezTo>
                  <a:pt x="3567195" y="3026368"/>
                  <a:pt x="3617114" y="2985434"/>
                  <a:pt x="3647351" y="2927527"/>
                </a:cubicBezTo>
                <a:cubicBezTo>
                  <a:pt x="3677588" y="2869621"/>
                  <a:pt x="3692707" y="2810716"/>
                  <a:pt x="3692707" y="2750812"/>
                </a:cubicBezTo>
                <a:cubicBezTo>
                  <a:pt x="3692707" y="2701178"/>
                  <a:pt x="3684720" y="2656964"/>
                  <a:pt x="3668745" y="2618169"/>
                </a:cubicBezTo>
                <a:cubicBezTo>
                  <a:pt x="3652771" y="2579375"/>
                  <a:pt x="3631092" y="2544003"/>
                  <a:pt x="3603708" y="2512055"/>
                </a:cubicBezTo>
                <a:cubicBezTo>
                  <a:pt x="3570618" y="2473260"/>
                  <a:pt x="3530255" y="2443879"/>
                  <a:pt x="3482617" y="2423911"/>
                </a:cubicBezTo>
                <a:cubicBezTo>
                  <a:pt x="3434980" y="2403944"/>
                  <a:pt x="3366947" y="2393104"/>
                  <a:pt x="3278518" y="2391393"/>
                </a:cubicBezTo>
                <a:close/>
                <a:moveTo>
                  <a:pt x="1849694" y="2352883"/>
                </a:moveTo>
                <a:cubicBezTo>
                  <a:pt x="1669413" y="2352883"/>
                  <a:pt x="1531636" y="2401947"/>
                  <a:pt x="1436361" y="2500074"/>
                </a:cubicBezTo>
                <a:cubicBezTo>
                  <a:pt x="1308567" y="2615887"/>
                  <a:pt x="1244671" y="2789322"/>
                  <a:pt x="1244671" y="3020377"/>
                </a:cubicBezTo>
                <a:cubicBezTo>
                  <a:pt x="1244671" y="3246869"/>
                  <a:pt x="1308567" y="3420303"/>
                  <a:pt x="1436361" y="3540680"/>
                </a:cubicBezTo>
                <a:cubicBezTo>
                  <a:pt x="1531636" y="3638808"/>
                  <a:pt x="1669413" y="3687871"/>
                  <a:pt x="1849694" y="3687871"/>
                </a:cubicBezTo>
                <a:cubicBezTo>
                  <a:pt x="2029974" y="3687871"/>
                  <a:pt x="2167752" y="3638808"/>
                  <a:pt x="2263027" y="3540680"/>
                </a:cubicBezTo>
                <a:cubicBezTo>
                  <a:pt x="2390250" y="3420303"/>
                  <a:pt x="2453862" y="3246869"/>
                  <a:pt x="2453862" y="3020377"/>
                </a:cubicBezTo>
                <a:cubicBezTo>
                  <a:pt x="2453862" y="2789322"/>
                  <a:pt x="2390250" y="2615887"/>
                  <a:pt x="2263027" y="2500074"/>
                </a:cubicBezTo>
                <a:cubicBezTo>
                  <a:pt x="2167752" y="2401947"/>
                  <a:pt x="2029974" y="2352883"/>
                  <a:pt x="1849694" y="2352883"/>
                </a:cubicBezTo>
                <a:close/>
                <a:moveTo>
                  <a:pt x="1623023" y="0"/>
                </a:moveTo>
                <a:lnTo>
                  <a:pt x="2716256" y="0"/>
                </a:lnTo>
                <a:lnTo>
                  <a:pt x="3032455" y="0"/>
                </a:lnTo>
                <a:lnTo>
                  <a:pt x="3496422" y="0"/>
                </a:lnTo>
                <a:lnTo>
                  <a:pt x="5205951" y="0"/>
                </a:lnTo>
                <a:lnTo>
                  <a:pt x="9547224" y="0"/>
                </a:lnTo>
                <a:lnTo>
                  <a:pt x="9547224" y="6857990"/>
                </a:lnTo>
                <a:lnTo>
                  <a:pt x="5205951" y="6857990"/>
                </a:lnTo>
                <a:lnTo>
                  <a:pt x="3496422" y="6857990"/>
                </a:lnTo>
                <a:lnTo>
                  <a:pt x="3032455" y="6857990"/>
                </a:lnTo>
                <a:lnTo>
                  <a:pt x="2716256" y="6857990"/>
                </a:lnTo>
                <a:lnTo>
                  <a:pt x="2502754" y="6857990"/>
                </a:lnTo>
                <a:lnTo>
                  <a:pt x="2390998" y="6780589"/>
                </a:lnTo>
                <a:cubicBezTo>
                  <a:pt x="2217180" y="6653099"/>
                  <a:pt x="2046553" y="6515388"/>
                  <a:pt x="1874350" y="6374805"/>
                </a:cubicBezTo>
                <a:cubicBezTo>
                  <a:pt x="1637944" y="6181811"/>
                  <a:pt x="1402594" y="5997460"/>
                  <a:pt x="1182548" y="5808437"/>
                </a:cubicBezTo>
                <a:lnTo>
                  <a:pt x="952037" y="5598378"/>
                </a:lnTo>
                <a:lnTo>
                  <a:pt x="952037" y="4861827"/>
                </a:lnTo>
                <a:lnTo>
                  <a:pt x="1467206" y="5757810"/>
                </a:lnTo>
                <a:lnTo>
                  <a:pt x="1730780" y="5757810"/>
                </a:lnTo>
                <a:lnTo>
                  <a:pt x="1730780" y="4496417"/>
                </a:lnTo>
                <a:lnTo>
                  <a:pt x="1485177" y="4496417"/>
                </a:lnTo>
                <a:lnTo>
                  <a:pt x="1485177" y="5376996"/>
                </a:lnTo>
                <a:lnTo>
                  <a:pt x="982844" y="4496417"/>
                </a:lnTo>
                <a:lnTo>
                  <a:pt x="706434" y="4496417"/>
                </a:lnTo>
                <a:lnTo>
                  <a:pt x="706434" y="5355017"/>
                </a:lnTo>
                <a:lnTo>
                  <a:pt x="582566" y="5214040"/>
                </a:lnTo>
                <a:lnTo>
                  <a:pt x="466262" y="5063753"/>
                </a:lnTo>
                <a:lnTo>
                  <a:pt x="466262" y="4496417"/>
                </a:lnTo>
                <a:lnTo>
                  <a:pt x="204399" y="4496417"/>
                </a:lnTo>
                <a:lnTo>
                  <a:pt x="204399" y="4612004"/>
                </a:lnTo>
                <a:lnTo>
                  <a:pt x="159889" y="4511738"/>
                </a:lnTo>
                <a:cubicBezTo>
                  <a:pt x="58046" y="4250777"/>
                  <a:pt x="0" y="3958519"/>
                  <a:pt x="0" y="3621651"/>
                </a:cubicBezTo>
                <a:cubicBezTo>
                  <a:pt x="0" y="2093189"/>
                  <a:pt x="573736" y="754640"/>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ZoneTexte 1">
            <a:extLst>
              <a:ext uri="{FF2B5EF4-FFF2-40B4-BE49-F238E27FC236}">
                <a16:creationId xmlns:a16="http://schemas.microsoft.com/office/drawing/2014/main" id="{6D4FB07A-A5F9-6D9C-16A9-D4305C04E0A4}"/>
              </a:ext>
            </a:extLst>
          </p:cNvPr>
          <p:cNvSpPr txBox="1"/>
          <p:nvPr/>
        </p:nvSpPr>
        <p:spPr>
          <a:xfrm>
            <a:off x="0" y="0"/>
            <a:ext cx="12153544" cy="7478970"/>
          </a:xfrm>
          <a:prstGeom prst="rect">
            <a:avLst/>
          </a:prstGeom>
          <a:solidFill>
            <a:srgbClr val="FCF7F3">
              <a:alpha val="67132"/>
            </a:srgbClr>
          </a:solidFill>
        </p:spPr>
        <p:txBody>
          <a:bodyPr wrap="square" rtlCol="0">
            <a:spAutoFit/>
          </a:bodyPr>
          <a:lstStyle/>
          <a:p>
            <a:pPr algn="ctr"/>
            <a:r>
              <a:rPr lang="fr-FR" sz="4000" b="1" dirty="0">
                <a:solidFill>
                  <a:srgbClr val="0070C0"/>
                </a:solidFill>
              </a:rPr>
              <a:t>Toutes les classes d’âge ont connu une surmortalité relative à leur niveau initial</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4" name="Image 3" descr="Une image contenant texte, capture d’écran, Police, nombre&#10;&#10;Description générée automatiquement">
            <a:extLst>
              <a:ext uri="{FF2B5EF4-FFF2-40B4-BE49-F238E27FC236}">
                <a16:creationId xmlns:a16="http://schemas.microsoft.com/office/drawing/2014/main" id="{48BB8CC9-006C-C02C-F308-0195ED5F971C}"/>
              </a:ext>
            </a:extLst>
          </p:cNvPr>
          <p:cNvPicPr>
            <a:picLocks noChangeAspect="1"/>
          </p:cNvPicPr>
          <p:nvPr/>
        </p:nvPicPr>
        <p:blipFill>
          <a:blip r:embed="rId5"/>
          <a:stretch>
            <a:fillRect/>
          </a:stretch>
        </p:blipFill>
        <p:spPr>
          <a:xfrm>
            <a:off x="1897131" y="1336458"/>
            <a:ext cx="8397737" cy="5259922"/>
          </a:xfrm>
          <a:prstGeom prst="rect">
            <a:avLst/>
          </a:prstGeom>
        </p:spPr>
      </p:pic>
      <p:sp>
        <p:nvSpPr>
          <p:cNvPr id="6" name="ZoneTexte 5">
            <a:extLst>
              <a:ext uri="{FF2B5EF4-FFF2-40B4-BE49-F238E27FC236}">
                <a16:creationId xmlns:a16="http://schemas.microsoft.com/office/drawing/2014/main" id="{A17BDEFE-44CD-8E1F-D97A-B09F6466F058}"/>
              </a:ext>
            </a:extLst>
          </p:cNvPr>
          <p:cNvSpPr txBox="1"/>
          <p:nvPr/>
        </p:nvSpPr>
        <p:spPr>
          <a:xfrm>
            <a:off x="8098167" y="6596380"/>
            <a:ext cx="7431315" cy="261610"/>
          </a:xfrm>
          <a:prstGeom prst="rect">
            <a:avLst/>
          </a:prstGeom>
          <a:noFill/>
        </p:spPr>
        <p:txBody>
          <a:bodyPr wrap="square">
            <a:spAutoFit/>
          </a:bodyPr>
          <a:lstStyle/>
          <a:p>
            <a:r>
              <a:rPr lang="fr-FR" sz="1100" b="0" i="0" dirty="0">
                <a:effectLst/>
                <a:latin typeface="Arial" panose="020B0604020202020204" pitchFamily="34" charset="0"/>
                <a:cs typeface="Arial" panose="020B0604020202020204" pitchFamily="34" charset="0"/>
                <a:hlinkClick r:id="rId6"/>
              </a:rPr>
              <a:t>https://www.insee.fr/fr/statistiques/fichier/7628176/ip1951.pdf</a:t>
            </a:r>
            <a:endParaRPr lang="fr-FR" sz="1100" dirty="0">
              <a:latin typeface="Arial" panose="020B0604020202020204" pitchFamily="34" charset="0"/>
              <a:cs typeface="Arial" panose="020B0604020202020204" pitchFamily="34" charset="0"/>
            </a:endParaRPr>
          </a:p>
        </p:txBody>
      </p:sp>
      <p:pic>
        <p:nvPicPr>
          <p:cNvPr id="8" name="Image 7" descr="Une image contenant Tracé, ligne, diagramme, texte&#10;&#10;Description générée automatiquement">
            <a:extLst>
              <a:ext uri="{FF2B5EF4-FFF2-40B4-BE49-F238E27FC236}">
                <a16:creationId xmlns:a16="http://schemas.microsoft.com/office/drawing/2014/main" id="{3263D8C9-226D-8093-9FA8-EA5E454D3460}"/>
              </a:ext>
            </a:extLst>
          </p:cNvPr>
          <p:cNvPicPr>
            <a:picLocks noChangeAspect="1"/>
          </p:cNvPicPr>
          <p:nvPr/>
        </p:nvPicPr>
        <p:blipFill>
          <a:blip r:embed="rId7"/>
          <a:stretch>
            <a:fillRect/>
          </a:stretch>
        </p:blipFill>
        <p:spPr>
          <a:xfrm>
            <a:off x="14744149" y="1423647"/>
            <a:ext cx="9547223" cy="5178955"/>
          </a:xfrm>
          <a:prstGeom prst="rect">
            <a:avLst/>
          </a:prstGeom>
        </p:spPr>
      </p:pic>
      <p:sp>
        <p:nvSpPr>
          <p:cNvPr id="9" name="ZoneTexte 8">
            <a:extLst>
              <a:ext uri="{FF2B5EF4-FFF2-40B4-BE49-F238E27FC236}">
                <a16:creationId xmlns:a16="http://schemas.microsoft.com/office/drawing/2014/main" id="{E4BD6318-3164-31D5-9A09-95C2BBB554B3}"/>
              </a:ext>
            </a:extLst>
          </p:cNvPr>
          <p:cNvSpPr txBox="1"/>
          <p:nvPr/>
        </p:nvSpPr>
        <p:spPr>
          <a:xfrm>
            <a:off x="-13781023" y="0"/>
            <a:ext cx="8532454" cy="6986528"/>
          </a:xfrm>
          <a:prstGeom prst="rect">
            <a:avLst/>
          </a:prstGeom>
          <a:solidFill>
            <a:srgbClr val="FCF7F3">
              <a:alpha val="67132"/>
            </a:srgbClr>
          </a:solidFill>
        </p:spPr>
        <p:txBody>
          <a:bodyPr wrap="square" rtlCol="0">
            <a:spAutoFit/>
          </a:bodyPr>
          <a:lstStyle/>
          <a:p>
            <a:pPr algn="ctr"/>
            <a:r>
              <a:rPr lang="fr-FR" sz="4000" b="1" dirty="0">
                <a:solidFill>
                  <a:srgbClr val="0070C0"/>
                </a:solidFill>
              </a:rPr>
              <a:t>Nous manquons de recul temporel (COVID long, long terme…)</a:t>
            </a:r>
          </a:p>
          <a:p>
            <a:pPr algn="ctr"/>
            <a:r>
              <a:rPr lang="fr-FR" sz="1100" b="0" i="0" dirty="0">
                <a:solidFill>
                  <a:srgbClr val="222222"/>
                </a:solidFill>
                <a:effectLst/>
                <a:latin typeface="Arial" panose="020B0604020202020204" pitchFamily="34" charset="0"/>
                <a:cs typeface="Arial" panose="020B0604020202020204" pitchFamily="34" charset="0"/>
              </a:rPr>
              <a:t>Davis, H.E., </a:t>
            </a:r>
            <a:r>
              <a:rPr lang="fr-FR" sz="1100" b="0" i="0" dirty="0" err="1">
                <a:solidFill>
                  <a:srgbClr val="222222"/>
                </a:solidFill>
                <a:effectLst/>
                <a:latin typeface="Arial" panose="020B0604020202020204" pitchFamily="34" charset="0"/>
                <a:cs typeface="Arial" panose="020B0604020202020204" pitchFamily="34" charset="0"/>
              </a:rPr>
              <a:t>McCorkell</a:t>
            </a:r>
            <a:r>
              <a:rPr lang="fr-FR" sz="1100" b="0" i="0" dirty="0">
                <a:solidFill>
                  <a:srgbClr val="222222"/>
                </a:solidFill>
                <a:effectLst/>
                <a:latin typeface="Arial" panose="020B0604020202020204" pitchFamily="34" charset="0"/>
                <a:cs typeface="Arial" panose="020B0604020202020204" pitchFamily="34" charset="0"/>
              </a:rPr>
              <a:t>, L., Vogel, J.M. </a:t>
            </a:r>
            <a:r>
              <a:rPr lang="fr-FR" sz="1100" b="0" i="1" dirty="0">
                <a:solidFill>
                  <a:srgbClr val="222222"/>
                </a:solidFill>
                <a:effectLst/>
                <a:latin typeface="Arial" panose="020B0604020202020204" pitchFamily="34" charset="0"/>
                <a:cs typeface="Arial" panose="020B0604020202020204" pitchFamily="34" charset="0"/>
              </a:rPr>
              <a:t>et al.</a:t>
            </a:r>
            <a:r>
              <a:rPr lang="fr-FR" sz="1100" b="0" i="0" dirty="0">
                <a:solidFill>
                  <a:srgbClr val="222222"/>
                </a:solidFill>
                <a:effectLst/>
                <a:latin typeface="Arial" panose="020B0604020202020204" pitchFamily="34" charset="0"/>
                <a:cs typeface="Arial" panose="020B0604020202020204" pitchFamily="34" charset="0"/>
              </a:rPr>
              <a:t> Long COVID: major </a:t>
            </a:r>
            <a:r>
              <a:rPr lang="fr-FR" sz="1100" b="0" i="0" dirty="0" err="1">
                <a:solidFill>
                  <a:srgbClr val="222222"/>
                </a:solidFill>
                <a:effectLst/>
                <a:latin typeface="Arial" panose="020B0604020202020204" pitchFamily="34" charset="0"/>
                <a:cs typeface="Arial" panose="020B0604020202020204" pitchFamily="34" charset="0"/>
              </a:rPr>
              <a:t>findings</a:t>
            </a:r>
            <a:r>
              <a:rPr lang="fr-FR" sz="1100" b="0" i="0" dirty="0">
                <a:solidFill>
                  <a:srgbClr val="222222"/>
                </a:solidFill>
                <a:effectLst/>
                <a:latin typeface="Arial" panose="020B0604020202020204" pitchFamily="34" charset="0"/>
                <a:cs typeface="Arial" panose="020B0604020202020204" pitchFamily="34" charset="0"/>
              </a:rPr>
              <a:t>, </a:t>
            </a:r>
            <a:r>
              <a:rPr lang="fr-FR" sz="1100" b="0" i="0" dirty="0" err="1">
                <a:solidFill>
                  <a:srgbClr val="222222"/>
                </a:solidFill>
                <a:effectLst/>
                <a:latin typeface="Arial" panose="020B0604020202020204" pitchFamily="34" charset="0"/>
                <a:cs typeface="Arial" panose="020B0604020202020204" pitchFamily="34" charset="0"/>
              </a:rPr>
              <a:t>mechanisms</a:t>
            </a:r>
            <a:r>
              <a:rPr lang="fr-FR" sz="1100" b="0" i="0" dirty="0">
                <a:solidFill>
                  <a:srgbClr val="222222"/>
                </a:solidFill>
                <a:effectLst/>
                <a:latin typeface="Arial" panose="020B0604020202020204" pitchFamily="34" charset="0"/>
                <a:cs typeface="Arial" panose="020B0604020202020204" pitchFamily="34" charset="0"/>
              </a:rPr>
              <a:t> and </a:t>
            </a:r>
            <a:r>
              <a:rPr lang="fr-FR" sz="1100" b="0" i="0" dirty="0" err="1">
                <a:solidFill>
                  <a:srgbClr val="222222"/>
                </a:solidFill>
                <a:effectLst/>
                <a:latin typeface="Arial" panose="020B0604020202020204" pitchFamily="34" charset="0"/>
                <a:cs typeface="Arial" panose="020B0604020202020204" pitchFamily="34" charset="0"/>
              </a:rPr>
              <a:t>recommendations</a:t>
            </a:r>
            <a:r>
              <a:rPr lang="fr-FR" sz="1100" b="0" i="0" dirty="0">
                <a:solidFill>
                  <a:srgbClr val="222222"/>
                </a:solidFill>
                <a:effectLst/>
                <a:latin typeface="Arial" panose="020B0604020202020204" pitchFamily="34" charset="0"/>
                <a:cs typeface="Arial" panose="020B0604020202020204" pitchFamily="34" charset="0"/>
              </a:rPr>
              <a:t>. </a:t>
            </a:r>
            <a:r>
              <a:rPr lang="fr-FR" sz="1100" b="0" i="1" dirty="0">
                <a:solidFill>
                  <a:srgbClr val="222222"/>
                </a:solidFill>
                <a:effectLst/>
                <a:latin typeface="Arial" panose="020B0604020202020204" pitchFamily="34" charset="0"/>
                <a:cs typeface="Arial" panose="020B0604020202020204" pitchFamily="34" charset="0"/>
              </a:rPr>
              <a:t>Nat </a:t>
            </a:r>
            <a:r>
              <a:rPr lang="fr-FR" sz="1100" b="0" i="1" dirty="0" err="1">
                <a:solidFill>
                  <a:srgbClr val="222222"/>
                </a:solidFill>
                <a:effectLst/>
                <a:latin typeface="Arial" panose="020B0604020202020204" pitchFamily="34" charset="0"/>
                <a:cs typeface="Arial" panose="020B0604020202020204" pitchFamily="34" charset="0"/>
              </a:rPr>
              <a:t>Rev</a:t>
            </a:r>
            <a:r>
              <a:rPr lang="fr-FR" sz="1100" b="0" i="1" dirty="0">
                <a:solidFill>
                  <a:srgbClr val="222222"/>
                </a:solidFill>
                <a:effectLst/>
                <a:latin typeface="Arial" panose="020B0604020202020204" pitchFamily="34" charset="0"/>
                <a:cs typeface="Arial" panose="020B0604020202020204" pitchFamily="34" charset="0"/>
              </a:rPr>
              <a:t> </a:t>
            </a:r>
            <a:r>
              <a:rPr lang="fr-FR" sz="1100" b="0" i="1" dirty="0" err="1">
                <a:solidFill>
                  <a:srgbClr val="222222"/>
                </a:solidFill>
                <a:effectLst/>
                <a:latin typeface="Arial" panose="020B0604020202020204" pitchFamily="34" charset="0"/>
                <a:cs typeface="Arial" panose="020B0604020202020204" pitchFamily="34" charset="0"/>
              </a:rPr>
              <a:t>Microbiol</a:t>
            </a:r>
            <a:r>
              <a:rPr lang="fr-FR" sz="1100" b="0" i="0" dirty="0">
                <a:solidFill>
                  <a:srgbClr val="222222"/>
                </a:solidFill>
                <a:effectLst/>
                <a:latin typeface="Arial" panose="020B0604020202020204" pitchFamily="34" charset="0"/>
                <a:cs typeface="Arial" panose="020B0604020202020204" pitchFamily="34" charset="0"/>
              </a:rPr>
              <a:t> </a:t>
            </a:r>
            <a:r>
              <a:rPr lang="fr-FR" sz="1100" b="1" i="0" dirty="0">
                <a:solidFill>
                  <a:srgbClr val="222222"/>
                </a:solidFill>
                <a:effectLst/>
                <a:latin typeface="Arial" panose="020B0604020202020204" pitchFamily="34" charset="0"/>
                <a:cs typeface="Arial" panose="020B0604020202020204" pitchFamily="34" charset="0"/>
              </a:rPr>
              <a:t>21</a:t>
            </a:r>
            <a:r>
              <a:rPr lang="fr-FR" sz="1100" b="0" i="0" dirty="0">
                <a:solidFill>
                  <a:srgbClr val="222222"/>
                </a:solidFill>
                <a:effectLst/>
                <a:latin typeface="Arial" panose="020B0604020202020204" pitchFamily="34" charset="0"/>
                <a:cs typeface="Arial" panose="020B0604020202020204" pitchFamily="34" charset="0"/>
              </a:rPr>
              <a:t>, 133–146 (2023).</a:t>
            </a:r>
          </a:p>
          <a:p>
            <a:pPr algn="ctr"/>
            <a:r>
              <a:rPr lang="fr-FR" sz="1100" b="0" i="0" dirty="0">
                <a:solidFill>
                  <a:srgbClr val="222222"/>
                </a:solidFill>
                <a:effectLst/>
                <a:latin typeface="-apple-system"/>
              </a:rPr>
              <a:t>Xu, E., Xie, Y. &amp; Al-Aly, Z. Long-</a:t>
            </a:r>
            <a:r>
              <a:rPr lang="fr-FR" sz="1100" b="0" i="0" dirty="0" err="1">
                <a:solidFill>
                  <a:srgbClr val="222222"/>
                </a:solidFill>
                <a:effectLst/>
                <a:latin typeface="-apple-system"/>
              </a:rPr>
              <a:t>term</a:t>
            </a:r>
            <a:r>
              <a:rPr lang="fr-FR" sz="1100" b="0" i="0" dirty="0">
                <a:solidFill>
                  <a:srgbClr val="222222"/>
                </a:solidFill>
                <a:effectLst/>
                <a:latin typeface="-apple-system"/>
              </a:rPr>
              <a:t> </a:t>
            </a:r>
            <a:r>
              <a:rPr lang="fr-FR" sz="1100" b="0" i="0" dirty="0" err="1">
                <a:solidFill>
                  <a:srgbClr val="222222"/>
                </a:solidFill>
                <a:effectLst/>
                <a:latin typeface="-apple-system"/>
              </a:rPr>
              <a:t>neurologic</a:t>
            </a:r>
            <a:r>
              <a:rPr lang="fr-FR" sz="1100" b="0" i="0" dirty="0">
                <a:solidFill>
                  <a:srgbClr val="222222"/>
                </a:solidFill>
                <a:effectLst/>
                <a:latin typeface="-apple-system"/>
              </a:rPr>
              <a:t> </a:t>
            </a:r>
            <a:r>
              <a:rPr lang="fr-FR" sz="1100" b="0" i="0" dirty="0" err="1">
                <a:solidFill>
                  <a:srgbClr val="222222"/>
                </a:solidFill>
                <a:effectLst/>
                <a:latin typeface="-apple-system"/>
              </a:rPr>
              <a:t>outcomes</a:t>
            </a:r>
            <a:r>
              <a:rPr lang="fr-FR" sz="1100" b="0" i="0" dirty="0">
                <a:solidFill>
                  <a:srgbClr val="222222"/>
                </a:solidFill>
                <a:effectLst/>
                <a:latin typeface="-apple-system"/>
              </a:rPr>
              <a:t> of COVID-19. </a:t>
            </a:r>
            <a:r>
              <a:rPr lang="fr-FR" sz="1100" b="0" i="1" dirty="0">
                <a:solidFill>
                  <a:srgbClr val="222222"/>
                </a:solidFill>
                <a:effectLst/>
                <a:latin typeface="-apple-system"/>
              </a:rPr>
              <a:t>Nat Med</a:t>
            </a:r>
            <a:r>
              <a:rPr lang="fr-FR" sz="1100" b="0" i="0" dirty="0">
                <a:solidFill>
                  <a:srgbClr val="222222"/>
                </a:solidFill>
                <a:effectLst/>
                <a:latin typeface="-apple-system"/>
              </a:rPr>
              <a:t> </a:t>
            </a:r>
            <a:r>
              <a:rPr lang="fr-FR" sz="1100" b="1" i="0" dirty="0">
                <a:solidFill>
                  <a:srgbClr val="222222"/>
                </a:solidFill>
                <a:effectLst/>
                <a:latin typeface="-apple-system"/>
              </a:rPr>
              <a:t>28</a:t>
            </a:r>
            <a:r>
              <a:rPr lang="fr-FR" sz="1100" b="0" i="0" dirty="0">
                <a:solidFill>
                  <a:srgbClr val="222222"/>
                </a:solidFill>
                <a:effectLst/>
                <a:latin typeface="-apple-system"/>
              </a:rPr>
              <a:t>, 2406–2415 (2022)</a:t>
            </a:r>
          </a:p>
          <a:p>
            <a:pPr algn="ctr"/>
            <a:r>
              <a:rPr lang="fr-FR" sz="1100" b="0" i="0" dirty="0">
                <a:solidFill>
                  <a:srgbClr val="212121"/>
                </a:solidFill>
                <a:effectLst/>
                <a:latin typeface="system-ui"/>
              </a:rPr>
              <a:t>Xie Y, Xu E, </a:t>
            </a:r>
            <a:r>
              <a:rPr lang="fr-FR" sz="1100" b="0" i="0" dirty="0" err="1">
                <a:solidFill>
                  <a:srgbClr val="212121"/>
                </a:solidFill>
                <a:effectLst/>
                <a:latin typeface="system-ui"/>
              </a:rPr>
              <a:t>Bowe</a:t>
            </a:r>
            <a:r>
              <a:rPr lang="fr-FR" sz="1100" b="0" i="0" dirty="0">
                <a:solidFill>
                  <a:srgbClr val="212121"/>
                </a:solidFill>
                <a:effectLst/>
                <a:latin typeface="system-ui"/>
              </a:rPr>
              <a:t> B, Al-Aly Z. Long-</a:t>
            </a:r>
            <a:r>
              <a:rPr lang="fr-FR" sz="1100" b="0" i="0" dirty="0" err="1">
                <a:solidFill>
                  <a:srgbClr val="212121"/>
                </a:solidFill>
                <a:effectLst/>
                <a:latin typeface="system-ui"/>
              </a:rPr>
              <a:t>term</a:t>
            </a:r>
            <a:r>
              <a:rPr lang="fr-FR" sz="1100" b="0" i="0" dirty="0">
                <a:solidFill>
                  <a:srgbClr val="212121"/>
                </a:solidFill>
                <a:effectLst/>
                <a:latin typeface="system-ui"/>
              </a:rPr>
              <a:t> </a:t>
            </a:r>
            <a:r>
              <a:rPr lang="fr-FR" sz="1100" b="0" i="0" dirty="0" err="1">
                <a:solidFill>
                  <a:srgbClr val="212121"/>
                </a:solidFill>
                <a:effectLst/>
                <a:latin typeface="system-ui"/>
              </a:rPr>
              <a:t>cardiovascular</a:t>
            </a:r>
            <a:r>
              <a:rPr lang="fr-FR" sz="1100" b="0" i="0" dirty="0">
                <a:solidFill>
                  <a:srgbClr val="212121"/>
                </a:solidFill>
                <a:effectLst/>
                <a:latin typeface="system-ui"/>
              </a:rPr>
              <a:t> </a:t>
            </a:r>
            <a:r>
              <a:rPr lang="fr-FR" sz="1100" b="0" i="0" dirty="0" err="1">
                <a:solidFill>
                  <a:srgbClr val="212121"/>
                </a:solidFill>
                <a:effectLst/>
                <a:latin typeface="system-ui"/>
              </a:rPr>
              <a:t>outcomes</a:t>
            </a:r>
            <a:r>
              <a:rPr lang="fr-FR" sz="1100" b="0" i="0" dirty="0">
                <a:solidFill>
                  <a:srgbClr val="212121"/>
                </a:solidFill>
                <a:effectLst/>
                <a:latin typeface="system-ui"/>
              </a:rPr>
              <a:t> of COVID-19. Nat Med. 2022 Mar;28(3):583-590.</a:t>
            </a:r>
            <a:endParaRPr lang="fr-FR" sz="1100" b="0" i="0" dirty="0">
              <a:solidFill>
                <a:srgbClr val="222222"/>
              </a:solidFill>
              <a:effectLst/>
              <a:latin typeface="Arial" panose="020B0604020202020204" pitchFamily="34" charset="0"/>
              <a:cs typeface="Arial" panose="020B0604020202020204" pitchFamily="34" charset="0"/>
            </a:endParaRPr>
          </a:p>
          <a:p>
            <a:pPr algn="ctr"/>
            <a:endParaRPr lang="fr-FR" sz="1100" dirty="0">
              <a:solidFill>
                <a:srgbClr val="222222"/>
              </a:solidFill>
              <a:latin typeface="Arial" panose="020B0604020202020204" pitchFamily="34" charset="0"/>
              <a:cs typeface="Arial" panose="020B0604020202020204" pitchFamily="34" charset="0"/>
            </a:endParaRPr>
          </a:p>
          <a:p>
            <a:pPr algn="ctr"/>
            <a:endParaRPr lang="fr-FR" sz="4000" b="1" dirty="0">
              <a:solidFill>
                <a:srgbClr val="0070C0"/>
              </a:solidFill>
            </a:endParaRPr>
          </a:p>
          <a:p>
            <a:pPr algn="ctr"/>
            <a:r>
              <a:rPr lang="fr-FR" sz="4000" b="1" dirty="0">
                <a:solidFill>
                  <a:srgbClr val="0070C0"/>
                </a:solidFill>
              </a:rPr>
              <a:t>… et nous manquons de recul épidémiologique dans nos pratiques (EHPAD, hôpital, 1 des 60 000 MG en exercice, etc.)</a:t>
            </a:r>
          </a:p>
          <a:p>
            <a:pPr algn="ctr"/>
            <a:endParaRPr lang="fr-FR" sz="4000" b="1" dirty="0">
              <a:solidFill>
                <a:srgbClr val="0070C0"/>
              </a:solidFill>
              <a:latin typeface="Arial" panose="020B0604020202020204" pitchFamily="34" charset="0"/>
              <a:cs typeface="Arial" panose="020B0604020202020204" pitchFamily="34" charset="0"/>
            </a:endParaRPr>
          </a:p>
          <a:p>
            <a:pPr algn="ctr"/>
            <a:endParaRPr lang="fr-FR" sz="40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222222"/>
              </a:solidFill>
              <a:latin typeface="Arial" panose="020B0604020202020204" pitchFamily="34" charset="0"/>
              <a:cs typeface="Arial" panose="020B0604020202020204" pitchFamily="34" charset="0"/>
            </a:endParaRPr>
          </a:p>
          <a:p>
            <a:pPr algn="ctr"/>
            <a:endParaRPr lang="fr-FR" sz="1100" b="1" dirty="0">
              <a:solidFill>
                <a:srgbClr val="222222"/>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EBF63CE4-0471-3D14-D472-FB2A28D7509C}"/>
              </a:ext>
            </a:extLst>
          </p:cNvPr>
          <p:cNvSpPr txBox="1"/>
          <p:nvPr/>
        </p:nvSpPr>
        <p:spPr>
          <a:xfrm>
            <a:off x="12991368" y="286929"/>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Le COVID n’est pas saisonnier. </a:t>
            </a:r>
          </a:p>
          <a:p>
            <a:pPr algn="ctr"/>
            <a:r>
              <a:rPr lang="fr-FR" sz="4000" b="1" dirty="0" err="1">
                <a:solidFill>
                  <a:srgbClr val="0070C0"/>
                </a:solidFill>
              </a:rPr>
              <a:t>Etre</a:t>
            </a:r>
            <a:r>
              <a:rPr lang="fr-FR" sz="4000" b="1" dirty="0">
                <a:solidFill>
                  <a:srgbClr val="0070C0"/>
                </a:solidFill>
              </a:rPr>
              <a:t> malade ne sert à rien.</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10" name="Picture 2" descr="Image">
            <a:extLst>
              <a:ext uri="{FF2B5EF4-FFF2-40B4-BE49-F238E27FC236}">
                <a16:creationId xmlns:a16="http://schemas.microsoft.com/office/drawing/2014/main" id="{CA8F32A3-BA76-F634-65BB-811A4FBF96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8570" y="112751"/>
            <a:ext cx="3546741" cy="6563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405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2" name="Image 11" descr="Détecteur de CO2 mural annonçant 528 ppm de CO2 en salle d’attente">
            <a:extLst>
              <a:ext uri="{FF2B5EF4-FFF2-40B4-BE49-F238E27FC236}">
                <a16:creationId xmlns:a16="http://schemas.microsoft.com/office/drawing/2014/main" id="{A05C7390-0224-1B6B-3A4D-AB2A87F411D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 uri="{28A0092B-C50C-407E-A947-70E740481C1C}">
                <a14:useLocalDpi xmlns:a14="http://schemas.microsoft.com/office/drawing/2010/main" val="0"/>
              </a:ext>
            </a:extLst>
          </a:blip>
          <a:srcRect t="4224"/>
          <a:stretch/>
        </p:blipFill>
        <p:spPr bwMode="auto">
          <a:xfrm>
            <a:off x="2644776" y="10"/>
            <a:ext cx="9547224" cy="6857990"/>
          </a:xfrm>
          <a:custGeom>
            <a:avLst/>
            <a:gdLst/>
            <a:ahLst/>
            <a:cxnLst/>
            <a:rect l="l" t="t" r="r" b="b"/>
            <a:pathLst>
              <a:path w="9547224" h="6857990">
                <a:moveTo>
                  <a:pt x="706434" y="5355017"/>
                </a:moveTo>
                <a:lnTo>
                  <a:pt x="719278" y="5369635"/>
                </a:lnTo>
                <a:cubicBezTo>
                  <a:pt x="766547" y="5420515"/>
                  <a:pt x="815441" y="5470479"/>
                  <a:pt x="865736" y="5519734"/>
                </a:cubicBezTo>
                <a:lnTo>
                  <a:pt x="952037" y="5598378"/>
                </a:lnTo>
                <a:lnTo>
                  <a:pt x="952037" y="5757810"/>
                </a:lnTo>
                <a:lnTo>
                  <a:pt x="706434" y="5757810"/>
                </a:lnTo>
                <a:close/>
                <a:moveTo>
                  <a:pt x="8565712" y="4715492"/>
                </a:moveTo>
                <a:lnTo>
                  <a:pt x="8872074" y="4715492"/>
                </a:lnTo>
                <a:cubicBezTo>
                  <a:pt x="8929124" y="4715492"/>
                  <a:pt x="8971913" y="4722909"/>
                  <a:pt x="9000439" y="4737742"/>
                </a:cubicBezTo>
                <a:cubicBezTo>
                  <a:pt x="9051214" y="4763985"/>
                  <a:pt x="9076602" y="4815331"/>
                  <a:pt x="9076602" y="4891779"/>
                </a:cubicBezTo>
                <a:cubicBezTo>
                  <a:pt x="9076602" y="4962522"/>
                  <a:pt x="9050358" y="5009875"/>
                  <a:pt x="8997871" y="5033836"/>
                </a:cubicBezTo>
                <a:cubicBezTo>
                  <a:pt x="8968205" y="5047528"/>
                  <a:pt x="8923705" y="5054374"/>
                  <a:pt x="8864373" y="5054374"/>
                </a:cubicBezTo>
                <a:lnTo>
                  <a:pt x="8565712" y="5054374"/>
                </a:lnTo>
                <a:close/>
                <a:moveTo>
                  <a:pt x="4669987" y="4715492"/>
                </a:moveTo>
                <a:lnTo>
                  <a:pt x="4976350" y="4715492"/>
                </a:lnTo>
                <a:cubicBezTo>
                  <a:pt x="5033400" y="4715492"/>
                  <a:pt x="5076188" y="4722909"/>
                  <a:pt x="5104714" y="4737742"/>
                </a:cubicBezTo>
                <a:cubicBezTo>
                  <a:pt x="5155489" y="4763985"/>
                  <a:pt x="5180876" y="4815331"/>
                  <a:pt x="5180877" y="4891779"/>
                </a:cubicBezTo>
                <a:cubicBezTo>
                  <a:pt x="5180876" y="4962522"/>
                  <a:pt x="5154633" y="5009875"/>
                  <a:pt x="5102147" y="5033836"/>
                </a:cubicBezTo>
                <a:cubicBezTo>
                  <a:pt x="5072480" y="5047528"/>
                  <a:pt x="5027980" y="5054374"/>
                  <a:pt x="4968648" y="5054374"/>
                </a:cubicBezTo>
                <a:lnTo>
                  <a:pt x="4669987" y="5054374"/>
                </a:lnTo>
                <a:close/>
                <a:moveTo>
                  <a:pt x="3602294" y="4681262"/>
                </a:moveTo>
                <a:cubicBezTo>
                  <a:pt x="3706697" y="4681262"/>
                  <a:pt x="3789563" y="4719914"/>
                  <a:pt x="3850893" y="4797217"/>
                </a:cubicBezTo>
                <a:cubicBezTo>
                  <a:pt x="3912222" y="4874521"/>
                  <a:pt x="3942887" y="4983916"/>
                  <a:pt x="3942887" y="5125402"/>
                </a:cubicBezTo>
                <a:cubicBezTo>
                  <a:pt x="3942887" y="5267459"/>
                  <a:pt x="3912365" y="5376996"/>
                  <a:pt x="3851321" y="5454015"/>
                </a:cubicBezTo>
                <a:cubicBezTo>
                  <a:pt x="3789706" y="5531033"/>
                  <a:pt x="3706697" y="5569542"/>
                  <a:pt x="3602294" y="5569542"/>
                </a:cubicBezTo>
                <a:cubicBezTo>
                  <a:pt x="3497891" y="5569542"/>
                  <a:pt x="3414597" y="5531033"/>
                  <a:pt x="3352412" y="5454015"/>
                </a:cubicBezTo>
                <a:cubicBezTo>
                  <a:pt x="3290226" y="5376996"/>
                  <a:pt x="3259133" y="5267459"/>
                  <a:pt x="3259133" y="5125402"/>
                </a:cubicBezTo>
                <a:cubicBezTo>
                  <a:pt x="3259133" y="4983346"/>
                  <a:pt x="3290226" y="4873808"/>
                  <a:pt x="3352412" y="4796790"/>
                </a:cubicBezTo>
                <a:cubicBezTo>
                  <a:pt x="3414597" y="4719771"/>
                  <a:pt x="3497891" y="4681262"/>
                  <a:pt x="3602294" y="4681262"/>
                </a:cubicBezTo>
                <a:close/>
                <a:moveTo>
                  <a:pt x="204399" y="4612004"/>
                </a:moveTo>
                <a:lnTo>
                  <a:pt x="244261" y="4701798"/>
                </a:lnTo>
                <a:cubicBezTo>
                  <a:pt x="305687" y="4824870"/>
                  <a:pt x="377172" y="4940950"/>
                  <a:pt x="456935" y="5051701"/>
                </a:cubicBezTo>
                <a:lnTo>
                  <a:pt x="466262" y="5063753"/>
                </a:lnTo>
                <a:lnTo>
                  <a:pt x="466262" y="5757810"/>
                </a:lnTo>
                <a:lnTo>
                  <a:pt x="204399" y="5757810"/>
                </a:lnTo>
                <a:close/>
                <a:moveTo>
                  <a:pt x="1977537" y="4498129"/>
                </a:moveTo>
                <a:lnTo>
                  <a:pt x="1977537" y="5757810"/>
                </a:lnTo>
                <a:lnTo>
                  <a:pt x="2239400" y="5757810"/>
                </a:lnTo>
                <a:lnTo>
                  <a:pt x="2239400" y="5228949"/>
                </a:lnTo>
                <a:lnTo>
                  <a:pt x="2793078" y="5228949"/>
                </a:lnTo>
                <a:lnTo>
                  <a:pt x="2793078" y="5009874"/>
                </a:lnTo>
                <a:lnTo>
                  <a:pt x="2239400" y="5009874"/>
                </a:lnTo>
                <a:lnTo>
                  <a:pt x="2239400" y="4719771"/>
                </a:lnTo>
                <a:lnTo>
                  <a:pt x="2871808" y="4719771"/>
                </a:lnTo>
                <a:lnTo>
                  <a:pt x="2871808" y="4498129"/>
                </a:lnTo>
                <a:close/>
                <a:moveTo>
                  <a:pt x="8308128" y="4496417"/>
                </a:moveTo>
                <a:lnTo>
                  <a:pt x="8308128" y="5757810"/>
                </a:lnTo>
                <a:lnTo>
                  <a:pt x="8565712" y="5757810"/>
                </a:lnTo>
                <a:lnTo>
                  <a:pt x="8565712" y="5263180"/>
                </a:lnTo>
                <a:lnTo>
                  <a:pt x="8837844" y="5263180"/>
                </a:lnTo>
                <a:cubicBezTo>
                  <a:pt x="8915432" y="5263180"/>
                  <a:pt x="8968348" y="5276587"/>
                  <a:pt x="8996588" y="5303401"/>
                </a:cubicBezTo>
                <a:cubicBezTo>
                  <a:pt x="9024828" y="5330215"/>
                  <a:pt x="9039518" y="5383842"/>
                  <a:pt x="9040660" y="5464284"/>
                </a:cubicBezTo>
                <a:lnTo>
                  <a:pt x="9042371" y="5581523"/>
                </a:lnTo>
                <a:cubicBezTo>
                  <a:pt x="9042941" y="5618606"/>
                  <a:pt x="9046650" y="5654833"/>
                  <a:pt x="9053496" y="5690205"/>
                </a:cubicBezTo>
                <a:cubicBezTo>
                  <a:pt x="9056919" y="5707320"/>
                  <a:pt x="9062623" y="5729855"/>
                  <a:pt x="9070611" y="5757810"/>
                </a:cubicBezTo>
                <a:lnTo>
                  <a:pt x="9360714" y="5757810"/>
                </a:lnTo>
                <a:lnTo>
                  <a:pt x="9360714" y="5726147"/>
                </a:lnTo>
                <a:cubicBezTo>
                  <a:pt x="9335611" y="5710743"/>
                  <a:pt x="9319638" y="5686782"/>
                  <a:pt x="9312792" y="5654263"/>
                </a:cubicBezTo>
                <a:cubicBezTo>
                  <a:pt x="9308227" y="5633725"/>
                  <a:pt x="9305946" y="5594645"/>
                  <a:pt x="9305946" y="5537023"/>
                </a:cubicBezTo>
                <a:lnTo>
                  <a:pt x="9305946" y="5452303"/>
                </a:lnTo>
                <a:cubicBezTo>
                  <a:pt x="9305946" y="5363874"/>
                  <a:pt x="9293822" y="5298124"/>
                  <a:pt x="9269576" y="5255050"/>
                </a:cubicBezTo>
                <a:cubicBezTo>
                  <a:pt x="9245328" y="5211977"/>
                  <a:pt x="9204110" y="5178745"/>
                  <a:pt x="9145918" y="5155354"/>
                </a:cubicBezTo>
                <a:cubicBezTo>
                  <a:pt x="9215520" y="5131392"/>
                  <a:pt x="9265439" y="5090459"/>
                  <a:pt x="9295677" y="5032552"/>
                </a:cubicBezTo>
                <a:cubicBezTo>
                  <a:pt x="9325913" y="4974646"/>
                  <a:pt x="9341032" y="4915740"/>
                  <a:pt x="9341032" y="4855837"/>
                </a:cubicBezTo>
                <a:cubicBezTo>
                  <a:pt x="9341032" y="4806203"/>
                  <a:pt x="9333044" y="4761989"/>
                  <a:pt x="9317071" y="4723194"/>
                </a:cubicBezTo>
                <a:cubicBezTo>
                  <a:pt x="9301096" y="4684400"/>
                  <a:pt x="9279417" y="4649028"/>
                  <a:pt x="9252033" y="4617080"/>
                </a:cubicBezTo>
                <a:cubicBezTo>
                  <a:pt x="9218943" y="4578285"/>
                  <a:pt x="9178579" y="4548904"/>
                  <a:pt x="9130942" y="4528936"/>
                </a:cubicBezTo>
                <a:cubicBezTo>
                  <a:pt x="9083305" y="4508969"/>
                  <a:pt x="9015272" y="4498129"/>
                  <a:pt x="8926843" y="4496417"/>
                </a:cubicBezTo>
                <a:close/>
                <a:moveTo>
                  <a:pt x="7138264" y="4496417"/>
                </a:moveTo>
                <a:lnTo>
                  <a:pt x="7138264" y="5757810"/>
                </a:lnTo>
                <a:lnTo>
                  <a:pt x="8094150" y="5757810"/>
                </a:lnTo>
                <a:lnTo>
                  <a:pt x="8094150" y="5531033"/>
                </a:lnTo>
                <a:lnTo>
                  <a:pt x="7395849" y="5531033"/>
                </a:lnTo>
                <a:lnTo>
                  <a:pt x="7395849" y="5206699"/>
                </a:lnTo>
                <a:lnTo>
                  <a:pt x="8008574" y="5206699"/>
                </a:lnTo>
                <a:lnTo>
                  <a:pt x="8008574" y="4987624"/>
                </a:lnTo>
                <a:lnTo>
                  <a:pt x="7395849" y="4987624"/>
                </a:lnTo>
                <a:lnTo>
                  <a:pt x="7395849" y="4719771"/>
                </a:lnTo>
                <a:lnTo>
                  <a:pt x="8063343" y="4719771"/>
                </a:lnTo>
                <a:lnTo>
                  <a:pt x="8063343" y="4496417"/>
                </a:lnTo>
                <a:close/>
                <a:moveTo>
                  <a:pt x="5668959" y="4496417"/>
                </a:moveTo>
                <a:lnTo>
                  <a:pt x="5668959" y="5757810"/>
                </a:lnTo>
                <a:lnTo>
                  <a:pt x="5914562" y="5757810"/>
                </a:lnTo>
                <a:lnTo>
                  <a:pt x="5914562" y="4904616"/>
                </a:lnTo>
                <a:cubicBezTo>
                  <a:pt x="5914562" y="4880084"/>
                  <a:pt x="5914276" y="4845711"/>
                  <a:pt x="5913706" y="4801496"/>
                </a:cubicBezTo>
                <a:cubicBezTo>
                  <a:pt x="5913136" y="4757282"/>
                  <a:pt x="5912850" y="4723194"/>
                  <a:pt x="5912850" y="4699233"/>
                </a:cubicBezTo>
                <a:lnTo>
                  <a:pt x="6149896" y="5757810"/>
                </a:lnTo>
                <a:lnTo>
                  <a:pt x="6405769" y="5757810"/>
                </a:lnTo>
                <a:lnTo>
                  <a:pt x="6644526" y="4699233"/>
                </a:lnTo>
                <a:cubicBezTo>
                  <a:pt x="6644526" y="4723194"/>
                  <a:pt x="6644242" y="4757282"/>
                  <a:pt x="6643671" y="4801496"/>
                </a:cubicBezTo>
                <a:cubicBezTo>
                  <a:pt x="6643100" y="4845711"/>
                  <a:pt x="6642815" y="4880084"/>
                  <a:pt x="6642815" y="4904616"/>
                </a:cubicBezTo>
                <a:lnTo>
                  <a:pt x="6642815" y="5757810"/>
                </a:lnTo>
                <a:lnTo>
                  <a:pt x="6888419" y="5757810"/>
                </a:lnTo>
                <a:lnTo>
                  <a:pt x="6888419" y="4496417"/>
                </a:lnTo>
                <a:lnTo>
                  <a:pt x="6509316" y="4496417"/>
                </a:lnTo>
                <a:lnTo>
                  <a:pt x="6281684" y="5488245"/>
                </a:lnTo>
                <a:lnTo>
                  <a:pt x="6052340" y="4496417"/>
                </a:lnTo>
                <a:close/>
                <a:moveTo>
                  <a:pt x="4412403" y="4496417"/>
                </a:moveTo>
                <a:lnTo>
                  <a:pt x="4412403" y="5757810"/>
                </a:lnTo>
                <a:lnTo>
                  <a:pt x="4669987" y="5757810"/>
                </a:lnTo>
                <a:lnTo>
                  <a:pt x="4669987" y="5263180"/>
                </a:lnTo>
                <a:lnTo>
                  <a:pt x="4942119" y="5263180"/>
                </a:lnTo>
                <a:cubicBezTo>
                  <a:pt x="5019708" y="5263180"/>
                  <a:pt x="5072623" y="5276587"/>
                  <a:pt x="5100863" y="5303401"/>
                </a:cubicBezTo>
                <a:cubicBezTo>
                  <a:pt x="5129103" y="5330215"/>
                  <a:pt x="5143794" y="5383842"/>
                  <a:pt x="5144935" y="5464284"/>
                </a:cubicBezTo>
                <a:lnTo>
                  <a:pt x="5146646" y="5581523"/>
                </a:lnTo>
                <a:cubicBezTo>
                  <a:pt x="5147217" y="5618606"/>
                  <a:pt x="5150925" y="5654833"/>
                  <a:pt x="5157771" y="5690205"/>
                </a:cubicBezTo>
                <a:cubicBezTo>
                  <a:pt x="5161194" y="5707320"/>
                  <a:pt x="5166899" y="5729855"/>
                  <a:pt x="5174886" y="5757810"/>
                </a:cubicBezTo>
                <a:lnTo>
                  <a:pt x="5464990" y="5757810"/>
                </a:lnTo>
                <a:lnTo>
                  <a:pt x="5464990" y="5726147"/>
                </a:lnTo>
                <a:cubicBezTo>
                  <a:pt x="5439887" y="5710743"/>
                  <a:pt x="5423913" y="5686782"/>
                  <a:pt x="5417067" y="5654263"/>
                </a:cubicBezTo>
                <a:cubicBezTo>
                  <a:pt x="5412503" y="5633725"/>
                  <a:pt x="5410221" y="5594645"/>
                  <a:pt x="5410221" y="5537023"/>
                </a:cubicBezTo>
                <a:lnTo>
                  <a:pt x="5410221" y="5452303"/>
                </a:lnTo>
                <a:cubicBezTo>
                  <a:pt x="5410221" y="5363874"/>
                  <a:pt x="5398097" y="5298124"/>
                  <a:pt x="5373851" y="5255050"/>
                </a:cubicBezTo>
                <a:cubicBezTo>
                  <a:pt x="5349604" y="5211977"/>
                  <a:pt x="5308385" y="5178745"/>
                  <a:pt x="5250193" y="5155354"/>
                </a:cubicBezTo>
                <a:cubicBezTo>
                  <a:pt x="5319795" y="5131392"/>
                  <a:pt x="5369715" y="5090459"/>
                  <a:pt x="5399952" y="5032552"/>
                </a:cubicBezTo>
                <a:cubicBezTo>
                  <a:pt x="5430188" y="4974646"/>
                  <a:pt x="5445307" y="4915740"/>
                  <a:pt x="5445307" y="4855837"/>
                </a:cubicBezTo>
                <a:cubicBezTo>
                  <a:pt x="5445307" y="4806203"/>
                  <a:pt x="5437320" y="4761989"/>
                  <a:pt x="5421346" y="4723194"/>
                </a:cubicBezTo>
                <a:cubicBezTo>
                  <a:pt x="5405371" y="4684400"/>
                  <a:pt x="5383692" y="4649028"/>
                  <a:pt x="5356308" y="4617080"/>
                </a:cubicBezTo>
                <a:cubicBezTo>
                  <a:pt x="5323218" y="4578285"/>
                  <a:pt x="5282855" y="4548904"/>
                  <a:pt x="5235218" y="4528936"/>
                </a:cubicBezTo>
                <a:cubicBezTo>
                  <a:pt x="5187580" y="4508969"/>
                  <a:pt x="5119547" y="4498129"/>
                  <a:pt x="5031118" y="4496417"/>
                </a:cubicBezTo>
                <a:close/>
                <a:moveTo>
                  <a:pt x="3602294" y="4457908"/>
                </a:moveTo>
                <a:cubicBezTo>
                  <a:pt x="3422013" y="4457908"/>
                  <a:pt x="3284236" y="4506972"/>
                  <a:pt x="3188961" y="4605099"/>
                </a:cubicBezTo>
                <a:cubicBezTo>
                  <a:pt x="3061167" y="4720912"/>
                  <a:pt x="2997270" y="4894346"/>
                  <a:pt x="2997270" y="5125402"/>
                </a:cubicBezTo>
                <a:cubicBezTo>
                  <a:pt x="2997270" y="5351894"/>
                  <a:pt x="3061167" y="5525328"/>
                  <a:pt x="3188961" y="5645705"/>
                </a:cubicBezTo>
                <a:cubicBezTo>
                  <a:pt x="3284236" y="5743833"/>
                  <a:pt x="3422013" y="5792896"/>
                  <a:pt x="3602294" y="5792896"/>
                </a:cubicBezTo>
                <a:cubicBezTo>
                  <a:pt x="3782574" y="5792896"/>
                  <a:pt x="3920352" y="5743833"/>
                  <a:pt x="4015627" y="5645705"/>
                </a:cubicBezTo>
                <a:cubicBezTo>
                  <a:pt x="4142850" y="5525328"/>
                  <a:pt x="4206461" y="5351894"/>
                  <a:pt x="4206462" y="5125402"/>
                </a:cubicBezTo>
                <a:cubicBezTo>
                  <a:pt x="4206461" y="4894346"/>
                  <a:pt x="4142850" y="4720912"/>
                  <a:pt x="4015627" y="4605099"/>
                </a:cubicBezTo>
                <a:cubicBezTo>
                  <a:pt x="3920352" y="4506972"/>
                  <a:pt x="3782574" y="4457908"/>
                  <a:pt x="3602294" y="4457908"/>
                </a:cubicBezTo>
                <a:close/>
                <a:moveTo>
                  <a:pt x="6813111" y="2610467"/>
                </a:moveTo>
                <a:lnTo>
                  <a:pt x="7119474" y="2610467"/>
                </a:lnTo>
                <a:cubicBezTo>
                  <a:pt x="7176524" y="2610467"/>
                  <a:pt x="7219312" y="2617884"/>
                  <a:pt x="7247838" y="2632717"/>
                </a:cubicBezTo>
                <a:cubicBezTo>
                  <a:pt x="7298614" y="2658961"/>
                  <a:pt x="7324002" y="2710306"/>
                  <a:pt x="7324002" y="2786755"/>
                </a:cubicBezTo>
                <a:cubicBezTo>
                  <a:pt x="7324002" y="2857497"/>
                  <a:pt x="7297758" y="2904850"/>
                  <a:pt x="7245272" y="2928811"/>
                </a:cubicBezTo>
                <a:cubicBezTo>
                  <a:pt x="7215604" y="2942503"/>
                  <a:pt x="7171105" y="2949349"/>
                  <a:pt x="7111772" y="2949349"/>
                </a:cubicBezTo>
                <a:lnTo>
                  <a:pt x="6813111" y="2949349"/>
                </a:lnTo>
                <a:close/>
                <a:moveTo>
                  <a:pt x="2917387" y="2610467"/>
                </a:moveTo>
                <a:lnTo>
                  <a:pt x="3223749" y="2610467"/>
                </a:lnTo>
                <a:cubicBezTo>
                  <a:pt x="3280800" y="2610467"/>
                  <a:pt x="3323588" y="2617884"/>
                  <a:pt x="3352114" y="2632717"/>
                </a:cubicBezTo>
                <a:cubicBezTo>
                  <a:pt x="3402889" y="2658961"/>
                  <a:pt x="3428276" y="2710306"/>
                  <a:pt x="3428276" y="2786755"/>
                </a:cubicBezTo>
                <a:cubicBezTo>
                  <a:pt x="3428276" y="2857497"/>
                  <a:pt x="3402033" y="2904850"/>
                  <a:pt x="3349546" y="2928811"/>
                </a:cubicBezTo>
                <a:cubicBezTo>
                  <a:pt x="3319880" y="2942503"/>
                  <a:pt x="3275380" y="2949349"/>
                  <a:pt x="3216047" y="2949349"/>
                </a:cubicBezTo>
                <a:lnTo>
                  <a:pt x="2917387" y="2949349"/>
                </a:lnTo>
                <a:close/>
                <a:moveTo>
                  <a:pt x="1849694" y="2576237"/>
                </a:moveTo>
                <a:cubicBezTo>
                  <a:pt x="1954097" y="2576237"/>
                  <a:pt x="2036963" y="2614889"/>
                  <a:pt x="2098293" y="2692193"/>
                </a:cubicBezTo>
                <a:cubicBezTo>
                  <a:pt x="2159622" y="2769497"/>
                  <a:pt x="2190287" y="2878891"/>
                  <a:pt x="2190287" y="3020377"/>
                </a:cubicBezTo>
                <a:cubicBezTo>
                  <a:pt x="2190287" y="3162434"/>
                  <a:pt x="2159765" y="3271971"/>
                  <a:pt x="2098721" y="3348990"/>
                </a:cubicBezTo>
                <a:cubicBezTo>
                  <a:pt x="2037106" y="3426008"/>
                  <a:pt x="1954097" y="3464518"/>
                  <a:pt x="1849694" y="3464518"/>
                </a:cubicBezTo>
                <a:cubicBezTo>
                  <a:pt x="1745291" y="3464518"/>
                  <a:pt x="1661997" y="3426008"/>
                  <a:pt x="1599811" y="3348990"/>
                </a:cubicBezTo>
                <a:cubicBezTo>
                  <a:pt x="1537626" y="3271971"/>
                  <a:pt x="1506533" y="3162434"/>
                  <a:pt x="1506533" y="3020377"/>
                </a:cubicBezTo>
                <a:cubicBezTo>
                  <a:pt x="1506533" y="2878321"/>
                  <a:pt x="1537626" y="2768784"/>
                  <a:pt x="1599811" y="2691765"/>
                </a:cubicBezTo>
                <a:cubicBezTo>
                  <a:pt x="1661997" y="2614746"/>
                  <a:pt x="1745291" y="2576237"/>
                  <a:pt x="1849694" y="2576237"/>
                </a:cubicBezTo>
                <a:close/>
                <a:moveTo>
                  <a:pt x="224937" y="2393104"/>
                </a:moveTo>
                <a:lnTo>
                  <a:pt x="224937" y="3652785"/>
                </a:lnTo>
                <a:lnTo>
                  <a:pt x="486800" y="3652785"/>
                </a:lnTo>
                <a:lnTo>
                  <a:pt x="486800" y="3123924"/>
                </a:lnTo>
                <a:lnTo>
                  <a:pt x="1040479" y="3123924"/>
                </a:lnTo>
                <a:lnTo>
                  <a:pt x="1040479" y="2904849"/>
                </a:lnTo>
                <a:lnTo>
                  <a:pt x="486800" y="2904849"/>
                </a:lnTo>
                <a:lnTo>
                  <a:pt x="486800" y="2614746"/>
                </a:lnTo>
                <a:lnTo>
                  <a:pt x="1119208" y="2614746"/>
                </a:lnTo>
                <a:lnTo>
                  <a:pt x="1119208" y="2393104"/>
                </a:lnTo>
                <a:close/>
                <a:moveTo>
                  <a:pt x="6555527" y="2391393"/>
                </a:moveTo>
                <a:lnTo>
                  <a:pt x="6555527" y="3652785"/>
                </a:lnTo>
                <a:lnTo>
                  <a:pt x="6813111" y="3652785"/>
                </a:lnTo>
                <a:lnTo>
                  <a:pt x="6813111" y="3158155"/>
                </a:lnTo>
                <a:lnTo>
                  <a:pt x="7085244" y="3158155"/>
                </a:lnTo>
                <a:cubicBezTo>
                  <a:pt x="7162832" y="3158155"/>
                  <a:pt x="7215748" y="3171562"/>
                  <a:pt x="7243988" y="3198376"/>
                </a:cubicBezTo>
                <a:cubicBezTo>
                  <a:pt x="7272228" y="3225190"/>
                  <a:pt x="7286918" y="3278817"/>
                  <a:pt x="7288060" y="3359259"/>
                </a:cubicBezTo>
                <a:lnTo>
                  <a:pt x="7289771" y="3476498"/>
                </a:lnTo>
                <a:cubicBezTo>
                  <a:pt x="7290341" y="3513581"/>
                  <a:pt x="7294050" y="3549809"/>
                  <a:pt x="7300896" y="3585180"/>
                </a:cubicBezTo>
                <a:cubicBezTo>
                  <a:pt x="7304319" y="3602295"/>
                  <a:pt x="7310024" y="3624830"/>
                  <a:pt x="7318011" y="3652785"/>
                </a:cubicBezTo>
                <a:lnTo>
                  <a:pt x="7608114" y="3652785"/>
                </a:lnTo>
                <a:lnTo>
                  <a:pt x="7608114" y="3621122"/>
                </a:lnTo>
                <a:cubicBezTo>
                  <a:pt x="7583012" y="3605718"/>
                  <a:pt x="7567038" y="3581757"/>
                  <a:pt x="7560192" y="3549238"/>
                </a:cubicBezTo>
                <a:cubicBezTo>
                  <a:pt x="7555627" y="3528700"/>
                  <a:pt x="7553346" y="3489620"/>
                  <a:pt x="7553346" y="3431999"/>
                </a:cubicBezTo>
                <a:lnTo>
                  <a:pt x="7553346" y="3347278"/>
                </a:lnTo>
                <a:cubicBezTo>
                  <a:pt x="7553346" y="3258850"/>
                  <a:pt x="7541222" y="3193099"/>
                  <a:pt x="7516976" y="3150025"/>
                </a:cubicBezTo>
                <a:cubicBezTo>
                  <a:pt x="7492728" y="3106952"/>
                  <a:pt x="7451510" y="3073720"/>
                  <a:pt x="7393318" y="3050329"/>
                </a:cubicBezTo>
                <a:cubicBezTo>
                  <a:pt x="7462920" y="3026368"/>
                  <a:pt x="7512839" y="2985434"/>
                  <a:pt x="7543076" y="2927527"/>
                </a:cubicBezTo>
                <a:cubicBezTo>
                  <a:pt x="7573313" y="2869621"/>
                  <a:pt x="7588432" y="2810716"/>
                  <a:pt x="7588432" y="2750812"/>
                </a:cubicBezTo>
                <a:cubicBezTo>
                  <a:pt x="7588432" y="2701178"/>
                  <a:pt x="7580444" y="2656964"/>
                  <a:pt x="7564470" y="2618169"/>
                </a:cubicBezTo>
                <a:cubicBezTo>
                  <a:pt x="7548496" y="2579375"/>
                  <a:pt x="7526817" y="2544003"/>
                  <a:pt x="7499432" y="2512055"/>
                </a:cubicBezTo>
                <a:cubicBezTo>
                  <a:pt x="7466343" y="2473260"/>
                  <a:pt x="7425979" y="2443879"/>
                  <a:pt x="7378342" y="2423911"/>
                </a:cubicBezTo>
                <a:cubicBezTo>
                  <a:pt x="7330704" y="2403944"/>
                  <a:pt x="7262672" y="2393104"/>
                  <a:pt x="7174243" y="2391393"/>
                </a:cubicBezTo>
                <a:close/>
                <a:moveTo>
                  <a:pt x="5385664" y="2391393"/>
                </a:moveTo>
                <a:lnTo>
                  <a:pt x="5385664" y="3652785"/>
                </a:lnTo>
                <a:lnTo>
                  <a:pt x="6341550" y="3652785"/>
                </a:lnTo>
                <a:lnTo>
                  <a:pt x="6341550" y="3426008"/>
                </a:lnTo>
                <a:lnTo>
                  <a:pt x="5643248" y="3426008"/>
                </a:lnTo>
                <a:lnTo>
                  <a:pt x="5643248" y="3101675"/>
                </a:lnTo>
                <a:lnTo>
                  <a:pt x="6255973" y="3101675"/>
                </a:lnTo>
                <a:lnTo>
                  <a:pt x="6255973" y="2882600"/>
                </a:lnTo>
                <a:lnTo>
                  <a:pt x="5643248" y="2882600"/>
                </a:lnTo>
                <a:lnTo>
                  <a:pt x="5643248" y="2614746"/>
                </a:lnTo>
                <a:lnTo>
                  <a:pt x="6310742" y="2614746"/>
                </a:lnTo>
                <a:lnTo>
                  <a:pt x="6310742" y="2391393"/>
                </a:lnTo>
                <a:close/>
                <a:moveTo>
                  <a:pt x="3916358" y="2391393"/>
                </a:moveTo>
                <a:lnTo>
                  <a:pt x="3916358" y="3652785"/>
                </a:lnTo>
                <a:lnTo>
                  <a:pt x="4161962" y="3652785"/>
                </a:lnTo>
                <a:lnTo>
                  <a:pt x="4161962" y="2799591"/>
                </a:lnTo>
                <a:cubicBezTo>
                  <a:pt x="4161962" y="2775059"/>
                  <a:pt x="4161677" y="2740686"/>
                  <a:pt x="4161106" y="2696471"/>
                </a:cubicBezTo>
                <a:cubicBezTo>
                  <a:pt x="4160535" y="2652257"/>
                  <a:pt x="4160250" y="2618169"/>
                  <a:pt x="4160251" y="2594208"/>
                </a:cubicBezTo>
                <a:lnTo>
                  <a:pt x="4397297" y="3652785"/>
                </a:lnTo>
                <a:lnTo>
                  <a:pt x="4653169" y="3652785"/>
                </a:lnTo>
                <a:lnTo>
                  <a:pt x="4891927" y="2594208"/>
                </a:lnTo>
                <a:cubicBezTo>
                  <a:pt x="4891926" y="2618169"/>
                  <a:pt x="4891642" y="2652257"/>
                  <a:pt x="4891071" y="2696471"/>
                </a:cubicBezTo>
                <a:cubicBezTo>
                  <a:pt x="4890500" y="2740686"/>
                  <a:pt x="4890215" y="2775059"/>
                  <a:pt x="4890215" y="2799591"/>
                </a:cubicBezTo>
                <a:lnTo>
                  <a:pt x="4890215" y="3652785"/>
                </a:lnTo>
                <a:lnTo>
                  <a:pt x="5135818" y="3652785"/>
                </a:lnTo>
                <a:lnTo>
                  <a:pt x="5135818" y="2391393"/>
                </a:lnTo>
                <a:lnTo>
                  <a:pt x="4756717" y="2391393"/>
                </a:lnTo>
                <a:lnTo>
                  <a:pt x="4529084" y="3383220"/>
                </a:lnTo>
                <a:lnTo>
                  <a:pt x="4299740" y="2391393"/>
                </a:lnTo>
                <a:close/>
                <a:moveTo>
                  <a:pt x="2659802" y="2391393"/>
                </a:moveTo>
                <a:lnTo>
                  <a:pt x="2659802" y="3652785"/>
                </a:lnTo>
                <a:lnTo>
                  <a:pt x="2917387" y="3652785"/>
                </a:lnTo>
                <a:lnTo>
                  <a:pt x="2917387" y="3158155"/>
                </a:lnTo>
                <a:lnTo>
                  <a:pt x="3189519" y="3158155"/>
                </a:lnTo>
                <a:cubicBezTo>
                  <a:pt x="3267108" y="3158155"/>
                  <a:pt x="3320023" y="3171562"/>
                  <a:pt x="3348263" y="3198376"/>
                </a:cubicBezTo>
                <a:cubicBezTo>
                  <a:pt x="3376503" y="3225190"/>
                  <a:pt x="3391193" y="3278817"/>
                  <a:pt x="3392335" y="3359259"/>
                </a:cubicBezTo>
                <a:lnTo>
                  <a:pt x="3394046" y="3476498"/>
                </a:lnTo>
                <a:cubicBezTo>
                  <a:pt x="3394617" y="3513581"/>
                  <a:pt x="3398325" y="3549809"/>
                  <a:pt x="3405171" y="3585180"/>
                </a:cubicBezTo>
                <a:cubicBezTo>
                  <a:pt x="3408594" y="3602295"/>
                  <a:pt x="3414299" y="3624830"/>
                  <a:pt x="3422286" y="3652785"/>
                </a:cubicBezTo>
                <a:lnTo>
                  <a:pt x="3712389" y="3652785"/>
                </a:lnTo>
                <a:lnTo>
                  <a:pt x="3712389" y="3621122"/>
                </a:lnTo>
                <a:cubicBezTo>
                  <a:pt x="3687287" y="3605718"/>
                  <a:pt x="3671313" y="3581757"/>
                  <a:pt x="3664467" y="3549238"/>
                </a:cubicBezTo>
                <a:cubicBezTo>
                  <a:pt x="3659902" y="3528700"/>
                  <a:pt x="3657621" y="3489620"/>
                  <a:pt x="3657621" y="3431999"/>
                </a:cubicBezTo>
                <a:lnTo>
                  <a:pt x="3657621" y="3347278"/>
                </a:lnTo>
                <a:cubicBezTo>
                  <a:pt x="3657621" y="3258850"/>
                  <a:pt x="3645497" y="3193099"/>
                  <a:pt x="3621251" y="3150025"/>
                </a:cubicBezTo>
                <a:cubicBezTo>
                  <a:pt x="3597004" y="3106952"/>
                  <a:pt x="3555785" y="3073720"/>
                  <a:pt x="3497593" y="3050329"/>
                </a:cubicBezTo>
                <a:cubicBezTo>
                  <a:pt x="3567195" y="3026368"/>
                  <a:pt x="3617114" y="2985434"/>
                  <a:pt x="3647351" y="2927527"/>
                </a:cubicBezTo>
                <a:cubicBezTo>
                  <a:pt x="3677588" y="2869621"/>
                  <a:pt x="3692707" y="2810716"/>
                  <a:pt x="3692707" y="2750812"/>
                </a:cubicBezTo>
                <a:cubicBezTo>
                  <a:pt x="3692707" y="2701178"/>
                  <a:pt x="3684720" y="2656964"/>
                  <a:pt x="3668745" y="2618169"/>
                </a:cubicBezTo>
                <a:cubicBezTo>
                  <a:pt x="3652771" y="2579375"/>
                  <a:pt x="3631092" y="2544003"/>
                  <a:pt x="3603708" y="2512055"/>
                </a:cubicBezTo>
                <a:cubicBezTo>
                  <a:pt x="3570618" y="2473260"/>
                  <a:pt x="3530255" y="2443879"/>
                  <a:pt x="3482617" y="2423911"/>
                </a:cubicBezTo>
                <a:cubicBezTo>
                  <a:pt x="3434980" y="2403944"/>
                  <a:pt x="3366947" y="2393104"/>
                  <a:pt x="3278518" y="2391393"/>
                </a:cubicBezTo>
                <a:close/>
                <a:moveTo>
                  <a:pt x="1849694" y="2352883"/>
                </a:moveTo>
                <a:cubicBezTo>
                  <a:pt x="1669413" y="2352883"/>
                  <a:pt x="1531636" y="2401947"/>
                  <a:pt x="1436361" y="2500074"/>
                </a:cubicBezTo>
                <a:cubicBezTo>
                  <a:pt x="1308567" y="2615887"/>
                  <a:pt x="1244671" y="2789322"/>
                  <a:pt x="1244671" y="3020377"/>
                </a:cubicBezTo>
                <a:cubicBezTo>
                  <a:pt x="1244671" y="3246869"/>
                  <a:pt x="1308567" y="3420303"/>
                  <a:pt x="1436361" y="3540680"/>
                </a:cubicBezTo>
                <a:cubicBezTo>
                  <a:pt x="1531636" y="3638808"/>
                  <a:pt x="1669413" y="3687871"/>
                  <a:pt x="1849694" y="3687871"/>
                </a:cubicBezTo>
                <a:cubicBezTo>
                  <a:pt x="2029974" y="3687871"/>
                  <a:pt x="2167752" y="3638808"/>
                  <a:pt x="2263027" y="3540680"/>
                </a:cubicBezTo>
                <a:cubicBezTo>
                  <a:pt x="2390250" y="3420303"/>
                  <a:pt x="2453862" y="3246869"/>
                  <a:pt x="2453862" y="3020377"/>
                </a:cubicBezTo>
                <a:cubicBezTo>
                  <a:pt x="2453862" y="2789322"/>
                  <a:pt x="2390250" y="2615887"/>
                  <a:pt x="2263027" y="2500074"/>
                </a:cubicBezTo>
                <a:cubicBezTo>
                  <a:pt x="2167752" y="2401947"/>
                  <a:pt x="2029974" y="2352883"/>
                  <a:pt x="1849694" y="2352883"/>
                </a:cubicBezTo>
                <a:close/>
                <a:moveTo>
                  <a:pt x="1623023" y="0"/>
                </a:moveTo>
                <a:lnTo>
                  <a:pt x="2716256" y="0"/>
                </a:lnTo>
                <a:lnTo>
                  <a:pt x="3032455" y="0"/>
                </a:lnTo>
                <a:lnTo>
                  <a:pt x="3496422" y="0"/>
                </a:lnTo>
                <a:lnTo>
                  <a:pt x="5205951" y="0"/>
                </a:lnTo>
                <a:lnTo>
                  <a:pt x="9547224" y="0"/>
                </a:lnTo>
                <a:lnTo>
                  <a:pt x="9547224" y="6857990"/>
                </a:lnTo>
                <a:lnTo>
                  <a:pt x="5205951" y="6857990"/>
                </a:lnTo>
                <a:lnTo>
                  <a:pt x="3496422" y="6857990"/>
                </a:lnTo>
                <a:lnTo>
                  <a:pt x="3032455" y="6857990"/>
                </a:lnTo>
                <a:lnTo>
                  <a:pt x="2716256" y="6857990"/>
                </a:lnTo>
                <a:lnTo>
                  <a:pt x="2502754" y="6857990"/>
                </a:lnTo>
                <a:lnTo>
                  <a:pt x="2390998" y="6780589"/>
                </a:lnTo>
                <a:cubicBezTo>
                  <a:pt x="2217180" y="6653099"/>
                  <a:pt x="2046553" y="6515388"/>
                  <a:pt x="1874350" y="6374805"/>
                </a:cubicBezTo>
                <a:cubicBezTo>
                  <a:pt x="1637944" y="6181811"/>
                  <a:pt x="1402594" y="5997460"/>
                  <a:pt x="1182548" y="5808437"/>
                </a:cubicBezTo>
                <a:lnTo>
                  <a:pt x="952037" y="5598378"/>
                </a:lnTo>
                <a:lnTo>
                  <a:pt x="952037" y="4861827"/>
                </a:lnTo>
                <a:lnTo>
                  <a:pt x="1467206" y="5757810"/>
                </a:lnTo>
                <a:lnTo>
                  <a:pt x="1730780" y="5757810"/>
                </a:lnTo>
                <a:lnTo>
                  <a:pt x="1730780" y="4496417"/>
                </a:lnTo>
                <a:lnTo>
                  <a:pt x="1485177" y="4496417"/>
                </a:lnTo>
                <a:lnTo>
                  <a:pt x="1485177" y="5376996"/>
                </a:lnTo>
                <a:lnTo>
                  <a:pt x="982844" y="4496417"/>
                </a:lnTo>
                <a:lnTo>
                  <a:pt x="706434" y="4496417"/>
                </a:lnTo>
                <a:lnTo>
                  <a:pt x="706434" y="5355017"/>
                </a:lnTo>
                <a:lnTo>
                  <a:pt x="582566" y="5214040"/>
                </a:lnTo>
                <a:lnTo>
                  <a:pt x="466262" y="5063753"/>
                </a:lnTo>
                <a:lnTo>
                  <a:pt x="466262" y="4496417"/>
                </a:lnTo>
                <a:lnTo>
                  <a:pt x="204399" y="4496417"/>
                </a:lnTo>
                <a:lnTo>
                  <a:pt x="204399" y="4612004"/>
                </a:lnTo>
                <a:lnTo>
                  <a:pt x="159889" y="4511738"/>
                </a:lnTo>
                <a:cubicBezTo>
                  <a:pt x="58046" y="4250777"/>
                  <a:pt x="0" y="3958519"/>
                  <a:pt x="0" y="3621651"/>
                </a:cubicBezTo>
                <a:cubicBezTo>
                  <a:pt x="0" y="2093189"/>
                  <a:pt x="573736" y="754640"/>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ZoneTexte 1">
            <a:extLst>
              <a:ext uri="{FF2B5EF4-FFF2-40B4-BE49-F238E27FC236}">
                <a16:creationId xmlns:a16="http://schemas.microsoft.com/office/drawing/2014/main" id="{6D4FB07A-A5F9-6D9C-16A9-D4305C04E0A4}"/>
              </a:ext>
            </a:extLst>
          </p:cNvPr>
          <p:cNvSpPr txBox="1"/>
          <p:nvPr/>
        </p:nvSpPr>
        <p:spPr>
          <a:xfrm>
            <a:off x="-1" y="-1"/>
            <a:ext cx="8532454" cy="6986528"/>
          </a:xfrm>
          <a:prstGeom prst="rect">
            <a:avLst/>
          </a:prstGeom>
          <a:solidFill>
            <a:srgbClr val="FCF7F3">
              <a:alpha val="67132"/>
            </a:srgbClr>
          </a:solidFill>
        </p:spPr>
        <p:txBody>
          <a:bodyPr wrap="square" rtlCol="0">
            <a:spAutoFit/>
          </a:bodyPr>
          <a:lstStyle/>
          <a:p>
            <a:pPr algn="ctr"/>
            <a:r>
              <a:rPr lang="fr-FR" sz="4000" b="1" dirty="0">
                <a:solidFill>
                  <a:srgbClr val="0070C0"/>
                </a:solidFill>
              </a:rPr>
              <a:t>Nous manquons de recul temporel (COVID long, long terme…)</a:t>
            </a:r>
          </a:p>
          <a:p>
            <a:pPr algn="ctr"/>
            <a:r>
              <a:rPr lang="fr-FR" sz="1100" b="0" i="0" dirty="0">
                <a:solidFill>
                  <a:srgbClr val="222222"/>
                </a:solidFill>
                <a:effectLst/>
                <a:latin typeface="Arial" panose="020B0604020202020204" pitchFamily="34" charset="0"/>
                <a:cs typeface="Arial" panose="020B0604020202020204" pitchFamily="34" charset="0"/>
              </a:rPr>
              <a:t>Davis, H.E., </a:t>
            </a:r>
            <a:r>
              <a:rPr lang="fr-FR" sz="1100" b="0" i="0" dirty="0" err="1">
                <a:solidFill>
                  <a:srgbClr val="222222"/>
                </a:solidFill>
                <a:effectLst/>
                <a:latin typeface="Arial" panose="020B0604020202020204" pitchFamily="34" charset="0"/>
                <a:cs typeface="Arial" panose="020B0604020202020204" pitchFamily="34" charset="0"/>
              </a:rPr>
              <a:t>McCorkell</a:t>
            </a:r>
            <a:r>
              <a:rPr lang="fr-FR" sz="1100" b="0" i="0" dirty="0">
                <a:solidFill>
                  <a:srgbClr val="222222"/>
                </a:solidFill>
                <a:effectLst/>
                <a:latin typeface="Arial" panose="020B0604020202020204" pitchFamily="34" charset="0"/>
                <a:cs typeface="Arial" panose="020B0604020202020204" pitchFamily="34" charset="0"/>
              </a:rPr>
              <a:t>, L., Vogel, J.M. </a:t>
            </a:r>
            <a:r>
              <a:rPr lang="fr-FR" sz="1100" b="0" i="1" dirty="0">
                <a:solidFill>
                  <a:srgbClr val="222222"/>
                </a:solidFill>
                <a:effectLst/>
                <a:latin typeface="Arial" panose="020B0604020202020204" pitchFamily="34" charset="0"/>
                <a:cs typeface="Arial" panose="020B0604020202020204" pitchFamily="34" charset="0"/>
              </a:rPr>
              <a:t>et al.</a:t>
            </a:r>
            <a:r>
              <a:rPr lang="fr-FR" sz="1100" b="0" i="0" dirty="0">
                <a:solidFill>
                  <a:srgbClr val="222222"/>
                </a:solidFill>
                <a:effectLst/>
                <a:latin typeface="Arial" panose="020B0604020202020204" pitchFamily="34" charset="0"/>
                <a:cs typeface="Arial" panose="020B0604020202020204" pitchFamily="34" charset="0"/>
              </a:rPr>
              <a:t> Long COVID: major </a:t>
            </a:r>
            <a:r>
              <a:rPr lang="fr-FR" sz="1100" b="0" i="0" dirty="0" err="1">
                <a:solidFill>
                  <a:srgbClr val="222222"/>
                </a:solidFill>
                <a:effectLst/>
                <a:latin typeface="Arial" panose="020B0604020202020204" pitchFamily="34" charset="0"/>
                <a:cs typeface="Arial" panose="020B0604020202020204" pitchFamily="34" charset="0"/>
              </a:rPr>
              <a:t>findings</a:t>
            </a:r>
            <a:r>
              <a:rPr lang="fr-FR" sz="1100" b="0" i="0" dirty="0">
                <a:solidFill>
                  <a:srgbClr val="222222"/>
                </a:solidFill>
                <a:effectLst/>
                <a:latin typeface="Arial" panose="020B0604020202020204" pitchFamily="34" charset="0"/>
                <a:cs typeface="Arial" panose="020B0604020202020204" pitchFamily="34" charset="0"/>
              </a:rPr>
              <a:t>, </a:t>
            </a:r>
            <a:r>
              <a:rPr lang="fr-FR" sz="1100" b="0" i="0" dirty="0" err="1">
                <a:solidFill>
                  <a:srgbClr val="222222"/>
                </a:solidFill>
                <a:effectLst/>
                <a:latin typeface="Arial" panose="020B0604020202020204" pitchFamily="34" charset="0"/>
                <a:cs typeface="Arial" panose="020B0604020202020204" pitchFamily="34" charset="0"/>
              </a:rPr>
              <a:t>mechanisms</a:t>
            </a:r>
            <a:r>
              <a:rPr lang="fr-FR" sz="1100" b="0" i="0" dirty="0">
                <a:solidFill>
                  <a:srgbClr val="222222"/>
                </a:solidFill>
                <a:effectLst/>
                <a:latin typeface="Arial" panose="020B0604020202020204" pitchFamily="34" charset="0"/>
                <a:cs typeface="Arial" panose="020B0604020202020204" pitchFamily="34" charset="0"/>
              </a:rPr>
              <a:t> and </a:t>
            </a:r>
            <a:r>
              <a:rPr lang="fr-FR" sz="1100" b="0" i="0" dirty="0" err="1">
                <a:solidFill>
                  <a:srgbClr val="222222"/>
                </a:solidFill>
                <a:effectLst/>
                <a:latin typeface="Arial" panose="020B0604020202020204" pitchFamily="34" charset="0"/>
                <a:cs typeface="Arial" panose="020B0604020202020204" pitchFamily="34" charset="0"/>
              </a:rPr>
              <a:t>recommendations</a:t>
            </a:r>
            <a:r>
              <a:rPr lang="fr-FR" sz="1100" b="0" i="0" dirty="0">
                <a:solidFill>
                  <a:srgbClr val="222222"/>
                </a:solidFill>
                <a:effectLst/>
                <a:latin typeface="Arial" panose="020B0604020202020204" pitchFamily="34" charset="0"/>
                <a:cs typeface="Arial" panose="020B0604020202020204" pitchFamily="34" charset="0"/>
              </a:rPr>
              <a:t>. </a:t>
            </a:r>
            <a:r>
              <a:rPr lang="fr-FR" sz="1100" b="0" i="1" dirty="0">
                <a:solidFill>
                  <a:srgbClr val="222222"/>
                </a:solidFill>
                <a:effectLst/>
                <a:latin typeface="Arial" panose="020B0604020202020204" pitchFamily="34" charset="0"/>
                <a:cs typeface="Arial" panose="020B0604020202020204" pitchFamily="34" charset="0"/>
              </a:rPr>
              <a:t>Nat </a:t>
            </a:r>
            <a:r>
              <a:rPr lang="fr-FR" sz="1100" b="0" i="1" dirty="0" err="1">
                <a:solidFill>
                  <a:srgbClr val="222222"/>
                </a:solidFill>
                <a:effectLst/>
                <a:latin typeface="Arial" panose="020B0604020202020204" pitchFamily="34" charset="0"/>
                <a:cs typeface="Arial" panose="020B0604020202020204" pitchFamily="34" charset="0"/>
              </a:rPr>
              <a:t>Rev</a:t>
            </a:r>
            <a:r>
              <a:rPr lang="fr-FR" sz="1100" b="0" i="1" dirty="0">
                <a:solidFill>
                  <a:srgbClr val="222222"/>
                </a:solidFill>
                <a:effectLst/>
                <a:latin typeface="Arial" panose="020B0604020202020204" pitchFamily="34" charset="0"/>
                <a:cs typeface="Arial" panose="020B0604020202020204" pitchFamily="34" charset="0"/>
              </a:rPr>
              <a:t> </a:t>
            </a:r>
            <a:r>
              <a:rPr lang="fr-FR" sz="1100" b="0" i="1" dirty="0" err="1">
                <a:solidFill>
                  <a:srgbClr val="222222"/>
                </a:solidFill>
                <a:effectLst/>
                <a:latin typeface="Arial" panose="020B0604020202020204" pitchFamily="34" charset="0"/>
                <a:cs typeface="Arial" panose="020B0604020202020204" pitchFamily="34" charset="0"/>
              </a:rPr>
              <a:t>Microbiol</a:t>
            </a:r>
            <a:r>
              <a:rPr lang="fr-FR" sz="1100" b="0" i="0" dirty="0">
                <a:solidFill>
                  <a:srgbClr val="222222"/>
                </a:solidFill>
                <a:effectLst/>
                <a:latin typeface="Arial" panose="020B0604020202020204" pitchFamily="34" charset="0"/>
                <a:cs typeface="Arial" panose="020B0604020202020204" pitchFamily="34" charset="0"/>
              </a:rPr>
              <a:t> </a:t>
            </a:r>
            <a:r>
              <a:rPr lang="fr-FR" sz="1100" b="1" i="0" dirty="0">
                <a:solidFill>
                  <a:srgbClr val="222222"/>
                </a:solidFill>
                <a:effectLst/>
                <a:latin typeface="Arial" panose="020B0604020202020204" pitchFamily="34" charset="0"/>
                <a:cs typeface="Arial" panose="020B0604020202020204" pitchFamily="34" charset="0"/>
              </a:rPr>
              <a:t>21</a:t>
            </a:r>
            <a:r>
              <a:rPr lang="fr-FR" sz="1100" b="0" i="0" dirty="0">
                <a:solidFill>
                  <a:srgbClr val="222222"/>
                </a:solidFill>
                <a:effectLst/>
                <a:latin typeface="Arial" panose="020B0604020202020204" pitchFamily="34" charset="0"/>
                <a:cs typeface="Arial" panose="020B0604020202020204" pitchFamily="34" charset="0"/>
              </a:rPr>
              <a:t>, 133–146 (2023).</a:t>
            </a:r>
          </a:p>
          <a:p>
            <a:pPr algn="ctr"/>
            <a:r>
              <a:rPr lang="fr-FR" sz="1100" b="0" i="0" dirty="0">
                <a:solidFill>
                  <a:srgbClr val="222222"/>
                </a:solidFill>
                <a:effectLst/>
                <a:latin typeface="-apple-system"/>
              </a:rPr>
              <a:t>Xu, E., Xie, Y. &amp; Al-Aly, Z. Long-</a:t>
            </a:r>
            <a:r>
              <a:rPr lang="fr-FR" sz="1100" b="0" i="0" dirty="0" err="1">
                <a:solidFill>
                  <a:srgbClr val="222222"/>
                </a:solidFill>
                <a:effectLst/>
                <a:latin typeface="-apple-system"/>
              </a:rPr>
              <a:t>term</a:t>
            </a:r>
            <a:r>
              <a:rPr lang="fr-FR" sz="1100" b="0" i="0" dirty="0">
                <a:solidFill>
                  <a:srgbClr val="222222"/>
                </a:solidFill>
                <a:effectLst/>
                <a:latin typeface="-apple-system"/>
              </a:rPr>
              <a:t> </a:t>
            </a:r>
            <a:r>
              <a:rPr lang="fr-FR" sz="1100" b="0" i="0" dirty="0" err="1">
                <a:solidFill>
                  <a:srgbClr val="222222"/>
                </a:solidFill>
                <a:effectLst/>
                <a:latin typeface="-apple-system"/>
              </a:rPr>
              <a:t>neurologic</a:t>
            </a:r>
            <a:r>
              <a:rPr lang="fr-FR" sz="1100" b="0" i="0" dirty="0">
                <a:solidFill>
                  <a:srgbClr val="222222"/>
                </a:solidFill>
                <a:effectLst/>
                <a:latin typeface="-apple-system"/>
              </a:rPr>
              <a:t> </a:t>
            </a:r>
            <a:r>
              <a:rPr lang="fr-FR" sz="1100" b="0" i="0" dirty="0" err="1">
                <a:solidFill>
                  <a:srgbClr val="222222"/>
                </a:solidFill>
                <a:effectLst/>
                <a:latin typeface="-apple-system"/>
              </a:rPr>
              <a:t>outcomes</a:t>
            </a:r>
            <a:r>
              <a:rPr lang="fr-FR" sz="1100" b="0" i="0" dirty="0">
                <a:solidFill>
                  <a:srgbClr val="222222"/>
                </a:solidFill>
                <a:effectLst/>
                <a:latin typeface="-apple-system"/>
              </a:rPr>
              <a:t> of COVID-19. </a:t>
            </a:r>
            <a:r>
              <a:rPr lang="fr-FR" sz="1100" b="0" i="1" dirty="0">
                <a:solidFill>
                  <a:srgbClr val="222222"/>
                </a:solidFill>
                <a:effectLst/>
                <a:latin typeface="-apple-system"/>
              </a:rPr>
              <a:t>Nat Med</a:t>
            </a:r>
            <a:r>
              <a:rPr lang="fr-FR" sz="1100" b="0" i="0" dirty="0">
                <a:solidFill>
                  <a:srgbClr val="222222"/>
                </a:solidFill>
                <a:effectLst/>
                <a:latin typeface="-apple-system"/>
              </a:rPr>
              <a:t> </a:t>
            </a:r>
            <a:r>
              <a:rPr lang="fr-FR" sz="1100" b="1" i="0" dirty="0">
                <a:solidFill>
                  <a:srgbClr val="222222"/>
                </a:solidFill>
                <a:effectLst/>
                <a:latin typeface="-apple-system"/>
              </a:rPr>
              <a:t>28</a:t>
            </a:r>
            <a:r>
              <a:rPr lang="fr-FR" sz="1100" b="0" i="0" dirty="0">
                <a:solidFill>
                  <a:srgbClr val="222222"/>
                </a:solidFill>
                <a:effectLst/>
                <a:latin typeface="-apple-system"/>
              </a:rPr>
              <a:t>, 2406–2415 (2022)</a:t>
            </a:r>
          </a:p>
          <a:p>
            <a:pPr algn="ctr"/>
            <a:r>
              <a:rPr lang="fr-FR" sz="1100" b="0" i="0" dirty="0">
                <a:solidFill>
                  <a:srgbClr val="212121"/>
                </a:solidFill>
                <a:effectLst/>
                <a:latin typeface="system-ui"/>
              </a:rPr>
              <a:t>Xie Y, Xu E, </a:t>
            </a:r>
            <a:r>
              <a:rPr lang="fr-FR" sz="1100" b="0" i="0" dirty="0" err="1">
                <a:solidFill>
                  <a:srgbClr val="212121"/>
                </a:solidFill>
                <a:effectLst/>
                <a:latin typeface="system-ui"/>
              </a:rPr>
              <a:t>Bowe</a:t>
            </a:r>
            <a:r>
              <a:rPr lang="fr-FR" sz="1100" b="0" i="0" dirty="0">
                <a:solidFill>
                  <a:srgbClr val="212121"/>
                </a:solidFill>
                <a:effectLst/>
                <a:latin typeface="system-ui"/>
              </a:rPr>
              <a:t> B, Al-Aly Z. Long-</a:t>
            </a:r>
            <a:r>
              <a:rPr lang="fr-FR" sz="1100" b="0" i="0" dirty="0" err="1">
                <a:solidFill>
                  <a:srgbClr val="212121"/>
                </a:solidFill>
                <a:effectLst/>
                <a:latin typeface="system-ui"/>
              </a:rPr>
              <a:t>term</a:t>
            </a:r>
            <a:r>
              <a:rPr lang="fr-FR" sz="1100" b="0" i="0" dirty="0">
                <a:solidFill>
                  <a:srgbClr val="212121"/>
                </a:solidFill>
                <a:effectLst/>
                <a:latin typeface="system-ui"/>
              </a:rPr>
              <a:t> </a:t>
            </a:r>
            <a:r>
              <a:rPr lang="fr-FR" sz="1100" b="0" i="0" dirty="0" err="1">
                <a:solidFill>
                  <a:srgbClr val="212121"/>
                </a:solidFill>
                <a:effectLst/>
                <a:latin typeface="system-ui"/>
              </a:rPr>
              <a:t>cardiovascular</a:t>
            </a:r>
            <a:r>
              <a:rPr lang="fr-FR" sz="1100" b="0" i="0" dirty="0">
                <a:solidFill>
                  <a:srgbClr val="212121"/>
                </a:solidFill>
                <a:effectLst/>
                <a:latin typeface="system-ui"/>
              </a:rPr>
              <a:t> </a:t>
            </a:r>
            <a:r>
              <a:rPr lang="fr-FR" sz="1100" b="0" i="0" dirty="0" err="1">
                <a:solidFill>
                  <a:srgbClr val="212121"/>
                </a:solidFill>
                <a:effectLst/>
                <a:latin typeface="system-ui"/>
              </a:rPr>
              <a:t>outcomes</a:t>
            </a:r>
            <a:r>
              <a:rPr lang="fr-FR" sz="1100" b="0" i="0" dirty="0">
                <a:solidFill>
                  <a:srgbClr val="212121"/>
                </a:solidFill>
                <a:effectLst/>
                <a:latin typeface="system-ui"/>
              </a:rPr>
              <a:t> of COVID-19. Nat Med. 2022 Mar;28(3):583-590.</a:t>
            </a:r>
            <a:endParaRPr lang="fr-FR" sz="1100" b="0" i="0" dirty="0">
              <a:solidFill>
                <a:srgbClr val="222222"/>
              </a:solidFill>
              <a:effectLst/>
              <a:latin typeface="Arial" panose="020B0604020202020204" pitchFamily="34" charset="0"/>
              <a:cs typeface="Arial" panose="020B0604020202020204" pitchFamily="34" charset="0"/>
            </a:endParaRPr>
          </a:p>
          <a:p>
            <a:pPr algn="ctr"/>
            <a:endParaRPr lang="fr-FR" sz="1100" dirty="0">
              <a:solidFill>
                <a:srgbClr val="222222"/>
              </a:solidFill>
              <a:latin typeface="Arial" panose="020B0604020202020204" pitchFamily="34" charset="0"/>
              <a:cs typeface="Arial" panose="020B0604020202020204" pitchFamily="34" charset="0"/>
            </a:endParaRPr>
          </a:p>
          <a:p>
            <a:pPr algn="ctr"/>
            <a:endParaRPr lang="fr-FR" sz="4000" b="1" dirty="0">
              <a:solidFill>
                <a:srgbClr val="0070C0"/>
              </a:solidFill>
            </a:endParaRPr>
          </a:p>
          <a:p>
            <a:pPr algn="ctr"/>
            <a:r>
              <a:rPr lang="fr-FR" sz="4000" b="1" dirty="0">
                <a:solidFill>
                  <a:srgbClr val="0070C0"/>
                </a:solidFill>
              </a:rPr>
              <a:t>… et nous manquons de recul épidémiologique dans nos pratiques (EHPAD, hôpital, 1 des 60 000 MG en exercice, etc.)</a:t>
            </a:r>
          </a:p>
          <a:p>
            <a:pPr algn="ctr"/>
            <a:endParaRPr lang="fr-FR" sz="4000" b="1" dirty="0">
              <a:solidFill>
                <a:srgbClr val="0070C0"/>
              </a:solidFill>
              <a:latin typeface="Arial" panose="020B0604020202020204" pitchFamily="34" charset="0"/>
              <a:cs typeface="Arial" panose="020B0604020202020204" pitchFamily="34" charset="0"/>
            </a:endParaRPr>
          </a:p>
          <a:p>
            <a:pPr algn="ctr"/>
            <a:endParaRPr lang="fr-FR" sz="40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222222"/>
              </a:solidFill>
              <a:latin typeface="Arial" panose="020B0604020202020204" pitchFamily="34" charset="0"/>
              <a:cs typeface="Arial" panose="020B0604020202020204" pitchFamily="34" charset="0"/>
            </a:endParaRPr>
          </a:p>
          <a:p>
            <a:pPr algn="ctr"/>
            <a:endParaRPr lang="fr-FR" sz="1100" b="1" dirty="0">
              <a:solidFill>
                <a:srgbClr val="222222"/>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E01B9B76-F06F-BACA-2184-4B53DA21F3C1}"/>
              </a:ext>
            </a:extLst>
          </p:cNvPr>
          <p:cNvSpPr txBox="1"/>
          <p:nvPr/>
        </p:nvSpPr>
        <p:spPr>
          <a:xfrm flipV="1">
            <a:off x="8532453" y="10340"/>
            <a:ext cx="3659547" cy="6863417"/>
          </a:xfrm>
          <a:prstGeom prst="rect">
            <a:avLst/>
          </a:prstGeom>
          <a:solidFill>
            <a:srgbClr val="FCF7F3">
              <a:alpha val="67132"/>
            </a:srgbClr>
          </a:solidFill>
        </p:spPr>
        <p:txBody>
          <a:bodyPr wrap="square" rtlCol="0">
            <a:spAutoFit/>
          </a:bodyPr>
          <a:lstStyle/>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p:txBody>
      </p:sp>
      <p:pic>
        <p:nvPicPr>
          <p:cNvPr id="5122" name="Picture 2" descr="Image">
            <a:extLst>
              <a:ext uri="{FF2B5EF4-FFF2-40B4-BE49-F238E27FC236}">
                <a16:creationId xmlns:a16="http://schemas.microsoft.com/office/drawing/2014/main" id="{048E1D3D-664D-987B-5601-9D1D9A6BE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452" y="112750"/>
            <a:ext cx="3546741" cy="656382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14C4D966-9BA4-1137-1FD1-79043A3E98BB}"/>
              </a:ext>
            </a:extLst>
          </p:cNvPr>
          <p:cNvSpPr txBox="1"/>
          <p:nvPr/>
        </p:nvSpPr>
        <p:spPr>
          <a:xfrm>
            <a:off x="13274382" y="-310485"/>
            <a:ext cx="12153544" cy="7478970"/>
          </a:xfrm>
          <a:prstGeom prst="rect">
            <a:avLst/>
          </a:prstGeom>
          <a:solidFill>
            <a:srgbClr val="FCF7F3">
              <a:alpha val="67132"/>
            </a:srgbClr>
          </a:solidFill>
        </p:spPr>
        <p:txBody>
          <a:bodyPr wrap="square" rtlCol="0">
            <a:spAutoFit/>
          </a:bodyPr>
          <a:lstStyle/>
          <a:p>
            <a:pPr algn="ctr"/>
            <a:r>
              <a:rPr lang="fr-FR" sz="4000" b="1" dirty="0">
                <a:solidFill>
                  <a:srgbClr val="0070C0"/>
                </a:solidFill>
              </a:rPr>
              <a:t>Toutes les classes d’âge ont connu une surmortalité relative à leur niveau initial</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8" name="Image 7" descr="Une image contenant texte, capture d’écran, Police, nombre&#10;&#10;Description générée automatiquement">
            <a:extLst>
              <a:ext uri="{FF2B5EF4-FFF2-40B4-BE49-F238E27FC236}">
                <a16:creationId xmlns:a16="http://schemas.microsoft.com/office/drawing/2014/main" id="{D3D9BF2B-D013-189D-DC39-89576FFC8835}"/>
              </a:ext>
            </a:extLst>
          </p:cNvPr>
          <p:cNvPicPr>
            <a:picLocks noChangeAspect="1"/>
          </p:cNvPicPr>
          <p:nvPr/>
        </p:nvPicPr>
        <p:blipFill>
          <a:blip r:embed="rId6"/>
          <a:stretch>
            <a:fillRect/>
          </a:stretch>
        </p:blipFill>
        <p:spPr>
          <a:xfrm>
            <a:off x="15171513" y="1025973"/>
            <a:ext cx="8397737" cy="5259922"/>
          </a:xfrm>
          <a:prstGeom prst="rect">
            <a:avLst/>
          </a:prstGeom>
        </p:spPr>
      </p:pic>
      <p:pic>
        <p:nvPicPr>
          <p:cNvPr id="9" name="Image 8" descr="Détecteur de CO2 mural annonçant 528 ppm de CO2 en salle d’attente">
            <a:extLst>
              <a:ext uri="{FF2B5EF4-FFF2-40B4-BE49-F238E27FC236}">
                <a16:creationId xmlns:a16="http://schemas.microsoft.com/office/drawing/2014/main" id="{1A55B56F-EF0A-9B66-D0F7-567C310F86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7">
                    <a14:imgEffect>
                      <a14:artisticWatercolorSponge brushSize="7"/>
                    </a14:imgEffect>
                  </a14:imgLayer>
                </a14:imgProps>
              </a:ext>
              <a:ext uri="{28A0092B-C50C-407E-A947-70E740481C1C}">
                <a14:useLocalDpi xmlns:a14="http://schemas.microsoft.com/office/drawing/2010/main" val="0"/>
              </a:ext>
            </a:extLst>
          </a:blip>
          <a:srcRect t="4224"/>
          <a:stretch/>
        </p:blipFill>
        <p:spPr bwMode="auto">
          <a:xfrm>
            <a:off x="-11141460" y="73563"/>
            <a:ext cx="9547224" cy="6857990"/>
          </a:xfrm>
          <a:custGeom>
            <a:avLst/>
            <a:gdLst/>
            <a:ahLst/>
            <a:cxnLst/>
            <a:rect l="l" t="t" r="r" b="b"/>
            <a:pathLst>
              <a:path w="9547224" h="6857990">
                <a:moveTo>
                  <a:pt x="706434" y="5355017"/>
                </a:moveTo>
                <a:lnTo>
                  <a:pt x="719278" y="5369635"/>
                </a:lnTo>
                <a:cubicBezTo>
                  <a:pt x="766547" y="5420515"/>
                  <a:pt x="815441" y="5470479"/>
                  <a:pt x="865736" y="5519734"/>
                </a:cubicBezTo>
                <a:lnTo>
                  <a:pt x="952037" y="5598378"/>
                </a:lnTo>
                <a:lnTo>
                  <a:pt x="952037" y="5757810"/>
                </a:lnTo>
                <a:lnTo>
                  <a:pt x="706434" y="5757810"/>
                </a:lnTo>
                <a:close/>
                <a:moveTo>
                  <a:pt x="8565712" y="4715492"/>
                </a:moveTo>
                <a:lnTo>
                  <a:pt x="8872074" y="4715492"/>
                </a:lnTo>
                <a:cubicBezTo>
                  <a:pt x="8929124" y="4715492"/>
                  <a:pt x="8971913" y="4722909"/>
                  <a:pt x="9000439" y="4737742"/>
                </a:cubicBezTo>
                <a:cubicBezTo>
                  <a:pt x="9051214" y="4763985"/>
                  <a:pt x="9076602" y="4815331"/>
                  <a:pt x="9076602" y="4891779"/>
                </a:cubicBezTo>
                <a:cubicBezTo>
                  <a:pt x="9076602" y="4962522"/>
                  <a:pt x="9050358" y="5009875"/>
                  <a:pt x="8997871" y="5033836"/>
                </a:cubicBezTo>
                <a:cubicBezTo>
                  <a:pt x="8968205" y="5047528"/>
                  <a:pt x="8923705" y="5054374"/>
                  <a:pt x="8864373" y="5054374"/>
                </a:cubicBezTo>
                <a:lnTo>
                  <a:pt x="8565712" y="5054374"/>
                </a:lnTo>
                <a:close/>
                <a:moveTo>
                  <a:pt x="4669987" y="4715492"/>
                </a:moveTo>
                <a:lnTo>
                  <a:pt x="4976350" y="4715492"/>
                </a:lnTo>
                <a:cubicBezTo>
                  <a:pt x="5033400" y="4715492"/>
                  <a:pt x="5076188" y="4722909"/>
                  <a:pt x="5104714" y="4737742"/>
                </a:cubicBezTo>
                <a:cubicBezTo>
                  <a:pt x="5155489" y="4763985"/>
                  <a:pt x="5180876" y="4815331"/>
                  <a:pt x="5180877" y="4891779"/>
                </a:cubicBezTo>
                <a:cubicBezTo>
                  <a:pt x="5180876" y="4962522"/>
                  <a:pt x="5154633" y="5009875"/>
                  <a:pt x="5102147" y="5033836"/>
                </a:cubicBezTo>
                <a:cubicBezTo>
                  <a:pt x="5072480" y="5047528"/>
                  <a:pt x="5027980" y="5054374"/>
                  <a:pt x="4968648" y="5054374"/>
                </a:cubicBezTo>
                <a:lnTo>
                  <a:pt x="4669987" y="5054374"/>
                </a:lnTo>
                <a:close/>
                <a:moveTo>
                  <a:pt x="3602294" y="4681262"/>
                </a:moveTo>
                <a:cubicBezTo>
                  <a:pt x="3706697" y="4681262"/>
                  <a:pt x="3789563" y="4719914"/>
                  <a:pt x="3850893" y="4797217"/>
                </a:cubicBezTo>
                <a:cubicBezTo>
                  <a:pt x="3912222" y="4874521"/>
                  <a:pt x="3942887" y="4983916"/>
                  <a:pt x="3942887" y="5125402"/>
                </a:cubicBezTo>
                <a:cubicBezTo>
                  <a:pt x="3942887" y="5267459"/>
                  <a:pt x="3912365" y="5376996"/>
                  <a:pt x="3851321" y="5454015"/>
                </a:cubicBezTo>
                <a:cubicBezTo>
                  <a:pt x="3789706" y="5531033"/>
                  <a:pt x="3706697" y="5569542"/>
                  <a:pt x="3602294" y="5569542"/>
                </a:cubicBezTo>
                <a:cubicBezTo>
                  <a:pt x="3497891" y="5569542"/>
                  <a:pt x="3414597" y="5531033"/>
                  <a:pt x="3352412" y="5454015"/>
                </a:cubicBezTo>
                <a:cubicBezTo>
                  <a:pt x="3290226" y="5376996"/>
                  <a:pt x="3259133" y="5267459"/>
                  <a:pt x="3259133" y="5125402"/>
                </a:cubicBezTo>
                <a:cubicBezTo>
                  <a:pt x="3259133" y="4983346"/>
                  <a:pt x="3290226" y="4873808"/>
                  <a:pt x="3352412" y="4796790"/>
                </a:cubicBezTo>
                <a:cubicBezTo>
                  <a:pt x="3414597" y="4719771"/>
                  <a:pt x="3497891" y="4681262"/>
                  <a:pt x="3602294" y="4681262"/>
                </a:cubicBezTo>
                <a:close/>
                <a:moveTo>
                  <a:pt x="204399" y="4612004"/>
                </a:moveTo>
                <a:lnTo>
                  <a:pt x="244261" y="4701798"/>
                </a:lnTo>
                <a:cubicBezTo>
                  <a:pt x="305687" y="4824870"/>
                  <a:pt x="377172" y="4940950"/>
                  <a:pt x="456935" y="5051701"/>
                </a:cubicBezTo>
                <a:lnTo>
                  <a:pt x="466262" y="5063753"/>
                </a:lnTo>
                <a:lnTo>
                  <a:pt x="466262" y="5757810"/>
                </a:lnTo>
                <a:lnTo>
                  <a:pt x="204399" y="5757810"/>
                </a:lnTo>
                <a:close/>
                <a:moveTo>
                  <a:pt x="1977537" y="4498129"/>
                </a:moveTo>
                <a:lnTo>
                  <a:pt x="1977537" y="5757810"/>
                </a:lnTo>
                <a:lnTo>
                  <a:pt x="2239400" y="5757810"/>
                </a:lnTo>
                <a:lnTo>
                  <a:pt x="2239400" y="5228949"/>
                </a:lnTo>
                <a:lnTo>
                  <a:pt x="2793078" y="5228949"/>
                </a:lnTo>
                <a:lnTo>
                  <a:pt x="2793078" y="5009874"/>
                </a:lnTo>
                <a:lnTo>
                  <a:pt x="2239400" y="5009874"/>
                </a:lnTo>
                <a:lnTo>
                  <a:pt x="2239400" y="4719771"/>
                </a:lnTo>
                <a:lnTo>
                  <a:pt x="2871808" y="4719771"/>
                </a:lnTo>
                <a:lnTo>
                  <a:pt x="2871808" y="4498129"/>
                </a:lnTo>
                <a:close/>
                <a:moveTo>
                  <a:pt x="8308128" y="4496417"/>
                </a:moveTo>
                <a:lnTo>
                  <a:pt x="8308128" y="5757810"/>
                </a:lnTo>
                <a:lnTo>
                  <a:pt x="8565712" y="5757810"/>
                </a:lnTo>
                <a:lnTo>
                  <a:pt x="8565712" y="5263180"/>
                </a:lnTo>
                <a:lnTo>
                  <a:pt x="8837844" y="5263180"/>
                </a:lnTo>
                <a:cubicBezTo>
                  <a:pt x="8915432" y="5263180"/>
                  <a:pt x="8968348" y="5276587"/>
                  <a:pt x="8996588" y="5303401"/>
                </a:cubicBezTo>
                <a:cubicBezTo>
                  <a:pt x="9024828" y="5330215"/>
                  <a:pt x="9039518" y="5383842"/>
                  <a:pt x="9040660" y="5464284"/>
                </a:cubicBezTo>
                <a:lnTo>
                  <a:pt x="9042371" y="5581523"/>
                </a:lnTo>
                <a:cubicBezTo>
                  <a:pt x="9042941" y="5618606"/>
                  <a:pt x="9046650" y="5654833"/>
                  <a:pt x="9053496" y="5690205"/>
                </a:cubicBezTo>
                <a:cubicBezTo>
                  <a:pt x="9056919" y="5707320"/>
                  <a:pt x="9062623" y="5729855"/>
                  <a:pt x="9070611" y="5757810"/>
                </a:cubicBezTo>
                <a:lnTo>
                  <a:pt x="9360714" y="5757810"/>
                </a:lnTo>
                <a:lnTo>
                  <a:pt x="9360714" y="5726147"/>
                </a:lnTo>
                <a:cubicBezTo>
                  <a:pt x="9335611" y="5710743"/>
                  <a:pt x="9319638" y="5686782"/>
                  <a:pt x="9312792" y="5654263"/>
                </a:cubicBezTo>
                <a:cubicBezTo>
                  <a:pt x="9308227" y="5633725"/>
                  <a:pt x="9305946" y="5594645"/>
                  <a:pt x="9305946" y="5537023"/>
                </a:cubicBezTo>
                <a:lnTo>
                  <a:pt x="9305946" y="5452303"/>
                </a:lnTo>
                <a:cubicBezTo>
                  <a:pt x="9305946" y="5363874"/>
                  <a:pt x="9293822" y="5298124"/>
                  <a:pt x="9269576" y="5255050"/>
                </a:cubicBezTo>
                <a:cubicBezTo>
                  <a:pt x="9245328" y="5211977"/>
                  <a:pt x="9204110" y="5178745"/>
                  <a:pt x="9145918" y="5155354"/>
                </a:cubicBezTo>
                <a:cubicBezTo>
                  <a:pt x="9215520" y="5131392"/>
                  <a:pt x="9265439" y="5090459"/>
                  <a:pt x="9295677" y="5032552"/>
                </a:cubicBezTo>
                <a:cubicBezTo>
                  <a:pt x="9325913" y="4974646"/>
                  <a:pt x="9341032" y="4915740"/>
                  <a:pt x="9341032" y="4855837"/>
                </a:cubicBezTo>
                <a:cubicBezTo>
                  <a:pt x="9341032" y="4806203"/>
                  <a:pt x="9333044" y="4761989"/>
                  <a:pt x="9317071" y="4723194"/>
                </a:cubicBezTo>
                <a:cubicBezTo>
                  <a:pt x="9301096" y="4684400"/>
                  <a:pt x="9279417" y="4649028"/>
                  <a:pt x="9252033" y="4617080"/>
                </a:cubicBezTo>
                <a:cubicBezTo>
                  <a:pt x="9218943" y="4578285"/>
                  <a:pt x="9178579" y="4548904"/>
                  <a:pt x="9130942" y="4528936"/>
                </a:cubicBezTo>
                <a:cubicBezTo>
                  <a:pt x="9083305" y="4508969"/>
                  <a:pt x="9015272" y="4498129"/>
                  <a:pt x="8926843" y="4496417"/>
                </a:cubicBezTo>
                <a:close/>
                <a:moveTo>
                  <a:pt x="7138264" y="4496417"/>
                </a:moveTo>
                <a:lnTo>
                  <a:pt x="7138264" y="5757810"/>
                </a:lnTo>
                <a:lnTo>
                  <a:pt x="8094150" y="5757810"/>
                </a:lnTo>
                <a:lnTo>
                  <a:pt x="8094150" y="5531033"/>
                </a:lnTo>
                <a:lnTo>
                  <a:pt x="7395849" y="5531033"/>
                </a:lnTo>
                <a:lnTo>
                  <a:pt x="7395849" y="5206699"/>
                </a:lnTo>
                <a:lnTo>
                  <a:pt x="8008574" y="5206699"/>
                </a:lnTo>
                <a:lnTo>
                  <a:pt x="8008574" y="4987624"/>
                </a:lnTo>
                <a:lnTo>
                  <a:pt x="7395849" y="4987624"/>
                </a:lnTo>
                <a:lnTo>
                  <a:pt x="7395849" y="4719771"/>
                </a:lnTo>
                <a:lnTo>
                  <a:pt x="8063343" y="4719771"/>
                </a:lnTo>
                <a:lnTo>
                  <a:pt x="8063343" y="4496417"/>
                </a:lnTo>
                <a:close/>
                <a:moveTo>
                  <a:pt x="5668959" y="4496417"/>
                </a:moveTo>
                <a:lnTo>
                  <a:pt x="5668959" y="5757810"/>
                </a:lnTo>
                <a:lnTo>
                  <a:pt x="5914562" y="5757810"/>
                </a:lnTo>
                <a:lnTo>
                  <a:pt x="5914562" y="4904616"/>
                </a:lnTo>
                <a:cubicBezTo>
                  <a:pt x="5914562" y="4880084"/>
                  <a:pt x="5914276" y="4845711"/>
                  <a:pt x="5913706" y="4801496"/>
                </a:cubicBezTo>
                <a:cubicBezTo>
                  <a:pt x="5913136" y="4757282"/>
                  <a:pt x="5912850" y="4723194"/>
                  <a:pt x="5912850" y="4699233"/>
                </a:cubicBezTo>
                <a:lnTo>
                  <a:pt x="6149896" y="5757810"/>
                </a:lnTo>
                <a:lnTo>
                  <a:pt x="6405769" y="5757810"/>
                </a:lnTo>
                <a:lnTo>
                  <a:pt x="6644526" y="4699233"/>
                </a:lnTo>
                <a:cubicBezTo>
                  <a:pt x="6644526" y="4723194"/>
                  <a:pt x="6644242" y="4757282"/>
                  <a:pt x="6643671" y="4801496"/>
                </a:cubicBezTo>
                <a:cubicBezTo>
                  <a:pt x="6643100" y="4845711"/>
                  <a:pt x="6642815" y="4880084"/>
                  <a:pt x="6642815" y="4904616"/>
                </a:cubicBezTo>
                <a:lnTo>
                  <a:pt x="6642815" y="5757810"/>
                </a:lnTo>
                <a:lnTo>
                  <a:pt x="6888419" y="5757810"/>
                </a:lnTo>
                <a:lnTo>
                  <a:pt x="6888419" y="4496417"/>
                </a:lnTo>
                <a:lnTo>
                  <a:pt x="6509316" y="4496417"/>
                </a:lnTo>
                <a:lnTo>
                  <a:pt x="6281684" y="5488245"/>
                </a:lnTo>
                <a:lnTo>
                  <a:pt x="6052340" y="4496417"/>
                </a:lnTo>
                <a:close/>
                <a:moveTo>
                  <a:pt x="4412403" y="4496417"/>
                </a:moveTo>
                <a:lnTo>
                  <a:pt x="4412403" y="5757810"/>
                </a:lnTo>
                <a:lnTo>
                  <a:pt x="4669987" y="5757810"/>
                </a:lnTo>
                <a:lnTo>
                  <a:pt x="4669987" y="5263180"/>
                </a:lnTo>
                <a:lnTo>
                  <a:pt x="4942119" y="5263180"/>
                </a:lnTo>
                <a:cubicBezTo>
                  <a:pt x="5019708" y="5263180"/>
                  <a:pt x="5072623" y="5276587"/>
                  <a:pt x="5100863" y="5303401"/>
                </a:cubicBezTo>
                <a:cubicBezTo>
                  <a:pt x="5129103" y="5330215"/>
                  <a:pt x="5143794" y="5383842"/>
                  <a:pt x="5144935" y="5464284"/>
                </a:cubicBezTo>
                <a:lnTo>
                  <a:pt x="5146646" y="5581523"/>
                </a:lnTo>
                <a:cubicBezTo>
                  <a:pt x="5147217" y="5618606"/>
                  <a:pt x="5150925" y="5654833"/>
                  <a:pt x="5157771" y="5690205"/>
                </a:cubicBezTo>
                <a:cubicBezTo>
                  <a:pt x="5161194" y="5707320"/>
                  <a:pt x="5166899" y="5729855"/>
                  <a:pt x="5174886" y="5757810"/>
                </a:cubicBezTo>
                <a:lnTo>
                  <a:pt x="5464990" y="5757810"/>
                </a:lnTo>
                <a:lnTo>
                  <a:pt x="5464990" y="5726147"/>
                </a:lnTo>
                <a:cubicBezTo>
                  <a:pt x="5439887" y="5710743"/>
                  <a:pt x="5423913" y="5686782"/>
                  <a:pt x="5417067" y="5654263"/>
                </a:cubicBezTo>
                <a:cubicBezTo>
                  <a:pt x="5412503" y="5633725"/>
                  <a:pt x="5410221" y="5594645"/>
                  <a:pt x="5410221" y="5537023"/>
                </a:cubicBezTo>
                <a:lnTo>
                  <a:pt x="5410221" y="5452303"/>
                </a:lnTo>
                <a:cubicBezTo>
                  <a:pt x="5410221" y="5363874"/>
                  <a:pt x="5398097" y="5298124"/>
                  <a:pt x="5373851" y="5255050"/>
                </a:cubicBezTo>
                <a:cubicBezTo>
                  <a:pt x="5349604" y="5211977"/>
                  <a:pt x="5308385" y="5178745"/>
                  <a:pt x="5250193" y="5155354"/>
                </a:cubicBezTo>
                <a:cubicBezTo>
                  <a:pt x="5319795" y="5131392"/>
                  <a:pt x="5369715" y="5090459"/>
                  <a:pt x="5399952" y="5032552"/>
                </a:cubicBezTo>
                <a:cubicBezTo>
                  <a:pt x="5430188" y="4974646"/>
                  <a:pt x="5445307" y="4915740"/>
                  <a:pt x="5445307" y="4855837"/>
                </a:cubicBezTo>
                <a:cubicBezTo>
                  <a:pt x="5445307" y="4806203"/>
                  <a:pt x="5437320" y="4761989"/>
                  <a:pt x="5421346" y="4723194"/>
                </a:cubicBezTo>
                <a:cubicBezTo>
                  <a:pt x="5405371" y="4684400"/>
                  <a:pt x="5383692" y="4649028"/>
                  <a:pt x="5356308" y="4617080"/>
                </a:cubicBezTo>
                <a:cubicBezTo>
                  <a:pt x="5323218" y="4578285"/>
                  <a:pt x="5282855" y="4548904"/>
                  <a:pt x="5235218" y="4528936"/>
                </a:cubicBezTo>
                <a:cubicBezTo>
                  <a:pt x="5187580" y="4508969"/>
                  <a:pt x="5119547" y="4498129"/>
                  <a:pt x="5031118" y="4496417"/>
                </a:cubicBezTo>
                <a:close/>
                <a:moveTo>
                  <a:pt x="3602294" y="4457908"/>
                </a:moveTo>
                <a:cubicBezTo>
                  <a:pt x="3422013" y="4457908"/>
                  <a:pt x="3284236" y="4506972"/>
                  <a:pt x="3188961" y="4605099"/>
                </a:cubicBezTo>
                <a:cubicBezTo>
                  <a:pt x="3061167" y="4720912"/>
                  <a:pt x="2997270" y="4894346"/>
                  <a:pt x="2997270" y="5125402"/>
                </a:cubicBezTo>
                <a:cubicBezTo>
                  <a:pt x="2997270" y="5351894"/>
                  <a:pt x="3061167" y="5525328"/>
                  <a:pt x="3188961" y="5645705"/>
                </a:cubicBezTo>
                <a:cubicBezTo>
                  <a:pt x="3284236" y="5743833"/>
                  <a:pt x="3422013" y="5792896"/>
                  <a:pt x="3602294" y="5792896"/>
                </a:cubicBezTo>
                <a:cubicBezTo>
                  <a:pt x="3782574" y="5792896"/>
                  <a:pt x="3920352" y="5743833"/>
                  <a:pt x="4015627" y="5645705"/>
                </a:cubicBezTo>
                <a:cubicBezTo>
                  <a:pt x="4142850" y="5525328"/>
                  <a:pt x="4206461" y="5351894"/>
                  <a:pt x="4206462" y="5125402"/>
                </a:cubicBezTo>
                <a:cubicBezTo>
                  <a:pt x="4206461" y="4894346"/>
                  <a:pt x="4142850" y="4720912"/>
                  <a:pt x="4015627" y="4605099"/>
                </a:cubicBezTo>
                <a:cubicBezTo>
                  <a:pt x="3920352" y="4506972"/>
                  <a:pt x="3782574" y="4457908"/>
                  <a:pt x="3602294" y="4457908"/>
                </a:cubicBezTo>
                <a:close/>
                <a:moveTo>
                  <a:pt x="6813111" y="2610467"/>
                </a:moveTo>
                <a:lnTo>
                  <a:pt x="7119474" y="2610467"/>
                </a:lnTo>
                <a:cubicBezTo>
                  <a:pt x="7176524" y="2610467"/>
                  <a:pt x="7219312" y="2617884"/>
                  <a:pt x="7247838" y="2632717"/>
                </a:cubicBezTo>
                <a:cubicBezTo>
                  <a:pt x="7298614" y="2658961"/>
                  <a:pt x="7324002" y="2710306"/>
                  <a:pt x="7324002" y="2786755"/>
                </a:cubicBezTo>
                <a:cubicBezTo>
                  <a:pt x="7324002" y="2857497"/>
                  <a:pt x="7297758" y="2904850"/>
                  <a:pt x="7245272" y="2928811"/>
                </a:cubicBezTo>
                <a:cubicBezTo>
                  <a:pt x="7215604" y="2942503"/>
                  <a:pt x="7171105" y="2949349"/>
                  <a:pt x="7111772" y="2949349"/>
                </a:cubicBezTo>
                <a:lnTo>
                  <a:pt x="6813111" y="2949349"/>
                </a:lnTo>
                <a:close/>
                <a:moveTo>
                  <a:pt x="2917387" y="2610467"/>
                </a:moveTo>
                <a:lnTo>
                  <a:pt x="3223749" y="2610467"/>
                </a:lnTo>
                <a:cubicBezTo>
                  <a:pt x="3280800" y="2610467"/>
                  <a:pt x="3323588" y="2617884"/>
                  <a:pt x="3352114" y="2632717"/>
                </a:cubicBezTo>
                <a:cubicBezTo>
                  <a:pt x="3402889" y="2658961"/>
                  <a:pt x="3428276" y="2710306"/>
                  <a:pt x="3428276" y="2786755"/>
                </a:cubicBezTo>
                <a:cubicBezTo>
                  <a:pt x="3428276" y="2857497"/>
                  <a:pt x="3402033" y="2904850"/>
                  <a:pt x="3349546" y="2928811"/>
                </a:cubicBezTo>
                <a:cubicBezTo>
                  <a:pt x="3319880" y="2942503"/>
                  <a:pt x="3275380" y="2949349"/>
                  <a:pt x="3216047" y="2949349"/>
                </a:cubicBezTo>
                <a:lnTo>
                  <a:pt x="2917387" y="2949349"/>
                </a:lnTo>
                <a:close/>
                <a:moveTo>
                  <a:pt x="1849694" y="2576237"/>
                </a:moveTo>
                <a:cubicBezTo>
                  <a:pt x="1954097" y="2576237"/>
                  <a:pt x="2036963" y="2614889"/>
                  <a:pt x="2098293" y="2692193"/>
                </a:cubicBezTo>
                <a:cubicBezTo>
                  <a:pt x="2159622" y="2769497"/>
                  <a:pt x="2190287" y="2878891"/>
                  <a:pt x="2190287" y="3020377"/>
                </a:cubicBezTo>
                <a:cubicBezTo>
                  <a:pt x="2190287" y="3162434"/>
                  <a:pt x="2159765" y="3271971"/>
                  <a:pt x="2098721" y="3348990"/>
                </a:cubicBezTo>
                <a:cubicBezTo>
                  <a:pt x="2037106" y="3426008"/>
                  <a:pt x="1954097" y="3464518"/>
                  <a:pt x="1849694" y="3464518"/>
                </a:cubicBezTo>
                <a:cubicBezTo>
                  <a:pt x="1745291" y="3464518"/>
                  <a:pt x="1661997" y="3426008"/>
                  <a:pt x="1599811" y="3348990"/>
                </a:cubicBezTo>
                <a:cubicBezTo>
                  <a:pt x="1537626" y="3271971"/>
                  <a:pt x="1506533" y="3162434"/>
                  <a:pt x="1506533" y="3020377"/>
                </a:cubicBezTo>
                <a:cubicBezTo>
                  <a:pt x="1506533" y="2878321"/>
                  <a:pt x="1537626" y="2768784"/>
                  <a:pt x="1599811" y="2691765"/>
                </a:cubicBezTo>
                <a:cubicBezTo>
                  <a:pt x="1661997" y="2614746"/>
                  <a:pt x="1745291" y="2576237"/>
                  <a:pt x="1849694" y="2576237"/>
                </a:cubicBezTo>
                <a:close/>
                <a:moveTo>
                  <a:pt x="224937" y="2393104"/>
                </a:moveTo>
                <a:lnTo>
                  <a:pt x="224937" y="3652785"/>
                </a:lnTo>
                <a:lnTo>
                  <a:pt x="486800" y="3652785"/>
                </a:lnTo>
                <a:lnTo>
                  <a:pt x="486800" y="3123924"/>
                </a:lnTo>
                <a:lnTo>
                  <a:pt x="1040479" y="3123924"/>
                </a:lnTo>
                <a:lnTo>
                  <a:pt x="1040479" y="2904849"/>
                </a:lnTo>
                <a:lnTo>
                  <a:pt x="486800" y="2904849"/>
                </a:lnTo>
                <a:lnTo>
                  <a:pt x="486800" y="2614746"/>
                </a:lnTo>
                <a:lnTo>
                  <a:pt x="1119208" y="2614746"/>
                </a:lnTo>
                <a:lnTo>
                  <a:pt x="1119208" y="2393104"/>
                </a:lnTo>
                <a:close/>
                <a:moveTo>
                  <a:pt x="6555527" y="2391393"/>
                </a:moveTo>
                <a:lnTo>
                  <a:pt x="6555527" y="3652785"/>
                </a:lnTo>
                <a:lnTo>
                  <a:pt x="6813111" y="3652785"/>
                </a:lnTo>
                <a:lnTo>
                  <a:pt x="6813111" y="3158155"/>
                </a:lnTo>
                <a:lnTo>
                  <a:pt x="7085244" y="3158155"/>
                </a:lnTo>
                <a:cubicBezTo>
                  <a:pt x="7162832" y="3158155"/>
                  <a:pt x="7215748" y="3171562"/>
                  <a:pt x="7243988" y="3198376"/>
                </a:cubicBezTo>
                <a:cubicBezTo>
                  <a:pt x="7272228" y="3225190"/>
                  <a:pt x="7286918" y="3278817"/>
                  <a:pt x="7288060" y="3359259"/>
                </a:cubicBezTo>
                <a:lnTo>
                  <a:pt x="7289771" y="3476498"/>
                </a:lnTo>
                <a:cubicBezTo>
                  <a:pt x="7290341" y="3513581"/>
                  <a:pt x="7294050" y="3549809"/>
                  <a:pt x="7300896" y="3585180"/>
                </a:cubicBezTo>
                <a:cubicBezTo>
                  <a:pt x="7304319" y="3602295"/>
                  <a:pt x="7310024" y="3624830"/>
                  <a:pt x="7318011" y="3652785"/>
                </a:cubicBezTo>
                <a:lnTo>
                  <a:pt x="7608114" y="3652785"/>
                </a:lnTo>
                <a:lnTo>
                  <a:pt x="7608114" y="3621122"/>
                </a:lnTo>
                <a:cubicBezTo>
                  <a:pt x="7583012" y="3605718"/>
                  <a:pt x="7567038" y="3581757"/>
                  <a:pt x="7560192" y="3549238"/>
                </a:cubicBezTo>
                <a:cubicBezTo>
                  <a:pt x="7555627" y="3528700"/>
                  <a:pt x="7553346" y="3489620"/>
                  <a:pt x="7553346" y="3431999"/>
                </a:cubicBezTo>
                <a:lnTo>
                  <a:pt x="7553346" y="3347278"/>
                </a:lnTo>
                <a:cubicBezTo>
                  <a:pt x="7553346" y="3258850"/>
                  <a:pt x="7541222" y="3193099"/>
                  <a:pt x="7516976" y="3150025"/>
                </a:cubicBezTo>
                <a:cubicBezTo>
                  <a:pt x="7492728" y="3106952"/>
                  <a:pt x="7451510" y="3073720"/>
                  <a:pt x="7393318" y="3050329"/>
                </a:cubicBezTo>
                <a:cubicBezTo>
                  <a:pt x="7462920" y="3026368"/>
                  <a:pt x="7512839" y="2985434"/>
                  <a:pt x="7543076" y="2927527"/>
                </a:cubicBezTo>
                <a:cubicBezTo>
                  <a:pt x="7573313" y="2869621"/>
                  <a:pt x="7588432" y="2810716"/>
                  <a:pt x="7588432" y="2750812"/>
                </a:cubicBezTo>
                <a:cubicBezTo>
                  <a:pt x="7588432" y="2701178"/>
                  <a:pt x="7580444" y="2656964"/>
                  <a:pt x="7564470" y="2618169"/>
                </a:cubicBezTo>
                <a:cubicBezTo>
                  <a:pt x="7548496" y="2579375"/>
                  <a:pt x="7526817" y="2544003"/>
                  <a:pt x="7499432" y="2512055"/>
                </a:cubicBezTo>
                <a:cubicBezTo>
                  <a:pt x="7466343" y="2473260"/>
                  <a:pt x="7425979" y="2443879"/>
                  <a:pt x="7378342" y="2423911"/>
                </a:cubicBezTo>
                <a:cubicBezTo>
                  <a:pt x="7330704" y="2403944"/>
                  <a:pt x="7262672" y="2393104"/>
                  <a:pt x="7174243" y="2391393"/>
                </a:cubicBezTo>
                <a:close/>
                <a:moveTo>
                  <a:pt x="5385664" y="2391393"/>
                </a:moveTo>
                <a:lnTo>
                  <a:pt x="5385664" y="3652785"/>
                </a:lnTo>
                <a:lnTo>
                  <a:pt x="6341550" y="3652785"/>
                </a:lnTo>
                <a:lnTo>
                  <a:pt x="6341550" y="3426008"/>
                </a:lnTo>
                <a:lnTo>
                  <a:pt x="5643248" y="3426008"/>
                </a:lnTo>
                <a:lnTo>
                  <a:pt x="5643248" y="3101675"/>
                </a:lnTo>
                <a:lnTo>
                  <a:pt x="6255973" y="3101675"/>
                </a:lnTo>
                <a:lnTo>
                  <a:pt x="6255973" y="2882600"/>
                </a:lnTo>
                <a:lnTo>
                  <a:pt x="5643248" y="2882600"/>
                </a:lnTo>
                <a:lnTo>
                  <a:pt x="5643248" y="2614746"/>
                </a:lnTo>
                <a:lnTo>
                  <a:pt x="6310742" y="2614746"/>
                </a:lnTo>
                <a:lnTo>
                  <a:pt x="6310742" y="2391393"/>
                </a:lnTo>
                <a:close/>
                <a:moveTo>
                  <a:pt x="3916358" y="2391393"/>
                </a:moveTo>
                <a:lnTo>
                  <a:pt x="3916358" y="3652785"/>
                </a:lnTo>
                <a:lnTo>
                  <a:pt x="4161962" y="3652785"/>
                </a:lnTo>
                <a:lnTo>
                  <a:pt x="4161962" y="2799591"/>
                </a:lnTo>
                <a:cubicBezTo>
                  <a:pt x="4161962" y="2775059"/>
                  <a:pt x="4161677" y="2740686"/>
                  <a:pt x="4161106" y="2696471"/>
                </a:cubicBezTo>
                <a:cubicBezTo>
                  <a:pt x="4160535" y="2652257"/>
                  <a:pt x="4160250" y="2618169"/>
                  <a:pt x="4160251" y="2594208"/>
                </a:cubicBezTo>
                <a:lnTo>
                  <a:pt x="4397297" y="3652785"/>
                </a:lnTo>
                <a:lnTo>
                  <a:pt x="4653169" y="3652785"/>
                </a:lnTo>
                <a:lnTo>
                  <a:pt x="4891927" y="2594208"/>
                </a:lnTo>
                <a:cubicBezTo>
                  <a:pt x="4891926" y="2618169"/>
                  <a:pt x="4891642" y="2652257"/>
                  <a:pt x="4891071" y="2696471"/>
                </a:cubicBezTo>
                <a:cubicBezTo>
                  <a:pt x="4890500" y="2740686"/>
                  <a:pt x="4890215" y="2775059"/>
                  <a:pt x="4890215" y="2799591"/>
                </a:cubicBezTo>
                <a:lnTo>
                  <a:pt x="4890215" y="3652785"/>
                </a:lnTo>
                <a:lnTo>
                  <a:pt x="5135818" y="3652785"/>
                </a:lnTo>
                <a:lnTo>
                  <a:pt x="5135818" y="2391393"/>
                </a:lnTo>
                <a:lnTo>
                  <a:pt x="4756717" y="2391393"/>
                </a:lnTo>
                <a:lnTo>
                  <a:pt x="4529084" y="3383220"/>
                </a:lnTo>
                <a:lnTo>
                  <a:pt x="4299740" y="2391393"/>
                </a:lnTo>
                <a:close/>
                <a:moveTo>
                  <a:pt x="2659802" y="2391393"/>
                </a:moveTo>
                <a:lnTo>
                  <a:pt x="2659802" y="3652785"/>
                </a:lnTo>
                <a:lnTo>
                  <a:pt x="2917387" y="3652785"/>
                </a:lnTo>
                <a:lnTo>
                  <a:pt x="2917387" y="3158155"/>
                </a:lnTo>
                <a:lnTo>
                  <a:pt x="3189519" y="3158155"/>
                </a:lnTo>
                <a:cubicBezTo>
                  <a:pt x="3267108" y="3158155"/>
                  <a:pt x="3320023" y="3171562"/>
                  <a:pt x="3348263" y="3198376"/>
                </a:cubicBezTo>
                <a:cubicBezTo>
                  <a:pt x="3376503" y="3225190"/>
                  <a:pt x="3391193" y="3278817"/>
                  <a:pt x="3392335" y="3359259"/>
                </a:cubicBezTo>
                <a:lnTo>
                  <a:pt x="3394046" y="3476498"/>
                </a:lnTo>
                <a:cubicBezTo>
                  <a:pt x="3394617" y="3513581"/>
                  <a:pt x="3398325" y="3549809"/>
                  <a:pt x="3405171" y="3585180"/>
                </a:cubicBezTo>
                <a:cubicBezTo>
                  <a:pt x="3408594" y="3602295"/>
                  <a:pt x="3414299" y="3624830"/>
                  <a:pt x="3422286" y="3652785"/>
                </a:cubicBezTo>
                <a:lnTo>
                  <a:pt x="3712389" y="3652785"/>
                </a:lnTo>
                <a:lnTo>
                  <a:pt x="3712389" y="3621122"/>
                </a:lnTo>
                <a:cubicBezTo>
                  <a:pt x="3687287" y="3605718"/>
                  <a:pt x="3671313" y="3581757"/>
                  <a:pt x="3664467" y="3549238"/>
                </a:cubicBezTo>
                <a:cubicBezTo>
                  <a:pt x="3659902" y="3528700"/>
                  <a:pt x="3657621" y="3489620"/>
                  <a:pt x="3657621" y="3431999"/>
                </a:cubicBezTo>
                <a:lnTo>
                  <a:pt x="3657621" y="3347278"/>
                </a:lnTo>
                <a:cubicBezTo>
                  <a:pt x="3657621" y="3258850"/>
                  <a:pt x="3645497" y="3193099"/>
                  <a:pt x="3621251" y="3150025"/>
                </a:cubicBezTo>
                <a:cubicBezTo>
                  <a:pt x="3597004" y="3106952"/>
                  <a:pt x="3555785" y="3073720"/>
                  <a:pt x="3497593" y="3050329"/>
                </a:cubicBezTo>
                <a:cubicBezTo>
                  <a:pt x="3567195" y="3026368"/>
                  <a:pt x="3617114" y="2985434"/>
                  <a:pt x="3647351" y="2927527"/>
                </a:cubicBezTo>
                <a:cubicBezTo>
                  <a:pt x="3677588" y="2869621"/>
                  <a:pt x="3692707" y="2810716"/>
                  <a:pt x="3692707" y="2750812"/>
                </a:cubicBezTo>
                <a:cubicBezTo>
                  <a:pt x="3692707" y="2701178"/>
                  <a:pt x="3684720" y="2656964"/>
                  <a:pt x="3668745" y="2618169"/>
                </a:cubicBezTo>
                <a:cubicBezTo>
                  <a:pt x="3652771" y="2579375"/>
                  <a:pt x="3631092" y="2544003"/>
                  <a:pt x="3603708" y="2512055"/>
                </a:cubicBezTo>
                <a:cubicBezTo>
                  <a:pt x="3570618" y="2473260"/>
                  <a:pt x="3530255" y="2443879"/>
                  <a:pt x="3482617" y="2423911"/>
                </a:cubicBezTo>
                <a:cubicBezTo>
                  <a:pt x="3434980" y="2403944"/>
                  <a:pt x="3366947" y="2393104"/>
                  <a:pt x="3278518" y="2391393"/>
                </a:cubicBezTo>
                <a:close/>
                <a:moveTo>
                  <a:pt x="1849694" y="2352883"/>
                </a:moveTo>
                <a:cubicBezTo>
                  <a:pt x="1669413" y="2352883"/>
                  <a:pt x="1531636" y="2401947"/>
                  <a:pt x="1436361" y="2500074"/>
                </a:cubicBezTo>
                <a:cubicBezTo>
                  <a:pt x="1308567" y="2615887"/>
                  <a:pt x="1244671" y="2789322"/>
                  <a:pt x="1244671" y="3020377"/>
                </a:cubicBezTo>
                <a:cubicBezTo>
                  <a:pt x="1244671" y="3246869"/>
                  <a:pt x="1308567" y="3420303"/>
                  <a:pt x="1436361" y="3540680"/>
                </a:cubicBezTo>
                <a:cubicBezTo>
                  <a:pt x="1531636" y="3638808"/>
                  <a:pt x="1669413" y="3687871"/>
                  <a:pt x="1849694" y="3687871"/>
                </a:cubicBezTo>
                <a:cubicBezTo>
                  <a:pt x="2029974" y="3687871"/>
                  <a:pt x="2167752" y="3638808"/>
                  <a:pt x="2263027" y="3540680"/>
                </a:cubicBezTo>
                <a:cubicBezTo>
                  <a:pt x="2390250" y="3420303"/>
                  <a:pt x="2453862" y="3246869"/>
                  <a:pt x="2453862" y="3020377"/>
                </a:cubicBezTo>
                <a:cubicBezTo>
                  <a:pt x="2453862" y="2789322"/>
                  <a:pt x="2390250" y="2615887"/>
                  <a:pt x="2263027" y="2500074"/>
                </a:cubicBezTo>
                <a:cubicBezTo>
                  <a:pt x="2167752" y="2401947"/>
                  <a:pt x="2029974" y="2352883"/>
                  <a:pt x="1849694" y="2352883"/>
                </a:cubicBezTo>
                <a:close/>
                <a:moveTo>
                  <a:pt x="1623023" y="0"/>
                </a:moveTo>
                <a:lnTo>
                  <a:pt x="2716256" y="0"/>
                </a:lnTo>
                <a:lnTo>
                  <a:pt x="3032455" y="0"/>
                </a:lnTo>
                <a:lnTo>
                  <a:pt x="3496422" y="0"/>
                </a:lnTo>
                <a:lnTo>
                  <a:pt x="5205951" y="0"/>
                </a:lnTo>
                <a:lnTo>
                  <a:pt x="9547224" y="0"/>
                </a:lnTo>
                <a:lnTo>
                  <a:pt x="9547224" y="6857990"/>
                </a:lnTo>
                <a:lnTo>
                  <a:pt x="5205951" y="6857990"/>
                </a:lnTo>
                <a:lnTo>
                  <a:pt x="3496422" y="6857990"/>
                </a:lnTo>
                <a:lnTo>
                  <a:pt x="3032455" y="6857990"/>
                </a:lnTo>
                <a:lnTo>
                  <a:pt x="2716256" y="6857990"/>
                </a:lnTo>
                <a:lnTo>
                  <a:pt x="2502754" y="6857990"/>
                </a:lnTo>
                <a:lnTo>
                  <a:pt x="2390998" y="6780589"/>
                </a:lnTo>
                <a:cubicBezTo>
                  <a:pt x="2217180" y="6653099"/>
                  <a:pt x="2046553" y="6515388"/>
                  <a:pt x="1874350" y="6374805"/>
                </a:cubicBezTo>
                <a:cubicBezTo>
                  <a:pt x="1637944" y="6181811"/>
                  <a:pt x="1402594" y="5997460"/>
                  <a:pt x="1182548" y="5808437"/>
                </a:cubicBezTo>
                <a:lnTo>
                  <a:pt x="952037" y="5598378"/>
                </a:lnTo>
                <a:lnTo>
                  <a:pt x="952037" y="4861827"/>
                </a:lnTo>
                <a:lnTo>
                  <a:pt x="1467206" y="5757810"/>
                </a:lnTo>
                <a:lnTo>
                  <a:pt x="1730780" y="5757810"/>
                </a:lnTo>
                <a:lnTo>
                  <a:pt x="1730780" y="4496417"/>
                </a:lnTo>
                <a:lnTo>
                  <a:pt x="1485177" y="4496417"/>
                </a:lnTo>
                <a:lnTo>
                  <a:pt x="1485177" y="5376996"/>
                </a:lnTo>
                <a:lnTo>
                  <a:pt x="982844" y="4496417"/>
                </a:lnTo>
                <a:lnTo>
                  <a:pt x="706434" y="4496417"/>
                </a:lnTo>
                <a:lnTo>
                  <a:pt x="706434" y="5355017"/>
                </a:lnTo>
                <a:lnTo>
                  <a:pt x="582566" y="5214040"/>
                </a:lnTo>
                <a:lnTo>
                  <a:pt x="466262" y="5063753"/>
                </a:lnTo>
                <a:lnTo>
                  <a:pt x="466262" y="4496417"/>
                </a:lnTo>
                <a:lnTo>
                  <a:pt x="204399" y="4496417"/>
                </a:lnTo>
                <a:lnTo>
                  <a:pt x="204399" y="4612004"/>
                </a:lnTo>
                <a:lnTo>
                  <a:pt x="159889" y="4511738"/>
                </a:lnTo>
                <a:cubicBezTo>
                  <a:pt x="58046" y="4250777"/>
                  <a:pt x="0" y="3958519"/>
                  <a:pt x="0" y="3621651"/>
                </a:cubicBezTo>
                <a:cubicBezTo>
                  <a:pt x="0" y="2093189"/>
                  <a:pt x="573736" y="754640"/>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67A7070F-80B6-0143-4055-6EFE8D8CA464}"/>
              </a:ext>
            </a:extLst>
          </p:cNvPr>
          <p:cNvSpPr txBox="1"/>
          <p:nvPr/>
        </p:nvSpPr>
        <p:spPr>
          <a:xfrm>
            <a:off x="-13786236" y="73553"/>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Les infections respiratoires virales peuvent être diminuées (masque généralisé)</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11" name="Image 10">
            <a:extLst>
              <a:ext uri="{FF2B5EF4-FFF2-40B4-BE49-F238E27FC236}">
                <a16:creationId xmlns:a16="http://schemas.microsoft.com/office/drawing/2014/main" id="{AF8BE1E2-E2D0-4103-A952-F325C9CDF8BF}"/>
              </a:ext>
            </a:extLst>
          </p:cNvPr>
          <p:cNvPicPr>
            <a:picLocks noChangeAspect="1"/>
          </p:cNvPicPr>
          <p:nvPr/>
        </p:nvPicPr>
        <p:blipFill>
          <a:blip r:embed="rId8"/>
          <a:stretch>
            <a:fillRect/>
          </a:stretch>
        </p:blipFill>
        <p:spPr>
          <a:xfrm>
            <a:off x="-13284688" y="1402881"/>
            <a:ext cx="8202698" cy="4931212"/>
          </a:xfrm>
          <a:prstGeom prst="rect">
            <a:avLst/>
          </a:prstGeom>
        </p:spPr>
      </p:pic>
      <p:sp>
        <p:nvSpPr>
          <p:cNvPr id="13" name="ZoneTexte 12">
            <a:extLst>
              <a:ext uri="{FF2B5EF4-FFF2-40B4-BE49-F238E27FC236}">
                <a16:creationId xmlns:a16="http://schemas.microsoft.com/office/drawing/2014/main" id="{6DD1049F-37C7-E045-2E30-C14DC7317E53}"/>
              </a:ext>
            </a:extLst>
          </p:cNvPr>
          <p:cNvSpPr txBox="1"/>
          <p:nvPr/>
        </p:nvSpPr>
        <p:spPr>
          <a:xfrm>
            <a:off x="-13767009" y="6334098"/>
            <a:ext cx="12192001" cy="600164"/>
          </a:xfrm>
          <a:prstGeom prst="rect">
            <a:avLst/>
          </a:prstGeom>
          <a:noFill/>
        </p:spPr>
        <p:txBody>
          <a:bodyPr wrap="square">
            <a:spAutoFit/>
          </a:bodyPr>
          <a:lstStyle/>
          <a:p>
            <a:r>
              <a:rPr lang="fr-FR" sz="1100" dirty="0">
                <a:latin typeface="Arial" panose="020B0604020202020204" pitchFamily="34" charset="0"/>
                <a:cs typeface="Arial" panose="020B0604020202020204" pitchFamily="34" charset="0"/>
              </a:rPr>
              <a:t>https://</a:t>
            </a:r>
            <a:r>
              <a:rPr lang="fr-FR" sz="1100" dirty="0" err="1">
                <a:latin typeface="Arial" panose="020B0604020202020204" pitchFamily="34" charset="0"/>
                <a:cs typeface="Arial" panose="020B0604020202020204" pitchFamily="34" charset="0"/>
              </a:rPr>
              <a:t>www.santepubliquefrance.fr</a:t>
            </a:r>
            <a:r>
              <a:rPr lang="fr-FR" sz="1100" dirty="0">
                <a:latin typeface="Arial" panose="020B0604020202020204" pitchFamily="34" charset="0"/>
                <a:cs typeface="Arial" panose="020B0604020202020204" pitchFamily="34" charset="0"/>
              </a:rPr>
              <a:t>/maladies-et-traumatismes/maladies-et-infections-respiratoires/grippe/documents/bulletin-national/bulletin-epidemiologique-grippe-semaine-18.-bilan-preliminaire.-saison-2022-2023 ; https://</a:t>
            </a:r>
            <a:r>
              <a:rPr lang="fr-FR" sz="1100" dirty="0" err="1">
                <a:latin typeface="Arial" panose="020B0604020202020204" pitchFamily="34" charset="0"/>
                <a:cs typeface="Arial" panose="020B0604020202020204" pitchFamily="34" charset="0"/>
              </a:rPr>
              <a:t>www.santepubliquefrance.fr</a:t>
            </a:r>
            <a:r>
              <a:rPr lang="fr-FR" sz="1100" dirty="0">
                <a:latin typeface="Arial" panose="020B0604020202020204" pitchFamily="34" charset="0"/>
                <a:cs typeface="Arial" panose="020B0604020202020204" pitchFamily="34" charset="0"/>
              </a:rPr>
              <a:t>/maladies-et-traumatismes/maladies-et-infections-respiratoires/grippe/documents/bulletin-national/bulletin-epidemiologique-grippe.-bilan-de-la-surveillance-saison-2020-2021 </a:t>
            </a:r>
          </a:p>
        </p:txBody>
      </p:sp>
      <p:pic>
        <p:nvPicPr>
          <p:cNvPr id="14" name="Image 13">
            <a:extLst>
              <a:ext uri="{FF2B5EF4-FFF2-40B4-BE49-F238E27FC236}">
                <a16:creationId xmlns:a16="http://schemas.microsoft.com/office/drawing/2014/main" id="{5058DE9F-33F1-B52E-4C05-72AFEBF6C9B4}"/>
              </a:ext>
            </a:extLst>
          </p:cNvPr>
          <p:cNvPicPr>
            <a:picLocks noChangeAspect="1"/>
          </p:cNvPicPr>
          <p:nvPr/>
        </p:nvPicPr>
        <p:blipFill>
          <a:blip r:embed="rId9"/>
          <a:stretch>
            <a:fillRect/>
          </a:stretch>
        </p:blipFill>
        <p:spPr>
          <a:xfrm>
            <a:off x="-4927296" y="1935604"/>
            <a:ext cx="3170867" cy="725599"/>
          </a:xfrm>
          <a:prstGeom prst="rect">
            <a:avLst/>
          </a:prstGeom>
        </p:spPr>
      </p:pic>
      <p:pic>
        <p:nvPicPr>
          <p:cNvPr id="15" name="Image 14" descr="Une image contenant texte, Police, capture d’écran, blanc&#10;&#10;Description générée automatiquement">
            <a:extLst>
              <a:ext uri="{FF2B5EF4-FFF2-40B4-BE49-F238E27FC236}">
                <a16:creationId xmlns:a16="http://schemas.microsoft.com/office/drawing/2014/main" id="{C77B4F7E-7A44-90FD-BFB2-353EE27D9264}"/>
              </a:ext>
            </a:extLst>
          </p:cNvPr>
          <p:cNvPicPr>
            <a:picLocks noChangeAspect="1"/>
          </p:cNvPicPr>
          <p:nvPr/>
        </p:nvPicPr>
        <p:blipFill>
          <a:blip r:embed="rId10"/>
          <a:stretch>
            <a:fillRect/>
          </a:stretch>
        </p:blipFill>
        <p:spPr>
          <a:xfrm>
            <a:off x="-4927296" y="2848931"/>
            <a:ext cx="3236430" cy="940268"/>
          </a:xfrm>
          <a:prstGeom prst="rect">
            <a:avLst/>
          </a:prstGeom>
        </p:spPr>
      </p:pic>
      <p:sp>
        <p:nvSpPr>
          <p:cNvPr id="16" name="Terminaison 15">
            <a:extLst>
              <a:ext uri="{FF2B5EF4-FFF2-40B4-BE49-F238E27FC236}">
                <a16:creationId xmlns:a16="http://schemas.microsoft.com/office/drawing/2014/main" id="{B71A4763-D52D-3970-B00C-12A400C05B10}"/>
              </a:ext>
            </a:extLst>
          </p:cNvPr>
          <p:cNvSpPr/>
          <p:nvPr/>
        </p:nvSpPr>
        <p:spPr>
          <a:xfrm rot="10800000" flipH="1" flipV="1">
            <a:off x="-8926373" y="2305902"/>
            <a:ext cx="3434473" cy="256383"/>
          </a:xfrm>
          <a:prstGeom prst="flowChartTerminator">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70C0"/>
                </a:solidFill>
              </a:rPr>
              <a:t>Masque pour les soignants à l’hôpital</a:t>
            </a:r>
          </a:p>
        </p:txBody>
      </p:sp>
      <p:sp>
        <p:nvSpPr>
          <p:cNvPr id="17" name="Terminaison 16">
            <a:extLst>
              <a:ext uri="{FF2B5EF4-FFF2-40B4-BE49-F238E27FC236}">
                <a16:creationId xmlns:a16="http://schemas.microsoft.com/office/drawing/2014/main" id="{7C602353-88B9-0966-7135-35F47A458357}"/>
              </a:ext>
            </a:extLst>
          </p:cNvPr>
          <p:cNvSpPr/>
          <p:nvPr/>
        </p:nvSpPr>
        <p:spPr>
          <a:xfrm rot="10800000" flipH="1" flipV="1">
            <a:off x="-8838961" y="3789199"/>
            <a:ext cx="1148726" cy="694513"/>
          </a:xfrm>
          <a:prstGeom prst="flowChartTerminator">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70C0"/>
                </a:solidFill>
              </a:rPr>
              <a:t>Masque en écoles primaires</a:t>
            </a:r>
          </a:p>
        </p:txBody>
      </p:sp>
      <p:sp>
        <p:nvSpPr>
          <p:cNvPr id="18" name="Terminaison 17">
            <a:extLst>
              <a:ext uri="{FF2B5EF4-FFF2-40B4-BE49-F238E27FC236}">
                <a16:creationId xmlns:a16="http://schemas.microsoft.com/office/drawing/2014/main" id="{CE40E8DE-1F5E-2200-3BD1-F76AA94D7CD1}"/>
              </a:ext>
            </a:extLst>
          </p:cNvPr>
          <p:cNvSpPr/>
          <p:nvPr/>
        </p:nvSpPr>
        <p:spPr>
          <a:xfrm rot="10800000" flipH="1" flipV="1">
            <a:off x="-8926373" y="2719649"/>
            <a:ext cx="2075045" cy="849663"/>
          </a:xfrm>
          <a:prstGeom prst="flowChartTerminator">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70C0"/>
                </a:solidFill>
              </a:rPr>
              <a:t>Masque dans les lieux clos, de soins, transports, collèges-lycées</a:t>
            </a:r>
          </a:p>
        </p:txBody>
      </p:sp>
    </p:spTree>
    <p:extLst>
      <p:ext uri="{BB962C8B-B14F-4D97-AF65-F5344CB8AC3E}">
        <p14:creationId xmlns:p14="http://schemas.microsoft.com/office/powerpoint/2010/main" val="2596102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Détecteur de CO2 mural annonçant 528 ppm de CO2 en salle d’attente">
            <a:extLst>
              <a:ext uri="{FF2B5EF4-FFF2-40B4-BE49-F238E27FC236}">
                <a16:creationId xmlns:a16="http://schemas.microsoft.com/office/drawing/2014/main" id="{A05C7390-0224-1B6B-3A4D-AB2A87F411D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 uri="{28A0092B-C50C-407E-A947-70E740481C1C}">
                <a14:useLocalDpi xmlns:a14="http://schemas.microsoft.com/office/drawing/2010/main" val="0"/>
              </a:ext>
            </a:extLst>
          </a:blip>
          <a:srcRect t="4224"/>
          <a:stretch/>
        </p:blipFill>
        <p:spPr bwMode="auto">
          <a:xfrm>
            <a:off x="2644776" y="10"/>
            <a:ext cx="9547224" cy="6857990"/>
          </a:xfrm>
          <a:custGeom>
            <a:avLst/>
            <a:gdLst/>
            <a:ahLst/>
            <a:cxnLst/>
            <a:rect l="l" t="t" r="r" b="b"/>
            <a:pathLst>
              <a:path w="9547224" h="6857990">
                <a:moveTo>
                  <a:pt x="706434" y="5355017"/>
                </a:moveTo>
                <a:lnTo>
                  <a:pt x="719278" y="5369635"/>
                </a:lnTo>
                <a:cubicBezTo>
                  <a:pt x="766547" y="5420515"/>
                  <a:pt x="815441" y="5470479"/>
                  <a:pt x="865736" y="5519734"/>
                </a:cubicBezTo>
                <a:lnTo>
                  <a:pt x="952037" y="5598378"/>
                </a:lnTo>
                <a:lnTo>
                  <a:pt x="952037" y="5757810"/>
                </a:lnTo>
                <a:lnTo>
                  <a:pt x="706434" y="5757810"/>
                </a:lnTo>
                <a:close/>
                <a:moveTo>
                  <a:pt x="8565712" y="4715492"/>
                </a:moveTo>
                <a:lnTo>
                  <a:pt x="8872074" y="4715492"/>
                </a:lnTo>
                <a:cubicBezTo>
                  <a:pt x="8929124" y="4715492"/>
                  <a:pt x="8971913" y="4722909"/>
                  <a:pt x="9000439" y="4737742"/>
                </a:cubicBezTo>
                <a:cubicBezTo>
                  <a:pt x="9051214" y="4763985"/>
                  <a:pt x="9076602" y="4815331"/>
                  <a:pt x="9076602" y="4891779"/>
                </a:cubicBezTo>
                <a:cubicBezTo>
                  <a:pt x="9076602" y="4962522"/>
                  <a:pt x="9050358" y="5009875"/>
                  <a:pt x="8997871" y="5033836"/>
                </a:cubicBezTo>
                <a:cubicBezTo>
                  <a:pt x="8968205" y="5047528"/>
                  <a:pt x="8923705" y="5054374"/>
                  <a:pt x="8864373" y="5054374"/>
                </a:cubicBezTo>
                <a:lnTo>
                  <a:pt x="8565712" y="5054374"/>
                </a:lnTo>
                <a:close/>
                <a:moveTo>
                  <a:pt x="4669987" y="4715492"/>
                </a:moveTo>
                <a:lnTo>
                  <a:pt x="4976350" y="4715492"/>
                </a:lnTo>
                <a:cubicBezTo>
                  <a:pt x="5033400" y="4715492"/>
                  <a:pt x="5076188" y="4722909"/>
                  <a:pt x="5104714" y="4737742"/>
                </a:cubicBezTo>
                <a:cubicBezTo>
                  <a:pt x="5155489" y="4763985"/>
                  <a:pt x="5180876" y="4815331"/>
                  <a:pt x="5180877" y="4891779"/>
                </a:cubicBezTo>
                <a:cubicBezTo>
                  <a:pt x="5180876" y="4962522"/>
                  <a:pt x="5154633" y="5009875"/>
                  <a:pt x="5102147" y="5033836"/>
                </a:cubicBezTo>
                <a:cubicBezTo>
                  <a:pt x="5072480" y="5047528"/>
                  <a:pt x="5027980" y="5054374"/>
                  <a:pt x="4968648" y="5054374"/>
                </a:cubicBezTo>
                <a:lnTo>
                  <a:pt x="4669987" y="5054374"/>
                </a:lnTo>
                <a:close/>
                <a:moveTo>
                  <a:pt x="3602294" y="4681262"/>
                </a:moveTo>
                <a:cubicBezTo>
                  <a:pt x="3706697" y="4681262"/>
                  <a:pt x="3789563" y="4719914"/>
                  <a:pt x="3850893" y="4797217"/>
                </a:cubicBezTo>
                <a:cubicBezTo>
                  <a:pt x="3912222" y="4874521"/>
                  <a:pt x="3942887" y="4983916"/>
                  <a:pt x="3942887" y="5125402"/>
                </a:cubicBezTo>
                <a:cubicBezTo>
                  <a:pt x="3942887" y="5267459"/>
                  <a:pt x="3912365" y="5376996"/>
                  <a:pt x="3851321" y="5454015"/>
                </a:cubicBezTo>
                <a:cubicBezTo>
                  <a:pt x="3789706" y="5531033"/>
                  <a:pt x="3706697" y="5569542"/>
                  <a:pt x="3602294" y="5569542"/>
                </a:cubicBezTo>
                <a:cubicBezTo>
                  <a:pt x="3497891" y="5569542"/>
                  <a:pt x="3414597" y="5531033"/>
                  <a:pt x="3352412" y="5454015"/>
                </a:cubicBezTo>
                <a:cubicBezTo>
                  <a:pt x="3290226" y="5376996"/>
                  <a:pt x="3259133" y="5267459"/>
                  <a:pt x="3259133" y="5125402"/>
                </a:cubicBezTo>
                <a:cubicBezTo>
                  <a:pt x="3259133" y="4983346"/>
                  <a:pt x="3290226" y="4873808"/>
                  <a:pt x="3352412" y="4796790"/>
                </a:cubicBezTo>
                <a:cubicBezTo>
                  <a:pt x="3414597" y="4719771"/>
                  <a:pt x="3497891" y="4681262"/>
                  <a:pt x="3602294" y="4681262"/>
                </a:cubicBezTo>
                <a:close/>
                <a:moveTo>
                  <a:pt x="204399" y="4612004"/>
                </a:moveTo>
                <a:lnTo>
                  <a:pt x="244261" y="4701798"/>
                </a:lnTo>
                <a:cubicBezTo>
                  <a:pt x="305687" y="4824870"/>
                  <a:pt x="377172" y="4940950"/>
                  <a:pt x="456935" y="5051701"/>
                </a:cubicBezTo>
                <a:lnTo>
                  <a:pt x="466262" y="5063753"/>
                </a:lnTo>
                <a:lnTo>
                  <a:pt x="466262" y="5757810"/>
                </a:lnTo>
                <a:lnTo>
                  <a:pt x="204399" y="5757810"/>
                </a:lnTo>
                <a:close/>
                <a:moveTo>
                  <a:pt x="1977537" y="4498129"/>
                </a:moveTo>
                <a:lnTo>
                  <a:pt x="1977537" y="5757810"/>
                </a:lnTo>
                <a:lnTo>
                  <a:pt x="2239400" y="5757810"/>
                </a:lnTo>
                <a:lnTo>
                  <a:pt x="2239400" y="5228949"/>
                </a:lnTo>
                <a:lnTo>
                  <a:pt x="2793078" y="5228949"/>
                </a:lnTo>
                <a:lnTo>
                  <a:pt x="2793078" y="5009874"/>
                </a:lnTo>
                <a:lnTo>
                  <a:pt x="2239400" y="5009874"/>
                </a:lnTo>
                <a:lnTo>
                  <a:pt x="2239400" y="4719771"/>
                </a:lnTo>
                <a:lnTo>
                  <a:pt x="2871808" y="4719771"/>
                </a:lnTo>
                <a:lnTo>
                  <a:pt x="2871808" y="4498129"/>
                </a:lnTo>
                <a:close/>
                <a:moveTo>
                  <a:pt x="8308128" y="4496417"/>
                </a:moveTo>
                <a:lnTo>
                  <a:pt x="8308128" y="5757810"/>
                </a:lnTo>
                <a:lnTo>
                  <a:pt x="8565712" y="5757810"/>
                </a:lnTo>
                <a:lnTo>
                  <a:pt x="8565712" y="5263180"/>
                </a:lnTo>
                <a:lnTo>
                  <a:pt x="8837844" y="5263180"/>
                </a:lnTo>
                <a:cubicBezTo>
                  <a:pt x="8915432" y="5263180"/>
                  <a:pt x="8968348" y="5276587"/>
                  <a:pt x="8996588" y="5303401"/>
                </a:cubicBezTo>
                <a:cubicBezTo>
                  <a:pt x="9024828" y="5330215"/>
                  <a:pt x="9039518" y="5383842"/>
                  <a:pt x="9040660" y="5464284"/>
                </a:cubicBezTo>
                <a:lnTo>
                  <a:pt x="9042371" y="5581523"/>
                </a:lnTo>
                <a:cubicBezTo>
                  <a:pt x="9042941" y="5618606"/>
                  <a:pt x="9046650" y="5654833"/>
                  <a:pt x="9053496" y="5690205"/>
                </a:cubicBezTo>
                <a:cubicBezTo>
                  <a:pt x="9056919" y="5707320"/>
                  <a:pt x="9062623" y="5729855"/>
                  <a:pt x="9070611" y="5757810"/>
                </a:cubicBezTo>
                <a:lnTo>
                  <a:pt x="9360714" y="5757810"/>
                </a:lnTo>
                <a:lnTo>
                  <a:pt x="9360714" y="5726147"/>
                </a:lnTo>
                <a:cubicBezTo>
                  <a:pt x="9335611" y="5710743"/>
                  <a:pt x="9319638" y="5686782"/>
                  <a:pt x="9312792" y="5654263"/>
                </a:cubicBezTo>
                <a:cubicBezTo>
                  <a:pt x="9308227" y="5633725"/>
                  <a:pt x="9305946" y="5594645"/>
                  <a:pt x="9305946" y="5537023"/>
                </a:cubicBezTo>
                <a:lnTo>
                  <a:pt x="9305946" y="5452303"/>
                </a:lnTo>
                <a:cubicBezTo>
                  <a:pt x="9305946" y="5363874"/>
                  <a:pt x="9293822" y="5298124"/>
                  <a:pt x="9269576" y="5255050"/>
                </a:cubicBezTo>
                <a:cubicBezTo>
                  <a:pt x="9245328" y="5211977"/>
                  <a:pt x="9204110" y="5178745"/>
                  <a:pt x="9145918" y="5155354"/>
                </a:cubicBezTo>
                <a:cubicBezTo>
                  <a:pt x="9215520" y="5131392"/>
                  <a:pt x="9265439" y="5090459"/>
                  <a:pt x="9295677" y="5032552"/>
                </a:cubicBezTo>
                <a:cubicBezTo>
                  <a:pt x="9325913" y="4974646"/>
                  <a:pt x="9341032" y="4915740"/>
                  <a:pt x="9341032" y="4855837"/>
                </a:cubicBezTo>
                <a:cubicBezTo>
                  <a:pt x="9341032" y="4806203"/>
                  <a:pt x="9333044" y="4761989"/>
                  <a:pt x="9317071" y="4723194"/>
                </a:cubicBezTo>
                <a:cubicBezTo>
                  <a:pt x="9301096" y="4684400"/>
                  <a:pt x="9279417" y="4649028"/>
                  <a:pt x="9252033" y="4617080"/>
                </a:cubicBezTo>
                <a:cubicBezTo>
                  <a:pt x="9218943" y="4578285"/>
                  <a:pt x="9178579" y="4548904"/>
                  <a:pt x="9130942" y="4528936"/>
                </a:cubicBezTo>
                <a:cubicBezTo>
                  <a:pt x="9083305" y="4508969"/>
                  <a:pt x="9015272" y="4498129"/>
                  <a:pt x="8926843" y="4496417"/>
                </a:cubicBezTo>
                <a:close/>
                <a:moveTo>
                  <a:pt x="7138264" y="4496417"/>
                </a:moveTo>
                <a:lnTo>
                  <a:pt x="7138264" y="5757810"/>
                </a:lnTo>
                <a:lnTo>
                  <a:pt x="8094150" y="5757810"/>
                </a:lnTo>
                <a:lnTo>
                  <a:pt x="8094150" y="5531033"/>
                </a:lnTo>
                <a:lnTo>
                  <a:pt x="7395849" y="5531033"/>
                </a:lnTo>
                <a:lnTo>
                  <a:pt x="7395849" y="5206699"/>
                </a:lnTo>
                <a:lnTo>
                  <a:pt x="8008574" y="5206699"/>
                </a:lnTo>
                <a:lnTo>
                  <a:pt x="8008574" y="4987624"/>
                </a:lnTo>
                <a:lnTo>
                  <a:pt x="7395849" y="4987624"/>
                </a:lnTo>
                <a:lnTo>
                  <a:pt x="7395849" y="4719771"/>
                </a:lnTo>
                <a:lnTo>
                  <a:pt x="8063343" y="4719771"/>
                </a:lnTo>
                <a:lnTo>
                  <a:pt x="8063343" y="4496417"/>
                </a:lnTo>
                <a:close/>
                <a:moveTo>
                  <a:pt x="5668959" y="4496417"/>
                </a:moveTo>
                <a:lnTo>
                  <a:pt x="5668959" y="5757810"/>
                </a:lnTo>
                <a:lnTo>
                  <a:pt x="5914562" y="5757810"/>
                </a:lnTo>
                <a:lnTo>
                  <a:pt x="5914562" y="4904616"/>
                </a:lnTo>
                <a:cubicBezTo>
                  <a:pt x="5914562" y="4880084"/>
                  <a:pt x="5914276" y="4845711"/>
                  <a:pt x="5913706" y="4801496"/>
                </a:cubicBezTo>
                <a:cubicBezTo>
                  <a:pt x="5913136" y="4757282"/>
                  <a:pt x="5912850" y="4723194"/>
                  <a:pt x="5912850" y="4699233"/>
                </a:cubicBezTo>
                <a:lnTo>
                  <a:pt x="6149896" y="5757810"/>
                </a:lnTo>
                <a:lnTo>
                  <a:pt x="6405769" y="5757810"/>
                </a:lnTo>
                <a:lnTo>
                  <a:pt x="6644526" y="4699233"/>
                </a:lnTo>
                <a:cubicBezTo>
                  <a:pt x="6644526" y="4723194"/>
                  <a:pt x="6644242" y="4757282"/>
                  <a:pt x="6643671" y="4801496"/>
                </a:cubicBezTo>
                <a:cubicBezTo>
                  <a:pt x="6643100" y="4845711"/>
                  <a:pt x="6642815" y="4880084"/>
                  <a:pt x="6642815" y="4904616"/>
                </a:cubicBezTo>
                <a:lnTo>
                  <a:pt x="6642815" y="5757810"/>
                </a:lnTo>
                <a:lnTo>
                  <a:pt x="6888419" y="5757810"/>
                </a:lnTo>
                <a:lnTo>
                  <a:pt x="6888419" y="4496417"/>
                </a:lnTo>
                <a:lnTo>
                  <a:pt x="6509316" y="4496417"/>
                </a:lnTo>
                <a:lnTo>
                  <a:pt x="6281684" y="5488245"/>
                </a:lnTo>
                <a:lnTo>
                  <a:pt x="6052340" y="4496417"/>
                </a:lnTo>
                <a:close/>
                <a:moveTo>
                  <a:pt x="4412403" y="4496417"/>
                </a:moveTo>
                <a:lnTo>
                  <a:pt x="4412403" y="5757810"/>
                </a:lnTo>
                <a:lnTo>
                  <a:pt x="4669987" y="5757810"/>
                </a:lnTo>
                <a:lnTo>
                  <a:pt x="4669987" y="5263180"/>
                </a:lnTo>
                <a:lnTo>
                  <a:pt x="4942119" y="5263180"/>
                </a:lnTo>
                <a:cubicBezTo>
                  <a:pt x="5019708" y="5263180"/>
                  <a:pt x="5072623" y="5276587"/>
                  <a:pt x="5100863" y="5303401"/>
                </a:cubicBezTo>
                <a:cubicBezTo>
                  <a:pt x="5129103" y="5330215"/>
                  <a:pt x="5143794" y="5383842"/>
                  <a:pt x="5144935" y="5464284"/>
                </a:cubicBezTo>
                <a:lnTo>
                  <a:pt x="5146646" y="5581523"/>
                </a:lnTo>
                <a:cubicBezTo>
                  <a:pt x="5147217" y="5618606"/>
                  <a:pt x="5150925" y="5654833"/>
                  <a:pt x="5157771" y="5690205"/>
                </a:cubicBezTo>
                <a:cubicBezTo>
                  <a:pt x="5161194" y="5707320"/>
                  <a:pt x="5166899" y="5729855"/>
                  <a:pt x="5174886" y="5757810"/>
                </a:cubicBezTo>
                <a:lnTo>
                  <a:pt x="5464990" y="5757810"/>
                </a:lnTo>
                <a:lnTo>
                  <a:pt x="5464990" y="5726147"/>
                </a:lnTo>
                <a:cubicBezTo>
                  <a:pt x="5439887" y="5710743"/>
                  <a:pt x="5423913" y="5686782"/>
                  <a:pt x="5417067" y="5654263"/>
                </a:cubicBezTo>
                <a:cubicBezTo>
                  <a:pt x="5412503" y="5633725"/>
                  <a:pt x="5410221" y="5594645"/>
                  <a:pt x="5410221" y="5537023"/>
                </a:cubicBezTo>
                <a:lnTo>
                  <a:pt x="5410221" y="5452303"/>
                </a:lnTo>
                <a:cubicBezTo>
                  <a:pt x="5410221" y="5363874"/>
                  <a:pt x="5398097" y="5298124"/>
                  <a:pt x="5373851" y="5255050"/>
                </a:cubicBezTo>
                <a:cubicBezTo>
                  <a:pt x="5349604" y="5211977"/>
                  <a:pt x="5308385" y="5178745"/>
                  <a:pt x="5250193" y="5155354"/>
                </a:cubicBezTo>
                <a:cubicBezTo>
                  <a:pt x="5319795" y="5131392"/>
                  <a:pt x="5369715" y="5090459"/>
                  <a:pt x="5399952" y="5032552"/>
                </a:cubicBezTo>
                <a:cubicBezTo>
                  <a:pt x="5430188" y="4974646"/>
                  <a:pt x="5445307" y="4915740"/>
                  <a:pt x="5445307" y="4855837"/>
                </a:cubicBezTo>
                <a:cubicBezTo>
                  <a:pt x="5445307" y="4806203"/>
                  <a:pt x="5437320" y="4761989"/>
                  <a:pt x="5421346" y="4723194"/>
                </a:cubicBezTo>
                <a:cubicBezTo>
                  <a:pt x="5405371" y="4684400"/>
                  <a:pt x="5383692" y="4649028"/>
                  <a:pt x="5356308" y="4617080"/>
                </a:cubicBezTo>
                <a:cubicBezTo>
                  <a:pt x="5323218" y="4578285"/>
                  <a:pt x="5282855" y="4548904"/>
                  <a:pt x="5235218" y="4528936"/>
                </a:cubicBezTo>
                <a:cubicBezTo>
                  <a:pt x="5187580" y="4508969"/>
                  <a:pt x="5119547" y="4498129"/>
                  <a:pt x="5031118" y="4496417"/>
                </a:cubicBezTo>
                <a:close/>
                <a:moveTo>
                  <a:pt x="3602294" y="4457908"/>
                </a:moveTo>
                <a:cubicBezTo>
                  <a:pt x="3422013" y="4457908"/>
                  <a:pt x="3284236" y="4506972"/>
                  <a:pt x="3188961" y="4605099"/>
                </a:cubicBezTo>
                <a:cubicBezTo>
                  <a:pt x="3061167" y="4720912"/>
                  <a:pt x="2997270" y="4894346"/>
                  <a:pt x="2997270" y="5125402"/>
                </a:cubicBezTo>
                <a:cubicBezTo>
                  <a:pt x="2997270" y="5351894"/>
                  <a:pt x="3061167" y="5525328"/>
                  <a:pt x="3188961" y="5645705"/>
                </a:cubicBezTo>
                <a:cubicBezTo>
                  <a:pt x="3284236" y="5743833"/>
                  <a:pt x="3422013" y="5792896"/>
                  <a:pt x="3602294" y="5792896"/>
                </a:cubicBezTo>
                <a:cubicBezTo>
                  <a:pt x="3782574" y="5792896"/>
                  <a:pt x="3920352" y="5743833"/>
                  <a:pt x="4015627" y="5645705"/>
                </a:cubicBezTo>
                <a:cubicBezTo>
                  <a:pt x="4142850" y="5525328"/>
                  <a:pt x="4206461" y="5351894"/>
                  <a:pt x="4206462" y="5125402"/>
                </a:cubicBezTo>
                <a:cubicBezTo>
                  <a:pt x="4206461" y="4894346"/>
                  <a:pt x="4142850" y="4720912"/>
                  <a:pt x="4015627" y="4605099"/>
                </a:cubicBezTo>
                <a:cubicBezTo>
                  <a:pt x="3920352" y="4506972"/>
                  <a:pt x="3782574" y="4457908"/>
                  <a:pt x="3602294" y="4457908"/>
                </a:cubicBezTo>
                <a:close/>
                <a:moveTo>
                  <a:pt x="6813111" y="2610467"/>
                </a:moveTo>
                <a:lnTo>
                  <a:pt x="7119474" y="2610467"/>
                </a:lnTo>
                <a:cubicBezTo>
                  <a:pt x="7176524" y="2610467"/>
                  <a:pt x="7219312" y="2617884"/>
                  <a:pt x="7247838" y="2632717"/>
                </a:cubicBezTo>
                <a:cubicBezTo>
                  <a:pt x="7298614" y="2658961"/>
                  <a:pt x="7324002" y="2710306"/>
                  <a:pt x="7324002" y="2786755"/>
                </a:cubicBezTo>
                <a:cubicBezTo>
                  <a:pt x="7324002" y="2857497"/>
                  <a:pt x="7297758" y="2904850"/>
                  <a:pt x="7245272" y="2928811"/>
                </a:cubicBezTo>
                <a:cubicBezTo>
                  <a:pt x="7215604" y="2942503"/>
                  <a:pt x="7171105" y="2949349"/>
                  <a:pt x="7111772" y="2949349"/>
                </a:cubicBezTo>
                <a:lnTo>
                  <a:pt x="6813111" y="2949349"/>
                </a:lnTo>
                <a:close/>
                <a:moveTo>
                  <a:pt x="2917387" y="2610467"/>
                </a:moveTo>
                <a:lnTo>
                  <a:pt x="3223749" y="2610467"/>
                </a:lnTo>
                <a:cubicBezTo>
                  <a:pt x="3280800" y="2610467"/>
                  <a:pt x="3323588" y="2617884"/>
                  <a:pt x="3352114" y="2632717"/>
                </a:cubicBezTo>
                <a:cubicBezTo>
                  <a:pt x="3402889" y="2658961"/>
                  <a:pt x="3428276" y="2710306"/>
                  <a:pt x="3428276" y="2786755"/>
                </a:cubicBezTo>
                <a:cubicBezTo>
                  <a:pt x="3428276" y="2857497"/>
                  <a:pt x="3402033" y="2904850"/>
                  <a:pt x="3349546" y="2928811"/>
                </a:cubicBezTo>
                <a:cubicBezTo>
                  <a:pt x="3319880" y="2942503"/>
                  <a:pt x="3275380" y="2949349"/>
                  <a:pt x="3216047" y="2949349"/>
                </a:cubicBezTo>
                <a:lnTo>
                  <a:pt x="2917387" y="2949349"/>
                </a:lnTo>
                <a:close/>
                <a:moveTo>
                  <a:pt x="1849694" y="2576237"/>
                </a:moveTo>
                <a:cubicBezTo>
                  <a:pt x="1954097" y="2576237"/>
                  <a:pt x="2036963" y="2614889"/>
                  <a:pt x="2098293" y="2692193"/>
                </a:cubicBezTo>
                <a:cubicBezTo>
                  <a:pt x="2159622" y="2769497"/>
                  <a:pt x="2190287" y="2878891"/>
                  <a:pt x="2190287" y="3020377"/>
                </a:cubicBezTo>
                <a:cubicBezTo>
                  <a:pt x="2190287" y="3162434"/>
                  <a:pt x="2159765" y="3271971"/>
                  <a:pt x="2098721" y="3348990"/>
                </a:cubicBezTo>
                <a:cubicBezTo>
                  <a:pt x="2037106" y="3426008"/>
                  <a:pt x="1954097" y="3464518"/>
                  <a:pt x="1849694" y="3464518"/>
                </a:cubicBezTo>
                <a:cubicBezTo>
                  <a:pt x="1745291" y="3464518"/>
                  <a:pt x="1661997" y="3426008"/>
                  <a:pt x="1599811" y="3348990"/>
                </a:cubicBezTo>
                <a:cubicBezTo>
                  <a:pt x="1537626" y="3271971"/>
                  <a:pt x="1506533" y="3162434"/>
                  <a:pt x="1506533" y="3020377"/>
                </a:cubicBezTo>
                <a:cubicBezTo>
                  <a:pt x="1506533" y="2878321"/>
                  <a:pt x="1537626" y="2768784"/>
                  <a:pt x="1599811" y="2691765"/>
                </a:cubicBezTo>
                <a:cubicBezTo>
                  <a:pt x="1661997" y="2614746"/>
                  <a:pt x="1745291" y="2576237"/>
                  <a:pt x="1849694" y="2576237"/>
                </a:cubicBezTo>
                <a:close/>
                <a:moveTo>
                  <a:pt x="224937" y="2393104"/>
                </a:moveTo>
                <a:lnTo>
                  <a:pt x="224937" y="3652785"/>
                </a:lnTo>
                <a:lnTo>
                  <a:pt x="486800" y="3652785"/>
                </a:lnTo>
                <a:lnTo>
                  <a:pt x="486800" y="3123924"/>
                </a:lnTo>
                <a:lnTo>
                  <a:pt x="1040479" y="3123924"/>
                </a:lnTo>
                <a:lnTo>
                  <a:pt x="1040479" y="2904849"/>
                </a:lnTo>
                <a:lnTo>
                  <a:pt x="486800" y="2904849"/>
                </a:lnTo>
                <a:lnTo>
                  <a:pt x="486800" y="2614746"/>
                </a:lnTo>
                <a:lnTo>
                  <a:pt x="1119208" y="2614746"/>
                </a:lnTo>
                <a:lnTo>
                  <a:pt x="1119208" y="2393104"/>
                </a:lnTo>
                <a:close/>
                <a:moveTo>
                  <a:pt x="6555527" y="2391393"/>
                </a:moveTo>
                <a:lnTo>
                  <a:pt x="6555527" y="3652785"/>
                </a:lnTo>
                <a:lnTo>
                  <a:pt x="6813111" y="3652785"/>
                </a:lnTo>
                <a:lnTo>
                  <a:pt x="6813111" y="3158155"/>
                </a:lnTo>
                <a:lnTo>
                  <a:pt x="7085244" y="3158155"/>
                </a:lnTo>
                <a:cubicBezTo>
                  <a:pt x="7162832" y="3158155"/>
                  <a:pt x="7215748" y="3171562"/>
                  <a:pt x="7243988" y="3198376"/>
                </a:cubicBezTo>
                <a:cubicBezTo>
                  <a:pt x="7272228" y="3225190"/>
                  <a:pt x="7286918" y="3278817"/>
                  <a:pt x="7288060" y="3359259"/>
                </a:cubicBezTo>
                <a:lnTo>
                  <a:pt x="7289771" y="3476498"/>
                </a:lnTo>
                <a:cubicBezTo>
                  <a:pt x="7290341" y="3513581"/>
                  <a:pt x="7294050" y="3549809"/>
                  <a:pt x="7300896" y="3585180"/>
                </a:cubicBezTo>
                <a:cubicBezTo>
                  <a:pt x="7304319" y="3602295"/>
                  <a:pt x="7310024" y="3624830"/>
                  <a:pt x="7318011" y="3652785"/>
                </a:cubicBezTo>
                <a:lnTo>
                  <a:pt x="7608114" y="3652785"/>
                </a:lnTo>
                <a:lnTo>
                  <a:pt x="7608114" y="3621122"/>
                </a:lnTo>
                <a:cubicBezTo>
                  <a:pt x="7583012" y="3605718"/>
                  <a:pt x="7567038" y="3581757"/>
                  <a:pt x="7560192" y="3549238"/>
                </a:cubicBezTo>
                <a:cubicBezTo>
                  <a:pt x="7555627" y="3528700"/>
                  <a:pt x="7553346" y="3489620"/>
                  <a:pt x="7553346" y="3431999"/>
                </a:cubicBezTo>
                <a:lnTo>
                  <a:pt x="7553346" y="3347278"/>
                </a:lnTo>
                <a:cubicBezTo>
                  <a:pt x="7553346" y="3258850"/>
                  <a:pt x="7541222" y="3193099"/>
                  <a:pt x="7516976" y="3150025"/>
                </a:cubicBezTo>
                <a:cubicBezTo>
                  <a:pt x="7492728" y="3106952"/>
                  <a:pt x="7451510" y="3073720"/>
                  <a:pt x="7393318" y="3050329"/>
                </a:cubicBezTo>
                <a:cubicBezTo>
                  <a:pt x="7462920" y="3026368"/>
                  <a:pt x="7512839" y="2985434"/>
                  <a:pt x="7543076" y="2927527"/>
                </a:cubicBezTo>
                <a:cubicBezTo>
                  <a:pt x="7573313" y="2869621"/>
                  <a:pt x="7588432" y="2810716"/>
                  <a:pt x="7588432" y="2750812"/>
                </a:cubicBezTo>
                <a:cubicBezTo>
                  <a:pt x="7588432" y="2701178"/>
                  <a:pt x="7580444" y="2656964"/>
                  <a:pt x="7564470" y="2618169"/>
                </a:cubicBezTo>
                <a:cubicBezTo>
                  <a:pt x="7548496" y="2579375"/>
                  <a:pt x="7526817" y="2544003"/>
                  <a:pt x="7499432" y="2512055"/>
                </a:cubicBezTo>
                <a:cubicBezTo>
                  <a:pt x="7466343" y="2473260"/>
                  <a:pt x="7425979" y="2443879"/>
                  <a:pt x="7378342" y="2423911"/>
                </a:cubicBezTo>
                <a:cubicBezTo>
                  <a:pt x="7330704" y="2403944"/>
                  <a:pt x="7262672" y="2393104"/>
                  <a:pt x="7174243" y="2391393"/>
                </a:cubicBezTo>
                <a:close/>
                <a:moveTo>
                  <a:pt x="5385664" y="2391393"/>
                </a:moveTo>
                <a:lnTo>
                  <a:pt x="5385664" y="3652785"/>
                </a:lnTo>
                <a:lnTo>
                  <a:pt x="6341550" y="3652785"/>
                </a:lnTo>
                <a:lnTo>
                  <a:pt x="6341550" y="3426008"/>
                </a:lnTo>
                <a:lnTo>
                  <a:pt x="5643248" y="3426008"/>
                </a:lnTo>
                <a:lnTo>
                  <a:pt x="5643248" y="3101675"/>
                </a:lnTo>
                <a:lnTo>
                  <a:pt x="6255973" y="3101675"/>
                </a:lnTo>
                <a:lnTo>
                  <a:pt x="6255973" y="2882600"/>
                </a:lnTo>
                <a:lnTo>
                  <a:pt x="5643248" y="2882600"/>
                </a:lnTo>
                <a:lnTo>
                  <a:pt x="5643248" y="2614746"/>
                </a:lnTo>
                <a:lnTo>
                  <a:pt x="6310742" y="2614746"/>
                </a:lnTo>
                <a:lnTo>
                  <a:pt x="6310742" y="2391393"/>
                </a:lnTo>
                <a:close/>
                <a:moveTo>
                  <a:pt x="3916358" y="2391393"/>
                </a:moveTo>
                <a:lnTo>
                  <a:pt x="3916358" y="3652785"/>
                </a:lnTo>
                <a:lnTo>
                  <a:pt x="4161962" y="3652785"/>
                </a:lnTo>
                <a:lnTo>
                  <a:pt x="4161962" y="2799591"/>
                </a:lnTo>
                <a:cubicBezTo>
                  <a:pt x="4161962" y="2775059"/>
                  <a:pt x="4161677" y="2740686"/>
                  <a:pt x="4161106" y="2696471"/>
                </a:cubicBezTo>
                <a:cubicBezTo>
                  <a:pt x="4160535" y="2652257"/>
                  <a:pt x="4160250" y="2618169"/>
                  <a:pt x="4160251" y="2594208"/>
                </a:cubicBezTo>
                <a:lnTo>
                  <a:pt x="4397297" y="3652785"/>
                </a:lnTo>
                <a:lnTo>
                  <a:pt x="4653169" y="3652785"/>
                </a:lnTo>
                <a:lnTo>
                  <a:pt x="4891927" y="2594208"/>
                </a:lnTo>
                <a:cubicBezTo>
                  <a:pt x="4891926" y="2618169"/>
                  <a:pt x="4891642" y="2652257"/>
                  <a:pt x="4891071" y="2696471"/>
                </a:cubicBezTo>
                <a:cubicBezTo>
                  <a:pt x="4890500" y="2740686"/>
                  <a:pt x="4890215" y="2775059"/>
                  <a:pt x="4890215" y="2799591"/>
                </a:cubicBezTo>
                <a:lnTo>
                  <a:pt x="4890215" y="3652785"/>
                </a:lnTo>
                <a:lnTo>
                  <a:pt x="5135818" y="3652785"/>
                </a:lnTo>
                <a:lnTo>
                  <a:pt x="5135818" y="2391393"/>
                </a:lnTo>
                <a:lnTo>
                  <a:pt x="4756717" y="2391393"/>
                </a:lnTo>
                <a:lnTo>
                  <a:pt x="4529084" y="3383220"/>
                </a:lnTo>
                <a:lnTo>
                  <a:pt x="4299740" y="2391393"/>
                </a:lnTo>
                <a:close/>
                <a:moveTo>
                  <a:pt x="2659802" y="2391393"/>
                </a:moveTo>
                <a:lnTo>
                  <a:pt x="2659802" y="3652785"/>
                </a:lnTo>
                <a:lnTo>
                  <a:pt x="2917387" y="3652785"/>
                </a:lnTo>
                <a:lnTo>
                  <a:pt x="2917387" y="3158155"/>
                </a:lnTo>
                <a:lnTo>
                  <a:pt x="3189519" y="3158155"/>
                </a:lnTo>
                <a:cubicBezTo>
                  <a:pt x="3267108" y="3158155"/>
                  <a:pt x="3320023" y="3171562"/>
                  <a:pt x="3348263" y="3198376"/>
                </a:cubicBezTo>
                <a:cubicBezTo>
                  <a:pt x="3376503" y="3225190"/>
                  <a:pt x="3391193" y="3278817"/>
                  <a:pt x="3392335" y="3359259"/>
                </a:cubicBezTo>
                <a:lnTo>
                  <a:pt x="3394046" y="3476498"/>
                </a:lnTo>
                <a:cubicBezTo>
                  <a:pt x="3394617" y="3513581"/>
                  <a:pt x="3398325" y="3549809"/>
                  <a:pt x="3405171" y="3585180"/>
                </a:cubicBezTo>
                <a:cubicBezTo>
                  <a:pt x="3408594" y="3602295"/>
                  <a:pt x="3414299" y="3624830"/>
                  <a:pt x="3422286" y="3652785"/>
                </a:cubicBezTo>
                <a:lnTo>
                  <a:pt x="3712389" y="3652785"/>
                </a:lnTo>
                <a:lnTo>
                  <a:pt x="3712389" y="3621122"/>
                </a:lnTo>
                <a:cubicBezTo>
                  <a:pt x="3687287" y="3605718"/>
                  <a:pt x="3671313" y="3581757"/>
                  <a:pt x="3664467" y="3549238"/>
                </a:cubicBezTo>
                <a:cubicBezTo>
                  <a:pt x="3659902" y="3528700"/>
                  <a:pt x="3657621" y="3489620"/>
                  <a:pt x="3657621" y="3431999"/>
                </a:cubicBezTo>
                <a:lnTo>
                  <a:pt x="3657621" y="3347278"/>
                </a:lnTo>
                <a:cubicBezTo>
                  <a:pt x="3657621" y="3258850"/>
                  <a:pt x="3645497" y="3193099"/>
                  <a:pt x="3621251" y="3150025"/>
                </a:cubicBezTo>
                <a:cubicBezTo>
                  <a:pt x="3597004" y="3106952"/>
                  <a:pt x="3555785" y="3073720"/>
                  <a:pt x="3497593" y="3050329"/>
                </a:cubicBezTo>
                <a:cubicBezTo>
                  <a:pt x="3567195" y="3026368"/>
                  <a:pt x="3617114" y="2985434"/>
                  <a:pt x="3647351" y="2927527"/>
                </a:cubicBezTo>
                <a:cubicBezTo>
                  <a:pt x="3677588" y="2869621"/>
                  <a:pt x="3692707" y="2810716"/>
                  <a:pt x="3692707" y="2750812"/>
                </a:cubicBezTo>
                <a:cubicBezTo>
                  <a:pt x="3692707" y="2701178"/>
                  <a:pt x="3684720" y="2656964"/>
                  <a:pt x="3668745" y="2618169"/>
                </a:cubicBezTo>
                <a:cubicBezTo>
                  <a:pt x="3652771" y="2579375"/>
                  <a:pt x="3631092" y="2544003"/>
                  <a:pt x="3603708" y="2512055"/>
                </a:cubicBezTo>
                <a:cubicBezTo>
                  <a:pt x="3570618" y="2473260"/>
                  <a:pt x="3530255" y="2443879"/>
                  <a:pt x="3482617" y="2423911"/>
                </a:cubicBezTo>
                <a:cubicBezTo>
                  <a:pt x="3434980" y="2403944"/>
                  <a:pt x="3366947" y="2393104"/>
                  <a:pt x="3278518" y="2391393"/>
                </a:cubicBezTo>
                <a:close/>
                <a:moveTo>
                  <a:pt x="1849694" y="2352883"/>
                </a:moveTo>
                <a:cubicBezTo>
                  <a:pt x="1669413" y="2352883"/>
                  <a:pt x="1531636" y="2401947"/>
                  <a:pt x="1436361" y="2500074"/>
                </a:cubicBezTo>
                <a:cubicBezTo>
                  <a:pt x="1308567" y="2615887"/>
                  <a:pt x="1244671" y="2789322"/>
                  <a:pt x="1244671" y="3020377"/>
                </a:cubicBezTo>
                <a:cubicBezTo>
                  <a:pt x="1244671" y="3246869"/>
                  <a:pt x="1308567" y="3420303"/>
                  <a:pt x="1436361" y="3540680"/>
                </a:cubicBezTo>
                <a:cubicBezTo>
                  <a:pt x="1531636" y="3638808"/>
                  <a:pt x="1669413" y="3687871"/>
                  <a:pt x="1849694" y="3687871"/>
                </a:cubicBezTo>
                <a:cubicBezTo>
                  <a:pt x="2029974" y="3687871"/>
                  <a:pt x="2167752" y="3638808"/>
                  <a:pt x="2263027" y="3540680"/>
                </a:cubicBezTo>
                <a:cubicBezTo>
                  <a:pt x="2390250" y="3420303"/>
                  <a:pt x="2453862" y="3246869"/>
                  <a:pt x="2453862" y="3020377"/>
                </a:cubicBezTo>
                <a:cubicBezTo>
                  <a:pt x="2453862" y="2789322"/>
                  <a:pt x="2390250" y="2615887"/>
                  <a:pt x="2263027" y="2500074"/>
                </a:cubicBezTo>
                <a:cubicBezTo>
                  <a:pt x="2167752" y="2401947"/>
                  <a:pt x="2029974" y="2352883"/>
                  <a:pt x="1849694" y="2352883"/>
                </a:cubicBezTo>
                <a:close/>
                <a:moveTo>
                  <a:pt x="1623023" y="0"/>
                </a:moveTo>
                <a:lnTo>
                  <a:pt x="2716256" y="0"/>
                </a:lnTo>
                <a:lnTo>
                  <a:pt x="3032455" y="0"/>
                </a:lnTo>
                <a:lnTo>
                  <a:pt x="3496422" y="0"/>
                </a:lnTo>
                <a:lnTo>
                  <a:pt x="5205951" y="0"/>
                </a:lnTo>
                <a:lnTo>
                  <a:pt x="9547224" y="0"/>
                </a:lnTo>
                <a:lnTo>
                  <a:pt x="9547224" y="6857990"/>
                </a:lnTo>
                <a:lnTo>
                  <a:pt x="5205951" y="6857990"/>
                </a:lnTo>
                <a:lnTo>
                  <a:pt x="3496422" y="6857990"/>
                </a:lnTo>
                <a:lnTo>
                  <a:pt x="3032455" y="6857990"/>
                </a:lnTo>
                <a:lnTo>
                  <a:pt x="2716256" y="6857990"/>
                </a:lnTo>
                <a:lnTo>
                  <a:pt x="2502754" y="6857990"/>
                </a:lnTo>
                <a:lnTo>
                  <a:pt x="2390998" y="6780589"/>
                </a:lnTo>
                <a:cubicBezTo>
                  <a:pt x="2217180" y="6653099"/>
                  <a:pt x="2046553" y="6515388"/>
                  <a:pt x="1874350" y="6374805"/>
                </a:cubicBezTo>
                <a:cubicBezTo>
                  <a:pt x="1637944" y="6181811"/>
                  <a:pt x="1402594" y="5997460"/>
                  <a:pt x="1182548" y="5808437"/>
                </a:cubicBezTo>
                <a:lnTo>
                  <a:pt x="952037" y="5598378"/>
                </a:lnTo>
                <a:lnTo>
                  <a:pt x="952037" y="4861827"/>
                </a:lnTo>
                <a:lnTo>
                  <a:pt x="1467206" y="5757810"/>
                </a:lnTo>
                <a:lnTo>
                  <a:pt x="1730780" y="5757810"/>
                </a:lnTo>
                <a:lnTo>
                  <a:pt x="1730780" y="4496417"/>
                </a:lnTo>
                <a:lnTo>
                  <a:pt x="1485177" y="4496417"/>
                </a:lnTo>
                <a:lnTo>
                  <a:pt x="1485177" y="5376996"/>
                </a:lnTo>
                <a:lnTo>
                  <a:pt x="982844" y="4496417"/>
                </a:lnTo>
                <a:lnTo>
                  <a:pt x="706434" y="4496417"/>
                </a:lnTo>
                <a:lnTo>
                  <a:pt x="706434" y="5355017"/>
                </a:lnTo>
                <a:lnTo>
                  <a:pt x="582566" y="5214040"/>
                </a:lnTo>
                <a:lnTo>
                  <a:pt x="466262" y="5063753"/>
                </a:lnTo>
                <a:lnTo>
                  <a:pt x="466262" y="4496417"/>
                </a:lnTo>
                <a:lnTo>
                  <a:pt x="204399" y="4496417"/>
                </a:lnTo>
                <a:lnTo>
                  <a:pt x="204399" y="4612004"/>
                </a:lnTo>
                <a:lnTo>
                  <a:pt x="159889" y="4511738"/>
                </a:lnTo>
                <a:cubicBezTo>
                  <a:pt x="58046" y="4250777"/>
                  <a:pt x="0" y="3958519"/>
                  <a:pt x="0" y="3621651"/>
                </a:cubicBezTo>
                <a:cubicBezTo>
                  <a:pt x="0" y="2093189"/>
                  <a:pt x="573736" y="754640"/>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D4FB07A-A5F9-6D9C-16A9-D4305C04E0A4}"/>
              </a:ext>
            </a:extLst>
          </p:cNvPr>
          <p:cNvSpPr txBox="1"/>
          <p:nvPr/>
        </p:nvSpPr>
        <p:spPr>
          <a:xfrm>
            <a:off x="0" y="0"/>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Les infections respiratoires virales peuvent être diminuées (masque généralisé)</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7" name="Image 6">
            <a:extLst>
              <a:ext uri="{FF2B5EF4-FFF2-40B4-BE49-F238E27FC236}">
                <a16:creationId xmlns:a16="http://schemas.microsoft.com/office/drawing/2014/main" id="{6C516175-1F93-5EAF-D802-29469FE38CBF}"/>
              </a:ext>
            </a:extLst>
          </p:cNvPr>
          <p:cNvPicPr>
            <a:picLocks noChangeAspect="1"/>
          </p:cNvPicPr>
          <p:nvPr/>
        </p:nvPicPr>
        <p:blipFill>
          <a:blip r:embed="rId5"/>
          <a:stretch>
            <a:fillRect/>
          </a:stretch>
        </p:blipFill>
        <p:spPr>
          <a:xfrm>
            <a:off x="501548" y="1329328"/>
            <a:ext cx="8202698" cy="4931212"/>
          </a:xfrm>
          <a:prstGeom prst="rect">
            <a:avLst/>
          </a:prstGeom>
        </p:spPr>
      </p:pic>
      <p:sp>
        <p:nvSpPr>
          <p:cNvPr id="9" name="ZoneTexte 8">
            <a:extLst>
              <a:ext uri="{FF2B5EF4-FFF2-40B4-BE49-F238E27FC236}">
                <a16:creationId xmlns:a16="http://schemas.microsoft.com/office/drawing/2014/main" id="{1D97CEE5-E362-51C9-9A03-41D2EF5B5083}"/>
              </a:ext>
            </a:extLst>
          </p:cNvPr>
          <p:cNvSpPr txBox="1"/>
          <p:nvPr/>
        </p:nvSpPr>
        <p:spPr>
          <a:xfrm>
            <a:off x="19227" y="6260545"/>
            <a:ext cx="12192001" cy="600164"/>
          </a:xfrm>
          <a:prstGeom prst="rect">
            <a:avLst/>
          </a:prstGeom>
          <a:noFill/>
        </p:spPr>
        <p:txBody>
          <a:bodyPr wrap="square">
            <a:spAutoFit/>
          </a:bodyPr>
          <a:lstStyle/>
          <a:p>
            <a:r>
              <a:rPr lang="fr-FR" sz="1100" dirty="0">
                <a:latin typeface="Arial" panose="020B0604020202020204" pitchFamily="34" charset="0"/>
                <a:cs typeface="Arial" panose="020B0604020202020204" pitchFamily="34" charset="0"/>
              </a:rPr>
              <a:t>https://</a:t>
            </a:r>
            <a:r>
              <a:rPr lang="fr-FR" sz="1100" dirty="0" err="1">
                <a:latin typeface="Arial" panose="020B0604020202020204" pitchFamily="34" charset="0"/>
                <a:cs typeface="Arial" panose="020B0604020202020204" pitchFamily="34" charset="0"/>
              </a:rPr>
              <a:t>www.santepubliquefrance.fr</a:t>
            </a:r>
            <a:r>
              <a:rPr lang="fr-FR" sz="1100" dirty="0">
                <a:latin typeface="Arial" panose="020B0604020202020204" pitchFamily="34" charset="0"/>
                <a:cs typeface="Arial" panose="020B0604020202020204" pitchFamily="34" charset="0"/>
              </a:rPr>
              <a:t>/maladies-et-traumatismes/maladies-et-infections-respiratoires/grippe/documents/bulletin-national/bulletin-epidemiologique-grippe-semaine-18.-bilan-preliminaire.-saison-2022-2023 ; https://</a:t>
            </a:r>
            <a:r>
              <a:rPr lang="fr-FR" sz="1100" dirty="0" err="1">
                <a:latin typeface="Arial" panose="020B0604020202020204" pitchFamily="34" charset="0"/>
                <a:cs typeface="Arial" panose="020B0604020202020204" pitchFamily="34" charset="0"/>
              </a:rPr>
              <a:t>www.santepubliquefrance.fr</a:t>
            </a:r>
            <a:r>
              <a:rPr lang="fr-FR" sz="1100" dirty="0">
                <a:latin typeface="Arial" panose="020B0604020202020204" pitchFamily="34" charset="0"/>
                <a:cs typeface="Arial" panose="020B0604020202020204" pitchFamily="34" charset="0"/>
              </a:rPr>
              <a:t>/maladies-et-traumatismes/maladies-et-infections-respiratoires/grippe/documents/bulletin-national/bulletin-epidemiologique-grippe.-bilan-de-la-surveillance-saison-2020-2021 </a:t>
            </a:r>
          </a:p>
        </p:txBody>
      </p:sp>
      <p:pic>
        <p:nvPicPr>
          <p:cNvPr id="10" name="Image 9">
            <a:extLst>
              <a:ext uri="{FF2B5EF4-FFF2-40B4-BE49-F238E27FC236}">
                <a16:creationId xmlns:a16="http://schemas.microsoft.com/office/drawing/2014/main" id="{2CFB191A-ACCC-EAB7-8BEB-0A11BAE632CE}"/>
              </a:ext>
            </a:extLst>
          </p:cNvPr>
          <p:cNvPicPr>
            <a:picLocks noChangeAspect="1"/>
          </p:cNvPicPr>
          <p:nvPr/>
        </p:nvPicPr>
        <p:blipFill>
          <a:blip r:embed="rId6"/>
          <a:stretch>
            <a:fillRect/>
          </a:stretch>
        </p:blipFill>
        <p:spPr>
          <a:xfrm>
            <a:off x="8858940" y="1862051"/>
            <a:ext cx="3170867" cy="725599"/>
          </a:xfrm>
          <a:prstGeom prst="rect">
            <a:avLst/>
          </a:prstGeom>
        </p:spPr>
      </p:pic>
      <p:pic>
        <p:nvPicPr>
          <p:cNvPr id="13" name="Image 12" descr="Une image contenant texte, Police, capture d’écran, blanc&#10;&#10;Description générée automatiquement">
            <a:extLst>
              <a:ext uri="{FF2B5EF4-FFF2-40B4-BE49-F238E27FC236}">
                <a16:creationId xmlns:a16="http://schemas.microsoft.com/office/drawing/2014/main" id="{FD4CC77E-F919-797D-05DD-2DF95D49D6A5}"/>
              </a:ext>
            </a:extLst>
          </p:cNvPr>
          <p:cNvPicPr>
            <a:picLocks noChangeAspect="1"/>
          </p:cNvPicPr>
          <p:nvPr/>
        </p:nvPicPr>
        <p:blipFill>
          <a:blip r:embed="rId7"/>
          <a:stretch>
            <a:fillRect/>
          </a:stretch>
        </p:blipFill>
        <p:spPr>
          <a:xfrm>
            <a:off x="8858940" y="2775378"/>
            <a:ext cx="3236430" cy="940268"/>
          </a:xfrm>
          <a:prstGeom prst="rect">
            <a:avLst/>
          </a:prstGeom>
        </p:spPr>
      </p:pic>
      <p:sp>
        <p:nvSpPr>
          <p:cNvPr id="14" name="Terminaison 13">
            <a:extLst>
              <a:ext uri="{FF2B5EF4-FFF2-40B4-BE49-F238E27FC236}">
                <a16:creationId xmlns:a16="http://schemas.microsoft.com/office/drawing/2014/main" id="{A659E2D1-6399-F3AB-CFB0-9B852A6BD8BC}"/>
              </a:ext>
            </a:extLst>
          </p:cNvPr>
          <p:cNvSpPr/>
          <p:nvPr/>
        </p:nvSpPr>
        <p:spPr>
          <a:xfrm rot="10800000" flipH="1" flipV="1">
            <a:off x="4859863" y="2232349"/>
            <a:ext cx="3434473" cy="256383"/>
          </a:xfrm>
          <a:prstGeom prst="flowChartTerminator">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70C0"/>
                </a:solidFill>
              </a:rPr>
              <a:t>Masque pour les soignants à l’hôpital</a:t>
            </a:r>
          </a:p>
        </p:txBody>
      </p:sp>
      <p:sp>
        <p:nvSpPr>
          <p:cNvPr id="15" name="Terminaison 14">
            <a:extLst>
              <a:ext uri="{FF2B5EF4-FFF2-40B4-BE49-F238E27FC236}">
                <a16:creationId xmlns:a16="http://schemas.microsoft.com/office/drawing/2014/main" id="{05FBC19B-5040-5596-802A-6AE9698F5B15}"/>
              </a:ext>
            </a:extLst>
          </p:cNvPr>
          <p:cNvSpPr/>
          <p:nvPr/>
        </p:nvSpPr>
        <p:spPr>
          <a:xfrm rot="10800000" flipH="1" flipV="1">
            <a:off x="4947275" y="3715646"/>
            <a:ext cx="1148726" cy="694513"/>
          </a:xfrm>
          <a:prstGeom prst="flowChartTerminator">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70C0"/>
                </a:solidFill>
              </a:rPr>
              <a:t>Masque en écoles primaires</a:t>
            </a:r>
          </a:p>
        </p:txBody>
      </p:sp>
      <p:sp>
        <p:nvSpPr>
          <p:cNvPr id="16" name="Terminaison 15">
            <a:extLst>
              <a:ext uri="{FF2B5EF4-FFF2-40B4-BE49-F238E27FC236}">
                <a16:creationId xmlns:a16="http://schemas.microsoft.com/office/drawing/2014/main" id="{8955BCF7-4EDA-16E8-9C2A-7AC040066FA2}"/>
              </a:ext>
            </a:extLst>
          </p:cNvPr>
          <p:cNvSpPr/>
          <p:nvPr/>
        </p:nvSpPr>
        <p:spPr>
          <a:xfrm rot="10800000" flipH="1" flipV="1">
            <a:off x="4859863" y="2646096"/>
            <a:ext cx="2075045" cy="849663"/>
          </a:xfrm>
          <a:prstGeom prst="flowChartTerminator">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70C0"/>
                </a:solidFill>
              </a:rPr>
              <a:t>Masque dans les lieux clos, de soins, transports, collèges-lycées</a:t>
            </a:r>
          </a:p>
        </p:txBody>
      </p:sp>
      <p:sp>
        <p:nvSpPr>
          <p:cNvPr id="3" name="ZoneTexte 2">
            <a:extLst>
              <a:ext uri="{FF2B5EF4-FFF2-40B4-BE49-F238E27FC236}">
                <a16:creationId xmlns:a16="http://schemas.microsoft.com/office/drawing/2014/main" id="{B820D60B-2D32-6B3F-99A0-3CCC667C4BF6}"/>
              </a:ext>
            </a:extLst>
          </p:cNvPr>
          <p:cNvSpPr txBox="1"/>
          <p:nvPr/>
        </p:nvSpPr>
        <p:spPr>
          <a:xfrm>
            <a:off x="-13360389" y="64050"/>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Il est illusoire de prétendre lutter contre les arrêts de travail tout en réduisant les mesures barrières.</a:t>
            </a:r>
          </a:p>
          <a:p>
            <a:pPr algn="ctr"/>
            <a:r>
              <a:rPr lang="fr-FR" sz="4000" b="1" dirty="0">
                <a:solidFill>
                  <a:srgbClr val="0070C0"/>
                </a:solidFill>
              </a:rPr>
              <a:t>Les infections virales ont un impact socio-économique.</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4" name="Image 3" descr="Une image contenant texte, ligne, nombre, Police&#10;&#10;Description générée automatiquement">
            <a:extLst>
              <a:ext uri="{FF2B5EF4-FFF2-40B4-BE49-F238E27FC236}">
                <a16:creationId xmlns:a16="http://schemas.microsoft.com/office/drawing/2014/main" id="{9E158EB5-28CF-4381-9345-9A5E006404D2}"/>
              </a:ext>
            </a:extLst>
          </p:cNvPr>
          <p:cNvPicPr>
            <a:picLocks noChangeAspect="1"/>
          </p:cNvPicPr>
          <p:nvPr/>
        </p:nvPicPr>
        <p:blipFill>
          <a:blip r:embed="rId8"/>
          <a:stretch>
            <a:fillRect/>
          </a:stretch>
        </p:blipFill>
        <p:spPr>
          <a:xfrm>
            <a:off x="-11148183" y="2087856"/>
            <a:ext cx="8422661" cy="4559300"/>
          </a:xfrm>
          <a:prstGeom prst="rect">
            <a:avLst/>
          </a:prstGeom>
        </p:spPr>
      </p:pic>
      <p:sp>
        <p:nvSpPr>
          <p:cNvPr id="5" name="ZoneTexte 4">
            <a:extLst>
              <a:ext uri="{FF2B5EF4-FFF2-40B4-BE49-F238E27FC236}">
                <a16:creationId xmlns:a16="http://schemas.microsoft.com/office/drawing/2014/main" id="{543D4BFA-55AE-AE63-5726-A73718CCC6E5}"/>
              </a:ext>
            </a:extLst>
          </p:cNvPr>
          <p:cNvSpPr txBox="1"/>
          <p:nvPr/>
        </p:nvSpPr>
        <p:spPr>
          <a:xfrm>
            <a:off x="13360389" y="-150299"/>
            <a:ext cx="8532454" cy="6986528"/>
          </a:xfrm>
          <a:prstGeom prst="rect">
            <a:avLst/>
          </a:prstGeom>
          <a:solidFill>
            <a:srgbClr val="FCF7F3">
              <a:alpha val="67132"/>
            </a:srgbClr>
          </a:solidFill>
        </p:spPr>
        <p:txBody>
          <a:bodyPr wrap="square" rtlCol="0">
            <a:spAutoFit/>
          </a:bodyPr>
          <a:lstStyle/>
          <a:p>
            <a:pPr algn="ctr"/>
            <a:r>
              <a:rPr lang="fr-FR" sz="4000" b="1" dirty="0">
                <a:solidFill>
                  <a:srgbClr val="0070C0"/>
                </a:solidFill>
              </a:rPr>
              <a:t>Nous manquons de recul temporel (COVID long, long terme…)</a:t>
            </a:r>
          </a:p>
          <a:p>
            <a:pPr algn="ctr"/>
            <a:r>
              <a:rPr lang="fr-FR" sz="1100" b="0" i="0" dirty="0">
                <a:solidFill>
                  <a:srgbClr val="222222"/>
                </a:solidFill>
                <a:effectLst/>
                <a:latin typeface="Arial" panose="020B0604020202020204" pitchFamily="34" charset="0"/>
                <a:cs typeface="Arial" panose="020B0604020202020204" pitchFamily="34" charset="0"/>
              </a:rPr>
              <a:t>Davis, H.E., </a:t>
            </a:r>
            <a:r>
              <a:rPr lang="fr-FR" sz="1100" b="0" i="0" dirty="0" err="1">
                <a:solidFill>
                  <a:srgbClr val="222222"/>
                </a:solidFill>
                <a:effectLst/>
                <a:latin typeface="Arial" panose="020B0604020202020204" pitchFamily="34" charset="0"/>
                <a:cs typeface="Arial" panose="020B0604020202020204" pitchFamily="34" charset="0"/>
              </a:rPr>
              <a:t>McCorkell</a:t>
            </a:r>
            <a:r>
              <a:rPr lang="fr-FR" sz="1100" b="0" i="0" dirty="0">
                <a:solidFill>
                  <a:srgbClr val="222222"/>
                </a:solidFill>
                <a:effectLst/>
                <a:latin typeface="Arial" panose="020B0604020202020204" pitchFamily="34" charset="0"/>
                <a:cs typeface="Arial" panose="020B0604020202020204" pitchFamily="34" charset="0"/>
              </a:rPr>
              <a:t>, L., Vogel, J.M. </a:t>
            </a:r>
            <a:r>
              <a:rPr lang="fr-FR" sz="1100" b="0" i="1" dirty="0">
                <a:solidFill>
                  <a:srgbClr val="222222"/>
                </a:solidFill>
                <a:effectLst/>
                <a:latin typeface="Arial" panose="020B0604020202020204" pitchFamily="34" charset="0"/>
                <a:cs typeface="Arial" panose="020B0604020202020204" pitchFamily="34" charset="0"/>
              </a:rPr>
              <a:t>et al.</a:t>
            </a:r>
            <a:r>
              <a:rPr lang="fr-FR" sz="1100" b="0" i="0" dirty="0">
                <a:solidFill>
                  <a:srgbClr val="222222"/>
                </a:solidFill>
                <a:effectLst/>
                <a:latin typeface="Arial" panose="020B0604020202020204" pitchFamily="34" charset="0"/>
                <a:cs typeface="Arial" panose="020B0604020202020204" pitchFamily="34" charset="0"/>
              </a:rPr>
              <a:t> Long COVID: major </a:t>
            </a:r>
            <a:r>
              <a:rPr lang="fr-FR" sz="1100" b="0" i="0" dirty="0" err="1">
                <a:solidFill>
                  <a:srgbClr val="222222"/>
                </a:solidFill>
                <a:effectLst/>
                <a:latin typeface="Arial" panose="020B0604020202020204" pitchFamily="34" charset="0"/>
                <a:cs typeface="Arial" panose="020B0604020202020204" pitchFamily="34" charset="0"/>
              </a:rPr>
              <a:t>findings</a:t>
            </a:r>
            <a:r>
              <a:rPr lang="fr-FR" sz="1100" b="0" i="0" dirty="0">
                <a:solidFill>
                  <a:srgbClr val="222222"/>
                </a:solidFill>
                <a:effectLst/>
                <a:latin typeface="Arial" panose="020B0604020202020204" pitchFamily="34" charset="0"/>
                <a:cs typeface="Arial" panose="020B0604020202020204" pitchFamily="34" charset="0"/>
              </a:rPr>
              <a:t>, </a:t>
            </a:r>
            <a:r>
              <a:rPr lang="fr-FR" sz="1100" b="0" i="0" dirty="0" err="1">
                <a:solidFill>
                  <a:srgbClr val="222222"/>
                </a:solidFill>
                <a:effectLst/>
                <a:latin typeface="Arial" panose="020B0604020202020204" pitchFamily="34" charset="0"/>
                <a:cs typeface="Arial" panose="020B0604020202020204" pitchFamily="34" charset="0"/>
              </a:rPr>
              <a:t>mechanisms</a:t>
            </a:r>
            <a:r>
              <a:rPr lang="fr-FR" sz="1100" b="0" i="0" dirty="0">
                <a:solidFill>
                  <a:srgbClr val="222222"/>
                </a:solidFill>
                <a:effectLst/>
                <a:latin typeface="Arial" panose="020B0604020202020204" pitchFamily="34" charset="0"/>
                <a:cs typeface="Arial" panose="020B0604020202020204" pitchFamily="34" charset="0"/>
              </a:rPr>
              <a:t> and </a:t>
            </a:r>
            <a:r>
              <a:rPr lang="fr-FR" sz="1100" b="0" i="0" dirty="0" err="1">
                <a:solidFill>
                  <a:srgbClr val="222222"/>
                </a:solidFill>
                <a:effectLst/>
                <a:latin typeface="Arial" panose="020B0604020202020204" pitchFamily="34" charset="0"/>
                <a:cs typeface="Arial" panose="020B0604020202020204" pitchFamily="34" charset="0"/>
              </a:rPr>
              <a:t>recommendations</a:t>
            </a:r>
            <a:r>
              <a:rPr lang="fr-FR" sz="1100" b="0" i="0" dirty="0">
                <a:solidFill>
                  <a:srgbClr val="222222"/>
                </a:solidFill>
                <a:effectLst/>
                <a:latin typeface="Arial" panose="020B0604020202020204" pitchFamily="34" charset="0"/>
                <a:cs typeface="Arial" panose="020B0604020202020204" pitchFamily="34" charset="0"/>
              </a:rPr>
              <a:t>. </a:t>
            </a:r>
            <a:r>
              <a:rPr lang="fr-FR" sz="1100" b="0" i="1" dirty="0">
                <a:solidFill>
                  <a:srgbClr val="222222"/>
                </a:solidFill>
                <a:effectLst/>
                <a:latin typeface="Arial" panose="020B0604020202020204" pitchFamily="34" charset="0"/>
                <a:cs typeface="Arial" panose="020B0604020202020204" pitchFamily="34" charset="0"/>
              </a:rPr>
              <a:t>Nat </a:t>
            </a:r>
            <a:r>
              <a:rPr lang="fr-FR" sz="1100" b="0" i="1" dirty="0" err="1">
                <a:solidFill>
                  <a:srgbClr val="222222"/>
                </a:solidFill>
                <a:effectLst/>
                <a:latin typeface="Arial" panose="020B0604020202020204" pitchFamily="34" charset="0"/>
                <a:cs typeface="Arial" panose="020B0604020202020204" pitchFamily="34" charset="0"/>
              </a:rPr>
              <a:t>Rev</a:t>
            </a:r>
            <a:r>
              <a:rPr lang="fr-FR" sz="1100" b="0" i="1" dirty="0">
                <a:solidFill>
                  <a:srgbClr val="222222"/>
                </a:solidFill>
                <a:effectLst/>
                <a:latin typeface="Arial" panose="020B0604020202020204" pitchFamily="34" charset="0"/>
                <a:cs typeface="Arial" panose="020B0604020202020204" pitchFamily="34" charset="0"/>
              </a:rPr>
              <a:t> </a:t>
            </a:r>
            <a:r>
              <a:rPr lang="fr-FR" sz="1100" b="0" i="1" dirty="0" err="1">
                <a:solidFill>
                  <a:srgbClr val="222222"/>
                </a:solidFill>
                <a:effectLst/>
                <a:latin typeface="Arial" panose="020B0604020202020204" pitchFamily="34" charset="0"/>
                <a:cs typeface="Arial" panose="020B0604020202020204" pitchFamily="34" charset="0"/>
              </a:rPr>
              <a:t>Microbiol</a:t>
            </a:r>
            <a:r>
              <a:rPr lang="fr-FR" sz="1100" b="0" i="0" dirty="0">
                <a:solidFill>
                  <a:srgbClr val="222222"/>
                </a:solidFill>
                <a:effectLst/>
                <a:latin typeface="Arial" panose="020B0604020202020204" pitchFamily="34" charset="0"/>
                <a:cs typeface="Arial" panose="020B0604020202020204" pitchFamily="34" charset="0"/>
              </a:rPr>
              <a:t> </a:t>
            </a:r>
            <a:r>
              <a:rPr lang="fr-FR" sz="1100" b="1" i="0" dirty="0">
                <a:solidFill>
                  <a:srgbClr val="222222"/>
                </a:solidFill>
                <a:effectLst/>
                <a:latin typeface="Arial" panose="020B0604020202020204" pitchFamily="34" charset="0"/>
                <a:cs typeface="Arial" panose="020B0604020202020204" pitchFamily="34" charset="0"/>
              </a:rPr>
              <a:t>21</a:t>
            </a:r>
            <a:r>
              <a:rPr lang="fr-FR" sz="1100" b="0" i="0" dirty="0">
                <a:solidFill>
                  <a:srgbClr val="222222"/>
                </a:solidFill>
                <a:effectLst/>
                <a:latin typeface="Arial" panose="020B0604020202020204" pitchFamily="34" charset="0"/>
                <a:cs typeface="Arial" panose="020B0604020202020204" pitchFamily="34" charset="0"/>
              </a:rPr>
              <a:t>, 133–146 (2023).</a:t>
            </a:r>
          </a:p>
          <a:p>
            <a:pPr algn="ctr"/>
            <a:r>
              <a:rPr lang="fr-FR" sz="1100" b="0" i="0" dirty="0">
                <a:solidFill>
                  <a:srgbClr val="222222"/>
                </a:solidFill>
                <a:effectLst/>
                <a:latin typeface="-apple-system"/>
              </a:rPr>
              <a:t>Xu, E., Xie, Y. &amp; Al-Aly, Z. Long-</a:t>
            </a:r>
            <a:r>
              <a:rPr lang="fr-FR" sz="1100" b="0" i="0" dirty="0" err="1">
                <a:solidFill>
                  <a:srgbClr val="222222"/>
                </a:solidFill>
                <a:effectLst/>
                <a:latin typeface="-apple-system"/>
              </a:rPr>
              <a:t>term</a:t>
            </a:r>
            <a:r>
              <a:rPr lang="fr-FR" sz="1100" b="0" i="0" dirty="0">
                <a:solidFill>
                  <a:srgbClr val="222222"/>
                </a:solidFill>
                <a:effectLst/>
                <a:latin typeface="-apple-system"/>
              </a:rPr>
              <a:t> </a:t>
            </a:r>
            <a:r>
              <a:rPr lang="fr-FR" sz="1100" b="0" i="0" dirty="0" err="1">
                <a:solidFill>
                  <a:srgbClr val="222222"/>
                </a:solidFill>
                <a:effectLst/>
                <a:latin typeface="-apple-system"/>
              </a:rPr>
              <a:t>neurologic</a:t>
            </a:r>
            <a:r>
              <a:rPr lang="fr-FR" sz="1100" b="0" i="0" dirty="0">
                <a:solidFill>
                  <a:srgbClr val="222222"/>
                </a:solidFill>
                <a:effectLst/>
                <a:latin typeface="-apple-system"/>
              </a:rPr>
              <a:t> </a:t>
            </a:r>
            <a:r>
              <a:rPr lang="fr-FR" sz="1100" b="0" i="0" dirty="0" err="1">
                <a:solidFill>
                  <a:srgbClr val="222222"/>
                </a:solidFill>
                <a:effectLst/>
                <a:latin typeface="-apple-system"/>
              </a:rPr>
              <a:t>outcomes</a:t>
            </a:r>
            <a:r>
              <a:rPr lang="fr-FR" sz="1100" b="0" i="0" dirty="0">
                <a:solidFill>
                  <a:srgbClr val="222222"/>
                </a:solidFill>
                <a:effectLst/>
                <a:latin typeface="-apple-system"/>
              </a:rPr>
              <a:t> of COVID-19. </a:t>
            </a:r>
            <a:r>
              <a:rPr lang="fr-FR" sz="1100" b="0" i="1" dirty="0">
                <a:solidFill>
                  <a:srgbClr val="222222"/>
                </a:solidFill>
                <a:effectLst/>
                <a:latin typeface="-apple-system"/>
              </a:rPr>
              <a:t>Nat Med</a:t>
            </a:r>
            <a:r>
              <a:rPr lang="fr-FR" sz="1100" b="0" i="0" dirty="0">
                <a:solidFill>
                  <a:srgbClr val="222222"/>
                </a:solidFill>
                <a:effectLst/>
                <a:latin typeface="-apple-system"/>
              </a:rPr>
              <a:t> </a:t>
            </a:r>
            <a:r>
              <a:rPr lang="fr-FR" sz="1100" b="1" i="0" dirty="0">
                <a:solidFill>
                  <a:srgbClr val="222222"/>
                </a:solidFill>
                <a:effectLst/>
                <a:latin typeface="-apple-system"/>
              </a:rPr>
              <a:t>28</a:t>
            </a:r>
            <a:r>
              <a:rPr lang="fr-FR" sz="1100" b="0" i="0" dirty="0">
                <a:solidFill>
                  <a:srgbClr val="222222"/>
                </a:solidFill>
                <a:effectLst/>
                <a:latin typeface="-apple-system"/>
              </a:rPr>
              <a:t>, 2406–2415 (2022)</a:t>
            </a:r>
          </a:p>
          <a:p>
            <a:pPr algn="ctr"/>
            <a:r>
              <a:rPr lang="fr-FR" sz="1100" b="0" i="0" dirty="0">
                <a:solidFill>
                  <a:srgbClr val="212121"/>
                </a:solidFill>
                <a:effectLst/>
                <a:latin typeface="system-ui"/>
              </a:rPr>
              <a:t>Xie Y, Xu E, </a:t>
            </a:r>
            <a:r>
              <a:rPr lang="fr-FR" sz="1100" b="0" i="0" dirty="0" err="1">
                <a:solidFill>
                  <a:srgbClr val="212121"/>
                </a:solidFill>
                <a:effectLst/>
                <a:latin typeface="system-ui"/>
              </a:rPr>
              <a:t>Bowe</a:t>
            </a:r>
            <a:r>
              <a:rPr lang="fr-FR" sz="1100" b="0" i="0" dirty="0">
                <a:solidFill>
                  <a:srgbClr val="212121"/>
                </a:solidFill>
                <a:effectLst/>
                <a:latin typeface="system-ui"/>
              </a:rPr>
              <a:t> B, Al-Aly Z. Long-</a:t>
            </a:r>
            <a:r>
              <a:rPr lang="fr-FR" sz="1100" b="0" i="0" dirty="0" err="1">
                <a:solidFill>
                  <a:srgbClr val="212121"/>
                </a:solidFill>
                <a:effectLst/>
                <a:latin typeface="system-ui"/>
              </a:rPr>
              <a:t>term</a:t>
            </a:r>
            <a:r>
              <a:rPr lang="fr-FR" sz="1100" b="0" i="0" dirty="0">
                <a:solidFill>
                  <a:srgbClr val="212121"/>
                </a:solidFill>
                <a:effectLst/>
                <a:latin typeface="system-ui"/>
              </a:rPr>
              <a:t> </a:t>
            </a:r>
            <a:r>
              <a:rPr lang="fr-FR" sz="1100" b="0" i="0" dirty="0" err="1">
                <a:solidFill>
                  <a:srgbClr val="212121"/>
                </a:solidFill>
                <a:effectLst/>
                <a:latin typeface="system-ui"/>
              </a:rPr>
              <a:t>cardiovascular</a:t>
            </a:r>
            <a:r>
              <a:rPr lang="fr-FR" sz="1100" b="0" i="0" dirty="0">
                <a:solidFill>
                  <a:srgbClr val="212121"/>
                </a:solidFill>
                <a:effectLst/>
                <a:latin typeface="system-ui"/>
              </a:rPr>
              <a:t> </a:t>
            </a:r>
            <a:r>
              <a:rPr lang="fr-FR" sz="1100" b="0" i="0" dirty="0" err="1">
                <a:solidFill>
                  <a:srgbClr val="212121"/>
                </a:solidFill>
                <a:effectLst/>
                <a:latin typeface="system-ui"/>
              </a:rPr>
              <a:t>outcomes</a:t>
            </a:r>
            <a:r>
              <a:rPr lang="fr-FR" sz="1100" b="0" i="0" dirty="0">
                <a:solidFill>
                  <a:srgbClr val="212121"/>
                </a:solidFill>
                <a:effectLst/>
                <a:latin typeface="system-ui"/>
              </a:rPr>
              <a:t> of COVID-19. Nat Med. 2022 Mar;28(3):583-590.</a:t>
            </a:r>
            <a:endParaRPr lang="fr-FR" sz="1100" b="0" i="0" dirty="0">
              <a:solidFill>
                <a:srgbClr val="222222"/>
              </a:solidFill>
              <a:effectLst/>
              <a:latin typeface="Arial" panose="020B0604020202020204" pitchFamily="34" charset="0"/>
              <a:cs typeface="Arial" panose="020B0604020202020204" pitchFamily="34" charset="0"/>
            </a:endParaRPr>
          </a:p>
          <a:p>
            <a:pPr algn="ctr"/>
            <a:endParaRPr lang="fr-FR" sz="1100" dirty="0">
              <a:solidFill>
                <a:srgbClr val="222222"/>
              </a:solidFill>
              <a:latin typeface="Arial" panose="020B0604020202020204" pitchFamily="34" charset="0"/>
              <a:cs typeface="Arial" panose="020B0604020202020204" pitchFamily="34" charset="0"/>
            </a:endParaRPr>
          </a:p>
          <a:p>
            <a:pPr algn="ctr"/>
            <a:endParaRPr lang="fr-FR" sz="4000" b="1" dirty="0">
              <a:solidFill>
                <a:srgbClr val="0070C0"/>
              </a:solidFill>
            </a:endParaRPr>
          </a:p>
          <a:p>
            <a:pPr algn="ctr"/>
            <a:r>
              <a:rPr lang="fr-FR" sz="4000" b="1" dirty="0">
                <a:solidFill>
                  <a:srgbClr val="0070C0"/>
                </a:solidFill>
              </a:rPr>
              <a:t>… et nous manquons de recul épidémiologique dans nos pratiques (EHPAD, hôpital, 1 des 60 000 MG en exercice, etc.)</a:t>
            </a:r>
          </a:p>
          <a:p>
            <a:pPr algn="ctr"/>
            <a:endParaRPr lang="fr-FR" sz="4000" b="1" dirty="0">
              <a:solidFill>
                <a:srgbClr val="0070C0"/>
              </a:solidFill>
              <a:latin typeface="Arial" panose="020B0604020202020204" pitchFamily="34" charset="0"/>
              <a:cs typeface="Arial" panose="020B0604020202020204" pitchFamily="34" charset="0"/>
            </a:endParaRPr>
          </a:p>
          <a:p>
            <a:pPr algn="ctr"/>
            <a:endParaRPr lang="fr-FR" sz="4000" b="1" dirty="0">
              <a:solidFill>
                <a:srgbClr val="0070C0"/>
              </a:solidFill>
              <a:latin typeface="Arial" panose="020B0604020202020204" pitchFamily="34" charset="0"/>
              <a:cs typeface="Arial" panose="020B0604020202020204" pitchFamily="34" charset="0"/>
            </a:endParaRPr>
          </a:p>
          <a:p>
            <a:pPr algn="ctr"/>
            <a:endParaRPr lang="fr-FR" sz="1100" b="1" dirty="0">
              <a:solidFill>
                <a:srgbClr val="222222"/>
              </a:solidFill>
              <a:latin typeface="Arial" panose="020B0604020202020204" pitchFamily="34" charset="0"/>
              <a:cs typeface="Arial" panose="020B0604020202020204" pitchFamily="34" charset="0"/>
            </a:endParaRPr>
          </a:p>
          <a:p>
            <a:pPr algn="ctr"/>
            <a:endParaRPr lang="fr-FR" sz="1100" b="1" dirty="0">
              <a:solidFill>
                <a:srgbClr val="222222"/>
              </a:solidFill>
              <a:latin typeface="Arial" panose="020B0604020202020204" pitchFamily="34" charset="0"/>
              <a:cs typeface="Arial" panose="020B0604020202020204" pitchFamily="34" charset="0"/>
            </a:endParaRPr>
          </a:p>
          <a:p>
            <a:pPr algn="ctr"/>
            <a:endParaRPr lang="fr-FR" sz="1100" b="1" dirty="0">
              <a:solidFill>
                <a:srgbClr val="0070C0"/>
              </a:solidFill>
              <a:latin typeface="Arial" panose="020B0604020202020204" pitchFamily="34" charset="0"/>
              <a:cs typeface="Arial" panose="020B0604020202020204" pitchFamily="34" charset="0"/>
            </a:endParaRPr>
          </a:p>
        </p:txBody>
      </p:sp>
      <p:pic>
        <p:nvPicPr>
          <p:cNvPr id="6" name="Picture 2" descr="Image">
            <a:extLst>
              <a:ext uri="{FF2B5EF4-FFF2-40B4-BE49-F238E27FC236}">
                <a16:creationId xmlns:a16="http://schemas.microsoft.com/office/drawing/2014/main" id="{3F67F656-FA85-80D7-71C9-439FE8EDF1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92842" y="-37548"/>
            <a:ext cx="3546741" cy="6563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348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2" name="Image 11" descr="Détecteur de CO2 mural annonçant 528 ppm de CO2 en salle d’attente">
            <a:extLst>
              <a:ext uri="{FF2B5EF4-FFF2-40B4-BE49-F238E27FC236}">
                <a16:creationId xmlns:a16="http://schemas.microsoft.com/office/drawing/2014/main" id="{A05C7390-0224-1B6B-3A4D-AB2A87F411D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 uri="{28A0092B-C50C-407E-A947-70E740481C1C}">
                <a14:useLocalDpi xmlns:a14="http://schemas.microsoft.com/office/drawing/2010/main" val="0"/>
              </a:ext>
            </a:extLst>
          </a:blip>
          <a:srcRect t="4224"/>
          <a:stretch/>
        </p:blipFill>
        <p:spPr bwMode="auto">
          <a:xfrm>
            <a:off x="2644776" y="10"/>
            <a:ext cx="9547224" cy="6857990"/>
          </a:xfrm>
          <a:custGeom>
            <a:avLst/>
            <a:gdLst/>
            <a:ahLst/>
            <a:cxnLst/>
            <a:rect l="l" t="t" r="r" b="b"/>
            <a:pathLst>
              <a:path w="9547224" h="6857990">
                <a:moveTo>
                  <a:pt x="706434" y="5355017"/>
                </a:moveTo>
                <a:lnTo>
                  <a:pt x="719278" y="5369635"/>
                </a:lnTo>
                <a:cubicBezTo>
                  <a:pt x="766547" y="5420515"/>
                  <a:pt x="815441" y="5470479"/>
                  <a:pt x="865736" y="5519734"/>
                </a:cubicBezTo>
                <a:lnTo>
                  <a:pt x="952037" y="5598378"/>
                </a:lnTo>
                <a:lnTo>
                  <a:pt x="952037" y="5757810"/>
                </a:lnTo>
                <a:lnTo>
                  <a:pt x="706434" y="5757810"/>
                </a:lnTo>
                <a:close/>
                <a:moveTo>
                  <a:pt x="8565712" y="4715492"/>
                </a:moveTo>
                <a:lnTo>
                  <a:pt x="8872074" y="4715492"/>
                </a:lnTo>
                <a:cubicBezTo>
                  <a:pt x="8929124" y="4715492"/>
                  <a:pt x="8971913" y="4722909"/>
                  <a:pt x="9000439" y="4737742"/>
                </a:cubicBezTo>
                <a:cubicBezTo>
                  <a:pt x="9051214" y="4763985"/>
                  <a:pt x="9076602" y="4815331"/>
                  <a:pt x="9076602" y="4891779"/>
                </a:cubicBezTo>
                <a:cubicBezTo>
                  <a:pt x="9076602" y="4962522"/>
                  <a:pt x="9050358" y="5009875"/>
                  <a:pt x="8997871" y="5033836"/>
                </a:cubicBezTo>
                <a:cubicBezTo>
                  <a:pt x="8968205" y="5047528"/>
                  <a:pt x="8923705" y="5054374"/>
                  <a:pt x="8864373" y="5054374"/>
                </a:cubicBezTo>
                <a:lnTo>
                  <a:pt x="8565712" y="5054374"/>
                </a:lnTo>
                <a:close/>
                <a:moveTo>
                  <a:pt x="4669987" y="4715492"/>
                </a:moveTo>
                <a:lnTo>
                  <a:pt x="4976350" y="4715492"/>
                </a:lnTo>
                <a:cubicBezTo>
                  <a:pt x="5033400" y="4715492"/>
                  <a:pt x="5076188" y="4722909"/>
                  <a:pt x="5104714" y="4737742"/>
                </a:cubicBezTo>
                <a:cubicBezTo>
                  <a:pt x="5155489" y="4763985"/>
                  <a:pt x="5180876" y="4815331"/>
                  <a:pt x="5180877" y="4891779"/>
                </a:cubicBezTo>
                <a:cubicBezTo>
                  <a:pt x="5180876" y="4962522"/>
                  <a:pt x="5154633" y="5009875"/>
                  <a:pt x="5102147" y="5033836"/>
                </a:cubicBezTo>
                <a:cubicBezTo>
                  <a:pt x="5072480" y="5047528"/>
                  <a:pt x="5027980" y="5054374"/>
                  <a:pt x="4968648" y="5054374"/>
                </a:cubicBezTo>
                <a:lnTo>
                  <a:pt x="4669987" y="5054374"/>
                </a:lnTo>
                <a:close/>
                <a:moveTo>
                  <a:pt x="3602294" y="4681262"/>
                </a:moveTo>
                <a:cubicBezTo>
                  <a:pt x="3706697" y="4681262"/>
                  <a:pt x="3789563" y="4719914"/>
                  <a:pt x="3850893" y="4797217"/>
                </a:cubicBezTo>
                <a:cubicBezTo>
                  <a:pt x="3912222" y="4874521"/>
                  <a:pt x="3942887" y="4983916"/>
                  <a:pt x="3942887" y="5125402"/>
                </a:cubicBezTo>
                <a:cubicBezTo>
                  <a:pt x="3942887" y="5267459"/>
                  <a:pt x="3912365" y="5376996"/>
                  <a:pt x="3851321" y="5454015"/>
                </a:cubicBezTo>
                <a:cubicBezTo>
                  <a:pt x="3789706" y="5531033"/>
                  <a:pt x="3706697" y="5569542"/>
                  <a:pt x="3602294" y="5569542"/>
                </a:cubicBezTo>
                <a:cubicBezTo>
                  <a:pt x="3497891" y="5569542"/>
                  <a:pt x="3414597" y="5531033"/>
                  <a:pt x="3352412" y="5454015"/>
                </a:cubicBezTo>
                <a:cubicBezTo>
                  <a:pt x="3290226" y="5376996"/>
                  <a:pt x="3259133" y="5267459"/>
                  <a:pt x="3259133" y="5125402"/>
                </a:cubicBezTo>
                <a:cubicBezTo>
                  <a:pt x="3259133" y="4983346"/>
                  <a:pt x="3290226" y="4873808"/>
                  <a:pt x="3352412" y="4796790"/>
                </a:cubicBezTo>
                <a:cubicBezTo>
                  <a:pt x="3414597" y="4719771"/>
                  <a:pt x="3497891" y="4681262"/>
                  <a:pt x="3602294" y="4681262"/>
                </a:cubicBezTo>
                <a:close/>
                <a:moveTo>
                  <a:pt x="204399" y="4612004"/>
                </a:moveTo>
                <a:lnTo>
                  <a:pt x="244261" y="4701798"/>
                </a:lnTo>
                <a:cubicBezTo>
                  <a:pt x="305687" y="4824870"/>
                  <a:pt x="377172" y="4940950"/>
                  <a:pt x="456935" y="5051701"/>
                </a:cubicBezTo>
                <a:lnTo>
                  <a:pt x="466262" y="5063753"/>
                </a:lnTo>
                <a:lnTo>
                  <a:pt x="466262" y="5757810"/>
                </a:lnTo>
                <a:lnTo>
                  <a:pt x="204399" y="5757810"/>
                </a:lnTo>
                <a:close/>
                <a:moveTo>
                  <a:pt x="1977537" y="4498129"/>
                </a:moveTo>
                <a:lnTo>
                  <a:pt x="1977537" y="5757810"/>
                </a:lnTo>
                <a:lnTo>
                  <a:pt x="2239400" y="5757810"/>
                </a:lnTo>
                <a:lnTo>
                  <a:pt x="2239400" y="5228949"/>
                </a:lnTo>
                <a:lnTo>
                  <a:pt x="2793078" y="5228949"/>
                </a:lnTo>
                <a:lnTo>
                  <a:pt x="2793078" y="5009874"/>
                </a:lnTo>
                <a:lnTo>
                  <a:pt x="2239400" y="5009874"/>
                </a:lnTo>
                <a:lnTo>
                  <a:pt x="2239400" y="4719771"/>
                </a:lnTo>
                <a:lnTo>
                  <a:pt x="2871808" y="4719771"/>
                </a:lnTo>
                <a:lnTo>
                  <a:pt x="2871808" y="4498129"/>
                </a:lnTo>
                <a:close/>
                <a:moveTo>
                  <a:pt x="8308128" y="4496417"/>
                </a:moveTo>
                <a:lnTo>
                  <a:pt x="8308128" y="5757810"/>
                </a:lnTo>
                <a:lnTo>
                  <a:pt x="8565712" y="5757810"/>
                </a:lnTo>
                <a:lnTo>
                  <a:pt x="8565712" y="5263180"/>
                </a:lnTo>
                <a:lnTo>
                  <a:pt x="8837844" y="5263180"/>
                </a:lnTo>
                <a:cubicBezTo>
                  <a:pt x="8915432" y="5263180"/>
                  <a:pt x="8968348" y="5276587"/>
                  <a:pt x="8996588" y="5303401"/>
                </a:cubicBezTo>
                <a:cubicBezTo>
                  <a:pt x="9024828" y="5330215"/>
                  <a:pt x="9039518" y="5383842"/>
                  <a:pt x="9040660" y="5464284"/>
                </a:cubicBezTo>
                <a:lnTo>
                  <a:pt x="9042371" y="5581523"/>
                </a:lnTo>
                <a:cubicBezTo>
                  <a:pt x="9042941" y="5618606"/>
                  <a:pt x="9046650" y="5654833"/>
                  <a:pt x="9053496" y="5690205"/>
                </a:cubicBezTo>
                <a:cubicBezTo>
                  <a:pt x="9056919" y="5707320"/>
                  <a:pt x="9062623" y="5729855"/>
                  <a:pt x="9070611" y="5757810"/>
                </a:cubicBezTo>
                <a:lnTo>
                  <a:pt x="9360714" y="5757810"/>
                </a:lnTo>
                <a:lnTo>
                  <a:pt x="9360714" y="5726147"/>
                </a:lnTo>
                <a:cubicBezTo>
                  <a:pt x="9335611" y="5710743"/>
                  <a:pt x="9319638" y="5686782"/>
                  <a:pt x="9312792" y="5654263"/>
                </a:cubicBezTo>
                <a:cubicBezTo>
                  <a:pt x="9308227" y="5633725"/>
                  <a:pt x="9305946" y="5594645"/>
                  <a:pt x="9305946" y="5537023"/>
                </a:cubicBezTo>
                <a:lnTo>
                  <a:pt x="9305946" y="5452303"/>
                </a:lnTo>
                <a:cubicBezTo>
                  <a:pt x="9305946" y="5363874"/>
                  <a:pt x="9293822" y="5298124"/>
                  <a:pt x="9269576" y="5255050"/>
                </a:cubicBezTo>
                <a:cubicBezTo>
                  <a:pt x="9245328" y="5211977"/>
                  <a:pt x="9204110" y="5178745"/>
                  <a:pt x="9145918" y="5155354"/>
                </a:cubicBezTo>
                <a:cubicBezTo>
                  <a:pt x="9215520" y="5131392"/>
                  <a:pt x="9265439" y="5090459"/>
                  <a:pt x="9295677" y="5032552"/>
                </a:cubicBezTo>
                <a:cubicBezTo>
                  <a:pt x="9325913" y="4974646"/>
                  <a:pt x="9341032" y="4915740"/>
                  <a:pt x="9341032" y="4855837"/>
                </a:cubicBezTo>
                <a:cubicBezTo>
                  <a:pt x="9341032" y="4806203"/>
                  <a:pt x="9333044" y="4761989"/>
                  <a:pt x="9317071" y="4723194"/>
                </a:cubicBezTo>
                <a:cubicBezTo>
                  <a:pt x="9301096" y="4684400"/>
                  <a:pt x="9279417" y="4649028"/>
                  <a:pt x="9252033" y="4617080"/>
                </a:cubicBezTo>
                <a:cubicBezTo>
                  <a:pt x="9218943" y="4578285"/>
                  <a:pt x="9178579" y="4548904"/>
                  <a:pt x="9130942" y="4528936"/>
                </a:cubicBezTo>
                <a:cubicBezTo>
                  <a:pt x="9083305" y="4508969"/>
                  <a:pt x="9015272" y="4498129"/>
                  <a:pt x="8926843" y="4496417"/>
                </a:cubicBezTo>
                <a:close/>
                <a:moveTo>
                  <a:pt x="7138264" y="4496417"/>
                </a:moveTo>
                <a:lnTo>
                  <a:pt x="7138264" y="5757810"/>
                </a:lnTo>
                <a:lnTo>
                  <a:pt x="8094150" y="5757810"/>
                </a:lnTo>
                <a:lnTo>
                  <a:pt x="8094150" y="5531033"/>
                </a:lnTo>
                <a:lnTo>
                  <a:pt x="7395849" y="5531033"/>
                </a:lnTo>
                <a:lnTo>
                  <a:pt x="7395849" y="5206699"/>
                </a:lnTo>
                <a:lnTo>
                  <a:pt x="8008574" y="5206699"/>
                </a:lnTo>
                <a:lnTo>
                  <a:pt x="8008574" y="4987624"/>
                </a:lnTo>
                <a:lnTo>
                  <a:pt x="7395849" y="4987624"/>
                </a:lnTo>
                <a:lnTo>
                  <a:pt x="7395849" y="4719771"/>
                </a:lnTo>
                <a:lnTo>
                  <a:pt x="8063343" y="4719771"/>
                </a:lnTo>
                <a:lnTo>
                  <a:pt x="8063343" y="4496417"/>
                </a:lnTo>
                <a:close/>
                <a:moveTo>
                  <a:pt x="5668959" y="4496417"/>
                </a:moveTo>
                <a:lnTo>
                  <a:pt x="5668959" y="5757810"/>
                </a:lnTo>
                <a:lnTo>
                  <a:pt x="5914562" y="5757810"/>
                </a:lnTo>
                <a:lnTo>
                  <a:pt x="5914562" y="4904616"/>
                </a:lnTo>
                <a:cubicBezTo>
                  <a:pt x="5914562" y="4880084"/>
                  <a:pt x="5914276" y="4845711"/>
                  <a:pt x="5913706" y="4801496"/>
                </a:cubicBezTo>
                <a:cubicBezTo>
                  <a:pt x="5913136" y="4757282"/>
                  <a:pt x="5912850" y="4723194"/>
                  <a:pt x="5912850" y="4699233"/>
                </a:cubicBezTo>
                <a:lnTo>
                  <a:pt x="6149896" y="5757810"/>
                </a:lnTo>
                <a:lnTo>
                  <a:pt x="6405769" y="5757810"/>
                </a:lnTo>
                <a:lnTo>
                  <a:pt x="6644526" y="4699233"/>
                </a:lnTo>
                <a:cubicBezTo>
                  <a:pt x="6644526" y="4723194"/>
                  <a:pt x="6644242" y="4757282"/>
                  <a:pt x="6643671" y="4801496"/>
                </a:cubicBezTo>
                <a:cubicBezTo>
                  <a:pt x="6643100" y="4845711"/>
                  <a:pt x="6642815" y="4880084"/>
                  <a:pt x="6642815" y="4904616"/>
                </a:cubicBezTo>
                <a:lnTo>
                  <a:pt x="6642815" y="5757810"/>
                </a:lnTo>
                <a:lnTo>
                  <a:pt x="6888419" y="5757810"/>
                </a:lnTo>
                <a:lnTo>
                  <a:pt x="6888419" y="4496417"/>
                </a:lnTo>
                <a:lnTo>
                  <a:pt x="6509316" y="4496417"/>
                </a:lnTo>
                <a:lnTo>
                  <a:pt x="6281684" y="5488245"/>
                </a:lnTo>
                <a:lnTo>
                  <a:pt x="6052340" y="4496417"/>
                </a:lnTo>
                <a:close/>
                <a:moveTo>
                  <a:pt x="4412403" y="4496417"/>
                </a:moveTo>
                <a:lnTo>
                  <a:pt x="4412403" y="5757810"/>
                </a:lnTo>
                <a:lnTo>
                  <a:pt x="4669987" y="5757810"/>
                </a:lnTo>
                <a:lnTo>
                  <a:pt x="4669987" y="5263180"/>
                </a:lnTo>
                <a:lnTo>
                  <a:pt x="4942119" y="5263180"/>
                </a:lnTo>
                <a:cubicBezTo>
                  <a:pt x="5019708" y="5263180"/>
                  <a:pt x="5072623" y="5276587"/>
                  <a:pt x="5100863" y="5303401"/>
                </a:cubicBezTo>
                <a:cubicBezTo>
                  <a:pt x="5129103" y="5330215"/>
                  <a:pt x="5143794" y="5383842"/>
                  <a:pt x="5144935" y="5464284"/>
                </a:cubicBezTo>
                <a:lnTo>
                  <a:pt x="5146646" y="5581523"/>
                </a:lnTo>
                <a:cubicBezTo>
                  <a:pt x="5147217" y="5618606"/>
                  <a:pt x="5150925" y="5654833"/>
                  <a:pt x="5157771" y="5690205"/>
                </a:cubicBezTo>
                <a:cubicBezTo>
                  <a:pt x="5161194" y="5707320"/>
                  <a:pt x="5166899" y="5729855"/>
                  <a:pt x="5174886" y="5757810"/>
                </a:cubicBezTo>
                <a:lnTo>
                  <a:pt x="5464990" y="5757810"/>
                </a:lnTo>
                <a:lnTo>
                  <a:pt x="5464990" y="5726147"/>
                </a:lnTo>
                <a:cubicBezTo>
                  <a:pt x="5439887" y="5710743"/>
                  <a:pt x="5423913" y="5686782"/>
                  <a:pt x="5417067" y="5654263"/>
                </a:cubicBezTo>
                <a:cubicBezTo>
                  <a:pt x="5412503" y="5633725"/>
                  <a:pt x="5410221" y="5594645"/>
                  <a:pt x="5410221" y="5537023"/>
                </a:cubicBezTo>
                <a:lnTo>
                  <a:pt x="5410221" y="5452303"/>
                </a:lnTo>
                <a:cubicBezTo>
                  <a:pt x="5410221" y="5363874"/>
                  <a:pt x="5398097" y="5298124"/>
                  <a:pt x="5373851" y="5255050"/>
                </a:cubicBezTo>
                <a:cubicBezTo>
                  <a:pt x="5349604" y="5211977"/>
                  <a:pt x="5308385" y="5178745"/>
                  <a:pt x="5250193" y="5155354"/>
                </a:cubicBezTo>
                <a:cubicBezTo>
                  <a:pt x="5319795" y="5131392"/>
                  <a:pt x="5369715" y="5090459"/>
                  <a:pt x="5399952" y="5032552"/>
                </a:cubicBezTo>
                <a:cubicBezTo>
                  <a:pt x="5430188" y="4974646"/>
                  <a:pt x="5445307" y="4915740"/>
                  <a:pt x="5445307" y="4855837"/>
                </a:cubicBezTo>
                <a:cubicBezTo>
                  <a:pt x="5445307" y="4806203"/>
                  <a:pt x="5437320" y="4761989"/>
                  <a:pt x="5421346" y="4723194"/>
                </a:cubicBezTo>
                <a:cubicBezTo>
                  <a:pt x="5405371" y="4684400"/>
                  <a:pt x="5383692" y="4649028"/>
                  <a:pt x="5356308" y="4617080"/>
                </a:cubicBezTo>
                <a:cubicBezTo>
                  <a:pt x="5323218" y="4578285"/>
                  <a:pt x="5282855" y="4548904"/>
                  <a:pt x="5235218" y="4528936"/>
                </a:cubicBezTo>
                <a:cubicBezTo>
                  <a:pt x="5187580" y="4508969"/>
                  <a:pt x="5119547" y="4498129"/>
                  <a:pt x="5031118" y="4496417"/>
                </a:cubicBezTo>
                <a:close/>
                <a:moveTo>
                  <a:pt x="3602294" y="4457908"/>
                </a:moveTo>
                <a:cubicBezTo>
                  <a:pt x="3422013" y="4457908"/>
                  <a:pt x="3284236" y="4506972"/>
                  <a:pt x="3188961" y="4605099"/>
                </a:cubicBezTo>
                <a:cubicBezTo>
                  <a:pt x="3061167" y="4720912"/>
                  <a:pt x="2997270" y="4894346"/>
                  <a:pt x="2997270" y="5125402"/>
                </a:cubicBezTo>
                <a:cubicBezTo>
                  <a:pt x="2997270" y="5351894"/>
                  <a:pt x="3061167" y="5525328"/>
                  <a:pt x="3188961" y="5645705"/>
                </a:cubicBezTo>
                <a:cubicBezTo>
                  <a:pt x="3284236" y="5743833"/>
                  <a:pt x="3422013" y="5792896"/>
                  <a:pt x="3602294" y="5792896"/>
                </a:cubicBezTo>
                <a:cubicBezTo>
                  <a:pt x="3782574" y="5792896"/>
                  <a:pt x="3920352" y="5743833"/>
                  <a:pt x="4015627" y="5645705"/>
                </a:cubicBezTo>
                <a:cubicBezTo>
                  <a:pt x="4142850" y="5525328"/>
                  <a:pt x="4206461" y="5351894"/>
                  <a:pt x="4206462" y="5125402"/>
                </a:cubicBezTo>
                <a:cubicBezTo>
                  <a:pt x="4206461" y="4894346"/>
                  <a:pt x="4142850" y="4720912"/>
                  <a:pt x="4015627" y="4605099"/>
                </a:cubicBezTo>
                <a:cubicBezTo>
                  <a:pt x="3920352" y="4506972"/>
                  <a:pt x="3782574" y="4457908"/>
                  <a:pt x="3602294" y="4457908"/>
                </a:cubicBezTo>
                <a:close/>
                <a:moveTo>
                  <a:pt x="6813111" y="2610467"/>
                </a:moveTo>
                <a:lnTo>
                  <a:pt x="7119474" y="2610467"/>
                </a:lnTo>
                <a:cubicBezTo>
                  <a:pt x="7176524" y="2610467"/>
                  <a:pt x="7219312" y="2617884"/>
                  <a:pt x="7247838" y="2632717"/>
                </a:cubicBezTo>
                <a:cubicBezTo>
                  <a:pt x="7298614" y="2658961"/>
                  <a:pt x="7324002" y="2710306"/>
                  <a:pt x="7324002" y="2786755"/>
                </a:cubicBezTo>
                <a:cubicBezTo>
                  <a:pt x="7324002" y="2857497"/>
                  <a:pt x="7297758" y="2904850"/>
                  <a:pt x="7245272" y="2928811"/>
                </a:cubicBezTo>
                <a:cubicBezTo>
                  <a:pt x="7215604" y="2942503"/>
                  <a:pt x="7171105" y="2949349"/>
                  <a:pt x="7111772" y="2949349"/>
                </a:cubicBezTo>
                <a:lnTo>
                  <a:pt x="6813111" y="2949349"/>
                </a:lnTo>
                <a:close/>
                <a:moveTo>
                  <a:pt x="2917387" y="2610467"/>
                </a:moveTo>
                <a:lnTo>
                  <a:pt x="3223749" y="2610467"/>
                </a:lnTo>
                <a:cubicBezTo>
                  <a:pt x="3280800" y="2610467"/>
                  <a:pt x="3323588" y="2617884"/>
                  <a:pt x="3352114" y="2632717"/>
                </a:cubicBezTo>
                <a:cubicBezTo>
                  <a:pt x="3402889" y="2658961"/>
                  <a:pt x="3428276" y="2710306"/>
                  <a:pt x="3428276" y="2786755"/>
                </a:cubicBezTo>
                <a:cubicBezTo>
                  <a:pt x="3428276" y="2857497"/>
                  <a:pt x="3402033" y="2904850"/>
                  <a:pt x="3349546" y="2928811"/>
                </a:cubicBezTo>
                <a:cubicBezTo>
                  <a:pt x="3319880" y="2942503"/>
                  <a:pt x="3275380" y="2949349"/>
                  <a:pt x="3216047" y="2949349"/>
                </a:cubicBezTo>
                <a:lnTo>
                  <a:pt x="2917387" y="2949349"/>
                </a:lnTo>
                <a:close/>
                <a:moveTo>
                  <a:pt x="1849694" y="2576237"/>
                </a:moveTo>
                <a:cubicBezTo>
                  <a:pt x="1954097" y="2576237"/>
                  <a:pt x="2036963" y="2614889"/>
                  <a:pt x="2098293" y="2692193"/>
                </a:cubicBezTo>
                <a:cubicBezTo>
                  <a:pt x="2159622" y="2769497"/>
                  <a:pt x="2190287" y="2878891"/>
                  <a:pt x="2190287" y="3020377"/>
                </a:cubicBezTo>
                <a:cubicBezTo>
                  <a:pt x="2190287" y="3162434"/>
                  <a:pt x="2159765" y="3271971"/>
                  <a:pt x="2098721" y="3348990"/>
                </a:cubicBezTo>
                <a:cubicBezTo>
                  <a:pt x="2037106" y="3426008"/>
                  <a:pt x="1954097" y="3464518"/>
                  <a:pt x="1849694" y="3464518"/>
                </a:cubicBezTo>
                <a:cubicBezTo>
                  <a:pt x="1745291" y="3464518"/>
                  <a:pt x="1661997" y="3426008"/>
                  <a:pt x="1599811" y="3348990"/>
                </a:cubicBezTo>
                <a:cubicBezTo>
                  <a:pt x="1537626" y="3271971"/>
                  <a:pt x="1506533" y="3162434"/>
                  <a:pt x="1506533" y="3020377"/>
                </a:cubicBezTo>
                <a:cubicBezTo>
                  <a:pt x="1506533" y="2878321"/>
                  <a:pt x="1537626" y="2768784"/>
                  <a:pt x="1599811" y="2691765"/>
                </a:cubicBezTo>
                <a:cubicBezTo>
                  <a:pt x="1661997" y="2614746"/>
                  <a:pt x="1745291" y="2576237"/>
                  <a:pt x="1849694" y="2576237"/>
                </a:cubicBezTo>
                <a:close/>
                <a:moveTo>
                  <a:pt x="224937" y="2393104"/>
                </a:moveTo>
                <a:lnTo>
                  <a:pt x="224937" y="3652785"/>
                </a:lnTo>
                <a:lnTo>
                  <a:pt x="486800" y="3652785"/>
                </a:lnTo>
                <a:lnTo>
                  <a:pt x="486800" y="3123924"/>
                </a:lnTo>
                <a:lnTo>
                  <a:pt x="1040479" y="3123924"/>
                </a:lnTo>
                <a:lnTo>
                  <a:pt x="1040479" y="2904849"/>
                </a:lnTo>
                <a:lnTo>
                  <a:pt x="486800" y="2904849"/>
                </a:lnTo>
                <a:lnTo>
                  <a:pt x="486800" y="2614746"/>
                </a:lnTo>
                <a:lnTo>
                  <a:pt x="1119208" y="2614746"/>
                </a:lnTo>
                <a:lnTo>
                  <a:pt x="1119208" y="2393104"/>
                </a:lnTo>
                <a:close/>
                <a:moveTo>
                  <a:pt x="6555527" y="2391393"/>
                </a:moveTo>
                <a:lnTo>
                  <a:pt x="6555527" y="3652785"/>
                </a:lnTo>
                <a:lnTo>
                  <a:pt x="6813111" y="3652785"/>
                </a:lnTo>
                <a:lnTo>
                  <a:pt x="6813111" y="3158155"/>
                </a:lnTo>
                <a:lnTo>
                  <a:pt x="7085244" y="3158155"/>
                </a:lnTo>
                <a:cubicBezTo>
                  <a:pt x="7162832" y="3158155"/>
                  <a:pt x="7215748" y="3171562"/>
                  <a:pt x="7243988" y="3198376"/>
                </a:cubicBezTo>
                <a:cubicBezTo>
                  <a:pt x="7272228" y="3225190"/>
                  <a:pt x="7286918" y="3278817"/>
                  <a:pt x="7288060" y="3359259"/>
                </a:cubicBezTo>
                <a:lnTo>
                  <a:pt x="7289771" y="3476498"/>
                </a:lnTo>
                <a:cubicBezTo>
                  <a:pt x="7290341" y="3513581"/>
                  <a:pt x="7294050" y="3549809"/>
                  <a:pt x="7300896" y="3585180"/>
                </a:cubicBezTo>
                <a:cubicBezTo>
                  <a:pt x="7304319" y="3602295"/>
                  <a:pt x="7310024" y="3624830"/>
                  <a:pt x="7318011" y="3652785"/>
                </a:cubicBezTo>
                <a:lnTo>
                  <a:pt x="7608114" y="3652785"/>
                </a:lnTo>
                <a:lnTo>
                  <a:pt x="7608114" y="3621122"/>
                </a:lnTo>
                <a:cubicBezTo>
                  <a:pt x="7583012" y="3605718"/>
                  <a:pt x="7567038" y="3581757"/>
                  <a:pt x="7560192" y="3549238"/>
                </a:cubicBezTo>
                <a:cubicBezTo>
                  <a:pt x="7555627" y="3528700"/>
                  <a:pt x="7553346" y="3489620"/>
                  <a:pt x="7553346" y="3431999"/>
                </a:cubicBezTo>
                <a:lnTo>
                  <a:pt x="7553346" y="3347278"/>
                </a:lnTo>
                <a:cubicBezTo>
                  <a:pt x="7553346" y="3258850"/>
                  <a:pt x="7541222" y="3193099"/>
                  <a:pt x="7516976" y="3150025"/>
                </a:cubicBezTo>
                <a:cubicBezTo>
                  <a:pt x="7492728" y="3106952"/>
                  <a:pt x="7451510" y="3073720"/>
                  <a:pt x="7393318" y="3050329"/>
                </a:cubicBezTo>
                <a:cubicBezTo>
                  <a:pt x="7462920" y="3026368"/>
                  <a:pt x="7512839" y="2985434"/>
                  <a:pt x="7543076" y="2927527"/>
                </a:cubicBezTo>
                <a:cubicBezTo>
                  <a:pt x="7573313" y="2869621"/>
                  <a:pt x="7588432" y="2810716"/>
                  <a:pt x="7588432" y="2750812"/>
                </a:cubicBezTo>
                <a:cubicBezTo>
                  <a:pt x="7588432" y="2701178"/>
                  <a:pt x="7580444" y="2656964"/>
                  <a:pt x="7564470" y="2618169"/>
                </a:cubicBezTo>
                <a:cubicBezTo>
                  <a:pt x="7548496" y="2579375"/>
                  <a:pt x="7526817" y="2544003"/>
                  <a:pt x="7499432" y="2512055"/>
                </a:cubicBezTo>
                <a:cubicBezTo>
                  <a:pt x="7466343" y="2473260"/>
                  <a:pt x="7425979" y="2443879"/>
                  <a:pt x="7378342" y="2423911"/>
                </a:cubicBezTo>
                <a:cubicBezTo>
                  <a:pt x="7330704" y="2403944"/>
                  <a:pt x="7262672" y="2393104"/>
                  <a:pt x="7174243" y="2391393"/>
                </a:cubicBezTo>
                <a:close/>
                <a:moveTo>
                  <a:pt x="5385664" y="2391393"/>
                </a:moveTo>
                <a:lnTo>
                  <a:pt x="5385664" y="3652785"/>
                </a:lnTo>
                <a:lnTo>
                  <a:pt x="6341550" y="3652785"/>
                </a:lnTo>
                <a:lnTo>
                  <a:pt x="6341550" y="3426008"/>
                </a:lnTo>
                <a:lnTo>
                  <a:pt x="5643248" y="3426008"/>
                </a:lnTo>
                <a:lnTo>
                  <a:pt x="5643248" y="3101675"/>
                </a:lnTo>
                <a:lnTo>
                  <a:pt x="6255973" y="3101675"/>
                </a:lnTo>
                <a:lnTo>
                  <a:pt x="6255973" y="2882600"/>
                </a:lnTo>
                <a:lnTo>
                  <a:pt x="5643248" y="2882600"/>
                </a:lnTo>
                <a:lnTo>
                  <a:pt x="5643248" y="2614746"/>
                </a:lnTo>
                <a:lnTo>
                  <a:pt x="6310742" y="2614746"/>
                </a:lnTo>
                <a:lnTo>
                  <a:pt x="6310742" y="2391393"/>
                </a:lnTo>
                <a:close/>
                <a:moveTo>
                  <a:pt x="3916358" y="2391393"/>
                </a:moveTo>
                <a:lnTo>
                  <a:pt x="3916358" y="3652785"/>
                </a:lnTo>
                <a:lnTo>
                  <a:pt x="4161962" y="3652785"/>
                </a:lnTo>
                <a:lnTo>
                  <a:pt x="4161962" y="2799591"/>
                </a:lnTo>
                <a:cubicBezTo>
                  <a:pt x="4161962" y="2775059"/>
                  <a:pt x="4161677" y="2740686"/>
                  <a:pt x="4161106" y="2696471"/>
                </a:cubicBezTo>
                <a:cubicBezTo>
                  <a:pt x="4160535" y="2652257"/>
                  <a:pt x="4160250" y="2618169"/>
                  <a:pt x="4160251" y="2594208"/>
                </a:cubicBezTo>
                <a:lnTo>
                  <a:pt x="4397297" y="3652785"/>
                </a:lnTo>
                <a:lnTo>
                  <a:pt x="4653169" y="3652785"/>
                </a:lnTo>
                <a:lnTo>
                  <a:pt x="4891927" y="2594208"/>
                </a:lnTo>
                <a:cubicBezTo>
                  <a:pt x="4891926" y="2618169"/>
                  <a:pt x="4891642" y="2652257"/>
                  <a:pt x="4891071" y="2696471"/>
                </a:cubicBezTo>
                <a:cubicBezTo>
                  <a:pt x="4890500" y="2740686"/>
                  <a:pt x="4890215" y="2775059"/>
                  <a:pt x="4890215" y="2799591"/>
                </a:cubicBezTo>
                <a:lnTo>
                  <a:pt x="4890215" y="3652785"/>
                </a:lnTo>
                <a:lnTo>
                  <a:pt x="5135818" y="3652785"/>
                </a:lnTo>
                <a:lnTo>
                  <a:pt x="5135818" y="2391393"/>
                </a:lnTo>
                <a:lnTo>
                  <a:pt x="4756717" y="2391393"/>
                </a:lnTo>
                <a:lnTo>
                  <a:pt x="4529084" y="3383220"/>
                </a:lnTo>
                <a:lnTo>
                  <a:pt x="4299740" y="2391393"/>
                </a:lnTo>
                <a:close/>
                <a:moveTo>
                  <a:pt x="2659802" y="2391393"/>
                </a:moveTo>
                <a:lnTo>
                  <a:pt x="2659802" y="3652785"/>
                </a:lnTo>
                <a:lnTo>
                  <a:pt x="2917387" y="3652785"/>
                </a:lnTo>
                <a:lnTo>
                  <a:pt x="2917387" y="3158155"/>
                </a:lnTo>
                <a:lnTo>
                  <a:pt x="3189519" y="3158155"/>
                </a:lnTo>
                <a:cubicBezTo>
                  <a:pt x="3267108" y="3158155"/>
                  <a:pt x="3320023" y="3171562"/>
                  <a:pt x="3348263" y="3198376"/>
                </a:cubicBezTo>
                <a:cubicBezTo>
                  <a:pt x="3376503" y="3225190"/>
                  <a:pt x="3391193" y="3278817"/>
                  <a:pt x="3392335" y="3359259"/>
                </a:cubicBezTo>
                <a:lnTo>
                  <a:pt x="3394046" y="3476498"/>
                </a:lnTo>
                <a:cubicBezTo>
                  <a:pt x="3394617" y="3513581"/>
                  <a:pt x="3398325" y="3549809"/>
                  <a:pt x="3405171" y="3585180"/>
                </a:cubicBezTo>
                <a:cubicBezTo>
                  <a:pt x="3408594" y="3602295"/>
                  <a:pt x="3414299" y="3624830"/>
                  <a:pt x="3422286" y="3652785"/>
                </a:cubicBezTo>
                <a:lnTo>
                  <a:pt x="3712389" y="3652785"/>
                </a:lnTo>
                <a:lnTo>
                  <a:pt x="3712389" y="3621122"/>
                </a:lnTo>
                <a:cubicBezTo>
                  <a:pt x="3687287" y="3605718"/>
                  <a:pt x="3671313" y="3581757"/>
                  <a:pt x="3664467" y="3549238"/>
                </a:cubicBezTo>
                <a:cubicBezTo>
                  <a:pt x="3659902" y="3528700"/>
                  <a:pt x="3657621" y="3489620"/>
                  <a:pt x="3657621" y="3431999"/>
                </a:cubicBezTo>
                <a:lnTo>
                  <a:pt x="3657621" y="3347278"/>
                </a:lnTo>
                <a:cubicBezTo>
                  <a:pt x="3657621" y="3258850"/>
                  <a:pt x="3645497" y="3193099"/>
                  <a:pt x="3621251" y="3150025"/>
                </a:cubicBezTo>
                <a:cubicBezTo>
                  <a:pt x="3597004" y="3106952"/>
                  <a:pt x="3555785" y="3073720"/>
                  <a:pt x="3497593" y="3050329"/>
                </a:cubicBezTo>
                <a:cubicBezTo>
                  <a:pt x="3567195" y="3026368"/>
                  <a:pt x="3617114" y="2985434"/>
                  <a:pt x="3647351" y="2927527"/>
                </a:cubicBezTo>
                <a:cubicBezTo>
                  <a:pt x="3677588" y="2869621"/>
                  <a:pt x="3692707" y="2810716"/>
                  <a:pt x="3692707" y="2750812"/>
                </a:cubicBezTo>
                <a:cubicBezTo>
                  <a:pt x="3692707" y="2701178"/>
                  <a:pt x="3684720" y="2656964"/>
                  <a:pt x="3668745" y="2618169"/>
                </a:cubicBezTo>
                <a:cubicBezTo>
                  <a:pt x="3652771" y="2579375"/>
                  <a:pt x="3631092" y="2544003"/>
                  <a:pt x="3603708" y="2512055"/>
                </a:cubicBezTo>
                <a:cubicBezTo>
                  <a:pt x="3570618" y="2473260"/>
                  <a:pt x="3530255" y="2443879"/>
                  <a:pt x="3482617" y="2423911"/>
                </a:cubicBezTo>
                <a:cubicBezTo>
                  <a:pt x="3434980" y="2403944"/>
                  <a:pt x="3366947" y="2393104"/>
                  <a:pt x="3278518" y="2391393"/>
                </a:cubicBezTo>
                <a:close/>
                <a:moveTo>
                  <a:pt x="1849694" y="2352883"/>
                </a:moveTo>
                <a:cubicBezTo>
                  <a:pt x="1669413" y="2352883"/>
                  <a:pt x="1531636" y="2401947"/>
                  <a:pt x="1436361" y="2500074"/>
                </a:cubicBezTo>
                <a:cubicBezTo>
                  <a:pt x="1308567" y="2615887"/>
                  <a:pt x="1244671" y="2789322"/>
                  <a:pt x="1244671" y="3020377"/>
                </a:cubicBezTo>
                <a:cubicBezTo>
                  <a:pt x="1244671" y="3246869"/>
                  <a:pt x="1308567" y="3420303"/>
                  <a:pt x="1436361" y="3540680"/>
                </a:cubicBezTo>
                <a:cubicBezTo>
                  <a:pt x="1531636" y="3638808"/>
                  <a:pt x="1669413" y="3687871"/>
                  <a:pt x="1849694" y="3687871"/>
                </a:cubicBezTo>
                <a:cubicBezTo>
                  <a:pt x="2029974" y="3687871"/>
                  <a:pt x="2167752" y="3638808"/>
                  <a:pt x="2263027" y="3540680"/>
                </a:cubicBezTo>
                <a:cubicBezTo>
                  <a:pt x="2390250" y="3420303"/>
                  <a:pt x="2453862" y="3246869"/>
                  <a:pt x="2453862" y="3020377"/>
                </a:cubicBezTo>
                <a:cubicBezTo>
                  <a:pt x="2453862" y="2789322"/>
                  <a:pt x="2390250" y="2615887"/>
                  <a:pt x="2263027" y="2500074"/>
                </a:cubicBezTo>
                <a:cubicBezTo>
                  <a:pt x="2167752" y="2401947"/>
                  <a:pt x="2029974" y="2352883"/>
                  <a:pt x="1849694" y="2352883"/>
                </a:cubicBezTo>
                <a:close/>
                <a:moveTo>
                  <a:pt x="1623023" y="0"/>
                </a:moveTo>
                <a:lnTo>
                  <a:pt x="2716256" y="0"/>
                </a:lnTo>
                <a:lnTo>
                  <a:pt x="3032455" y="0"/>
                </a:lnTo>
                <a:lnTo>
                  <a:pt x="3496422" y="0"/>
                </a:lnTo>
                <a:lnTo>
                  <a:pt x="5205951" y="0"/>
                </a:lnTo>
                <a:lnTo>
                  <a:pt x="9547224" y="0"/>
                </a:lnTo>
                <a:lnTo>
                  <a:pt x="9547224" y="6857990"/>
                </a:lnTo>
                <a:lnTo>
                  <a:pt x="5205951" y="6857990"/>
                </a:lnTo>
                <a:lnTo>
                  <a:pt x="3496422" y="6857990"/>
                </a:lnTo>
                <a:lnTo>
                  <a:pt x="3032455" y="6857990"/>
                </a:lnTo>
                <a:lnTo>
                  <a:pt x="2716256" y="6857990"/>
                </a:lnTo>
                <a:lnTo>
                  <a:pt x="2502754" y="6857990"/>
                </a:lnTo>
                <a:lnTo>
                  <a:pt x="2390998" y="6780589"/>
                </a:lnTo>
                <a:cubicBezTo>
                  <a:pt x="2217180" y="6653099"/>
                  <a:pt x="2046553" y="6515388"/>
                  <a:pt x="1874350" y="6374805"/>
                </a:cubicBezTo>
                <a:cubicBezTo>
                  <a:pt x="1637944" y="6181811"/>
                  <a:pt x="1402594" y="5997460"/>
                  <a:pt x="1182548" y="5808437"/>
                </a:cubicBezTo>
                <a:lnTo>
                  <a:pt x="952037" y="5598378"/>
                </a:lnTo>
                <a:lnTo>
                  <a:pt x="952037" y="4861827"/>
                </a:lnTo>
                <a:lnTo>
                  <a:pt x="1467206" y="5757810"/>
                </a:lnTo>
                <a:lnTo>
                  <a:pt x="1730780" y="5757810"/>
                </a:lnTo>
                <a:lnTo>
                  <a:pt x="1730780" y="4496417"/>
                </a:lnTo>
                <a:lnTo>
                  <a:pt x="1485177" y="4496417"/>
                </a:lnTo>
                <a:lnTo>
                  <a:pt x="1485177" y="5376996"/>
                </a:lnTo>
                <a:lnTo>
                  <a:pt x="982844" y="4496417"/>
                </a:lnTo>
                <a:lnTo>
                  <a:pt x="706434" y="4496417"/>
                </a:lnTo>
                <a:lnTo>
                  <a:pt x="706434" y="5355017"/>
                </a:lnTo>
                <a:lnTo>
                  <a:pt x="582566" y="5214040"/>
                </a:lnTo>
                <a:lnTo>
                  <a:pt x="466262" y="5063753"/>
                </a:lnTo>
                <a:lnTo>
                  <a:pt x="466262" y="4496417"/>
                </a:lnTo>
                <a:lnTo>
                  <a:pt x="204399" y="4496417"/>
                </a:lnTo>
                <a:lnTo>
                  <a:pt x="204399" y="4612004"/>
                </a:lnTo>
                <a:lnTo>
                  <a:pt x="159889" y="4511738"/>
                </a:lnTo>
                <a:cubicBezTo>
                  <a:pt x="58046" y="4250777"/>
                  <a:pt x="0" y="3958519"/>
                  <a:pt x="0" y="3621651"/>
                </a:cubicBezTo>
                <a:cubicBezTo>
                  <a:pt x="0" y="2093189"/>
                  <a:pt x="573736" y="754640"/>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ZoneTexte 1">
            <a:extLst>
              <a:ext uri="{FF2B5EF4-FFF2-40B4-BE49-F238E27FC236}">
                <a16:creationId xmlns:a16="http://schemas.microsoft.com/office/drawing/2014/main" id="{6D4FB07A-A5F9-6D9C-16A9-D4305C04E0A4}"/>
              </a:ext>
            </a:extLst>
          </p:cNvPr>
          <p:cNvSpPr txBox="1"/>
          <p:nvPr/>
        </p:nvSpPr>
        <p:spPr>
          <a:xfrm>
            <a:off x="0" y="0"/>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Il est illusoire de prétendre lutter contre les arrêts de travail tout en réduisant les mesures barrières.</a:t>
            </a:r>
          </a:p>
          <a:p>
            <a:pPr algn="ctr"/>
            <a:r>
              <a:rPr lang="fr-FR" sz="4000" b="1" dirty="0">
                <a:solidFill>
                  <a:srgbClr val="0070C0"/>
                </a:solidFill>
              </a:rPr>
              <a:t>Les infections virales ont un impact socio-économique.</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5" name="Image 4" descr="Une image contenant texte, ligne, nombre, Police&#10;&#10;Description générée automatiquement">
            <a:extLst>
              <a:ext uri="{FF2B5EF4-FFF2-40B4-BE49-F238E27FC236}">
                <a16:creationId xmlns:a16="http://schemas.microsoft.com/office/drawing/2014/main" id="{869F4E05-1488-9982-D2A2-42F953B097E6}"/>
              </a:ext>
            </a:extLst>
          </p:cNvPr>
          <p:cNvPicPr>
            <a:picLocks noChangeAspect="1"/>
          </p:cNvPicPr>
          <p:nvPr/>
        </p:nvPicPr>
        <p:blipFill>
          <a:blip r:embed="rId5"/>
          <a:stretch>
            <a:fillRect/>
          </a:stretch>
        </p:blipFill>
        <p:spPr>
          <a:xfrm>
            <a:off x="2212206" y="2023806"/>
            <a:ext cx="8422661" cy="4559300"/>
          </a:xfrm>
          <a:prstGeom prst="rect">
            <a:avLst/>
          </a:prstGeom>
        </p:spPr>
      </p:pic>
      <p:pic>
        <p:nvPicPr>
          <p:cNvPr id="6" name="Image 5" descr="Détecteur de CO2 mural annonçant 528 ppm de CO2 en salle d’attente">
            <a:extLst>
              <a:ext uri="{FF2B5EF4-FFF2-40B4-BE49-F238E27FC236}">
                <a16:creationId xmlns:a16="http://schemas.microsoft.com/office/drawing/2014/main" id="{B7B800ED-F9D7-64D1-D6E2-9D07F5DFC534}"/>
              </a:ext>
            </a:extLst>
          </p:cNvPr>
          <p:cNvPicPr>
            <a:picLocks noChangeAspect="1" noChangeArrowheads="1"/>
          </p:cNvPicPr>
          <p:nvPr/>
        </p:nvPicPr>
        <p:blipFill rotWithShape="1">
          <a:blip r:embed="rId3">
            <a:extLst>
              <a:ext uri="{BEBA8EAE-BF5A-486C-A8C5-ECC9F3942E4B}">
                <a14:imgProps xmlns:a14="http://schemas.microsoft.com/office/drawing/2010/main">
                  <a14:imgLayer r:embed="rId6">
                    <a14:imgEffect>
                      <a14:artisticWatercolorSponge brushSize="7"/>
                    </a14:imgEffect>
                  </a14:imgLayer>
                </a14:imgProps>
              </a:ext>
              <a:ext uri="{28A0092B-C50C-407E-A947-70E740481C1C}">
                <a14:useLocalDpi xmlns:a14="http://schemas.microsoft.com/office/drawing/2010/main" val="0"/>
              </a:ext>
            </a:extLst>
          </a:blip>
          <a:srcRect t="4224"/>
          <a:stretch/>
        </p:blipFill>
        <p:spPr bwMode="auto">
          <a:xfrm>
            <a:off x="15330343" y="-280301"/>
            <a:ext cx="9547224" cy="6857990"/>
          </a:xfrm>
          <a:custGeom>
            <a:avLst/>
            <a:gdLst/>
            <a:ahLst/>
            <a:cxnLst/>
            <a:rect l="l" t="t" r="r" b="b"/>
            <a:pathLst>
              <a:path w="9547224" h="6857990">
                <a:moveTo>
                  <a:pt x="706434" y="5355017"/>
                </a:moveTo>
                <a:lnTo>
                  <a:pt x="719278" y="5369635"/>
                </a:lnTo>
                <a:cubicBezTo>
                  <a:pt x="766547" y="5420515"/>
                  <a:pt x="815441" y="5470479"/>
                  <a:pt x="865736" y="5519734"/>
                </a:cubicBezTo>
                <a:lnTo>
                  <a:pt x="952037" y="5598378"/>
                </a:lnTo>
                <a:lnTo>
                  <a:pt x="952037" y="5757810"/>
                </a:lnTo>
                <a:lnTo>
                  <a:pt x="706434" y="5757810"/>
                </a:lnTo>
                <a:close/>
                <a:moveTo>
                  <a:pt x="8565712" y="4715492"/>
                </a:moveTo>
                <a:lnTo>
                  <a:pt x="8872074" y="4715492"/>
                </a:lnTo>
                <a:cubicBezTo>
                  <a:pt x="8929124" y="4715492"/>
                  <a:pt x="8971913" y="4722909"/>
                  <a:pt x="9000439" y="4737742"/>
                </a:cubicBezTo>
                <a:cubicBezTo>
                  <a:pt x="9051214" y="4763985"/>
                  <a:pt x="9076602" y="4815331"/>
                  <a:pt x="9076602" y="4891779"/>
                </a:cubicBezTo>
                <a:cubicBezTo>
                  <a:pt x="9076602" y="4962522"/>
                  <a:pt x="9050358" y="5009875"/>
                  <a:pt x="8997871" y="5033836"/>
                </a:cubicBezTo>
                <a:cubicBezTo>
                  <a:pt x="8968205" y="5047528"/>
                  <a:pt x="8923705" y="5054374"/>
                  <a:pt x="8864373" y="5054374"/>
                </a:cubicBezTo>
                <a:lnTo>
                  <a:pt x="8565712" y="5054374"/>
                </a:lnTo>
                <a:close/>
                <a:moveTo>
                  <a:pt x="4669987" y="4715492"/>
                </a:moveTo>
                <a:lnTo>
                  <a:pt x="4976350" y="4715492"/>
                </a:lnTo>
                <a:cubicBezTo>
                  <a:pt x="5033400" y="4715492"/>
                  <a:pt x="5076188" y="4722909"/>
                  <a:pt x="5104714" y="4737742"/>
                </a:cubicBezTo>
                <a:cubicBezTo>
                  <a:pt x="5155489" y="4763985"/>
                  <a:pt x="5180876" y="4815331"/>
                  <a:pt x="5180877" y="4891779"/>
                </a:cubicBezTo>
                <a:cubicBezTo>
                  <a:pt x="5180876" y="4962522"/>
                  <a:pt x="5154633" y="5009875"/>
                  <a:pt x="5102147" y="5033836"/>
                </a:cubicBezTo>
                <a:cubicBezTo>
                  <a:pt x="5072480" y="5047528"/>
                  <a:pt x="5027980" y="5054374"/>
                  <a:pt x="4968648" y="5054374"/>
                </a:cubicBezTo>
                <a:lnTo>
                  <a:pt x="4669987" y="5054374"/>
                </a:lnTo>
                <a:close/>
                <a:moveTo>
                  <a:pt x="3602294" y="4681262"/>
                </a:moveTo>
                <a:cubicBezTo>
                  <a:pt x="3706697" y="4681262"/>
                  <a:pt x="3789563" y="4719914"/>
                  <a:pt x="3850893" y="4797217"/>
                </a:cubicBezTo>
                <a:cubicBezTo>
                  <a:pt x="3912222" y="4874521"/>
                  <a:pt x="3942887" y="4983916"/>
                  <a:pt x="3942887" y="5125402"/>
                </a:cubicBezTo>
                <a:cubicBezTo>
                  <a:pt x="3942887" y="5267459"/>
                  <a:pt x="3912365" y="5376996"/>
                  <a:pt x="3851321" y="5454015"/>
                </a:cubicBezTo>
                <a:cubicBezTo>
                  <a:pt x="3789706" y="5531033"/>
                  <a:pt x="3706697" y="5569542"/>
                  <a:pt x="3602294" y="5569542"/>
                </a:cubicBezTo>
                <a:cubicBezTo>
                  <a:pt x="3497891" y="5569542"/>
                  <a:pt x="3414597" y="5531033"/>
                  <a:pt x="3352412" y="5454015"/>
                </a:cubicBezTo>
                <a:cubicBezTo>
                  <a:pt x="3290226" y="5376996"/>
                  <a:pt x="3259133" y="5267459"/>
                  <a:pt x="3259133" y="5125402"/>
                </a:cubicBezTo>
                <a:cubicBezTo>
                  <a:pt x="3259133" y="4983346"/>
                  <a:pt x="3290226" y="4873808"/>
                  <a:pt x="3352412" y="4796790"/>
                </a:cubicBezTo>
                <a:cubicBezTo>
                  <a:pt x="3414597" y="4719771"/>
                  <a:pt x="3497891" y="4681262"/>
                  <a:pt x="3602294" y="4681262"/>
                </a:cubicBezTo>
                <a:close/>
                <a:moveTo>
                  <a:pt x="204399" y="4612004"/>
                </a:moveTo>
                <a:lnTo>
                  <a:pt x="244261" y="4701798"/>
                </a:lnTo>
                <a:cubicBezTo>
                  <a:pt x="305687" y="4824870"/>
                  <a:pt x="377172" y="4940950"/>
                  <a:pt x="456935" y="5051701"/>
                </a:cubicBezTo>
                <a:lnTo>
                  <a:pt x="466262" y="5063753"/>
                </a:lnTo>
                <a:lnTo>
                  <a:pt x="466262" y="5757810"/>
                </a:lnTo>
                <a:lnTo>
                  <a:pt x="204399" y="5757810"/>
                </a:lnTo>
                <a:close/>
                <a:moveTo>
                  <a:pt x="1977537" y="4498129"/>
                </a:moveTo>
                <a:lnTo>
                  <a:pt x="1977537" y="5757810"/>
                </a:lnTo>
                <a:lnTo>
                  <a:pt x="2239400" y="5757810"/>
                </a:lnTo>
                <a:lnTo>
                  <a:pt x="2239400" y="5228949"/>
                </a:lnTo>
                <a:lnTo>
                  <a:pt x="2793078" y="5228949"/>
                </a:lnTo>
                <a:lnTo>
                  <a:pt x="2793078" y="5009874"/>
                </a:lnTo>
                <a:lnTo>
                  <a:pt x="2239400" y="5009874"/>
                </a:lnTo>
                <a:lnTo>
                  <a:pt x="2239400" y="4719771"/>
                </a:lnTo>
                <a:lnTo>
                  <a:pt x="2871808" y="4719771"/>
                </a:lnTo>
                <a:lnTo>
                  <a:pt x="2871808" y="4498129"/>
                </a:lnTo>
                <a:close/>
                <a:moveTo>
                  <a:pt x="8308128" y="4496417"/>
                </a:moveTo>
                <a:lnTo>
                  <a:pt x="8308128" y="5757810"/>
                </a:lnTo>
                <a:lnTo>
                  <a:pt x="8565712" y="5757810"/>
                </a:lnTo>
                <a:lnTo>
                  <a:pt x="8565712" y="5263180"/>
                </a:lnTo>
                <a:lnTo>
                  <a:pt x="8837844" y="5263180"/>
                </a:lnTo>
                <a:cubicBezTo>
                  <a:pt x="8915432" y="5263180"/>
                  <a:pt x="8968348" y="5276587"/>
                  <a:pt x="8996588" y="5303401"/>
                </a:cubicBezTo>
                <a:cubicBezTo>
                  <a:pt x="9024828" y="5330215"/>
                  <a:pt x="9039518" y="5383842"/>
                  <a:pt x="9040660" y="5464284"/>
                </a:cubicBezTo>
                <a:lnTo>
                  <a:pt x="9042371" y="5581523"/>
                </a:lnTo>
                <a:cubicBezTo>
                  <a:pt x="9042941" y="5618606"/>
                  <a:pt x="9046650" y="5654833"/>
                  <a:pt x="9053496" y="5690205"/>
                </a:cubicBezTo>
                <a:cubicBezTo>
                  <a:pt x="9056919" y="5707320"/>
                  <a:pt x="9062623" y="5729855"/>
                  <a:pt x="9070611" y="5757810"/>
                </a:cubicBezTo>
                <a:lnTo>
                  <a:pt x="9360714" y="5757810"/>
                </a:lnTo>
                <a:lnTo>
                  <a:pt x="9360714" y="5726147"/>
                </a:lnTo>
                <a:cubicBezTo>
                  <a:pt x="9335611" y="5710743"/>
                  <a:pt x="9319638" y="5686782"/>
                  <a:pt x="9312792" y="5654263"/>
                </a:cubicBezTo>
                <a:cubicBezTo>
                  <a:pt x="9308227" y="5633725"/>
                  <a:pt x="9305946" y="5594645"/>
                  <a:pt x="9305946" y="5537023"/>
                </a:cubicBezTo>
                <a:lnTo>
                  <a:pt x="9305946" y="5452303"/>
                </a:lnTo>
                <a:cubicBezTo>
                  <a:pt x="9305946" y="5363874"/>
                  <a:pt x="9293822" y="5298124"/>
                  <a:pt x="9269576" y="5255050"/>
                </a:cubicBezTo>
                <a:cubicBezTo>
                  <a:pt x="9245328" y="5211977"/>
                  <a:pt x="9204110" y="5178745"/>
                  <a:pt x="9145918" y="5155354"/>
                </a:cubicBezTo>
                <a:cubicBezTo>
                  <a:pt x="9215520" y="5131392"/>
                  <a:pt x="9265439" y="5090459"/>
                  <a:pt x="9295677" y="5032552"/>
                </a:cubicBezTo>
                <a:cubicBezTo>
                  <a:pt x="9325913" y="4974646"/>
                  <a:pt x="9341032" y="4915740"/>
                  <a:pt x="9341032" y="4855837"/>
                </a:cubicBezTo>
                <a:cubicBezTo>
                  <a:pt x="9341032" y="4806203"/>
                  <a:pt x="9333044" y="4761989"/>
                  <a:pt x="9317071" y="4723194"/>
                </a:cubicBezTo>
                <a:cubicBezTo>
                  <a:pt x="9301096" y="4684400"/>
                  <a:pt x="9279417" y="4649028"/>
                  <a:pt x="9252033" y="4617080"/>
                </a:cubicBezTo>
                <a:cubicBezTo>
                  <a:pt x="9218943" y="4578285"/>
                  <a:pt x="9178579" y="4548904"/>
                  <a:pt x="9130942" y="4528936"/>
                </a:cubicBezTo>
                <a:cubicBezTo>
                  <a:pt x="9083305" y="4508969"/>
                  <a:pt x="9015272" y="4498129"/>
                  <a:pt x="8926843" y="4496417"/>
                </a:cubicBezTo>
                <a:close/>
                <a:moveTo>
                  <a:pt x="7138264" y="4496417"/>
                </a:moveTo>
                <a:lnTo>
                  <a:pt x="7138264" y="5757810"/>
                </a:lnTo>
                <a:lnTo>
                  <a:pt x="8094150" y="5757810"/>
                </a:lnTo>
                <a:lnTo>
                  <a:pt x="8094150" y="5531033"/>
                </a:lnTo>
                <a:lnTo>
                  <a:pt x="7395849" y="5531033"/>
                </a:lnTo>
                <a:lnTo>
                  <a:pt x="7395849" y="5206699"/>
                </a:lnTo>
                <a:lnTo>
                  <a:pt x="8008574" y="5206699"/>
                </a:lnTo>
                <a:lnTo>
                  <a:pt x="8008574" y="4987624"/>
                </a:lnTo>
                <a:lnTo>
                  <a:pt x="7395849" y="4987624"/>
                </a:lnTo>
                <a:lnTo>
                  <a:pt x="7395849" y="4719771"/>
                </a:lnTo>
                <a:lnTo>
                  <a:pt x="8063343" y="4719771"/>
                </a:lnTo>
                <a:lnTo>
                  <a:pt x="8063343" y="4496417"/>
                </a:lnTo>
                <a:close/>
                <a:moveTo>
                  <a:pt x="5668959" y="4496417"/>
                </a:moveTo>
                <a:lnTo>
                  <a:pt x="5668959" y="5757810"/>
                </a:lnTo>
                <a:lnTo>
                  <a:pt x="5914562" y="5757810"/>
                </a:lnTo>
                <a:lnTo>
                  <a:pt x="5914562" y="4904616"/>
                </a:lnTo>
                <a:cubicBezTo>
                  <a:pt x="5914562" y="4880084"/>
                  <a:pt x="5914276" y="4845711"/>
                  <a:pt x="5913706" y="4801496"/>
                </a:cubicBezTo>
                <a:cubicBezTo>
                  <a:pt x="5913136" y="4757282"/>
                  <a:pt x="5912850" y="4723194"/>
                  <a:pt x="5912850" y="4699233"/>
                </a:cubicBezTo>
                <a:lnTo>
                  <a:pt x="6149896" y="5757810"/>
                </a:lnTo>
                <a:lnTo>
                  <a:pt x="6405769" y="5757810"/>
                </a:lnTo>
                <a:lnTo>
                  <a:pt x="6644526" y="4699233"/>
                </a:lnTo>
                <a:cubicBezTo>
                  <a:pt x="6644526" y="4723194"/>
                  <a:pt x="6644242" y="4757282"/>
                  <a:pt x="6643671" y="4801496"/>
                </a:cubicBezTo>
                <a:cubicBezTo>
                  <a:pt x="6643100" y="4845711"/>
                  <a:pt x="6642815" y="4880084"/>
                  <a:pt x="6642815" y="4904616"/>
                </a:cubicBezTo>
                <a:lnTo>
                  <a:pt x="6642815" y="5757810"/>
                </a:lnTo>
                <a:lnTo>
                  <a:pt x="6888419" y="5757810"/>
                </a:lnTo>
                <a:lnTo>
                  <a:pt x="6888419" y="4496417"/>
                </a:lnTo>
                <a:lnTo>
                  <a:pt x="6509316" y="4496417"/>
                </a:lnTo>
                <a:lnTo>
                  <a:pt x="6281684" y="5488245"/>
                </a:lnTo>
                <a:lnTo>
                  <a:pt x="6052340" y="4496417"/>
                </a:lnTo>
                <a:close/>
                <a:moveTo>
                  <a:pt x="4412403" y="4496417"/>
                </a:moveTo>
                <a:lnTo>
                  <a:pt x="4412403" y="5757810"/>
                </a:lnTo>
                <a:lnTo>
                  <a:pt x="4669987" y="5757810"/>
                </a:lnTo>
                <a:lnTo>
                  <a:pt x="4669987" y="5263180"/>
                </a:lnTo>
                <a:lnTo>
                  <a:pt x="4942119" y="5263180"/>
                </a:lnTo>
                <a:cubicBezTo>
                  <a:pt x="5019708" y="5263180"/>
                  <a:pt x="5072623" y="5276587"/>
                  <a:pt x="5100863" y="5303401"/>
                </a:cubicBezTo>
                <a:cubicBezTo>
                  <a:pt x="5129103" y="5330215"/>
                  <a:pt x="5143794" y="5383842"/>
                  <a:pt x="5144935" y="5464284"/>
                </a:cubicBezTo>
                <a:lnTo>
                  <a:pt x="5146646" y="5581523"/>
                </a:lnTo>
                <a:cubicBezTo>
                  <a:pt x="5147217" y="5618606"/>
                  <a:pt x="5150925" y="5654833"/>
                  <a:pt x="5157771" y="5690205"/>
                </a:cubicBezTo>
                <a:cubicBezTo>
                  <a:pt x="5161194" y="5707320"/>
                  <a:pt x="5166899" y="5729855"/>
                  <a:pt x="5174886" y="5757810"/>
                </a:cubicBezTo>
                <a:lnTo>
                  <a:pt x="5464990" y="5757810"/>
                </a:lnTo>
                <a:lnTo>
                  <a:pt x="5464990" y="5726147"/>
                </a:lnTo>
                <a:cubicBezTo>
                  <a:pt x="5439887" y="5710743"/>
                  <a:pt x="5423913" y="5686782"/>
                  <a:pt x="5417067" y="5654263"/>
                </a:cubicBezTo>
                <a:cubicBezTo>
                  <a:pt x="5412503" y="5633725"/>
                  <a:pt x="5410221" y="5594645"/>
                  <a:pt x="5410221" y="5537023"/>
                </a:cubicBezTo>
                <a:lnTo>
                  <a:pt x="5410221" y="5452303"/>
                </a:lnTo>
                <a:cubicBezTo>
                  <a:pt x="5410221" y="5363874"/>
                  <a:pt x="5398097" y="5298124"/>
                  <a:pt x="5373851" y="5255050"/>
                </a:cubicBezTo>
                <a:cubicBezTo>
                  <a:pt x="5349604" y="5211977"/>
                  <a:pt x="5308385" y="5178745"/>
                  <a:pt x="5250193" y="5155354"/>
                </a:cubicBezTo>
                <a:cubicBezTo>
                  <a:pt x="5319795" y="5131392"/>
                  <a:pt x="5369715" y="5090459"/>
                  <a:pt x="5399952" y="5032552"/>
                </a:cubicBezTo>
                <a:cubicBezTo>
                  <a:pt x="5430188" y="4974646"/>
                  <a:pt x="5445307" y="4915740"/>
                  <a:pt x="5445307" y="4855837"/>
                </a:cubicBezTo>
                <a:cubicBezTo>
                  <a:pt x="5445307" y="4806203"/>
                  <a:pt x="5437320" y="4761989"/>
                  <a:pt x="5421346" y="4723194"/>
                </a:cubicBezTo>
                <a:cubicBezTo>
                  <a:pt x="5405371" y="4684400"/>
                  <a:pt x="5383692" y="4649028"/>
                  <a:pt x="5356308" y="4617080"/>
                </a:cubicBezTo>
                <a:cubicBezTo>
                  <a:pt x="5323218" y="4578285"/>
                  <a:pt x="5282855" y="4548904"/>
                  <a:pt x="5235218" y="4528936"/>
                </a:cubicBezTo>
                <a:cubicBezTo>
                  <a:pt x="5187580" y="4508969"/>
                  <a:pt x="5119547" y="4498129"/>
                  <a:pt x="5031118" y="4496417"/>
                </a:cubicBezTo>
                <a:close/>
                <a:moveTo>
                  <a:pt x="3602294" y="4457908"/>
                </a:moveTo>
                <a:cubicBezTo>
                  <a:pt x="3422013" y="4457908"/>
                  <a:pt x="3284236" y="4506972"/>
                  <a:pt x="3188961" y="4605099"/>
                </a:cubicBezTo>
                <a:cubicBezTo>
                  <a:pt x="3061167" y="4720912"/>
                  <a:pt x="2997270" y="4894346"/>
                  <a:pt x="2997270" y="5125402"/>
                </a:cubicBezTo>
                <a:cubicBezTo>
                  <a:pt x="2997270" y="5351894"/>
                  <a:pt x="3061167" y="5525328"/>
                  <a:pt x="3188961" y="5645705"/>
                </a:cubicBezTo>
                <a:cubicBezTo>
                  <a:pt x="3284236" y="5743833"/>
                  <a:pt x="3422013" y="5792896"/>
                  <a:pt x="3602294" y="5792896"/>
                </a:cubicBezTo>
                <a:cubicBezTo>
                  <a:pt x="3782574" y="5792896"/>
                  <a:pt x="3920352" y="5743833"/>
                  <a:pt x="4015627" y="5645705"/>
                </a:cubicBezTo>
                <a:cubicBezTo>
                  <a:pt x="4142850" y="5525328"/>
                  <a:pt x="4206461" y="5351894"/>
                  <a:pt x="4206462" y="5125402"/>
                </a:cubicBezTo>
                <a:cubicBezTo>
                  <a:pt x="4206461" y="4894346"/>
                  <a:pt x="4142850" y="4720912"/>
                  <a:pt x="4015627" y="4605099"/>
                </a:cubicBezTo>
                <a:cubicBezTo>
                  <a:pt x="3920352" y="4506972"/>
                  <a:pt x="3782574" y="4457908"/>
                  <a:pt x="3602294" y="4457908"/>
                </a:cubicBezTo>
                <a:close/>
                <a:moveTo>
                  <a:pt x="6813111" y="2610467"/>
                </a:moveTo>
                <a:lnTo>
                  <a:pt x="7119474" y="2610467"/>
                </a:lnTo>
                <a:cubicBezTo>
                  <a:pt x="7176524" y="2610467"/>
                  <a:pt x="7219312" y="2617884"/>
                  <a:pt x="7247838" y="2632717"/>
                </a:cubicBezTo>
                <a:cubicBezTo>
                  <a:pt x="7298614" y="2658961"/>
                  <a:pt x="7324002" y="2710306"/>
                  <a:pt x="7324002" y="2786755"/>
                </a:cubicBezTo>
                <a:cubicBezTo>
                  <a:pt x="7324002" y="2857497"/>
                  <a:pt x="7297758" y="2904850"/>
                  <a:pt x="7245272" y="2928811"/>
                </a:cubicBezTo>
                <a:cubicBezTo>
                  <a:pt x="7215604" y="2942503"/>
                  <a:pt x="7171105" y="2949349"/>
                  <a:pt x="7111772" y="2949349"/>
                </a:cubicBezTo>
                <a:lnTo>
                  <a:pt x="6813111" y="2949349"/>
                </a:lnTo>
                <a:close/>
                <a:moveTo>
                  <a:pt x="2917387" y="2610467"/>
                </a:moveTo>
                <a:lnTo>
                  <a:pt x="3223749" y="2610467"/>
                </a:lnTo>
                <a:cubicBezTo>
                  <a:pt x="3280800" y="2610467"/>
                  <a:pt x="3323588" y="2617884"/>
                  <a:pt x="3352114" y="2632717"/>
                </a:cubicBezTo>
                <a:cubicBezTo>
                  <a:pt x="3402889" y="2658961"/>
                  <a:pt x="3428276" y="2710306"/>
                  <a:pt x="3428276" y="2786755"/>
                </a:cubicBezTo>
                <a:cubicBezTo>
                  <a:pt x="3428276" y="2857497"/>
                  <a:pt x="3402033" y="2904850"/>
                  <a:pt x="3349546" y="2928811"/>
                </a:cubicBezTo>
                <a:cubicBezTo>
                  <a:pt x="3319880" y="2942503"/>
                  <a:pt x="3275380" y="2949349"/>
                  <a:pt x="3216047" y="2949349"/>
                </a:cubicBezTo>
                <a:lnTo>
                  <a:pt x="2917387" y="2949349"/>
                </a:lnTo>
                <a:close/>
                <a:moveTo>
                  <a:pt x="1849694" y="2576237"/>
                </a:moveTo>
                <a:cubicBezTo>
                  <a:pt x="1954097" y="2576237"/>
                  <a:pt x="2036963" y="2614889"/>
                  <a:pt x="2098293" y="2692193"/>
                </a:cubicBezTo>
                <a:cubicBezTo>
                  <a:pt x="2159622" y="2769497"/>
                  <a:pt x="2190287" y="2878891"/>
                  <a:pt x="2190287" y="3020377"/>
                </a:cubicBezTo>
                <a:cubicBezTo>
                  <a:pt x="2190287" y="3162434"/>
                  <a:pt x="2159765" y="3271971"/>
                  <a:pt x="2098721" y="3348990"/>
                </a:cubicBezTo>
                <a:cubicBezTo>
                  <a:pt x="2037106" y="3426008"/>
                  <a:pt x="1954097" y="3464518"/>
                  <a:pt x="1849694" y="3464518"/>
                </a:cubicBezTo>
                <a:cubicBezTo>
                  <a:pt x="1745291" y="3464518"/>
                  <a:pt x="1661997" y="3426008"/>
                  <a:pt x="1599811" y="3348990"/>
                </a:cubicBezTo>
                <a:cubicBezTo>
                  <a:pt x="1537626" y="3271971"/>
                  <a:pt x="1506533" y="3162434"/>
                  <a:pt x="1506533" y="3020377"/>
                </a:cubicBezTo>
                <a:cubicBezTo>
                  <a:pt x="1506533" y="2878321"/>
                  <a:pt x="1537626" y="2768784"/>
                  <a:pt x="1599811" y="2691765"/>
                </a:cubicBezTo>
                <a:cubicBezTo>
                  <a:pt x="1661997" y="2614746"/>
                  <a:pt x="1745291" y="2576237"/>
                  <a:pt x="1849694" y="2576237"/>
                </a:cubicBezTo>
                <a:close/>
                <a:moveTo>
                  <a:pt x="224937" y="2393104"/>
                </a:moveTo>
                <a:lnTo>
                  <a:pt x="224937" y="3652785"/>
                </a:lnTo>
                <a:lnTo>
                  <a:pt x="486800" y="3652785"/>
                </a:lnTo>
                <a:lnTo>
                  <a:pt x="486800" y="3123924"/>
                </a:lnTo>
                <a:lnTo>
                  <a:pt x="1040479" y="3123924"/>
                </a:lnTo>
                <a:lnTo>
                  <a:pt x="1040479" y="2904849"/>
                </a:lnTo>
                <a:lnTo>
                  <a:pt x="486800" y="2904849"/>
                </a:lnTo>
                <a:lnTo>
                  <a:pt x="486800" y="2614746"/>
                </a:lnTo>
                <a:lnTo>
                  <a:pt x="1119208" y="2614746"/>
                </a:lnTo>
                <a:lnTo>
                  <a:pt x="1119208" y="2393104"/>
                </a:lnTo>
                <a:close/>
                <a:moveTo>
                  <a:pt x="6555527" y="2391393"/>
                </a:moveTo>
                <a:lnTo>
                  <a:pt x="6555527" y="3652785"/>
                </a:lnTo>
                <a:lnTo>
                  <a:pt x="6813111" y="3652785"/>
                </a:lnTo>
                <a:lnTo>
                  <a:pt x="6813111" y="3158155"/>
                </a:lnTo>
                <a:lnTo>
                  <a:pt x="7085244" y="3158155"/>
                </a:lnTo>
                <a:cubicBezTo>
                  <a:pt x="7162832" y="3158155"/>
                  <a:pt x="7215748" y="3171562"/>
                  <a:pt x="7243988" y="3198376"/>
                </a:cubicBezTo>
                <a:cubicBezTo>
                  <a:pt x="7272228" y="3225190"/>
                  <a:pt x="7286918" y="3278817"/>
                  <a:pt x="7288060" y="3359259"/>
                </a:cubicBezTo>
                <a:lnTo>
                  <a:pt x="7289771" y="3476498"/>
                </a:lnTo>
                <a:cubicBezTo>
                  <a:pt x="7290341" y="3513581"/>
                  <a:pt x="7294050" y="3549809"/>
                  <a:pt x="7300896" y="3585180"/>
                </a:cubicBezTo>
                <a:cubicBezTo>
                  <a:pt x="7304319" y="3602295"/>
                  <a:pt x="7310024" y="3624830"/>
                  <a:pt x="7318011" y="3652785"/>
                </a:cubicBezTo>
                <a:lnTo>
                  <a:pt x="7608114" y="3652785"/>
                </a:lnTo>
                <a:lnTo>
                  <a:pt x="7608114" y="3621122"/>
                </a:lnTo>
                <a:cubicBezTo>
                  <a:pt x="7583012" y="3605718"/>
                  <a:pt x="7567038" y="3581757"/>
                  <a:pt x="7560192" y="3549238"/>
                </a:cubicBezTo>
                <a:cubicBezTo>
                  <a:pt x="7555627" y="3528700"/>
                  <a:pt x="7553346" y="3489620"/>
                  <a:pt x="7553346" y="3431999"/>
                </a:cubicBezTo>
                <a:lnTo>
                  <a:pt x="7553346" y="3347278"/>
                </a:lnTo>
                <a:cubicBezTo>
                  <a:pt x="7553346" y="3258850"/>
                  <a:pt x="7541222" y="3193099"/>
                  <a:pt x="7516976" y="3150025"/>
                </a:cubicBezTo>
                <a:cubicBezTo>
                  <a:pt x="7492728" y="3106952"/>
                  <a:pt x="7451510" y="3073720"/>
                  <a:pt x="7393318" y="3050329"/>
                </a:cubicBezTo>
                <a:cubicBezTo>
                  <a:pt x="7462920" y="3026368"/>
                  <a:pt x="7512839" y="2985434"/>
                  <a:pt x="7543076" y="2927527"/>
                </a:cubicBezTo>
                <a:cubicBezTo>
                  <a:pt x="7573313" y="2869621"/>
                  <a:pt x="7588432" y="2810716"/>
                  <a:pt x="7588432" y="2750812"/>
                </a:cubicBezTo>
                <a:cubicBezTo>
                  <a:pt x="7588432" y="2701178"/>
                  <a:pt x="7580444" y="2656964"/>
                  <a:pt x="7564470" y="2618169"/>
                </a:cubicBezTo>
                <a:cubicBezTo>
                  <a:pt x="7548496" y="2579375"/>
                  <a:pt x="7526817" y="2544003"/>
                  <a:pt x="7499432" y="2512055"/>
                </a:cubicBezTo>
                <a:cubicBezTo>
                  <a:pt x="7466343" y="2473260"/>
                  <a:pt x="7425979" y="2443879"/>
                  <a:pt x="7378342" y="2423911"/>
                </a:cubicBezTo>
                <a:cubicBezTo>
                  <a:pt x="7330704" y="2403944"/>
                  <a:pt x="7262672" y="2393104"/>
                  <a:pt x="7174243" y="2391393"/>
                </a:cubicBezTo>
                <a:close/>
                <a:moveTo>
                  <a:pt x="5385664" y="2391393"/>
                </a:moveTo>
                <a:lnTo>
                  <a:pt x="5385664" y="3652785"/>
                </a:lnTo>
                <a:lnTo>
                  <a:pt x="6341550" y="3652785"/>
                </a:lnTo>
                <a:lnTo>
                  <a:pt x="6341550" y="3426008"/>
                </a:lnTo>
                <a:lnTo>
                  <a:pt x="5643248" y="3426008"/>
                </a:lnTo>
                <a:lnTo>
                  <a:pt x="5643248" y="3101675"/>
                </a:lnTo>
                <a:lnTo>
                  <a:pt x="6255973" y="3101675"/>
                </a:lnTo>
                <a:lnTo>
                  <a:pt x="6255973" y="2882600"/>
                </a:lnTo>
                <a:lnTo>
                  <a:pt x="5643248" y="2882600"/>
                </a:lnTo>
                <a:lnTo>
                  <a:pt x="5643248" y="2614746"/>
                </a:lnTo>
                <a:lnTo>
                  <a:pt x="6310742" y="2614746"/>
                </a:lnTo>
                <a:lnTo>
                  <a:pt x="6310742" y="2391393"/>
                </a:lnTo>
                <a:close/>
                <a:moveTo>
                  <a:pt x="3916358" y="2391393"/>
                </a:moveTo>
                <a:lnTo>
                  <a:pt x="3916358" y="3652785"/>
                </a:lnTo>
                <a:lnTo>
                  <a:pt x="4161962" y="3652785"/>
                </a:lnTo>
                <a:lnTo>
                  <a:pt x="4161962" y="2799591"/>
                </a:lnTo>
                <a:cubicBezTo>
                  <a:pt x="4161962" y="2775059"/>
                  <a:pt x="4161677" y="2740686"/>
                  <a:pt x="4161106" y="2696471"/>
                </a:cubicBezTo>
                <a:cubicBezTo>
                  <a:pt x="4160535" y="2652257"/>
                  <a:pt x="4160250" y="2618169"/>
                  <a:pt x="4160251" y="2594208"/>
                </a:cubicBezTo>
                <a:lnTo>
                  <a:pt x="4397297" y="3652785"/>
                </a:lnTo>
                <a:lnTo>
                  <a:pt x="4653169" y="3652785"/>
                </a:lnTo>
                <a:lnTo>
                  <a:pt x="4891927" y="2594208"/>
                </a:lnTo>
                <a:cubicBezTo>
                  <a:pt x="4891926" y="2618169"/>
                  <a:pt x="4891642" y="2652257"/>
                  <a:pt x="4891071" y="2696471"/>
                </a:cubicBezTo>
                <a:cubicBezTo>
                  <a:pt x="4890500" y="2740686"/>
                  <a:pt x="4890215" y="2775059"/>
                  <a:pt x="4890215" y="2799591"/>
                </a:cubicBezTo>
                <a:lnTo>
                  <a:pt x="4890215" y="3652785"/>
                </a:lnTo>
                <a:lnTo>
                  <a:pt x="5135818" y="3652785"/>
                </a:lnTo>
                <a:lnTo>
                  <a:pt x="5135818" y="2391393"/>
                </a:lnTo>
                <a:lnTo>
                  <a:pt x="4756717" y="2391393"/>
                </a:lnTo>
                <a:lnTo>
                  <a:pt x="4529084" y="3383220"/>
                </a:lnTo>
                <a:lnTo>
                  <a:pt x="4299740" y="2391393"/>
                </a:lnTo>
                <a:close/>
                <a:moveTo>
                  <a:pt x="2659802" y="2391393"/>
                </a:moveTo>
                <a:lnTo>
                  <a:pt x="2659802" y="3652785"/>
                </a:lnTo>
                <a:lnTo>
                  <a:pt x="2917387" y="3652785"/>
                </a:lnTo>
                <a:lnTo>
                  <a:pt x="2917387" y="3158155"/>
                </a:lnTo>
                <a:lnTo>
                  <a:pt x="3189519" y="3158155"/>
                </a:lnTo>
                <a:cubicBezTo>
                  <a:pt x="3267108" y="3158155"/>
                  <a:pt x="3320023" y="3171562"/>
                  <a:pt x="3348263" y="3198376"/>
                </a:cubicBezTo>
                <a:cubicBezTo>
                  <a:pt x="3376503" y="3225190"/>
                  <a:pt x="3391193" y="3278817"/>
                  <a:pt x="3392335" y="3359259"/>
                </a:cubicBezTo>
                <a:lnTo>
                  <a:pt x="3394046" y="3476498"/>
                </a:lnTo>
                <a:cubicBezTo>
                  <a:pt x="3394617" y="3513581"/>
                  <a:pt x="3398325" y="3549809"/>
                  <a:pt x="3405171" y="3585180"/>
                </a:cubicBezTo>
                <a:cubicBezTo>
                  <a:pt x="3408594" y="3602295"/>
                  <a:pt x="3414299" y="3624830"/>
                  <a:pt x="3422286" y="3652785"/>
                </a:cubicBezTo>
                <a:lnTo>
                  <a:pt x="3712389" y="3652785"/>
                </a:lnTo>
                <a:lnTo>
                  <a:pt x="3712389" y="3621122"/>
                </a:lnTo>
                <a:cubicBezTo>
                  <a:pt x="3687287" y="3605718"/>
                  <a:pt x="3671313" y="3581757"/>
                  <a:pt x="3664467" y="3549238"/>
                </a:cubicBezTo>
                <a:cubicBezTo>
                  <a:pt x="3659902" y="3528700"/>
                  <a:pt x="3657621" y="3489620"/>
                  <a:pt x="3657621" y="3431999"/>
                </a:cubicBezTo>
                <a:lnTo>
                  <a:pt x="3657621" y="3347278"/>
                </a:lnTo>
                <a:cubicBezTo>
                  <a:pt x="3657621" y="3258850"/>
                  <a:pt x="3645497" y="3193099"/>
                  <a:pt x="3621251" y="3150025"/>
                </a:cubicBezTo>
                <a:cubicBezTo>
                  <a:pt x="3597004" y="3106952"/>
                  <a:pt x="3555785" y="3073720"/>
                  <a:pt x="3497593" y="3050329"/>
                </a:cubicBezTo>
                <a:cubicBezTo>
                  <a:pt x="3567195" y="3026368"/>
                  <a:pt x="3617114" y="2985434"/>
                  <a:pt x="3647351" y="2927527"/>
                </a:cubicBezTo>
                <a:cubicBezTo>
                  <a:pt x="3677588" y="2869621"/>
                  <a:pt x="3692707" y="2810716"/>
                  <a:pt x="3692707" y="2750812"/>
                </a:cubicBezTo>
                <a:cubicBezTo>
                  <a:pt x="3692707" y="2701178"/>
                  <a:pt x="3684720" y="2656964"/>
                  <a:pt x="3668745" y="2618169"/>
                </a:cubicBezTo>
                <a:cubicBezTo>
                  <a:pt x="3652771" y="2579375"/>
                  <a:pt x="3631092" y="2544003"/>
                  <a:pt x="3603708" y="2512055"/>
                </a:cubicBezTo>
                <a:cubicBezTo>
                  <a:pt x="3570618" y="2473260"/>
                  <a:pt x="3530255" y="2443879"/>
                  <a:pt x="3482617" y="2423911"/>
                </a:cubicBezTo>
                <a:cubicBezTo>
                  <a:pt x="3434980" y="2403944"/>
                  <a:pt x="3366947" y="2393104"/>
                  <a:pt x="3278518" y="2391393"/>
                </a:cubicBezTo>
                <a:close/>
                <a:moveTo>
                  <a:pt x="1849694" y="2352883"/>
                </a:moveTo>
                <a:cubicBezTo>
                  <a:pt x="1669413" y="2352883"/>
                  <a:pt x="1531636" y="2401947"/>
                  <a:pt x="1436361" y="2500074"/>
                </a:cubicBezTo>
                <a:cubicBezTo>
                  <a:pt x="1308567" y="2615887"/>
                  <a:pt x="1244671" y="2789322"/>
                  <a:pt x="1244671" y="3020377"/>
                </a:cubicBezTo>
                <a:cubicBezTo>
                  <a:pt x="1244671" y="3246869"/>
                  <a:pt x="1308567" y="3420303"/>
                  <a:pt x="1436361" y="3540680"/>
                </a:cubicBezTo>
                <a:cubicBezTo>
                  <a:pt x="1531636" y="3638808"/>
                  <a:pt x="1669413" y="3687871"/>
                  <a:pt x="1849694" y="3687871"/>
                </a:cubicBezTo>
                <a:cubicBezTo>
                  <a:pt x="2029974" y="3687871"/>
                  <a:pt x="2167752" y="3638808"/>
                  <a:pt x="2263027" y="3540680"/>
                </a:cubicBezTo>
                <a:cubicBezTo>
                  <a:pt x="2390250" y="3420303"/>
                  <a:pt x="2453862" y="3246869"/>
                  <a:pt x="2453862" y="3020377"/>
                </a:cubicBezTo>
                <a:cubicBezTo>
                  <a:pt x="2453862" y="2789322"/>
                  <a:pt x="2390250" y="2615887"/>
                  <a:pt x="2263027" y="2500074"/>
                </a:cubicBezTo>
                <a:cubicBezTo>
                  <a:pt x="2167752" y="2401947"/>
                  <a:pt x="2029974" y="2352883"/>
                  <a:pt x="1849694" y="2352883"/>
                </a:cubicBezTo>
                <a:close/>
                <a:moveTo>
                  <a:pt x="1623023" y="0"/>
                </a:moveTo>
                <a:lnTo>
                  <a:pt x="2716256" y="0"/>
                </a:lnTo>
                <a:lnTo>
                  <a:pt x="3032455" y="0"/>
                </a:lnTo>
                <a:lnTo>
                  <a:pt x="3496422" y="0"/>
                </a:lnTo>
                <a:lnTo>
                  <a:pt x="5205951" y="0"/>
                </a:lnTo>
                <a:lnTo>
                  <a:pt x="9547224" y="0"/>
                </a:lnTo>
                <a:lnTo>
                  <a:pt x="9547224" y="6857990"/>
                </a:lnTo>
                <a:lnTo>
                  <a:pt x="5205951" y="6857990"/>
                </a:lnTo>
                <a:lnTo>
                  <a:pt x="3496422" y="6857990"/>
                </a:lnTo>
                <a:lnTo>
                  <a:pt x="3032455" y="6857990"/>
                </a:lnTo>
                <a:lnTo>
                  <a:pt x="2716256" y="6857990"/>
                </a:lnTo>
                <a:lnTo>
                  <a:pt x="2502754" y="6857990"/>
                </a:lnTo>
                <a:lnTo>
                  <a:pt x="2390998" y="6780589"/>
                </a:lnTo>
                <a:cubicBezTo>
                  <a:pt x="2217180" y="6653099"/>
                  <a:pt x="2046553" y="6515388"/>
                  <a:pt x="1874350" y="6374805"/>
                </a:cubicBezTo>
                <a:cubicBezTo>
                  <a:pt x="1637944" y="6181811"/>
                  <a:pt x="1402594" y="5997460"/>
                  <a:pt x="1182548" y="5808437"/>
                </a:cubicBezTo>
                <a:lnTo>
                  <a:pt x="952037" y="5598378"/>
                </a:lnTo>
                <a:lnTo>
                  <a:pt x="952037" y="4861827"/>
                </a:lnTo>
                <a:lnTo>
                  <a:pt x="1467206" y="5757810"/>
                </a:lnTo>
                <a:lnTo>
                  <a:pt x="1730780" y="5757810"/>
                </a:lnTo>
                <a:lnTo>
                  <a:pt x="1730780" y="4496417"/>
                </a:lnTo>
                <a:lnTo>
                  <a:pt x="1485177" y="4496417"/>
                </a:lnTo>
                <a:lnTo>
                  <a:pt x="1485177" y="5376996"/>
                </a:lnTo>
                <a:lnTo>
                  <a:pt x="982844" y="4496417"/>
                </a:lnTo>
                <a:lnTo>
                  <a:pt x="706434" y="4496417"/>
                </a:lnTo>
                <a:lnTo>
                  <a:pt x="706434" y="5355017"/>
                </a:lnTo>
                <a:lnTo>
                  <a:pt x="582566" y="5214040"/>
                </a:lnTo>
                <a:lnTo>
                  <a:pt x="466262" y="5063753"/>
                </a:lnTo>
                <a:lnTo>
                  <a:pt x="466262" y="4496417"/>
                </a:lnTo>
                <a:lnTo>
                  <a:pt x="204399" y="4496417"/>
                </a:lnTo>
                <a:lnTo>
                  <a:pt x="204399" y="4612004"/>
                </a:lnTo>
                <a:lnTo>
                  <a:pt x="159889" y="4511738"/>
                </a:lnTo>
                <a:cubicBezTo>
                  <a:pt x="58046" y="4250777"/>
                  <a:pt x="0" y="3958519"/>
                  <a:pt x="0" y="3621651"/>
                </a:cubicBezTo>
                <a:cubicBezTo>
                  <a:pt x="0" y="2093189"/>
                  <a:pt x="573736" y="754640"/>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55A35F72-2BC9-5E72-290C-25B99AB72A01}"/>
              </a:ext>
            </a:extLst>
          </p:cNvPr>
          <p:cNvSpPr txBox="1"/>
          <p:nvPr/>
        </p:nvSpPr>
        <p:spPr>
          <a:xfrm>
            <a:off x="12685567" y="-280311"/>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Les infections respiratoires virales peuvent être diminuées (masque généralisé)</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8" name="Image 7">
            <a:extLst>
              <a:ext uri="{FF2B5EF4-FFF2-40B4-BE49-F238E27FC236}">
                <a16:creationId xmlns:a16="http://schemas.microsoft.com/office/drawing/2014/main" id="{D2D146DB-F89E-6FB8-F2F6-37FB90D9EE80}"/>
              </a:ext>
            </a:extLst>
          </p:cNvPr>
          <p:cNvPicPr>
            <a:picLocks noChangeAspect="1"/>
          </p:cNvPicPr>
          <p:nvPr/>
        </p:nvPicPr>
        <p:blipFill>
          <a:blip r:embed="rId7"/>
          <a:stretch>
            <a:fillRect/>
          </a:stretch>
        </p:blipFill>
        <p:spPr>
          <a:xfrm>
            <a:off x="13187115" y="1049017"/>
            <a:ext cx="8202698" cy="4931212"/>
          </a:xfrm>
          <a:prstGeom prst="rect">
            <a:avLst/>
          </a:prstGeom>
        </p:spPr>
      </p:pic>
      <p:sp>
        <p:nvSpPr>
          <p:cNvPr id="9" name="ZoneTexte 8">
            <a:extLst>
              <a:ext uri="{FF2B5EF4-FFF2-40B4-BE49-F238E27FC236}">
                <a16:creationId xmlns:a16="http://schemas.microsoft.com/office/drawing/2014/main" id="{D31D9A86-1353-9371-FB7F-A6C615CD08BF}"/>
              </a:ext>
            </a:extLst>
          </p:cNvPr>
          <p:cNvSpPr txBox="1"/>
          <p:nvPr/>
        </p:nvSpPr>
        <p:spPr>
          <a:xfrm>
            <a:off x="12704794" y="5980234"/>
            <a:ext cx="12192001" cy="600164"/>
          </a:xfrm>
          <a:prstGeom prst="rect">
            <a:avLst/>
          </a:prstGeom>
          <a:noFill/>
        </p:spPr>
        <p:txBody>
          <a:bodyPr wrap="square">
            <a:spAutoFit/>
          </a:bodyPr>
          <a:lstStyle/>
          <a:p>
            <a:r>
              <a:rPr lang="fr-FR" sz="1100" dirty="0">
                <a:latin typeface="Arial" panose="020B0604020202020204" pitchFamily="34" charset="0"/>
                <a:cs typeface="Arial" panose="020B0604020202020204" pitchFamily="34" charset="0"/>
              </a:rPr>
              <a:t>https://</a:t>
            </a:r>
            <a:r>
              <a:rPr lang="fr-FR" sz="1100" dirty="0" err="1">
                <a:latin typeface="Arial" panose="020B0604020202020204" pitchFamily="34" charset="0"/>
                <a:cs typeface="Arial" panose="020B0604020202020204" pitchFamily="34" charset="0"/>
              </a:rPr>
              <a:t>www.santepubliquefrance.fr</a:t>
            </a:r>
            <a:r>
              <a:rPr lang="fr-FR" sz="1100" dirty="0">
                <a:latin typeface="Arial" panose="020B0604020202020204" pitchFamily="34" charset="0"/>
                <a:cs typeface="Arial" panose="020B0604020202020204" pitchFamily="34" charset="0"/>
              </a:rPr>
              <a:t>/maladies-et-traumatismes/maladies-et-infections-respiratoires/grippe/documents/bulletin-national/bulletin-epidemiologique-grippe-semaine-18.-bilan-preliminaire.-saison-2022-2023 ; https://</a:t>
            </a:r>
            <a:r>
              <a:rPr lang="fr-FR" sz="1100" dirty="0" err="1">
                <a:latin typeface="Arial" panose="020B0604020202020204" pitchFamily="34" charset="0"/>
                <a:cs typeface="Arial" panose="020B0604020202020204" pitchFamily="34" charset="0"/>
              </a:rPr>
              <a:t>www.santepubliquefrance.fr</a:t>
            </a:r>
            <a:r>
              <a:rPr lang="fr-FR" sz="1100" dirty="0">
                <a:latin typeface="Arial" panose="020B0604020202020204" pitchFamily="34" charset="0"/>
                <a:cs typeface="Arial" panose="020B0604020202020204" pitchFamily="34" charset="0"/>
              </a:rPr>
              <a:t>/maladies-et-traumatismes/maladies-et-infections-respiratoires/grippe/documents/bulletin-national/bulletin-epidemiologique-grippe.-bilan-de-la-surveillance-saison-2020-2021 </a:t>
            </a:r>
          </a:p>
        </p:txBody>
      </p:sp>
      <p:pic>
        <p:nvPicPr>
          <p:cNvPr id="10" name="Image 9">
            <a:extLst>
              <a:ext uri="{FF2B5EF4-FFF2-40B4-BE49-F238E27FC236}">
                <a16:creationId xmlns:a16="http://schemas.microsoft.com/office/drawing/2014/main" id="{7E11E32B-0C57-5CAC-0C07-7D024C55403E}"/>
              </a:ext>
            </a:extLst>
          </p:cNvPr>
          <p:cNvPicPr>
            <a:picLocks noChangeAspect="1"/>
          </p:cNvPicPr>
          <p:nvPr/>
        </p:nvPicPr>
        <p:blipFill>
          <a:blip r:embed="rId8"/>
          <a:stretch>
            <a:fillRect/>
          </a:stretch>
        </p:blipFill>
        <p:spPr>
          <a:xfrm>
            <a:off x="21544507" y="1581740"/>
            <a:ext cx="3170867" cy="725599"/>
          </a:xfrm>
          <a:prstGeom prst="rect">
            <a:avLst/>
          </a:prstGeom>
        </p:spPr>
      </p:pic>
      <p:pic>
        <p:nvPicPr>
          <p:cNvPr id="11" name="Image 10" descr="Une image contenant texte, Police, capture d’écran, blanc&#10;&#10;Description générée automatiquement">
            <a:extLst>
              <a:ext uri="{FF2B5EF4-FFF2-40B4-BE49-F238E27FC236}">
                <a16:creationId xmlns:a16="http://schemas.microsoft.com/office/drawing/2014/main" id="{98A30A41-B7CB-47D7-5E2A-99FD87842756}"/>
              </a:ext>
            </a:extLst>
          </p:cNvPr>
          <p:cNvPicPr>
            <a:picLocks noChangeAspect="1"/>
          </p:cNvPicPr>
          <p:nvPr/>
        </p:nvPicPr>
        <p:blipFill>
          <a:blip r:embed="rId9"/>
          <a:stretch>
            <a:fillRect/>
          </a:stretch>
        </p:blipFill>
        <p:spPr>
          <a:xfrm>
            <a:off x="21544507" y="2495067"/>
            <a:ext cx="3236430" cy="940268"/>
          </a:xfrm>
          <a:prstGeom prst="rect">
            <a:avLst/>
          </a:prstGeom>
        </p:spPr>
      </p:pic>
      <p:sp>
        <p:nvSpPr>
          <p:cNvPr id="13" name="Terminaison 12">
            <a:extLst>
              <a:ext uri="{FF2B5EF4-FFF2-40B4-BE49-F238E27FC236}">
                <a16:creationId xmlns:a16="http://schemas.microsoft.com/office/drawing/2014/main" id="{A8409CBA-1EEA-F070-C1E2-B4EA6466FD05}"/>
              </a:ext>
            </a:extLst>
          </p:cNvPr>
          <p:cNvSpPr/>
          <p:nvPr/>
        </p:nvSpPr>
        <p:spPr>
          <a:xfrm rot="10800000" flipH="1" flipV="1">
            <a:off x="17545430" y="1952038"/>
            <a:ext cx="3434473" cy="256383"/>
          </a:xfrm>
          <a:prstGeom prst="flowChartTerminator">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70C0"/>
                </a:solidFill>
              </a:rPr>
              <a:t>Masque pour les soignants à l’hôpital</a:t>
            </a:r>
          </a:p>
        </p:txBody>
      </p:sp>
      <p:sp>
        <p:nvSpPr>
          <p:cNvPr id="14" name="Terminaison 13">
            <a:extLst>
              <a:ext uri="{FF2B5EF4-FFF2-40B4-BE49-F238E27FC236}">
                <a16:creationId xmlns:a16="http://schemas.microsoft.com/office/drawing/2014/main" id="{13539FD1-6CE7-731B-2F32-13C676B7E8A4}"/>
              </a:ext>
            </a:extLst>
          </p:cNvPr>
          <p:cNvSpPr/>
          <p:nvPr/>
        </p:nvSpPr>
        <p:spPr>
          <a:xfrm rot="10800000" flipH="1" flipV="1">
            <a:off x="17632842" y="3435335"/>
            <a:ext cx="1148726" cy="694513"/>
          </a:xfrm>
          <a:prstGeom prst="flowChartTerminator">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70C0"/>
                </a:solidFill>
              </a:rPr>
              <a:t>Masque en écoles primaires</a:t>
            </a:r>
          </a:p>
        </p:txBody>
      </p:sp>
      <p:sp>
        <p:nvSpPr>
          <p:cNvPr id="15" name="Terminaison 14">
            <a:extLst>
              <a:ext uri="{FF2B5EF4-FFF2-40B4-BE49-F238E27FC236}">
                <a16:creationId xmlns:a16="http://schemas.microsoft.com/office/drawing/2014/main" id="{5AAA0FDC-0FB1-8603-A250-70D23773983B}"/>
              </a:ext>
            </a:extLst>
          </p:cNvPr>
          <p:cNvSpPr/>
          <p:nvPr/>
        </p:nvSpPr>
        <p:spPr>
          <a:xfrm rot="10800000" flipH="1" flipV="1">
            <a:off x="17545430" y="2365785"/>
            <a:ext cx="2075045" cy="849663"/>
          </a:xfrm>
          <a:prstGeom prst="flowChartTerminator">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70C0"/>
                </a:solidFill>
              </a:rPr>
              <a:t>Masque dans les lieux clos, de soins, transports, collèges-lycées</a:t>
            </a:r>
          </a:p>
        </p:txBody>
      </p:sp>
    </p:spTree>
    <p:extLst>
      <p:ext uri="{BB962C8B-B14F-4D97-AF65-F5344CB8AC3E}">
        <p14:creationId xmlns:p14="http://schemas.microsoft.com/office/powerpoint/2010/main" val="1249635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7F3"/>
        </a:solidFill>
        <a:effectLst/>
      </p:bgPr>
    </p:bg>
    <p:spTree>
      <p:nvGrpSpPr>
        <p:cNvPr id="1" name=""/>
        <p:cNvGrpSpPr/>
        <p:nvPr/>
      </p:nvGrpSpPr>
      <p:grpSpPr>
        <a:xfrm>
          <a:off x="0" y="0"/>
          <a:ext cx="0" cy="0"/>
          <a:chOff x="0" y="0"/>
          <a:chExt cx="0" cy="0"/>
        </a:xfrm>
      </p:grpSpPr>
      <p:pic>
        <p:nvPicPr>
          <p:cNvPr id="47" name="Image 46">
            <a:extLst>
              <a:ext uri="{FF2B5EF4-FFF2-40B4-BE49-F238E27FC236}">
                <a16:creationId xmlns:a16="http://schemas.microsoft.com/office/drawing/2014/main" id="{8615B6D4-AF4A-79B9-7E7F-EA0B75228959}"/>
              </a:ext>
            </a:extLst>
          </p:cNvPr>
          <p:cNvPicPr>
            <a:picLocks noChangeAspect="1" noChangeArrowheads="1"/>
          </p:cNvPicPr>
          <p:nvPr/>
        </p:nvPicPr>
        <p:blipFill rotWithShape="1">
          <a:blip r:embed="rId3"/>
          <a:srcRect l="60968" t="50000" b="18083"/>
          <a:stretch/>
        </p:blipFill>
        <p:spPr bwMode="auto">
          <a:xfrm>
            <a:off x="513079" y="10"/>
            <a:ext cx="11678921" cy="6857990"/>
          </a:xfrm>
          <a:custGeom>
            <a:avLst/>
            <a:gdLst/>
            <a:ahLst/>
            <a:cxnLst/>
            <a:rect l="l" t="t" r="r" b="b"/>
            <a:pathLst>
              <a:path w="11678921" h="6857990">
                <a:moveTo>
                  <a:pt x="2282875" y="1285114"/>
                </a:moveTo>
                <a:lnTo>
                  <a:pt x="2534469" y="1285114"/>
                </a:lnTo>
                <a:cubicBezTo>
                  <a:pt x="2542456" y="1342735"/>
                  <a:pt x="2558145" y="1385808"/>
                  <a:pt x="2581536" y="1414334"/>
                </a:cubicBezTo>
                <a:lnTo>
                  <a:pt x="2593327" y="1424957"/>
                </a:lnTo>
                <a:lnTo>
                  <a:pt x="2546961" y="1522517"/>
                </a:lnTo>
                <a:lnTo>
                  <a:pt x="2498502" y="1641949"/>
                </a:lnTo>
                <a:lnTo>
                  <a:pt x="2424076" y="1594471"/>
                </a:lnTo>
                <a:cubicBezTo>
                  <a:pt x="2329942" y="1519450"/>
                  <a:pt x="2282875" y="1416330"/>
                  <a:pt x="2282875" y="1285114"/>
                </a:cubicBezTo>
                <a:close/>
                <a:moveTo>
                  <a:pt x="2736638" y="1147169"/>
                </a:moveTo>
                <a:lnTo>
                  <a:pt x="2836553" y="1169586"/>
                </a:lnTo>
                <a:cubicBezTo>
                  <a:pt x="2914712" y="1186701"/>
                  <a:pt x="2972049" y="1206384"/>
                  <a:pt x="3008561" y="1228633"/>
                </a:cubicBezTo>
                <a:cubicBezTo>
                  <a:pt x="3045074" y="1251454"/>
                  <a:pt x="3063330" y="1283687"/>
                  <a:pt x="3063330" y="1325334"/>
                </a:cubicBezTo>
                <a:cubicBezTo>
                  <a:pt x="3063330" y="1396648"/>
                  <a:pt x="3026532" y="1445426"/>
                  <a:pt x="2952936" y="1471670"/>
                </a:cubicBezTo>
                <a:cubicBezTo>
                  <a:pt x="2914142" y="1485362"/>
                  <a:pt x="2863652" y="1492208"/>
                  <a:pt x="2801467" y="1492208"/>
                </a:cubicBezTo>
                <a:cubicBezTo>
                  <a:pt x="2723592" y="1492208"/>
                  <a:pt x="2662887" y="1477606"/>
                  <a:pt x="2619350" y="1448404"/>
                </a:cubicBezTo>
                <a:lnTo>
                  <a:pt x="2593327" y="1424957"/>
                </a:lnTo>
                <a:lnTo>
                  <a:pt x="2654886" y="1295432"/>
                </a:lnTo>
                <a:close/>
                <a:moveTo>
                  <a:pt x="6017158" y="632167"/>
                </a:moveTo>
                <a:lnTo>
                  <a:pt x="6323521" y="632167"/>
                </a:lnTo>
                <a:cubicBezTo>
                  <a:pt x="6380572" y="632167"/>
                  <a:pt x="6423360" y="639584"/>
                  <a:pt x="6451885" y="654417"/>
                </a:cubicBezTo>
                <a:cubicBezTo>
                  <a:pt x="6502661" y="680661"/>
                  <a:pt x="6528048" y="732006"/>
                  <a:pt x="6528048" y="808454"/>
                </a:cubicBezTo>
                <a:cubicBezTo>
                  <a:pt x="6528048" y="879197"/>
                  <a:pt x="6501805" y="926549"/>
                  <a:pt x="6449318" y="950511"/>
                </a:cubicBezTo>
                <a:cubicBezTo>
                  <a:pt x="6419652" y="964203"/>
                  <a:pt x="6375152" y="971049"/>
                  <a:pt x="6315819" y="971049"/>
                </a:cubicBezTo>
                <a:lnTo>
                  <a:pt x="6017158" y="971049"/>
                </a:lnTo>
                <a:close/>
                <a:moveTo>
                  <a:pt x="5759574" y="413092"/>
                </a:moveTo>
                <a:lnTo>
                  <a:pt x="5759574" y="1674485"/>
                </a:lnTo>
                <a:lnTo>
                  <a:pt x="6017158" y="1674485"/>
                </a:lnTo>
                <a:lnTo>
                  <a:pt x="6017158" y="1179855"/>
                </a:lnTo>
                <a:lnTo>
                  <a:pt x="6289291" y="1179855"/>
                </a:lnTo>
                <a:cubicBezTo>
                  <a:pt x="6366880" y="1179855"/>
                  <a:pt x="6419794" y="1193262"/>
                  <a:pt x="6448034" y="1220076"/>
                </a:cubicBezTo>
                <a:cubicBezTo>
                  <a:pt x="6476275" y="1246890"/>
                  <a:pt x="6490966" y="1300517"/>
                  <a:pt x="6492106" y="1380959"/>
                </a:cubicBezTo>
                <a:lnTo>
                  <a:pt x="6493818" y="1498198"/>
                </a:lnTo>
                <a:cubicBezTo>
                  <a:pt x="6494389" y="1535281"/>
                  <a:pt x="6498097" y="1571509"/>
                  <a:pt x="6504943" y="1606880"/>
                </a:cubicBezTo>
                <a:cubicBezTo>
                  <a:pt x="6508366" y="1623995"/>
                  <a:pt x="6514071" y="1646530"/>
                  <a:pt x="6522058" y="1674485"/>
                </a:cubicBezTo>
                <a:lnTo>
                  <a:pt x="6812161" y="1674485"/>
                </a:lnTo>
                <a:lnTo>
                  <a:pt x="6812161" y="1642822"/>
                </a:lnTo>
                <a:cubicBezTo>
                  <a:pt x="6787059" y="1627418"/>
                  <a:pt x="6771085" y="1603457"/>
                  <a:pt x="6764238" y="1570938"/>
                </a:cubicBezTo>
                <a:cubicBezTo>
                  <a:pt x="6759675" y="1550400"/>
                  <a:pt x="6757392" y="1511320"/>
                  <a:pt x="6757392" y="1453699"/>
                </a:cubicBezTo>
                <a:lnTo>
                  <a:pt x="6757392" y="1368978"/>
                </a:lnTo>
                <a:cubicBezTo>
                  <a:pt x="6757392" y="1280550"/>
                  <a:pt x="6745269" y="1214799"/>
                  <a:pt x="6721022" y="1171725"/>
                </a:cubicBezTo>
                <a:cubicBezTo>
                  <a:pt x="6696776" y="1128652"/>
                  <a:pt x="6655557" y="1095420"/>
                  <a:pt x="6597365" y="1072029"/>
                </a:cubicBezTo>
                <a:cubicBezTo>
                  <a:pt x="6666967" y="1048068"/>
                  <a:pt x="6716887" y="1007134"/>
                  <a:pt x="6747123" y="949227"/>
                </a:cubicBezTo>
                <a:cubicBezTo>
                  <a:pt x="6777360" y="891321"/>
                  <a:pt x="6792479" y="832416"/>
                  <a:pt x="6792479" y="772512"/>
                </a:cubicBezTo>
                <a:cubicBezTo>
                  <a:pt x="6792479" y="722878"/>
                  <a:pt x="6784492" y="678664"/>
                  <a:pt x="6768517" y="639869"/>
                </a:cubicBezTo>
                <a:cubicBezTo>
                  <a:pt x="6752543" y="601075"/>
                  <a:pt x="6730864" y="565703"/>
                  <a:pt x="6703479" y="533755"/>
                </a:cubicBezTo>
                <a:cubicBezTo>
                  <a:pt x="6670390" y="494960"/>
                  <a:pt x="6630027" y="465579"/>
                  <a:pt x="6582389" y="445611"/>
                </a:cubicBezTo>
                <a:cubicBezTo>
                  <a:pt x="6534752" y="425644"/>
                  <a:pt x="6466719" y="414804"/>
                  <a:pt x="6378290" y="413092"/>
                </a:cubicBezTo>
                <a:close/>
                <a:moveTo>
                  <a:pt x="4589711" y="413092"/>
                </a:moveTo>
                <a:lnTo>
                  <a:pt x="4589711" y="1674485"/>
                </a:lnTo>
                <a:lnTo>
                  <a:pt x="5545597" y="1674485"/>
                </a:lnTo>
                <a:lnTo>
                  <a:pt x="5545597" y="1447708"/>
                </a:lnTo>
                <a:lnTo>
                  <a:pt x="4847296" y="1447708"/>
                </a:lnTo>
                <a:lnTo>
                  <a:pt x="4847296" y="1123375"/>
                </a:lnTo>
                <a:lnTo>
                  <a:pt x="5460020" y="1123375"/>
                </a:lnTo>
                <a:lnTo>
                  <a:pt x="5460020" y="904300"/>
                </a:lnTo>
                <a:lnTo>
                  <a:pt x="4847296" y="904300"/>
                </a:lnTo>
                <a:lnTo>
                  <a:pt x="4847296" y="636446"/>
                </a:lnTo>
                <a:lnTo>
                  <a:pt x="5514789" y="636446"/>
                </a:lnTo>
                <a:lnTo>
                  <a:pt x="5514789" y="413092"/>
                </a:lnTo>
                <a:close/>
                <a:moveTo>
                  <a:pt x="3409951" y="413092"/>
                </a:moveTo>
                <a:lnTo>
                  <a:pt x="3409951" y="636446"/>
                </a:lnTo>
                <a:lnTo>
                  <a:pt x="3789053" y="636446"/>
                </a:lnTo>
                <a:lnTo>
                  <a:pt x="3789053" y="1674485"/>
                </a:lnTo>
                <a:lnTo>
                  <a:pt x="4054339" y="1674485"/>
                </a:lnTo>
                <a:lnTo>
                  <a:pt x="4054339" y="636446"/>
                </a:lnTo>
                <a:lnTo>
                  <a:pt x="4431730" y="636446"/>
                </a:lnTo>
                <a:lnTo>
                  <a:pt x="4431730" y="413092"/>
                </a:lnTo>
                <a:close/>
                <a:moveTo>
                  <a:pt x="1179761" y="413092"/>
                </a:moveTo>
                <a:lnTo>
                  <a:pt x="2104839" y="413092"/>
                </a:lnTo>
                <a:lnTo>
                  <a:pt x="2104839" y="636446"/>
                </a:lnTo>
                <a:lnTo>
                  <a:pt x="1437345" y="636446"/>
                </a:lnTo>
                <a:lnTo>
                  <a:pt x="1437345" y="904300"/>
                </a:lnTo>
                <a:lnTo>
                  <a:pt x="2050071" y="904300"/>
                </a:lnTo>
                <a:lnTo>
                  <a:pt x="2050071" y="1123375"/>
                </a:lnTo>
                <a:lnTo>
                  <a:pt x="1437345" y="1123375"/>
                </a:lnTo>
                <a:lnTo>
                  <a:pt x="1437345" y="1447708"/>
                </a:lnTo>
                <a:lnTo>
                  <a:pt x="2135647" y="1447708"/>
                </a:lnTo>
                <a:lnTo>
                  <a:pt x="2135647" y="1674485"/>
                </a:lnTo>
                <a:lnTo>
                  <a:pt x="1179761" y="1674485"/>
                </a:lnTo>
                <a:close/>
                <a:moveTo>
                  <a:pt x="0" y="413092"/>
                </a:moveTo>
                <a:lnTo>
                  <a:pt x="1021780" y="413092"/>
                </a:lnTo>
                <a:lnTo>
                  <a:pt x="1021780" y="636446"/>
                </a:lnTo>
                <a:lnTo>
                  <a:pt x="644389" y="636446"/>
                </a:lnTo>
                <a:lnTo>
                  <a:pt x="644389" y="1674485"/>
                </a:lnTo>
                <a:lnTo>
                  <a:pt x="379103" y="1674485"/>
                </a:lnTo>
                <a:lnTo>
                  <a:pt x="379103" y="636446"/>
                </a:lnTo>
                <a:lnTo>
                  <a:pt x="0" y="636446"/>
                </a:lnTo>
                <a:close/>
                <a:moveTo>
                  <a:pt x="2788630" y="376295"/>
                </a:moveTo>
                <a:cubicBezTo>
                  <a:pt x="2921559" y="376295"/>
                  <a:pt x="3034947" y="411523"/>
                  <a:pt x="3128796" y="481981"/>
                </a:cubicBezTo>
                <a:lnTo>
                  <a:pt x="3174835" y="525638"/>
                </a:lnTo>
                <a:lnTo>
                  <a:pt x="3049122" y="675634"/>
                </a:lnTo>
                <a:lnTo>
                  <a:pt x="3010859" y="728021"/>
                </a:lnTo>
                <a:lnTo>
                  <a:pt x="2994869" y="691429"/>
                </a:lnTo>
                <a:cubicBezTo>
                  <a:pt x="2978324" y="664472"/>
                  <a:pt x="2954648" y="643007"/>
                  <a:pt x="2923840" y="627033"/>
                </a:cubicBezTo>
                <a:cubicBezTo>
                  <a:pt x="2882764" y="605924"/>
                  <a:pt x="2831704" y="595370"/>
                  <a:pt x="2770659" y="595370"/>
                </a:cubicBezTo>
                <a:cubicBezTo>
                  <a:pt x="2702769" y="595370"/>
                  <a:pt x="2648571" y="609062"/>
                  <a:pt x="2608065" y="636446"/>
                </a:cubicBezTo>
                <a:cubicBezTo>
                  <a:pt x="2567559" y="663831"/>
                  <a:pt x="2547306" y="702055"/>
                  <a:pt x="2547306" y="751118"/>
                </a:cubicBezTo>
                <a:cubicBezTo>
                  <a:pt x="2547306" y="796189"/>
                  <a:pt x="2567274" y="829848"/>
                  <a:pt x="2607209" y="852098"/>
                </a:cubicBezTo>
                <a:cubicBezTo>
                  <a:pt x="2632882" y="866931"/>
                  <a:pt x="2687650" y="884332"/>
                  <a:pt x="2771515" y="904300"/>
                </a:cubicBezTo>
                <a:lnTo>
                  <a:pt x="2870161" y="927990"/>
                </a:lnTo>
                <a:lnTo>
                  <a:pt x="2774672" y="1078191"/>
                </a:lnTo>
                <a:lnTo>
                  <a:pt x="2736638" y="1147169"/>
                </a:lnTo>
                <a:lnTo>
                  <a:pt x="2703054" y="1139634"/>
                </a:lnTo>
                <a:cubicBezTo>
                  <a:pt x="2571837" y="1109968"/>
                  <a:pt x="2481127" y="1077734"/>
                  <a:pt x="2430922" y="1042933"/>
                </a:cubicBezTo>
                <a:cubicBezTo>
                  <a:pt x="2345916" y="984741"/>
                  <a:pt x="2303414" y="893745"/>
                  <a:pt x="2303414" y="769945"/>
                </a:cubicBezTo>
                <a:cubicBezTo>
                  <a:pt x="2303414" y="656985"/>
                  <a:pt x="2344490" y="563136"/>
                  <a:pt x="2426643" y="488399"/>
                </a:cubicBezTo>
                <a:cubicBezTo>
                  <a:pt x="2508796" y="413663"/>
                  <a:pt x="2629458" y="376295"/>
                  <a:pt x="2788630" y="376295"/>
                </a:cubicBezTo>
                <a:close/>
                <a:moveTo>
                  <a:pt x="3754720" y="0"/>
                </a:moveTo>
                <a:lnTo>
                  <a:pt x="4847953" y="0"/>
                </a:lnTo>
                <a:lnTo>
                  <a:pt x="5164152" y="0"/>
                </a:lnTo>
                <a:lnTo>
                  <a:pt x="5628120" y="0"/>
                </a:lnTo>
                <a:lnTo>
                  <a:pt x="7337648" y="0"/>
                </a:lnTo>
                <a:lnTo>
                  <a:pt x="11678921" y="0"/>
                </a:lnTo>
                <a:lnTo>
                  <a:pt x="11678921" y="6857990"/>
                </a:lnTo>
                <a:lnTo>
                  <a:pt x="7337648" y="6857990"/>
                </a:lnTo>
                <a:lnTo>
                  <a:pt x="5628120" y="6857990"/>
                </a:lnTo>
                <a:lnTo>
                  <a:pt x="5164152" y="6857990"/>
                </a:lnTo>
                <a:lnTo>
                  <a:pt x="4847953" y="6857990"/>
                </a:lnTo>
                <a:lnTo>
                  <a:pt x="4634451" y="6857990"/>
                </a:lnTo>
                <a:lnTo>
                  <a:pt x="4522695" y="6780589"/>
                </a:lnTo>
                <a:cubicBezTo>
                  <a:pt x="4348877" y="6653099"/>
                  <a:pt x="4178250" y="6515388"/>
                  <a:pt x="4006047" y="6374805"/>
                </a:cubicBezTo>
                <a:cubicBezTo>
                  <a:pt x="3060422" y="5602831"/>
                  <a:pt x="2131697" y="4969124"/>
                  <a:pt x="2131697" y="3621651"/>
                </a:cubicBezTo>
                <a:cubicBezTo>
                  <a:pt x="2131697" y="2952949"/>
                  <a:pt x="2241514" y="2320597"/>
                  <a:pt x="2451073" y="1758846"/>
                </a:cubicBezTo>
                <a:lnTo>
                  <a:pt x="2498502" y="1641949"/>
                </a:lnTo>
                <a:lnTo>
                  <a:pt x="2501255" y="1643704"/>
                </a:lnTo>
                <a:cubicBezTo>
                  <a:pt x="2585013" y="1685904"/>
                  <a:pt x="2688506" y="1707004"/>
                  <a:pt x="2811736" y="1707004"/>
                </a:cubicBezTo>
                <a:cubicBezTo>
                  <a:pt x="2972619" y="1707004"/>
                  <a:pt x="3097132" y="1668923"/>
                  <a:pt x="3185276" y="1592760"/>
                </a:cubicBezTo>
                <a:cubicBezTo>
                  <a:pt x="3273419" y="1516597"/>
                  <a:pt x="3317491" y="1420894"/>
                  <a:pt x="3317491" y="1305652"/>
                </a:cubicBezTo>
                <a:cubicBezTo>
                  <a:pt x="3317491" y="1193262"/>
                  <a:pt x="3279838" y="1107400"/>
                  <a:pt x="3204531" y="1048068"/>
                </a:cubicBezTo>
                <a:cubicBezTo>
                  <a:pt x="3156038" y="1009844"/>
                  <a:pt x="3084153" y="979321"/>
                  <a:pt x="2988879" y="956501"/>
                </a:cubicBezTo>
                <a:lnTo>
                  <a:pt x="2870161" y="927990"/>
                </a:lnTo>
                <a:lnTo>
                  <a:pt x="2906143" y="871392"/>
                </a:lnTo>
                <a:lnTo>
                  <a:pt x="3010859" y="728021"/>
                </a:lnTo>
                <a:lnTo>
                  <a:pt x="3014338" y="735982"/>
                </a:lnTo>
                <a:cubicBezTo>
                  <a:pt x="3019044" y="752206"/>
                  <a:pt x="3021968" y="769802"/>
                  <a:pt x="3023109" y="788772"/>
                </a:cubicBezTo>
                <a:lnTo>
                  <a:pt x="3276415" y="788772"/>
                </a:lnTo>
                <a:cubicBezTo>
                  <a:pt x="3272992" y="688220"/>
                  <a:pt x="3244457" y="605559"/>
                  <a:pt x="3190812" y="540788"/>
                </a:cubicBezTo>
                <a:lnTo>
                  <a:pt x="3174835" y="525638"/>
                </a:lnTo>
                <a:lnTo>
                  <a:pt x="3203433" y="491516"/>
                </a:lnTo>
                <a:cubicBezTo>
                  <a:pt x="3363351" y="313419"/>
                  <a:pt x="3540003" y="153680"/>
                  <a:pt x="3732596" y="14997"/>
                </a:cubicBezTo>
                <a:close/>
              </a:path>
            </a:pathLst>
          </a:cu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BC4C8CB9-E115-4840-B78C-5A79EB5CA5B2}"/>
              </a:ext>
            </a:extLst>
          </p:cNvPr>
          <p:cNvSpPr txBox="1"/>
          <p:nvPr/>
        </p:nvSpPr>
        <p:spPr>
          <a:xfrm>
            <a:off x="0" y="7263819"/>
            <a:ext cx="12192000" cy="4985980"/>
          </a:xfrm>
          <a:prstGeom prst="rect">
            <a:avLst/>
          </a:prstGeom>
          <a:solidFill>
            <a:srgbClr val="FCF7F3">
              <a:alpha val="67132"/>
            </a:srgbClr>
          </a:solidFill>
        </p:spPr>
        <p:txBody>
          <a:bodyPr wrap="square" rtlCol="0">
            <a:spAutoFit/>
          </a:bodyPr>
          <a:lstStyle/>
          <a:p>
            <a:pPr marL="571500"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Intérêt des TROD antigéniques COVID + grippe (HAS) :  </a:t>
            </a:r>
          </a:p>
          <a:p>
            <a:pPr marL="1028700" lvl="1"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Pas démontré à l’échelon individuel </a:t>
            </a:r>
            <a:r>
              <a:rPr lang="fr-FR" sz="3600" dirty="0">
                <a:latin typeface="Calibri" panose="020F0502020204030204" pitchFamily="34" charset="0"/>
                <a:cs typeface="Calibri" panose="020F0502020204030204" pitchFamily="34" charset="0"/>
              </a:rPr>
              <a:t>(performance </a:t>
            </a:r>
            <a:r>
              <a:rPr lang="fr-FR" sz="3600" dirty="0" err="1">
                <a:latin typeface="Calibri" panose="020F0502020204030204" pitchFamily="34" charset="0"/>
                <a:cs typeface="Calibri" panose="020F0502020204030204" pitchFamily="34" charset="0"/>
              </a:rPr>
              <a:t>diag</a:t>
            </a:r>
            <a:r>
              <a:rPr lang="fr-FR" sz="3600" dirty="0">
                <a:latin typeface="Calibri" panose="020F0502020204030204" pitchFamily="34" charset="0"/>
                <a:cs typeface="Calibri" panose="020F0502020204030204" pitchFamily="34" charset="0"/>
              </a:rPr>
              <a:t> ?)</a:t>
            </a:r>
            <a:endParaRPr lang="fr-FR" sz="3600" b="1" dirty="0">
              <a:latin typeface="Calibri" panose="020F0502020204030204" pitchFamily="34" charset="0"/>
              <a:cs typeface="Calibri" panose="020F0502020204030204" pitchFamily="34" charset="0"/>
            </a:endParaRPr>
          </a:p>
          <a:p>
            <a:pPr marL="1028700" lvl="1"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Possible intérêt populationnel : réduire AB, 2è </a:t>
            </a:r>
            <a:r>
              <a:rPr lang="fr-FR" sz="3600" b="1" dirty="0" err="1">
                <a:latin typeface="Calibri" panose="020F0502020204030204" pitchFamily="34" charset="0"/>
                <a:cs typeface="Calibri" panose="020F0502020204030204" pitchFamily="34" charset="0"/>
              </a:rPr>
              <a:t>consult</a:t>
            </a:r>
            <a:r>
              <a:rPr lang="fr-FR" sz="3600" b="1" dirty="0">
                <a:latin typeface="Calibri" panose="020F0502020204030204" pitchFamily="34" charset="0"/>
                <a:cs typeface="Calibri" panose="020F0502020204030204" pitchFamily="34" charset="0"/>
              </a:rPr>
              <a:t> ? </a:t>
            </a:r>
          </a:p>
          <a:p>
            <a:pPr algn="just"/>
            <a:r>
              <a:rPr lang="fr-FR" sz="1100" dirty="0">
                <a:latin typeface="ArialMT"/>
                <a:cs typeface="Calibri" panose="020F0502020204030204" pitchFamily="34" charset="0"/>
              </a:rPr>
              <a:t>https://</a:t>
            </a:r>
            <a:r>
              <a:rPr lang="fr-FR" sz="1100" dirty="0" err="1">
                <a:latin typeface="ArialMT"/>
                <a:cs typeface="Calibri" panose="020F0502020204030204" pitchFamily="34" charset="0"/>
              </a:rPr>
              <a:t>www.has-sante.fr</a:t>
            </a:r>
            <a:r>
              <a:rPr lang="fr-FR" sz="1100" dirty="0">
                <a:latin typeface="ArialMT"/>
                <a:cs typeface="Calibri" panose="020F0502020204030204" pitchFamily="34" charset="0"/>
              </a:rPr>
              <a:t>/</a:t>
            </a:r>
            <a:r>
              <a:rPr lang="fr-FR" sz="1100" dirty="0" err="1">
                <a:latin typeface="ArialMT"/>
                <a:cs typeface="Calibri" panose="020F0502020204030204" pitchFamily="34" charset="0"/>
              </a:rPr>
              <a:t>jcms</a:t>
            </a:r>
            <a:r>
              <a:rPr lang="fr-FR" sz="1100" dirty="0">
                <a:latin typeface="ArialMT"/>
                <a:cs typeface="Calibri" panose="020F0502020204030204" pitchFamily="34" charset="0"/>
              </a:rPr>
              <a:t>/p_3444489/</a:t>
            </a:r>
            <a:r>
              <a:rPr lang="fr-FR" sz="1100" dirty="0" err="1">
                <a:latin typeface="ArialMT"/>
                <a:cs typeface="Calibri" panose="020F0502020204030204" pitchFamily="34" charset="0"/>
              </a:rPr>
              <a:t>fr</a:t>
            </a:r>
            <a:r>
              <a:rPr lang="fr-FR" sz="1100" dirty="0">
                <a:latin typeface="ArialMT"/>
                <a:cs typeface="Calibri" panose="020F0502020204030204" pitchFamily="34" charset="0"/>
              </a:rPr>
              <a:t>/interet-des-tests-rapides-d-orientation-diagnostique-trod-antigeniques-covid/grippe-et-covid/grippe/</a:t>
            </a:r>
            <a:r>
              <a:rPr lang="fr-FR" sz="1100" dirty="0" err="1">
                <a:latin typeface="ArialMT"/>
                <a:cs typeface="Calibri" panose="020F0502020204030204" pitchFamily="34" charset="0"/>
              </a:rPr>
              <a:t>vrs</a:t>
            </a:r>
            <a:r>
              <a:rPr lang="fr-FR" sz="1100" dirty="0">
                <a:latin typeface="ArialMT"/>
                <a:cs typeface="Calibri" panose="020F0502020204030204" pitchFamily="34" charset="0"/>
              </a:rPr>
              <a:t>-en-ville</a:t>
            </a:r>
          </a:p>
          <a:p>
            <a:pPr algn="just"/>
            <a:endParaRPr lang="fr-FR" sz="1100" b="1" dirty="0">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HAS recommande : Se </a:t>
            </a:r>
            <a:r>
              <a:rPr lang="fr-FR" sz="3600" b="0" i="0" dirty="0">
                <a:effectLst/>
                <a:latin typeface="Google Sans"/>
              </a:rPr>
              <a:t>≥</a:t>
            </a:r>
            <a:r>
              <a:rPr lang="fr-FR" sz="3600" b="1" dirty="0">
                <a:latin typeface="Calibri" panose="020F0502020204030204" pitchFamily="34" charset="0"/>
                <a:cs typeface="Calibri" panose="020F0502020204030204" pitchFamily="34" charset="0"/>
              </a:rPr>
              <a:t> 80 %, </a:t>
            </a:r>
            <a:r>
              <a:rPr lang="fr-FR" sz="3600" b="1" dirty="0" err="1">
                <a:latin typeface="Calibri" panose="020F0502020204030204" pitchFamily="34" charset="0"/>
                <a:cs typeface="Calibri" panose="020F0502020204030204" pitchFamily="34" charset="0"/>
              </a:rPr>
              <a:t>Sp</a:t>
            </a:r>
            <a:r>
              <a:rPr lang="fr-FR" sz="3600" b="1" dirty="0">
                <a:latin typeface="Calibri" panose="020F0502020204030204" pitchFamily="34" charset="0"/>
                <a:cs typeface="Calibri" panose="020F0502020204030204" pitchFamily="34" charset="0"/>
              </a:rPr>
              <a:t> </a:t>
            </a:r>
            <a:r>
              <a:rPr lang="fr-FR" sz="3600" b="0" i="0" dirty="0">
                <a:effectLst/>
                <a:latin typeface="Google Sans"/>
              </a:rPr>
              <a:t>≥</a:t>
            </a:r>
            <a:r>
              <a:rPr lang="fr-FR" sz="3600" b="1" dirty="0">
                <a:latin typeface="Calibri" panose="020F0502020204030204" pitchFamily="34" charset="0"/>
                <a:cs typeface="Calibri" panose="020F0502020204030204" pitchFamily="34" charset="0"/>
              </a:rPr>
              <a:t> 99 % (population, temporalité…)</a:t>
            </a:r>
          </a:p>
          <a:p>
            <a:pPr algn="just"/>
            <a:r>
              <a:rPr lang="fr-FR" sz="1100" dirty="0">
                <a:latin typeface="ArialMT"/>
                <a:cs typeface="Calibri" panose="020F0502020204030204" pitchFamily="34" charset="0"/>
              </a:rPr>
              <a:t>https://</a:t>
            </a:r>
            <a:r>
              <a:rPr lang="fr-FR" sz="1100" dirty="0" err="1">
                <a:latin typeface="ArialMT"/>
                <a:cs typeface="Calibri" panose="020F0502020204030204" pitchFamily="34" charset="0"/>
              </a:rPr>
              <a:t>www.has-sante.fr</a:t>
            </a:r>
            <a:r>
              <a:rPr lang="fr-FR" sz="1100" dirty="0">
                <a:latin typeface="ArialMT"/>
                <a:cs typeface="Calibri" panose="020F0502020204030204" pitchFamily="34" charset="0"/>
              </a:rPr>
              <a:t>/</a:t>
            </a:r>
            <a:r>
              <a:rPr lang="fr-FR" sz="1100" dirty="0" err="1">
                <a:latin typeface="ArialMT"/>
                <a:cs typeface="Calibri" panose="020F0502020204030204" pitchFamily="34" charset="0"/>
              </a:rPr>
              <a:t>jcms</a:t>
            </a:r>
            <a:r>
              <a:rPr lang="fr-FR" sz="1100" dirty="0">
                <a:latin typeface="ArialMT"/>
                <a:cs typeface="Calibri" panose="020F0502020204030204" pitchFamily="34" charset="0"/>
              </a:rPr>
              <a:t>/p_3444489/</a:t>
            </a:r>
            <a:r>
              <a:rPr lang="fr-FR" sz="1100" dirty="0" err="1">
                <a:latin typeface="ArialMT"/>
                <a:cs typeface="Calibri" panose="020F0502020204030204" pitchFamily="34" charset="0"/>
              </a:rPr>
              <a:t>fr</a:t>
            </a:r>
            <a:r>
              <a:rPr lang="fr-FR" sz="1100" dirty="0">
                <a:latin typeface="ArialMT"/>
                <a:cs typeface="Calibri" panose="020F0502020204030204" pitchFamily="34" charset="0"/>
              </a:rPr>
              <a:t>/interet-des-tests-rapides-d-orientation-diagnostique-trod-antigeniques-covid/grippe-et-covid/grippe/</a:t>
            </a:r>
            <a:r>
              <a:rPr lang="fr-FR" sz="1100" dirty="0" err="1">
                <a:latin typeface="ArialMT"/>
                <a:cs typeface="Calibri" panose="020F0502020204030204" pitchFamily="34" charset="0"/>
              </a:rPr>
              <a:t>vrs</a:t>
            </a:r>
            <a:r>
              <a:rPr lang="fr-FR" sz="1100" dirty="0">
                <a:latin typeface="ArialMT"/>
                <a:cs typeface="Calibri" panose="020F0502020204030204" pitchFamily="34" charset="0"/>
              </a:rPr>
              <a:t>-en-ville</a:t>
            </a:r>
          </a:p>
          <a:p>
            <a:pPr algn="just"/>
            <a:endParaRPr lang="fr-FR" sz="1100" dirty="0">
              <a:latin typeface="ArialMT"/>
              <a:cs typeface="Calibri" panose="020F0502020204030204" pitchFamily="34" charset="0"/>
            </a:endParaRPr>
          </a:p>
          <a:p>
            <a:pPr marL="571500"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Temporalité variable : J2 pour grippe, J4 pour COVID…</a:t>
            </a:r>
            <a:endParaRPr lang="fr-FR" sz="1100" dirty="0">
              <a:latin typeface="ArialMT"/>
              <a:cs typeface="Calibri" panose="020F0502020204030204" pitchFamily="34" charset="0"/>
            </a:endParaRPr>
          </a:p>
          <a:p>
            <a:pPr algn="just"/>
            <a:r>
              <a:rPr lang="fr-FR" sz="1100" dirty="0">
                <a:latin typeface="ArialMT"/>
                <a:cs typeface="Calibri" panose="020F0502020204030204" pitchFamily="34" charset="0"/>
              </a:rPr>
              <a:t>https://</a:t>
            </a:r>
            <a:r>
              <a:rPr lang="fr-FR" sz="1100" dirty="0" err="1">
                <a:latin typeface="ArialMT"/>
                <a:cs typeface="Calibri" panose="020F0502020204030204" pitchFamily="34" charset="0"/>
              </a:rPr>
              <a:t>academic.oup.com</a:t>
            </a:r>
            <a:r>
              <a:rPr lang="fr-FR" sz="1100" dirty="0">
                <a:latin typeface="ArialMT"/>
                <a:cs typeface="Calibri" panose="020F0502020204030204" pitchFamily="34" charset="0"/>
              </a:rPr>
              <a:t>/cid/</a:t>
            </a:r>
            <a:r>
              <a:rPr lang="fr-FR" sz="1100" dirty="0" err="1">
                <a:latin typeface="ArialMT"/>
                <a:cs typeface="Calibri" panose="020F0502020204030204" pitchFamily="34" charset="0"/>
              </a:rPr>
              <a:t>advance</a:t>
            </a:r>
            <a:r>
              <a:rPr lang="fr-FR" sz="1100" dirty="0">
                <a:latin typeface="ArialMT"/>
                <a:cs typeface="Calibri" panose="020F0502020204030204" pitchFamily="34" charset="0"/>
              </a:rPr>
              <a:t>-article/</a:t>
            </a:r>
            <a:r>
              <a:rPr lang="fr-FR" sz="1100" dirty="0" err="1">
                <a:latin typeface="ArialMT"/>
                <a:cs typeface="Calibri" panose="020F0502020204030204" pitchFamily="34" charset="0"/>
              </a:rPr>
              <a:t>doi</a:t>
            </a:r>
            <a:r>
              <a:rPr lang="fr-FR" sz="1100" dirty="0">
                <a:latin typeface="ArialMT"/>
                <a:cs typeface="Calibri" panose="020F0502020204030204" pitchFamily="34" charset="0"/>
              </a:rPr>
              <a:t>/10.1093/cid/ciad582/7285011?login=false</a:t>
            </a:r>
            <a:endParaRPr lang="fr-FR" sz="3600" b="1" dirty="0">
              <a:latin typeface="Calibri" panose="020F0502020204030204" pitchFamily="34" charset="0"/>
              <a:cs typeface="Calibri" panose="020F0502020204030204" pitchFamily="34" charset="0"/>
            </a:endParaRPr>
          </a:p>
          <a:p>
            <a:pPr algn="just"/>
            <a:endParaRPr lang="fr-FR" sz="3600" b="1" dirty="0">
              <a:latin typeface="Calibri" panose="020F0502020204030204" pitchFamily="34" charset="0"/>
              <a:cs typeface="Calibri" panose="020F0502020204030204" pitchFamily="34" charset="0"/>
            </a:endParaRPr>
          </a:p>
          <a:p>
            <a:pPr algn="just"/>
            <a:endParaRPr lang="fr-FR" sz="1100" dirty="0">
              <a:latin typeface="ArialMT"/>
              <a:cs typeface="Calibri" panose="020F0502020204030204" pitchFamily="34" charset="0"/>
            </a:endParaRPr>
          </a:p>
        </p:txBody>
      </p:sp>
    </p:spTree>
    <p:extLst>
      <p:ext uri="{BB962C8B-B14F-4D97-AF65-F5344CB8AC3E}">
        <p14:creationId xmlns:p14="http://schemas.microsoft.com/office/powerpoint/2010/main" val="561405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Image 6" descr="Détecteur de CO2 mural annonçant 528 ppm de CO2 en salle d’attente">
            <a:extLst>
              <a:ext uri="{FF2B5EF4-FFF2-40B4-BE49-F238E27FC236}">
                <a16:creationId xmlns:a16="http://schemas.microsoft.com/office/drawing/2014/main" id="{F58643C4-CE34-A246-0606-9E91904201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0" t="4224"/>
          <a:stretch/>
        </p:blipFill>
        <p:spPr bwMode="auto">
          <a:xfrm>
            <a:off x="2432866" y="10"/>
            <a:ext cx="9759134" cy="6857990"/>
          </a:xfrm>
          <a:custGeom>
            <a:avLst/>
            <a:gdLst/>
            <a:ahLst/>
            <a:cxnLst/>
            <a:rect l="l" t="t" r="r" b="b"/>
            <a:pathLst>
              <a:path w="9759134" h="6857990">
                <a:moveTo>
                  <a:pt x="1469307" y="5870493"/>
                </a:moveTo>
                <a:lnTo>
                  <a:pt x="1712784" y="6072356"/>
                </a:lnTo>
                <a:lnTo>
                  <a:pt x="1469307" y="6072356"/>
                </a:lnTo>
                <a:close/>
                <a:moveTo>
                  <a:pt x="973858" y="5413366"/>
                </a:moveTo>
                <a:lnTo>
                  <a:pt x="1077646" y="5519734"/>
                </a:lnTo>
                <a:lnTo>
                  <a:pt x="1219461" y="5648967"/>
                </a:lnTo>
                <a:lnTo>
                  <a:pt x="1219461" y="6072356"/>
                </a:lnTo>
                <a:lnTo>
                  <a:pt x="973858" y="6072356"/>
                </a:lnTo>
                <a:close/>
                <a:moveTo>
                  <a:pt x="5483796" y="5099355"/>
                </a:moveTo>
                <a:lnTo>
                  <a:pt x="5641256" y="5595697"/>
                </a:lnTo>
                <a:lnTo>
                  <a:pt x="5321201" y="5595697"/>
                </a:lnTo>
                <a:close/>
                <a:moveTo>
                  <a:pt x="975569" y="5013779"/>
                </a:moveTo>
                <a:cubicBezTo>
                  <a:pt x="975569" y="5037740"/>
                  <a:pt x="975284" y="5071828"/>
                  <a:pt x="974713" y="5116042"/>
                </a:cubicBezTo>
                <a:cubicBezTo>
                  <a:pt x="974143" y="5160257"/>
                  <a:pt x="973858" y="5194630"/>
                  <a:pt x="973858" y="5219162"/>
                </a:cubicBezTo>
                <a:lnTo>
                  <a:pt x="973858" y="5413366"/>
                </a:lnTo>
                <a:lnTo>
                  <a:pt x="931188" y="5369635"/>
                </a:lnTo>
                <a:lnTo>
                  <a:pt x="902636" y="5337140"/>
                </a:lnTo>
                <a:close/>
                <a:moveTo>
                  <a:pt x="7612930" y="4810963"/>
                </a:moveTo>
                <a:lnTo>
                  <a:pt x="7612930" y="6072356"/>
                </a:lnTo>
                <a:lnTo>
                  <a:pt x="8568816" y="6072356"/>
                </a:lnTo>
                <a:lnTo>
                  <a:pt x="8568816" y="5845579"/>
                </a:lnTo>
                <a:lnTo>
                  <a:pt x="7870514" y="5845579"/>
                </a:lnTo>
                <a:lnTo>
                  <a:pt x="7870514" y="5521246"/>
                </a:lnTo>
                <a:lnTo>
                  <a:pt x="8483240" y="5521246"/>
                </a:lnTo>
                <a:lnTo>
                  <a:pt x="8483240" y="5302171"/>
                </a:lnTo>
                <a:lnTo>
                  <a:pt x="7870514" y="5302171"/>
                </a:lnTo>
                <a:lnTo>
                  <a:pt x="7870514" y="5034317"/>
                </a:lnTo>
                <a:lnTo>
                  <a:pt x="8538009" y="5034317"/>
                </a:lnTo>
                <a:lnTo>
                  <a:pt x="8538009" y="4810963"/>
                </a:lnTo>
                <a:close/>
                <a:moveTo>
                  <a:pt x="5337460" y="4810963"/>
                </a:moveTo>
                <a:lnTo>
                  <a:pt x="4887330" y="6072356"/>
                </a:lnTo>
                <a:lnTo>
                  <a:pt x="5162885" y="6072356"/>
                </a:lnTo>
                <a:lnTo>
                  <a:pt x="5250173" y="5813060"/>
                </a:lnTo>
                <a:lnTo>
                  <a:pt x="5714851" y="5813060"/>
                </a:lnTo>
                <a:lnTo>
                  <a:pt x="5796149" y="6072356"/>
                </a:lnTo>
                <a:lnTo>
                  <a:pt x="6081972" y="6072356"/>
                </a:lnTo>
                <a:lnTo>
                  <a:pt x="5635265" y="4810963"/>
                </a:lnTo>
                <a:close/>
                <a:moveTo>
                  <a:pt x="0" y="4810963"/>
                </a:moveTo>
                <a:lnTo>
                  <a:pt x="383382" y="4810963"/>
                </a:lnTo>
                <a:lnTo>
                  <a:pt x="612726" y="5802791"/>
                </a:lnTo>
                <a:lnTo>
                  <a:pt x="758514" y="5167571"/>
                </a:lnTo>
                <a:lnTo>
                  <a:pt x="794476" y="5214040"/>
                </a:lnTo>
                <a:lnTo>
                  <a:pt x="902636" y="5337140"/>
                </a:lnTo>
                <a:lnTo>
                  <a:pt x="736811" y="6072356"/>
                </a:lnTo>
                <a:lnTo>
                  <a:pt x="480939" y="6072356"/>
                </a:lnTo>
                <a:lnTo>
                  <a:pt x="243893" y="5013779"/>
                </a:lnTo>
                <a:cubicBezTo>
                  <a:pt x="243893" y="5037740"/>
                  <a:pt x="244178" y="5071828"/>
                  <a:pt x="244749" y="5116042"/>
                </a:cubicBezTo>
                <a:cubicBezTo>
                  <a:pt x="245319" y="5160257"/>
                  <a:pt x="245604" y="5194630"/>
                  <a:pt x="245604" y="5219162"/>
                </a:cubicBezTo>
                <a:lnTo>
                  <a:pt x="245604" y="6072356"/>
                </a:lnTo>
                <a:lnTo>
                  <a:pt x="0" y="6072356"/>
                </a:lnTo>
                <a:close/>
                <a:moveTo>
                  <a:pt x="6796832" y="4778444"/>
                </a:moveTo>
                <a:cubicBezTo>
                  <a:pt x="6611986" y="4778444"/>
                  <a:pt x="6463369" y="4840059"/>
                  <a:pt x="6350980" y="4963289"/>
                </a:cubicBezTo>
                <a:cubicBezTo>
                  <a:pt x="6238590" y="5086519"/>
                  <a:pt x="6182394" y="5250255"/>
                  <a:pt x="6182394" y="5454496"/>
                </a:cubicBezTo>
                <a:cubicBezTo>
                  <a:pt x="6182394" y="5656456"/>
                  <a:pt x="6238019" y="5815628"/>
                  <a:pt x="6349268" y="5932011"/>
                </a:cubicBezTo>
                <a:cubicBezTo>
                  <a:pt x="6455952" y="6047824"/>
                  <a:pt x="6592874" y="6105731"/>
                  <a:pt x="6760034" y="6105731"/>
                </a:cubicBezTo>
                <a:cubicBezTo>
                  <a:pt x="6861584" y="6105731"/>
                  <a:pt x="6947160" y="6084337"/>
                  <a:pt x="7016762" y="6041549"/>
                </a:cubicBezTo>
                <a:cubicBezTo>
                  <a:pt x="7057268" y="6017017"/>
                  <a:pt x="7102910" y="5974799"/>
                  <a:pt x="7153684" y="5914896"/>
                </a:cubicBezTo>
                <a:lnTo>
                  <a:pt x="7180212" y="6072356"/>
                </a:lnTo>
                <a:lnTo>
                  <a:pt x="7354788" y="6072356"/>
                </a:lnTo>
                <a:lnTo>
                  <a:pt x="7354788" y="5395449"/>
                </a:lnTo>
                <a:lnTo>
                  <a:pt x="6829350" y="5395449"/>
                </a:lnTo>
                <a:lnTo>
                  <a:pt x="6829350" y="5605966"/>
                </a:lnTo>
                <a:lnTo>
                  <a:pt x="7121165" y="5605966"/>
                </a:lnTo>
                <a:cubicBezTo>
                  <a:pt x="7108044" y="5688690"/>
                  <a:pt x="7073242" y="5755582"/>
                  <a:pt x="7016762" y="5806642"/>
                </a:cubicBezTo>
                <a:cubicBezTo>
                  <a:pt x="6960282" y="5857703"/>
                  <a:pt x="6887827" y="5883233"/>
                  <a:pt x="6799398" y="5883233"/>
                </a:cubicBezTo>
                <a:cubicBezTo>
                  <a:pt x="6709258" y="5883233"/>
                  <a:pt x="6628816" y="5850999"/>
                  <a:pt x="6558074" y="5786532"/>
                </a:cubicBezTo>
                <a:cubicBezTo>
                  <a:pt x="6487330" y="5722065"/>
                  <a:pt x="6451960" y="5612242"/>
                  <a:pt x="6451960" y="5457063"/>
                </a:cubicBezTo>
                <a:cubicBezTo>
                  <a:pt x="6451960" y="5303026"/>
                  <a:pt x="6484621" y="5187642"/>
                  <a:pt x="6549944" y="5110908"/>
                </a:cubicBezTo>
                <a:cubicBezTo>
                  <a:pt x="6615267" y="5034175"/>
                  <a:pt x="6698704" y="4995808"/>
                  <a:pt x="6800254" y="4995808"/>
                </a:cubicBezTo>
                <a:cubicBezTo>
                  <a:pt x="6853312" y="4995808"/>
                  <a:pt x="6901519" y="5005221"/>
                  <a:pt x="6944878" y="5024048"/>
                </a:cubicBezTo>
                <a:cubicBezTo>
                  <a:pt x="7022466" y="5058278"/>
                  <a:pt x="7071245" y="5118467"/>
                  <a:pt x="7091214" y="5204614"/>
                </a:cubicBezTo>
                <a:lnTo>
                  <a:pt x="7350510" y="5204614"/>
                </a:lnTo>
                <a:cubicBezTo>
                  <a:pt x="7336246" y="5083096"/>
                  <a:pt x="7280480" y="4981688"/>
                  <a:pt x="7183208" y="4900390"/>
                </a:cubicBezTo>
                <a:cubicBezTo>
                  <a:pt x="7085936" y="4819093"/>
                  <a:pt x="6957144" y="4778444"/>
                  <a:pt x="6796832" y="4778444"/>
                </a:cubicBezTo>
                <a:close/>
                <a:moveTo>
                  <a:pt x="9221800" y="4774166"/>
                </a:moveTo>
                <a:cubicBezTo>
                  <a:pt x="9062628" y="4774166"/>
                  <a:pt x="8941966" y="4811534"/>
                  <a:pt x="8859812" y="4886270"/>
                </a:cubicBezTo>
                <a:cubicBezTo>
                  <a:pt x="8777659" y="4961007"/>
                  <a:pt x="8736583" y="5054855"/>
                  <a:pt x="8736583" y="5167816"/>
                </a:cubicBezTo>
                <a:cubicBezTo>
                  <a:pt x="8736583" y="5291617"/>
                  <a:pt x="8779086" y="5382612"/>
                  <a:pt x="8864091" y="5440804"/>
                </a:cubicBezTo>
                <a:cubicBezTo>
                  <a:pt x="8914296" y="5475605"/>
                  <a:pt x="9005007" y="5507839"/>
                  <a:pt x="9136224" y="5537505"/>
                </a:cubicBezTo>
                <a:lnTo>
                  <a:pt x="9269722" y="5567457"/>
                </a:lnTo>
                <a:cubicBezTo>
                  <a:pt x="9347882" y="5584572"/>
                  <a:pt x="9405218" y="5604254"/>
                  <a:pt x="9441730" y="5626504"/>
                </a:cubicBezTo>
                <a:cubicBezTo>
                  <a:pt x="9478243" y="5649325"/>
                  <a:pt x="9496499" y="5681558"/>
                  <a:pt x="9496499" y="5723205"/>
                </a:cubicBezTo>
                <a:cubicBezTo>
                  <a:pt x="9496499" y="5794519"/>
                  <a:pt x="9459701" y="5843297"/>
                  <a:pt x="9386106" y="5869541"/>
                </a:cubicBezTo>
                <a:cubicBezTo>
                  <a:pt x="9347312" y="5883233"/>
                  <a:pt x="9296822" y="5890079"/>
                  <a:pt x="9234636" y="5890079"/>
                </a:cubicBezTo>
                <a:cubicBezTo>
                  <a:pt x="9130804" y="5890079"/>
                  <a:pt x="9057493" y="5864121"/>
                  <a:pt x="9014705" y="5812205"/>
                </a:cubicBezTo>
                <a:cubicBezTo>
                  <a:pt x="8991315" y="5783680"/>
                  <a:pt x="8975626" y="5740606"/>
                  <a:pt x="8967638" y="5682985"/>
                </a:cubicBezTo>
                <a:lnTo>
                  <a:pt x="8716045" y="5682985"/>
                </a:lnTo>
                <a:cubicBezTo>
                  <a:pt x="8716045" y="5814202"/>
                  <a:pt x="8763111" y="5917321"/>
                  <a:pt x="8857245" y="5992342"/>
                </a:cubicBezTo>
                <a:cubicBezTo>
                  <a:pt x="8951379" y="6067365"/>
                  <a:pt x="9080599" y="6104875"/>
                  <a:pt x="9244905" y="6104875"/>
                </a:cubicBezTo>
                <a:cubicBezTo>
                  <a:pt x="9405788" y="6104875"/>
                  <a:pt x="9530302" y="6066794"/>
                  <a:pt x="9618445" y="5990631"/>
                </a:cubicBezTo>
                <a:cubicBezTo>
                  <a:pt x="9706589" y="5914468"/>
                  <a:pt x="9750660" y="5818766"/>
                  <a:pt x="9750660" y="5703523"/>
                </a:cubicBezTo>
                <a:cubicBezTo>
                  <a:pt x="9750660" y="5591133"/>
                  <a:pt x="9713007" y="5505272"/>
                  <a:pt x="9637700" y="5445939"/>
                </a:cubicBezTo>
                <a:cubicBezTo>
                  <a:pt x="9589206" y="5407715"/>
                  <a:pt x="9517323" y="5377193"/>
                  <a:pt x="9422048" y="5354372"/>
                </a:cubicBezTo>
                <a:lnTo>
                  <a:pt x="9204684" y="5302171"/>
                </a:lnTo>
                <a:cubicBezTo>
                  <a:pt x="9120820" y="5282203"/>
                  <a:pt x="9066051" y="5264803"/>
                  <a:pt x="9040378" y="5249969"/>
                </a:cubicBezTo>
                <a:cubicBezTo>
                  <a:pt x="9000443" y="5227719"/>
                  <a:pt x="8980475" y="5194060"/>
                  <a:pt x="8980475" y="5148989"/>
                </a:cubicBezTo>
                <a:cubicBezTo>
                  <a:pt x="8980475" y="5099926"/>
                  <a:pt x="9000728" y="5061702"/>
                  <a:pt x="9041234" y="5034317"/>
                </a:cubicBezTo>
                <a:cubicBezTo>
                  <a:pt x="9081740" y="5006933"/>
                  <a:pt x="9135939" y="4993241"/>
                  <a:pt x="9203829" y="4993241"/>
                </a:cubicBezTo>
                <a:cubicBezTo>
                  <a:pt x="9264873" y="4993241"/>
                  <a:pt x="9315933" y="5003795"/>
                  <a:pt x="9357010" y="5024904"/>
                </a:cubicBezTo>
                <a:cubicBezTo>
                  <a:pt x="9418625" y="5056852"/>
                  <a:pt x="9451715" y="5110765"/>
                  <a:pt x="9456278" y="5186643"/>
                </a:cubicBezTo>
                <a:lnTo>
                  <a:pt x="9709584" y="5186643"/>
                </a:lnTo>
                <a:cubicBezTo>
                  <a:pt x="9705020" y="5052574"/>
                  <a:pt x="9655814" y="4950310"/>
                  <a:pt x="9561965" y="4879852"/>
                </a:cubicBezTo>
                <a:cubicBezTo>
                  <a:pt x="9468117" y="4809395"/>
                  <a:pt x="9354728" y="4774166"/>
                  <a:pt x="9221800" y="4774166"/>
                </a:cubicBezTo>
                <a:close/>
                <a:moveTo>
                  <a:pt x="4249751" y="4774166"/>
                </a:moveTo>
                <a:cubicBezTo>
                  <a:pt x="4090578" y="4774166"/>
                  <a:pt x="3969915" y="4811534"/>
                  <a:pt x="3887763" y="4886270"/>
                </a:cubicBezTo>
                <a:cubicBezTo>
                  <a:pt x="3805609" y="4961007"/>
                  <a:pt x="3764533" y="5054855"/>
                  <a:pt x="3764533" y="5167816"/>
                </a:cubicBezTo>
                <a:cubicBezTo>
                  <a:pt x="3764533" y="5291617"/>
                  <a:pt x="3807036" y="5382612"/>
                  <a:pt x="3892042" y="5440804"/>
                </a:cubicBezTo>
                <a:cubicBezTo>
                  <a:pt x="3942246" y="5475605"/>
                  <a:pt x="4032957" y="5507839"/>
                  <a:pt x="4164174" y="5537505"/>
                </a:cubicBezTo>
                <a:lnTo>
                  <a:pt x="4297673" y="5567457"/>
                </a:lnTo>
                <a:cubicBezTo>
                  <a:pt x="4375833" y="5584572"/>
                  <a:pt x="4433169" y="5604254"/>
                  <a:pt x="4469681" y="5626504"/>
                </a:cubicBezTo>
                <a:cubicBezTo>
                  <a:pt x="4506193" y="5649325"/>
                  <a:pt x="4524449" y="5681558"/>
                  <a:pt x="4524450" y="5723205"/>
                </a:cubicBezTo>
                <a:cubicBezTo>
                  <a:pt x="4524449" y="5794519"/>
                  <a:pt x="4487651" y="5843297"/>
                  <a:pt x="4414056" y="5869541"/>
                </a:cubicBezTo>
                <a:cubicBezTo>
                  <a:pt x="4375262" y="5883233"/>
                  <a:pt x="4324772" y="5890079"/>
                  <a:pt x="4262587" y="5890079"/>
                </a:cubicBezTo>
                <a:cubicBezTo>
                  <a:pt x="4158754" y="5890079"/>
                  <a:pt x="4085444" y="5864121"/>
                  <a:pt x="4042656" y="5812205"/>
                </a:cubicBezTo>
                <a:cubicBezTo>
                  <a:pt x="4019265" y="5783680"/>
                  <a:pt x="4003576" y="5740606"/>
                  <a:pt x="3995589" y="5682985"/>
                </a:cubicBezTo>
                <a:lnTo>
                  <a:pt x="3743995" y="5682985"/>
                </a:lnTo>
                <a:cubicBezTo>
                  <a:pt x="3743994" y="5814202"/>
                  <a:pt x="3791061" y="5917321"/>
                  <a:pt x="3885196" y="5992342"/>
                </a:cubicBezTo>
                <a:cubicBezTo>
                  <a:pt x="3979329" y="6067365"/>
                  <a:pt x="4108549" y="6104875"/>
                  <a:pt x="4272856" y="6104875"/>
                </a:cubicBezTo>
                <a:cubicBezTo>
                  <a:pt x="4433738" y="6104875"/>
                  <a:pt x="4558252" y="6066794"/>
                  <a:pt x="4646396" y="5990631"/>
                </a:cubicBezTo>
                <a:cubicBezTo>
                  <a:pt x="4734538" y="5914468"/>
                  <a:pt x="4778610" y="5818766"/>
                  <a:pt x="4778611" y="5703523"/>
                </a:cubicBezTo>
                <a:cubicBezTo>
                  <a:pt x="4778610" y="5591133"/>
                  <a:pt x="4740957" y="5505272"/>
                  <a:pt x="4665650" y="5445939"/>
                </a:cubicBezTo>
                <a:cubicBezTo>
                  <a:pt x="4617157" y="5407715"/>
                  <a:pt x="4545273" y="5377193"/>
                  <a:pt x="4449998" y="5354372"/>
                </a:cubicBezTo>
                <a:lnTo>
                  <a:pt x="4232635" y="5302171"/>
                </a:lnTo>
                <a:cubicBezTo>
                  <a:pt x="4148770" y="5282203"/>
                  <a:pt x="4094002" y="5264803"/>
                  <a:pt x="4068329" y="5249969"/>
                </a:cubicBezTo>
                <a:cubicBezTo>
                  <a:pt x="4028393" y="5227719"/>
                  <a:pt x="4008425" y="5194060"/>
                  <a:pt x="4008425" y="5148989"/>
                </a:cubicBezTo>
                <a:cubicBezTo>
                  <a:pt x="4008425" y="5099926"/>
                  <a:pt x="4028678" y="5061702"/>
                  <a:pt x="4069185" y="5034317"/>
                </a:cubicBezTo>
                <a:cubicBezTo>
                  <a:pt x="4109691" y="5006933"/>
                  <a:pt x="4163889" y="4993241"/>
                  <a:pt x="4231779" y="4993241"/>
                </a:cubicBezTo>
                <a:cubicBezTo>
                  <a:pt x="4292823" y="4993241"/>
                  <a:pt x="4343883" y="5003795"/>
                  <a:pt x="4384961" y="5024904"/>
                </a:cubicBezTo>
                <a:cubicBezTo>
                  <a:pt x="4446575" y="5056852"/>
                  <a:pt x="4479665" y="5110765"/>
                  <a:pt x="4484229" y="5186643"/>
                </a:cubicBezTo>
                <a:lnTo>
                  <a:pt x="4737534" y="5186643"/>
                </a:lnTo>
                <a:cubicBezTo>
                  <a:pt x="4732970" y="5052574"/>
                  <a:pt x="4683764" y="4950310"/>
                  <a:pt x="4589916" y="4879852"/>
                </a:cubicBezTo>
                <a:cubicBezTo>
                  <a:pt x="4496067" y="4809395"/>
                  <a:pt x="4382678" y="4774166"/>
                  <a:pt x="4249751" y="4774166"/>
                </a:cubicBezTo>
                <a:close/>
                <a:moveTo>
                  <a:pt x="3078175" y="4774166"/>
                </a:moveTo>
                <a:cubicBezTo>
                  <a:pt x="2919003" y="4774166"/>
                  <a:pt x="2798341" y="4811534"/>
                  <a:pt x="2716188" y="4886270"/>
                </a:cubicBezTo>
                <a:cubicBezTo>
                  <a:pt x="2634035" y="4961007"/>
                  <a:pt x="2592958" y="5054855"/>
                  <a:pt x="2592958" y="5167816"/>
                </a:cubicBezTo>
                <a:cubicBezTo>
                  <a:pt x="2592958" y="5291617"/>
                  <a:pt x="2635461" y="5382612"/>
                  <a:pt x="2720467" y="5440804"/>
                </a:cubicBezTo>
                <a:cubicBezTo>
                  <a:pt x="2770671" y="5475605"/>
                  <a:pt x="2861382" y="5507839"/>
                  <a:pt x="2992599" y="5537505"/>
                </a:cubicBezTo>
                <a:lnTo>
                  <a:pt x="3126098" y="5567457"/>
                </a:lnTo>
                <a:cubicBezTo>
                  <a:pt x="3204258" y="5584572"/>
                  <a:pt x="3261593" y="5604254"/>
                  <a:pt x="3298106" y="5626504"/>
                </a:cubicBezTo>
                <a:cubicBezTo>
                  <a:pt x="3334618" y="5649325"/>
                  <a:pt x="3352875" y="5681558"/>
                  <a:pt x="3352875" y="5723205"/>
                </a:cubicBezTo>
                <a:cubicBezTo>
                  <a:pt x="3352875" y="5794519"/>
                  <a:pt x="3316077" y="5843297"/>
                  <a:pt x="3242482" y="5869541"/>
                </a:cubicBezTo>
                <a:cubicBezTo>
                  <a:pt x="3203687" y="5883233"/>
                  <a:pt x="3153197" y="5890079"/>
                  <a:pt x="3091012" y="5890079"/>
                </a:cubicBezTo>
                <a:cubicBezTo>
                  <a:pt x="2987179" y="5890079"/>
                  <a:pt x="2913869" y="5864121"/>
                  <a:pt x="2871081" y="5812205"/>
                </a:cubicBezTo>
                <a:cubicBezTo>
                  <a:pt x="2847690" y="5783680"/>
                  <a:pt x="2832001" y="5740606"/>
                  <a:pt x="2824014" y="5682985"/>
                </a:cubicBezTo>
                <a:lnTo>
                  <a:pt x="2572420" y="5682985"/>
                </a:lnTo>
                <a:cubicBezTo>
                  <a:pt x="2572420" y="5814202"/>
                  <a:pt x="2619487" y="5917321"/>
                  <a:pt x="2713621" y="5992342"/>
                </a:cubicBezTo>
                <a:cubicBezTo>
                  <a:pt x="2807754" y="6067365"/>
                  <a:pt x="2936974" y="6104875"/>
                  <a:pt x="3101281" y="6104875"/>
                </a:cubicBezTo>
                <a:cubicBezTo>
                  <a:pt x="3262164" y="6104875"/>
                  <a:pt x="3386677" y="6066794"/>
                  <a:pt x="3474821" y="5990631"/>
                </a:cubicBezTo>
                <a:cubicBezTo>
                  <a:pt x="3562964" y="5914468"/>
                  <a:pt x="3607036" y="5818766"/>
                  <a:pt x="3607036" y="5703523"/>
                </a:cubicBezTo>
                <a:cubicBezTo>
                  <a:pt x="3607036" y="5591133"/>
                  <a:pt x="3569383" y="5505272"/>
                  <a:pt x="3494075" y="5445939"/>
                </a:cubicBezTo>
                <a:cubicBezTo>
                  <a:pt x="3445582" y="5407715"/>
                  <a:pt x="3373698" y="5377193"/>
                  <a:pt x="3278423" y="5354372"/>
                </a:cubicBezTo>
                <a:lnTo>
                  <a:pt x="3061060" y="5302171"/>
                </a:lnTo>
                <a:cubicBezTo>
                  <a:pt x="2977196" y="5282203"/>
                  <a:pt x="2922426" y="5264803"/>
                  <a:pt x="2896754" y="5249969"/>
                </a:cubicBezTo>
                <a:cubicBezTo>
                  <a:pt x="2856818" y="5227719"/>
                  <a:pt x="2836850" y="5194060"/>
                  <a:pt x="2836850" y="5148989"/>
                </a:cubicBezTo>
                <a:cubicBezTo>
                  <a:pt x="2836850" y="5099926"/>
                  <a:pt x="2857103" y="5061702"/>
                  <a:pt x="2897609" y="5034317"/>
                </a:cubicBezTo>
                <a:cubicBezTo>
                  <a:pt x="2938116" y="5006933"/>
                  <a:pt x="2992313" y="4993241"/>
                  <a:pt x="3060204" y="4993241"/>
                </a:cubicBezTo>
                <a:cubicBezTo>
                  <a:pt x="3121248" y="4993241"/>
                  <a:pt x="3172309" y="5003795"/>
                  <a:pt x="3213386" y="5024904"/>
                </a:cubicBezTo>
                <a:cubicBezTo>
                  <a:pt x="3275000" y="5056852"/>
                  <a:pt x="3308090" y="5110765"/>
                  <a:pt x="3312654" y="5186643"/>
                </a:cubicBezTo>
                <a:lnTo>
                  <a:pt x="3565959" y="5186643"/>
                </a:lnTo>
                <a:cubicBezTo>
                  <a:pt x="3561395" y="5052574"/>
                  <a:pt x="3512189" y="4950310"/>
                  <a:pt x="3418340" y="4879852"/>
                </a:cubicBezTo>
                <a:cubicBezTo>
                  <a:pt x="3324492" y="4809395"/>
                  <a:pt x="3211103" y="4774166"/>
                  <a:pt x="3078175" y="4774166"/>
                </a:cubicBezTo>
                <a:close/>
                <a:moveTo>
                  <a:pt x="1969071" y="2994330"/>
                </a:moveTo>
                <a:lnTo>
                  <a:pt x="2126531" y="3490672"/>
                </a:lnTo>
                <a:lnTo>
                  <a:pt x="1806476" y="3490672"/>
                </a:lnTo>
                <a:close/>
                <a:moveTo>
                  <a:pt x="4943735" y="2890783"/>
                </a:moveTo>
                <a:cubicBezTo>
                  <a:pt x="5048138" y="2890783"/>
                  <a:pt x="5131004" y="2929435"/>
                  <a:pt x="5192334" y="3006738"/>
                </a:cubicBezTo>
                <a:cubicBezTo>
                  <a:pt x="5253664" y="3084043"/>
                  <a:pt x="5284329" y="3193437"/>
                  <a:pt x="5284329" y="3334923"/>
                </a:cubicBezTo>
                <a:cubicBezTo>
                  <a:pt x="5284329" y="3476980"/>
                  <a:pt x="5253806" y="3586517"/>
                  <a:pt x="5192762" y="3663536"/>
                </a:cubicBezTo>
                <a:cubicBezTo>
                  <a:pt x="5131147" y="3740554"/>
                  <a:pt x="5048138" y="3779063"/>
                  <a:pt x="4943735" y="3779063"/>
                </a:cubicBezTo>
                <a:cubicBezTo>
                  <a:pt x="4839333" y="3779063"/>
                  <a:pt x="4756038" y="3740554"/>
                  <a:pt x="4693853" y="3663536"/>
                </a:cubicBezTo>
                <a:cubicBezTo>
                  <a:pt x="4631668" y="3586517"/>
                  <a:pt x="4600575" y="3476980"/>
                  <a:pt x="4600575" y="3334923"/>
                </a:cubicBezTo>
                <a:cubicBezTo>
                  <a:pt x="4600575" y="3192867"/>
                  <a:pt x="4631668" y="3083329"/>
                  <a:pt x="4693853" y="3006311"/>
                </a:cubicBezTo>
                <a:cubicBezTo>
                  <a:pt x="4756038" y="2929292"/>
                  <a:pt x="4839333" y="2890783"/>
                  <a:pt x="4943735" y="2890783"/>
                </a:cubicBezTo>
                <a:close/>
                <a:moveTo>
                  <a:pt x="5743575" y="2705938"/>
                </a:moveTo>
                <a:lnTo>
                  <a:pt x="5743575" y="3967331"/>
                </a:lnTo>
                <a:lnTo>
                  <a:pt x="5989178" y="3967331"/>
                </a:lnTo>
                <a:lnTo>
                  <a:pt x="5989178" y="3071348"/>
                </a:lnTo>
                <a:lnTo>
                  <a:pt x="6504347" y="3967331"/>
                </a:lnTo>
                <a:lnTo>
                  <a:pt x="6767922" y="3967331"/>
                </a:lnTo>
                <a:lnTo>
                  <a:pt x="6767922" y="2705938"/>
                </a:lnTo>
                <a:lnTo>
                  <a:pt x="6522318" y="2705938"/>
                </a:lnTo>
                <a:lnTo>
                  <a:pt x="6522318" y="3586517"/>
                </a:lnTo>
                <a:lnTo>
                  <a:pt x="6019986" y="2705938"/>
                </a:lnTo>
                <a:close/>
                <a:moveTo>
                  <a:pt x="2707891" y="2705938"/>
                </a:moveTo>
                <a:lnTo>
                  <a:pt x="2707891" y="3967331"/>
                </a:lnTo>
                <a:lnTo>
                  <a:pt x="2969754" y="3967331"/>
                </a:lnTo>
                <a:lnTo>
                  <a:pt x="2969754" y="2705938"/>
                </a:lnTo>
                <a:close/>
                <a:moveTo>
                  <a:pt x="1822736" y="2705938"/>
                </a:moveTo>
                <a:lnTo>
                  <a:pt x="1372606" y="3967331"/>
                </a:lnTo>
                <a:lnTo>
                  <a:pt x="1648161" y="3967331"/>
                </a:lnTo>
                <a:lnTo>
                  <a:pt x="1735448" y="3708035"/>
                </a:lnTo>
                <a:lnTo>
                  <a:pt x="2200127" y="3708035"/>
                </a:lnTo>
                <a:lnTo>
                  <a:pt x="2281424" y="3967331"/>
                </a:lnTo>
                <a:lnTo>
                  <a:pt x="2567248" y="3967331"/>
                </a:lnTo>
                <a:lnTo>
                  <a:pt x="2120541" y="2705938"/>
                </a:lnTo>
                <a:close/>
                <a:moveTo>
                  <a:pt x="0" y="2705938"/>
                </a:moveTo>
                <a:lnTo>
                  <a:pt x="285161" y="2705938"/>
                </a:lnTo>
                <a:lnTo>
                  <a:pt x="271628" y="2784617"/>
                </a:lnTo>
                <a:lnTo>
                  <a:pt x="252163" y="2945688"/>
                </a:lnTo>
                <a:lnTo>
                  <a:pt x="243893" y="2908754"/>
                </a:lnTo>
                <a:cubicBezTo>
                  <a:pt x="243893" y="2920735"/>
                  <a:pt x="243964" y="2935247"/>
                  <a:pt x="244107" y="2952291"/>
                </a:cubicBezTo>
                <a:lnTo>
                  <a:pt x="244709" y="3007374"/>
                </a:lnTo>
                <a:lnTo>
                  <a:pt x="238569" y="3058179"/>
                </a:lnTo>
                <a:cubicBezTo>
                  <a:pt x="220875" y="3242503"/>
                  <a:pt x="211910" y="3430593"/>
                  <a:pt x="211910" y="3621651"/>
                </a:cubicBezTo>
                <a:cubicBezTo>
                  <a:pt x="211910" y="3705868"/>
                  <a:pt x="215538" y="3787297"/>
                  <a:pt x="222571" y="3866146"/>
                </a:cubicBezTo>
                <a:lnTo>
                  <a:pt x="236309" y="3967331"/>
                </a:lnTo>
                <a:lnTo>
                  <a:pt x="0" y="3967331"/>
                </a:lnTo>
                <a:close/>
                <a:moveTo>
                  <a:pt x="3659200" y="2669140"/>
                </a:moveTo>
                <a:cubicBezTo>
                  <a:pt x="3500028" y="2669140"/>
                  <a:pt x="3379366" y="2706509"/>
                  <a:pt x="3297213" y="2781245"/>
                </a:cubicBezTo>
                <a:cubicBezTo>
                  <a:pt x="3215060" y="2855982"/>
                  <a:pt x="3173983" y="2949830"/>
                  <a:pt x="3173983" y="3062791"/>
                </a:cubicBezTo>
                <a:cubicBezTo>
                  <a:pt x="3173983" y="3186591"/>
                  <a:pt x="3216486" y="3277587"/>
                  <a:pt x="3301492" y="3335779"/>
                </a:cubicBezTo>
                <a:cubicBezTo>
                  <a:pt x="3351696" y="3370580"/>
                  <a:pt x="3442407" y="3402814"/>
                  <a:pt x="3573624" y="3432480"/>
                </a:cubicBezTo>
                <a:lnTo>
                  <a:pt x="3707123" y="3462432"/>
                </a:lnTo>
                <a:cubicBezTo>
                  <a:pt x="3785283" y="3479547"/>
                  <a:pt x="3842619" y="3499229"/>
                  <a:pt x="3879131" y="3521479"/>
                </a:cubicBezTo>
                <a:cubicBezTo>
                  <a:pt x="3915643" y="3544300"/>
                  <a:pt x="3933900" y="3576533"/>
                  <a:pt x="3933900" y="3618180"/>
                </a:cubicBezTo>
                <a:cubicBezTo>
                  <a:pt x="3933900" y="3689494"/>
                  <a:pt x="3897102" y="3738272"/>
                  <a:pt x="3823506" y="3764515"/>
                </a:cubicBezTo>
                <a:cubicBezTo>
                  <a:pt x="3784712" y="3778208"/>
                  <a:pt x="3734222" y="3785054"/>
                  <a:pt x="3672037" y="3785054"/>
                </a:cubicBezTo>
                <a:cubicBezTo>
                  <a:pt x="3568204" y="3785054"/>
                  <a:pt x="3494894" y="3759096"/>
                  <a:pt x="3452106" y="3707179"/>
                </a:cubicBezTo>
                <a:cubicBezTo>
                  <a:pt x="3428715" y="3678654"/>
                  <a:pt x="3413026" y="3635581"/>
                  <a:pt x="3405039" y="3577959"/>
                </a:cubicBezTo>
                <a:lnTo>
                  <a:pt x="3153445" y="3577959"/>
                </a:lnTo>
                <a:cubicBezTo>
                  <a:pt x="3153445" y="3709176"/>
                  <a:pt x="3200512" y="3812296"/>
                  <a:pt x="3294646" y="3887317"/>
                </a:cubicBezTo>
                <a:cubicBezTo>
                  <a:pt x="3388779" y="3962339"/>
                  <a:pt x="3517999" y="3999850"/>
                  <a:pt x="3682306" y="3999850"/>
                </a:cubicBezTo>
                <a:cubicBezTo>
                  <a:pt x="3843189" y="3999850"/>
                  <a:pt x="3967702" y="3961769"/>
                  <a:pt x="4055846" y="3885606"/>
                </a:cubicBezTo>
                <a:cubicBezTo>
                  <a:pt x="4143989" y="3809443"/>
                  <a:pt x="4188061" y="3713740"/>
                  <a:pt x="4188061" y="3598498"/>
                </a:cubicBezTo>
                <a:cubicBezTo>
                  <a:pt x="4188061" y="3486108"/>
                  <a:pt x="4150407" y="3400246"/>
                  <a:pt x="4075100" y="3340913"/>
                </a:cubicBezTo>
                <a:cubicBezTo>
                  <a:pt x="4026607" y="3302690"/>
                  <a:pt x="3954723" y="3272167"/>
                  <a:pt x="3859448" y="3249347"/>
                </a:cubicBezTo>
                <a:lnTo>
                  <a:pt x="3642085" y="3197145"/>
                </a:lnTo>
                <a:cubicBezTo>
                  <a:pt x="3558220" y="3177178"/>
                  <a:pt x="3503451" y="3159777"/>
                  <a:pt x="3477779" y="3144944"/>
                </a:cubicBezTo>
                <a:cubicBezTo>
                  <a:pt x="3437843" y="3122694"/>
                  <a:pt x="3417875" y="3089034"/>
                  <a:pt x="3417875" y="3043964"/>
                </a:cubicBezTo>
                <a:cubicBezTo>
                  <a:pt x="3417875" y="2994901"/>
                  <a:pt x="3438128" y="2956677"/>
                  <a:pt x="3478634" y="2929292"/>
                </a:cubicBezTo>
                <a:cubicBezTo>
                  <a:pt x="3519141" y="2901908"/>
                  <a:pt x="3573338" y="2888215"/>
                  <a:pt x="3641229" y="2888215"/>
                </a:cubicBezTo>
                <a:cubicBezTo>
                  <a:pt x="3702273" y="2888215"/>
                  <a:pt x="3753334" y="2898770"/>
                  <a:pt x="3794410" y="2919879"/>
                </a:cubicBezTo>
                <a:cubicBezTo>
                  <a:pt x="3856025" y="2951828"/>
                  <a:pt x="3889115" y="3005740"/>
                  <a:pt x="3893679" y="3081618"/>
                </a:cubicBezTo>
                <a:lnTo>
                  <a:pt x="4146984" y="3081618"/>
                </a:lnTo>
                <a:cubicBezTo>
                  <a:pt x="4142420" y="2947548"/>
                  <a:pt x="4093214" y="2845285"/>
                  <a:pt x="3999366" y="2774827"/>
                </a:cubicBezTo>
                <a:cubicBezTo>
                  <a:pt x="3905516" y="2704369"/>
                  <a:pt x="3792128" y="2669140"/>
                  <a:pt x="3659200" y="2669140"/>
                </a:cubicBezTo>
                <a:close/>
                <a:moveTo>
                  <a:pt x="4943735" y="2667429"/>
                </a:moveTo>
                <a:cubicBezTo>
                  <a:pt x="4763455" y="2667429"/>
                  <a:pt x="4625677" y="2716493"/>
                  <a:pt x="4530403" y="2814620"/>
                </a:cubicBezTo>
                <a:cubicBezTo>
                  <a:pt x="4402609" y="2930434"/>
                  <a:pt x="4338712" y="3103867"/>
                  <a:pt x="4338712" y="3334923"/>
                </a:cubicBezTo>
                <a:cubicBezTo>
                  <a:pt x="4338712" y="3561415"/>
                  <a:pt x="4402609" y="3734849"/>
                  <a:pt x="4530403" y="3855226"/>
                </a:cubicBezTo>
                <a:cubicBezTo>
                  <a:pt x="4625677" y="3953354"/>
                  <a:pt x="4763455" y="4002417"/>
                  <a:pt x="4943735" y="4002417"/>
                </a:cubicBezTo>
                <a:cubicBezTo>
                  <a:pt x="5124016" y="4002417"/>
                  <a:pt x="5261793" y="3953354"/>
                  <a:pt x="5357068" y="3855226"/>
                </a:cubicBezTo>
                <a:cubicBezTo>
                  <a:pt x="5484291" y="3734849"/>
                  <a:pt x="5547903" y="3561415"/>
                  <a:pt x="5547903" y="3334923"/>
                </a:cubicBezTo>
                <a:cubicBezTo>
                  <a:pt x="5547903" y="3103867"/>
                  <a:pt x="5484291" y="2930434"/>
                  <a:pt x="5357068" y="2814620"/>
                </a:cubicBezTo>
                <a:cubicBezTo>
                  <a:pt x="5261793" y="2716493"/>
                  <a:pt x="5124016" y="2667429"/>
                  <a:pt x="4943735" y="2667429"/>
                </a:cubicBezTo>
                <a:close/>
                <a:moveTo>
                  <a:pt x="8493026" y="1258138"/>
                </a:moveTo>
                <a:lnTo>
                  <a:pt x="8493026" y="1489194"/>
                </a:lnTo>
                <a:lnTo>
                  <a:pt x="8984233" y="1489194"/>
                </a:lnTo>
                <a:lnTo>
                  <a:pt x="8984233" y="1258138"/>
                </a:lnTo>
                <a:close/>
                <a:moveTo>
                  <a:pt x="6411478" y="819989"/>
                </a:moveTo>
                <a:lnTo>
                  <a:pt x="6717840" y="819989"/>
                </a:lnTo>
                <a:cubicBezTo>
                  <a:pt x="6774891" y="819989"/>
                  <a:pt x="6817679" y="827405"/>
                  <a:pt x="6846204" y="842238"/>
                </a:cubicBezTo>
                <a:cubicBezTo>
                  <a:pt x="6896980" y="868482"/>
                  <a:pt x="6922367" y="919828"/>
                  <a:pt x="6922368" y="996276"/>
                </a:cubicBezTo>
                <a:cubicBezTo>
                  <a:pt x="6922367" y="1067019"/>
                  <a:pt x="6896124" y="1114371"/>
                  <a:pt x="6843638" y="1138332"/>
                </a:cubicBezTo>
                <a:cubicBezTo>
                  <a:pt x="6813970" y="1152024"/>
                  <a:pt x="6769471" y="1158870"/>
                  <a:pt x="6710138" y="1158870"/>
                </a:cubicBezTo>
                <a:lnTo>
                  <a:pt x="6411478" y="1158870"/>
                </a:lnTo>
                <a:close/>
                <a:moveTo>
                  <a:pt x="5136951" y="819989"/>
                </a:moveTo>
                <a:lnTo>
                  <a:pt x="5379987" y="819989"/>
                </a:lnTo>
                <a:cubicBezTo>
                  <a:pt x="5499794" y="819989"/>
                  <a:pt x="5579951" y="854219"/>
                  <a:pt x="5620456" y="922680"/>
                </a:cubicBezTo>
                <a:cubicBezTo>
                  <a:pt x="5660392" y="991712"/>
                  <a:pt x="5680360" y="1090410"/>
                  <a:pt x="5680360" y="1218774"/>
                </a:cubicBezTo>
                <a:cubicBezTo>
                  <a:pt x="5680360" y="1311766"/>
                  <a:pt x="5666953" y="1391923"/>
                  <a:pt x="5640139" y="1459243"/>
                </a:cubicBezTo>
                <a:cubicBezTo>
                  <a:pt x="5591076" y="1581902"/>
                  <a:pt x="5504358" y="1643231"/>
                  <a:pt x="5379987" y="1643231"/>
                </a:cubicBezTo>
                <a:lnTo>
                  <a:pt x="5136951" y="1643231"/>
                </a:lnTo>
                <a:close/>
                <a:moveTo>
                  <a:pt x="1439429" y="819989"/>
                </a:moveTo>
                <a:lnTo>
                  <a:pt x="1745792" y="819989"/>
                </a:lnTo>
                <a:cubicBezTo>
                  <a:pt x="1802842" y="819989"/>
                  <a:pt x="1845630" y="827405"/>
                  <a:pt x="1874156" y="842238"/>
                </a:cubicBezTo>
                <a:cubicBezTo>
                  <a:pt x="1924931" y="868482"/>
                  <a:pt x="1950319" y="919828"/>
                  <a:pt x="1950319" y="996276"/>
                </a:cubicBezTo>
                <a:cubicBezTo>
                  <a:pt x="1950319" y="1067019"/>
                  <a:pt x="1924075" y="1114371"/>
                  <a:pt x="1871588" y="1138332"/>
                </a:cubicBezTo>
                <a:cubicBezTo>
                  <a:pt x="1841922" y="1152024"/>
                  <a:pt x="1797422" y="1158870"/>
                  <a:pt x="1738090" y="1158870"/>
                </a:cubicBezTo>
                <a:lnTo>
                  <a:pt x="1439429" y="1158870"/>
                </a:lnTo>
                <a:close/>
                <a:moveTo>
                  <a:pt x="272133" y="819989"/>
                </a:moveTo>
                <a:lnTo>
                  <a:pt x="272133" y="1191389"/>
                </a:lnTo>
                <a:lnTo>
                  <a:pt x="517737" y="1191389"/>
                </a:lnTo>
                <a:cubicBezTo>
                  <a:pt x="579922" y="1191389"/>
                  <a:pt x="628415" y="1176271"/>
                  <a:pt x="663217" y="1146034"/>
                </a:cubicBezTo>
                <a:cubicBezTo>
                  <a:pt x="697446" y="1115797"/>
                  <a:pt x="714562" y="1067875"/>
                  <a:pt x="714562" y="1002266"/>
                </a:cubicBezTo>
                <a:cubicBezTo>
                  <a:pt x="714562" y="936657"/>
                  <a:pt x="697305" y="889876"/>
                  <a:pt x="662788" y="861921"/>
                </a:cubicBezTo>
                <a:cubicBezTo>
                  <a:pt x="628273" y="833966"/>
                  <a:pt x="579922" y="819989"/>
                  <a:pt x="517737" y="819989"/>
                </a:cubicBezTo>
                <a:close/>
                <a:moveTo>
                  <a:pt x="7422430" y="600914"/>
                </a:moveTo>
                <a:lnTo>
                  <a:pt x="7422430" y="1862306"/>
                </a:lnTo>
                <a:lnTo>
                  <a:pt x="8378316" y="1862306"/>
                </a:lnTo>
                <a:lnTo>
                  <a:pt x="8378316" y="1635530"/>
                </a:lnTo>
                <a:lnTo>
                  <a:pt x="7680014" y="1635530"/>
                </a:lnTo>
                <a:lnTo>
                  <a:pt x="7680014" y="1311196"/>
                </a:lnTo>
                <a:lnTo>
                  <a:pt x="8292740" y="1311196"/>
                </a:lnTo>
                <a:lnTo>
                  <a:pt x="8292740" y="1092121"/>
                </a:lnTo>
                <a:lnTo>
                  <a:pt x="7680014" y="1092121"/>
                </a:lnTo>
                <a:lnTo>
                  <a:pt x="7680014" y="824267"/>
                </a:lnTo>
                <a:lnTo>
                  <a:pt x="8347508" y="824267"/>
                </a:lnTo>
                <a:lnTo>
                  <a:pt x="8347508" y="600914"/>
                </a:lnTo>
                <a:close/>
                <a:moveTo>
                  <a:pt x="6153894" y="600914"/>
                </a:moveTo>
                <a:lnTo>
                  <a:pt x="6153894" y="1862306"/>
                </a:lnTo>
                <a:lnTo>
                  <a:pt x="6411478" y="1862306"/>
                </a:lnTo>
                <a:lnTo>
                  <a:pt x="6411478" y="1367676"/>
                </a:lnTo>
                <a:lnTo>
                  <a:pt x="6683610" y="1367676"/>
                </a:lnTo>
                <a:cubicBezTo>
                  <a:pt x="6761198" y="1367676"/>
                  <a:pt x="6814114" y="1381083"/>
                  <a:pt x="6842354" y="1407897"/>
                </a:cubicBezTo>
                <a:cubicBezTo>
                  <a:pt x="6870594" y="1434711"/>
                  <a:pt x="6885284" y="1488339"/>
                  <a:pt x="6886426" y="1568780"/>
                </a:cubicBezTo>
                <a:lnTo>
                  <a:pt x="6888137" y="1686020"/>
                </a:lnTo>
                <a:cubicBezTo>
                  <a:pt x="6888707" y="1723102"/>
                  <a:pt x="6892415" y="1759330"/>
                  <a:pt x="6899262" y="1794701"/>
                </a:cubicBezTo>
                <a:cubicBezTo>
                  <a:pt x="6902684" y="1811817"/>
                  <a:pt x="6908390" y="1834351"/>
                  <a:pt x="6916377" y="1862306"/>
                </a:cubicBezTo>
                <a:lnTo>
                  <a:pt x="7206480" y="1862306"/>
                </a:lnTo>
                <a:lnTo>
                  <a:pt x="7206480" y="1830643"/>
                </a:lnTo>
                <a:cubicBezTo>
                  <a:pt x="7181378" y="1815240"/>
                  <a:pt x="7165403" y="1791278"/>
                  <a:pt x="7158558" y="1758759"/>
                </a:cubicBezTo>
                <a:cubicBezTo>
                  <a:pt x="7153994" y="1738221"/>
                  <a:pt x="7151712" y="1699141"/>
                  <a:pt x="7151712" y="1641520"/>
                </a:cubicBezTo>
                <a:lnTo>
                  <a:pt x="7151712" y="1556800"/>
                </a:lnTo>
                <a:cubicBezTo>
                  <a:pt x="7151712" y="1468371"/>
                  <a:pt x="7139588" y="1402620"/>
                  <a:pt x="7115342" y="1359546"/>
                </a:cubicBezTo>
                <a:cubicBezTo>
                  <a:pt x="7091095" y="1316473"/>
                  <a:pt x="7049876" y="1283241"/>
                  <a:pt x="6991684" y="1259850"/>
                </a:cubicBezTo>
                <a:cubicBezTo>
                  <a:pt x="7061286" y="1235889"/>
                  <a:pt x="7111206" y="1194955"/>
                  <a:pt x="7141442" y="1137049"/>
                </a:cubicBezTo>
                <a:cubicBezTo>
                  <a:pt x="7171679" y="1079142"/>
                  <a:pt x="7186797" y="1020237"/>
                  <a:pt x="7186798" y="960333"/>
                </a:cubicBezTo>
                <a:cubicBezTo>
                  <a:pt x="7186797" y="910699"/>
                  <a:pt x="7178810" y="866485"/>
                  <a:pt x="7162836" y="827690"/>
                </a:cubicBezTo>
                <a:cubicBezTo>
                  <a:pt x="7146862" y="788896"/>
                  <a:pt x="7125183" y="753525"/>
                  <a:pt x="7097798" y="721576"/>
                </a:cubicBezTo>
                <a:cubicBezTo>
                  <a:pt x="7064708" y="682781"/>
                  <a:pt x="7024346" y="653400"/>
                  <a:pt x="6976708" y="633432"/>
                </a:cubicBezTo>
                <a:cubicBezTo>
                  <a:pt x="6929070" y="613465"/>
                  <a:pt x="6861038" y="602625"/>
                  <a:pt x="6772609" y="600914"/>
                </a:cubicBezTo>
                <a:close/>
                <a:moveTo>
                  <a:pt x="4881078" y="600914"/>
                </a:moveTo>
                <a:lnTo>
                  <a:pt x="4881078" y="1862306"/>
                </a:lnTo>
                <a:lnTo>
                  <a:pt x="5424487" y="1862306"/>
                </a:lnTo>
                <a:cubicBezTo>
                  <a:pt x="5615037" y="1862306"/>
                  <a:pt x="5755952" y="1783861"/>
                  <a:pt x="5847233" y="1626972"/>
                </a:cubicBezTo>
                <a:cubicBezTo>
                  <a:pt x="5914553" y="1510588"/>
                  <a:pt x="5948213" y="1368532"/>
                  <a:pt x="5948213" y="1200803"/>
                </a:cubicBezTo>
                <a:cubicBezTo>
                  <a:pt x="5948213" y="1134624"/>
                  <a:pt x="5940226" y="1065022"/>
                  <a:pt x="5924252" y="991997"/>
                </a:cubicBezTo>
                <a:cubicBezTo>
                  <a:pt x="5908278" y="918972"/>
                  <a:pt x="5878326" y="851081"/>
                  <a:pt x="5834397" y="788325"/>
                </a:cubicBezTo>
                <a:cubicBezTo>
                  <a:pt x="5779628" y="710736"/>
                  <a:pt x="5708030" y="657394"/>
                  <a:pt x="5619601" y="628298"/>
                </a:cubicBezTo>
                <a:cubicBezTo>
                  <a:pt x="5567685" y="611183"/>
                  <a:pt x="5502647" y="602055"/>
                  <a:pt x="5424487" y="600914"/>
                </a:cubicBezTo>
                <a:close/>
                <a:moveTo>
                  <a:pt x="3609975" y="600914"/>
                </a:moveTo>
                <a:lnTo>
                  <a:pt x="3609975" y="1862306"/>
                </a:lnTo>
                <a:lnTo>
                  <a:pt x="3855579" y="1862306"/>
                </a:lnTo>
                <a:lnTo>
                  <a:pt x="3855579" y="966324"/>
                </a:lnTo>
                <a:lnTo>
                  <a:pt x="4370747" y="1862306"/>
                </a:lnTo>
                <a:lnTo>
                  <a:pt x="4634322" y="1862306"/>
                </a:lnTo>
                <a:lnTo>
                  <a:pt x="4634322" y="600914"/>
                </a:lnTo>
                <a:lnTo>
                  <a:pt x="4388718" y="600914"/>
                </a:lnTo>
                <a:lnTo>
                  <a:pt x="4388718" y="1481493"/>
                </a:lnTo>
                <a:lnTo>
                  <a:pt x="3886386" y="600914"/>
                </a:lnTo>
                <a:close/>
                <a:moveTo>
                  <a:pt x="2450381" y="600914"/>
                </a:moveTo>
                <a:lnTo>
                  <a:pt x="2450381" y="1862306"/>
                </a:lnTo>
                <a:lnTo>
                  <a:pt x="3406267" y="1862306"/>
                </a:lnTo>
                <a:lnTo>
                  <a:pt x="3406267" y="1635530"/>
                </a:lnTo>
                <a:lnTo>
                  <a:pt x="2707965" y="1635530"/>
                </a:lnTo>
                <a:lnTo>
                  <a:pt x="2707965" y="1311196"/>
                </a:lnTo>
                <a:lnTo>
                  <a:pt x="3320691" y="1311196"/>
                </a:lnTo>
                <a:lnTo>
                  <a:pt x="3320691" y="1092121"/>
                </a:lnTo>
                <a:lnTo>
                  <a:pt x="2707965" y="1092121"/>
                </a:lnTo>
                <a:lnTo>
                  <a:pt x="2707965" y="824267"/>
                </a:lnTo>
                <a:lnTo>
                  <a:pt x="3375459" y="824267"/>
                </a:lnTo>
                <a:lnTo>
                  <a:pt x="3375459" y="600914"/>
                </a:lnTo>
                <a:close/>
                <a:moveTo>
                  <a:pt x="1181846" y="600914"/>
                </a:moveTo>
                <a:lnTo>
                  <a:pt x="1191958" y="600914"/>
                </a:lnTo>
                <a:lnTo>
                  <a:pt x="1181846" y="612980"/>
                </a:lnTo>
                <a:close/>
                <a:moveTo>
                  <a:pt x="10270" y="600914"/>
                </a:moveTo>
                <a:lnTo>
                  <a:pt x="559669" y="600914"/>
                </a:lnTo>
                <a:cubicBezTo>
                  <a:pt x="686322" y="600914"/>
                  <a:pt x="787302" y="633432"/>
                  <a:pt x="862609" y="698470"/>
                </a:cubicBezTo>
                <a:cubicBezTo>
                  <a:pt x="900262" y="730989"/>
                  <a:pt x="928502" y="772423"/>
                  <a:pt x="947329" y="822770"/>
                </a:cubicBezTo>
                <a:lnTo>
                  <a:pt x="967498" y="901053"/>
                </a:lnTo>
                <a:lnTo>
                  <a:pt x="854885" y="1078191"/>
                </a:lnTo>
                <a:cubicBezTo>
                  <a:pt x="812999" y="1148898"/>
                  <a:pt x="773060" y="1221345"/>
                  <a:pt x="735099" y="1295432"/>
                </a:cubicBezTo>
                <a:lnTo>
                  <a:pt x="688733" y="1392991"/>
                </a:lnTo>
                <a:lnTo>
                  <a:pt x="638773" y="1402976"/>
                </a:lnTo>
                <a:cubicBezTo>
                  <a:pt x="607859" y="1406827"/>
                  <a:pt x="574930" y="1408753"/>
                  <a:pt x="539987" y="1408753"/>
                </a:cubicBezTo>
                <a:lnTo>
                  <a:pt x="272133" y="1408753"/>
                </a:lnTo>
                <a:lnTo>
                  <a:pt x="272133" y="1862306"/>
                </a:lnTo>
                <a:lnTo>
                  <a:pt x="10270" y="1862306"/>
                </a:lnTo>
                <a:close/>
                <a:moveTo>
                  <a:pt x="1834933" y="0"/>
                </a:moveTo>
                <a:lnTo>
                  <a:pt x="2928166" y="0"/>
                </a:lnTo>
                <a:lnTo>
                  <a:pt x="3244365" y="0"/>
                </a:lnTo>
                <a:lnTo>
                  <a:pt x="3708332" y="0"/>
                </a:lnTo>
                <a:lnTo>
                  <a:pt x="5417861" y="0"/>
                </a:lnTo>
                <a:lnTo>
                  <a:pt x="9759134" y="0"/>
                </a:lnTo>
                <a:lnTo>
                  <a:pt x="9759134" y="6857990"/>
                </a:lnTo>
                <a:lnTo>
                  <a:pt x="5417861" y="6857990"/>
                </a:lnTo>
                <a:lnTo>
                  <a:pt x="3708332" y="6857990"/>
                </a:lnTo>
                <a:lnTo>
                  <a:pt x="3244365" y="6857990"/>
                </a:lnTo>
                <a:lnTo>
                  <a:pt x="2928166" y="6857990"/>
                </a:lnTo>
                <a:lnTo>
                  <a:pt x="2714664" y="6857990"/>
                </a:lnTo>
                <a:lnTo>
                  <a:pt x="2602908" y="6780589"/>
                </a:lnTo>
                <a:cubicBezTo>
                  <a:pt x="2429090" y="6653099"/>
                  <a:pt x="2258463" y="6515388"/>
                  <a:pt x="2086260" y="6374805"/>
                </a:cubicBezTo>
                <a:cubicBezTo>
                  <a:pt x="1968057" y="6278308"/>
                  <a:pt x="1850118" y="6183972"/>
                  <a:pt x="1734224" y="6090132"/>
                </a:cubicBezTo>
                <a:lnTo>
                  <a:pt x="1712784" y="6072356"/>
                </a:lnTo>
                <a:lnTo>
                  <a:pt x="2425192" y="6072356"/>
                </a:lnTo>
                <a:lnTo>
                  <a:pt x="2425192" y="5845579"/>
                </a:lnTo>
                <a:lnTo>
                  <a:pt x="1726891" y="5845579"/>
                </a:lnTo>
                <a:lnTo>
                  <a:pt x="1726891" y="5521246"/>
                </a:lnTo>
                <a:lnTo>
                  <a:pt x="2339616" y="5521246"/>
                </a:lnTo>
                <a:lnTo>
                  <a:pt x="2339616" y="5302171"/>
                </a:lnTo>
                <a:lnTo>
                  <a:pt x="1726891" y="5302171"/>
                </a:lnTo>
                <a:lnTo>
                  <a:pt x="1726891" y="5034317"/>
                </a:lnTo>
                <a:lnTo>
                  <a:pt x="2394385" y="5034317"/>
                </a:lnTo>
                <a:lnTo>
                  <a:pt x="2394385" y="4810963"/>
                </a:lnTo>
                <a:lnTo>
                  <a:pt x="1469307" y="4810963"/>
                </a:lnTo>
                <a:lnTo>
                  <a:pt x="1469307" y="5870493"/>
                </a:lnTo>
                <a:lnTo>
                  <a:pt x="1394458" y="5808437"/>
                </a:lnTo>
                <a:lnTo>
                  <a:pt x="1219461" y="5648967"/>
                </a:lnTo>
                <a:lnTo>
                  <a:pt x="1219461" y="4810963"/>
                </a:lnTo>
                <a:lnTo>
                  <a:pt x="840358" y="4810963"/>
                </a:lnTo>
                <a:lnTo>
                  <a:pt x="758514" y="5167571"/>
                </a:lnTo>
                <a:lnTo>
                  <a:pt x="668845" y="5051701"/>
                </a:lnTo>
                <a:cubicBezTo>
                  <a:pt x="469437" y="4774822"/>
                  <a:pt x="321768" y="4464643"/>
                  <a:pt x="253663" y="4095160"/>
                </a:cubicBezTo>
                <a:lnTo>
                  <a:pt x="236309" y="3967331"/>
                </a:lnTo>
                <a:lnTo>
                  <a:pt x="245604" y="3967331"/>
                </a:lnTo>
                <a:lnTo>
                  <a:pt x="245604" y="3114137"/>
                </a:lnTo>
                <a:cubicBezTo>
                  <a:pt x="245604" y="3089605"/>
                  <a:pt x="245319" y="3055232"/>
                  <a:pt x="244749" y="3011017"/>
                </a:cubicBezTo>
                <a:lnTo>
                  <a:pt x="244709" y="3007374"/>
                </a:lnTo>
                <a:lnTo>
                  <a:pt x="252163" y="2945688"/>
                </a:lnTo>
                <a:lnTo>
                  <a:pt x="480939" y="3967331"/>
                </a:lnTo>
                <a:lnTo>
                  <a:pt x="736812" y="3967331"/>
                </a:lnTo>
                <a:lnTo>
                  <a:pt x="975569" y="2908754"/>
                </a:lnTo>
                <a:cubicBezTo>
                  <a:pt x="975569" y="2932715"/>
                  <a:pt x="975284" y="2966803"/>
                  <a:pt x="974713" y="3011017"/>
                </a:cubicBezTo>
                <a:cubicBezTo>
                  <a:pt x="974143" y="3055232"/>
                  <a:pt x="973858" y="3089605"/>
                  <a:pt x="973858" y="3114137"/>
                </a:cubicBezTo>
                <a:lnTo>
                  <a:pt x="973858" y="3967331"/>
                </a:lnTo>
                <a:lnTo>
                  <a:pt x="1219461" y="3967331"/>
                </a:lnTo>
                <a:lnTo>
                  <a:pt x="1219461" y="2705938"/>
                </a:lnTo>
                <a:lnTo>
                  <a:pt x="840358" y="2705938"/>
                </a:lnTo>
                <a:lnTo>
                  <a:pt x="612726" y="3697766"/>
                </a:lnTo>
                <a:lnTo>
                  <a:pt x="383382" y="2705938"/>
                </a:lnTo>
                <a:lnTo>
                  <a:pt x="285161" y="2705938"/>
                </a:lnTo>
                <a:lnTo>
                  <a:pt x="317606" y="2517304"/>
                </a:lnTo>
                <a:cubicBezTo>
                  <a:pt x="387443" y="2165318"/>
                  <a:pt x="491259" y="1831592"/>
                  <a:pt x="627174" y="1522517"/>
                </a:cubicBezTo>
                <a:lnTo>
                  <a:pt x="688733" y="1392991"/>
                </a:lnTo>
                <a:lnTo>
                  <a:pt x="725473" y="1385647"/>
                </a:lnTo>
                <a:cubicBezTo>
                  <a:pt x="779243" y="1370243"/>
                  <a:pt x="824955" y="1347138"/>
                  <a:pt x="862609" y="1316331"/>
                </a:cubicBezTo>
                <a:cubicBezTo>
                  <a:pt x="937916" y="1254716"/>
                  <a:pt x="975569" y="1149457"/>
                  <a:pt x="975569" y="1000554"/>
                </a:cubicBezTo>
                <a:cubicBezTo>
                  <a:pt x="975569" y="966467"/>
                  <a:pt x="973216" y="934607"/>
                  <a:pt x="968509" y="904977"/>
                </a:cubicBezTo>
                <a:lnTo>
                  <a:pt x="967498" y="901053"/>
                </a:lnTo>
                <a:lnTo>
                  <a:pt x="986355" y="871392"/>
                </a:lnTo>
                <a:cubicBezTo>
                  <a:pt x="1032107" y="804266"/>
                  <a:pt x="1079776" y="738980"/>
                  <a:pt x="1129334" y="675634"/>
                </a:cubicBezTo>
                <a:lnTo>
                  <a:pt x="1181846" y="612980"/>
                </a:lnTo>
                <a:lnTo>
                  <a:pt x="1181846" y="1862306"/>
                </a:lnTo>
                <a:lnTo>
                  <a:pt x="1439429" y="1862306"/>
                </a:lnTo>
                <a:lnTo>
                  <a:pt x="1439429" y="1367676"/>
                </a:lnTo>
                <a:lnTo>
                  <a:pt x="1711562" y="1367676"/>
                </a:lnTo>
                <a:cubicBezTo>
                  <a:pt x="1789150" y="1367676"/>
                  <a:pt x="1842065" y="1381083"/>
                  <a:pt x="1870305" y="1407897"/>
                </a:cubicBezTo>
                <a:cubicBezTo>
                  <a:pt x="1898545" y="1434711"/>
                  <a:pt x="1913235" y="1488339"/>
                  <a:pt x="1914377" y="1568780"/>
                </a:cubicBezTo>
                <a:lnTo>
                  <a:pt x="1916088" y="1686020"/>
                </a:lnTo>
                <a:cubicBezTo>
                  <a:pt x="1916658" y="1723102"/>
                  <a:pt x="1920367" y="1759330"/>
                  <a:pt x="1927213" y="1794701"/>
                </a:cubicBezTo>
                <a:cubicBezTo>
                  <a:pt x="1930636" y="1811817"/>
                  <a:pt x="1936341" y="1834351"/>
                  <a:pt x="1944328" y="1862306"/>
                </a:cubicBezTo>
                <a:lnTo>
                  <a:pt x="2234431" y="1862306"/>
                </a:lnTo>
                <a:lnTo>
                  <a:pt x="2234431" y="1830643"/>
                </a:lnTo>
                <a:cubicBezTo>
                  <a:pt x="2209329" y="1815240"/>
                  <a:pt x="2193355" y="1791278"/>
                  <a:pt x="2186509" y="1758759"/>
                </a:cubicBezTo>
                <a:cubicBezTo>
                  <a:pt x="2181944" y="1738221"/>
                  <a:pt x="2179663" y="1699141"/>
                  <a:pt x="2179663" y="1641520"/>
                </a:cubicBezTo>
                <a:lnTo>
                  <a:pt x="2179663" y="1556800"/>
                </a:lnTo>
                <a:cubicBezTo>
                  <a:pt x="2179663" y="1468371"/>
                  <a:pt x="2167539" y="1402620"/>
                  <a:pt x="2143293" y="1359546"/>
                </a:cubicBezTo>
                <a:cubicBezTo>
                  <a:pt x="2119046" y="1316473"/>
                  <a:pt x="2077827" y="1283241"/>
                  <a:pt x="2019635" y="1259850"/>
                </a:cubicBezTo>
                <a:cubicBezTo>
                  <a:pt x="2089237" y="1235889"/>
                  <a:pt x="2139156" y="1194955"/>
                  <a:pt x="2169394" y="1137049"/>
                </a:cubicBezTo>
                <a:cubicBezTo>
                  <a:pt x="2199630" y="1079142"/>
                  <a:pt x="2214749" y="1020237"/>
                  <a:pt x="2214749" y="960333"/>
                </a:cubicBezTo>
                <a:cubicBezTo>
                  <a:pt x="2214749" y="910699"/>
                  <a:pt x="2206762" y="866485"/>
                  <a:pt x="2190788" y="827690"/>
                </a:cubicBezTo>
                <a:cubicBezTo>
                  <a:pt x="2174813" y="788896"/>
                  <a:pt x="2153134" y="753525"/>
                  <a:pt x="2125750" y="721576"/>
                </a:cubicBezTo>
                <a:cubicBezTo>
                  <a:pt x="2092660" y="682781"/>
                  <a:pt x="2052297" y="653400"/>
                  <a:pt x="2004659" y="633432"/>
                </a:cubicBezTo>
                <a:cubicBezTo>
                  <a:pt x="1957022" y="613465"/>
                  <a:pt x="1888989" y="602625"/>
                  <a:pt x="1800560" y="600914"/>
                </a:cubicBezTo>
                <a:lnTo>
                  <a:pt x="1191958" y="600914"/>
                </a:lnTo>
                <a:lnTo>
                  <a:pt x="1283645" y="491516"/>
                </a:lnTo>
                <a:cubicBezTo>
                  <a:pt x="1443564" y="313419"/>
                  <a:pt x="1620216" y="153680"/>
                  <a:pt x="1812809" y="14997"/>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498445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Image 5" descr="Détecteur de CO2 mural annonçant 528 ppm de CO2 en salle d’attente">
            <a:extLst>
              <a:ext uri="{FF2B5EF4-FFF2-40B4-BE49-F238E27FC236}">
                <a16:creationId xmlns:a16="http://schemas.microsoft.com/office/drawing/2014/main" id="{8B0640A6-A516-0E0C-2909-8A21B6CB821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rcRect l="-2811" t="4224"/>
          <a:stretch/>
        </p:blipFill>
        <p:spPr bwMode="auto">
          <a:xfrm>
            <a:off x="2376386" y="10"/>
            <a:ext cx="9815614" cy="6857990"/>
          </a:xfrm>
          <a:custGeom>
            <a:avLst/>
            <a:gdLst/>
            <a:ahLst/>
            <a:cxnLst/>
            <a:rect l="l" t="t" r="r" b="b"/>
            <a:pathLst>
              <a:path w="9815614" h="6857990">
                <a:moveTo>
                  <a:pt x="0" y="1402808"/>
                </a:moveTo>
                <a:lnTo>
                  <a:pt x="251594" y="1402808"/>
                </a:lnTo>
                <a:cubicBezTo>
                  <a:pt x="259581" y="1460429"/>
                  <a:pt x="275270" y="1503502"/>
                  <a:pt x="298661" y="1532028"/>
                </a:cubicBezTo>
                <a:cubicBezTo>
                  <a:pt x="341449" y="1583944"/>
                  <a:pt x="414759" y="1609902"/>
                  <a:pt x="518592" y="1609902"/>
                </a:cubicBezTo>
                <a:cubicBezTo>
                  <a:pt x="549684" y="1609902"/>
                  <a:pt x="577853" y="1608190"/>
                  <a:pt x="603098" y="1604767"/>
                </a:cubicBezTo>
                <a:lnTo>
                  <a:pt x="655138" y="1592796"/>
                </a:lnTo>
                <a:lnTo>
                  <a:pt x="587766" y="1758846"/>
                </a:lnTo>
                <a:lnTo>
                  <a:pt x="566070" y="1822364"/>
                </a:lnTo>
                <a:lnTo>
                  <a:pt x="528861" y="1824698"/>
                </a:lnTo>
                <a:cubicBezTo>
                  <a:pt x="364555" y="1824698"/>
                  <a:pt x="235334" y="1787187"/>
                  <a:pt x="141200" y="1712165"/>
                </a:cubicBezTo>
                <a:cubicBezTo>
                  <a:pt x="47067" y="1637144"/>
                  <a:pt x="0" y="1534024"/>
                  <a:pt x="0" y="1402808"/>
                </a:cubicBezTo>
                <a:close/>
                <a:moveTo>
                  <a:pt x="753908" y="1374696"/>
                </a:moveTo>
                <a:lnTo>
                  <a:pt x="766763" y="1387618"/>
                </a:lnTo>
                <a:cubicBezTo>
                  <a:pt x="775891" y="1403735"/>
                  <a:pt x="780455" y="1422205"/>
                  <a:pt x="780455" y="1443028"/>
                </a:cubicBezTo>
                <a:cubicBezTo>
                  <a:pt x="780455" y="1514342"/>
                  <a:pt x="743657" y="1563120"/>
                  <a:pt x="670062" y="1589364"/>
                </a:cubicBezTo>
                <a:lnTo>
                  <a:pt x="655138" y="1592796"/>
                </a:lnTo>
                <a:lnTo>
                  <a:pt x="683654" y="1522517"/>
                </a:lnTo>
                <a:close/>
                <a:moveTo>
                  <a:pt x="8355210" y="530786"/>
                </a:moveTo>
                <a:lnTo>
                  <a:pt x="8355210" y="1792179"/>
                </a:lnTo>
                <a:lnTo>
                  <a:pt x="9311096" y="1792179"/>
                </a:lnTo>
                <a:lnTo>
                  <a:pt x="9311096" y="1565402"/>
                </a:lnTo>
                <a:lnTo>
                  <a:pt x="8612795" y="1565402"/>
                </a:lnTo>
                <a:lnTo>
                  <a:pt x="8612795" y="1241069"/>
                </a:lnTo>
                <a:lnTo>
                  <a:pt x="9225520" y="1241069"/>
                </a:lnTo>
                <a:lnTo>
                  <a:pt x="9225520" y="1021994"/>
                </a:lnTo>
                <a:lnTo>
                  <a:pt x="8612795" y="1021994"/>
                </a:lnTo>
                <a:lnTo>
                  <a:pt x="8612795" y="754140"/>
                </a:lnTo>
                <a:lnTo>
                  <a:pt x="9280289" y="754140"/>
                </a:lnTo>
                <a:lnTo>
                  <a:pt x="9280289" y="530786"/>
                </a:lnTo>
                <a:close/>
                <a:moveTo>
                  <a:pt x="6012061" y="530786"/>
                </a:moveTo>
                <a:lnTo>
                  <a:pt x="6012061" y="1792179"/>
                </a:lnTo>
                <a:lnTo>
                  <a:pt x="6967946" y="1792179"/>
                </a:lnTo>
                <a:lnTo>
                  <a:pt x="6967946" y="1565402"/>
                </a:lnTo>
                <a:lnTo>
                  <a:pt x="6269644" y="1565402"/>
                </a:lnTo>
                <a:lnTo>
                  <a:pt x="6269644" y="1241069"/>
                </a:lnTo>
                <a:lnTo>
                  <a:pt x="6882370" y="1241069"/>
                </a:lnTo>
                <a:lnTo>
                  <a:pt x="6882370" y="1021994"/>
                </a:lnTo>
                <a:lnTo>
                  <a:pt x="6269644" y="1021994"/>
                </a:lnTo>
                <a:lnTo>
                  <a:pt x="6269644" y="754140"/>
                </a:lnTo>
                <a:lnTo>
                  <a:pt x="6937139" y="754140"/>
                </a:lnTo>
                <a:lnTo>
                  <a:pt x="6937139" y="530786"/>
                </a:lnTo>
                <a:close/>
                <a:moveTo>
                  <a:pt x="4735822" y="530786"/>
                </a:moveTo>
                <a:lnTo>
                  <a:pt x="4735822" y="1792179"/>
                </a:lnTo>
                <a:lnTo>
                  <a:pt x="4996830" y="1792179"/>
                </a:lnTo>
                <a:lnTo>
                  <a:pt x="4996830" y="1229088"/>
                </a:lnTo>
                <a:lnTo>
                  <a:pt x="5489748" y="1229088"/>
                </a:lnTo>
                <a:lnTo>
                  <a:pt x="5489748" y="1792179"/>
                </a:lnTo>
                <a:lnTo>
                  <a:pt x="5751611" y="1792179"/>
                </a:lnTo>
                <a:lnTo>
                  <a:pt x="5751611" y="530786"/>
                </a:lnTo>
                <a:lnTo>
                  <a:pt x="5489748" y="530786"/>
                </a:lnTo>
                <a:lnTo>
                  <a:pt x="5489748" y="1011724"/>
                </a:lnTo>
                <a:lnTo>
                  <a:pt x="4996830" y="1011724"/>
                </a:lnTo>
                <a:lnTo>
                  <a:pt x="4996830" y="530786"/>
                </a:lnTo>
                <a:close/>
                <a:moveTo>
                  <a:pt x="3565475" y="530786"/>
                </a:moveTo>
                <a:lnTo>
                  <a:pt x="3565475" y="754140"/>
                </a:lnTo>
                <a:lnTo>
                  <a:pt x="3944578" y="754140"/>
                </a:lnTo>
                <a:lnTo>
                  <a:pt x="3944578" y="1792179"/>
                </a:lnTo>
                <a:lnTo>
                  <a:pt x="4209864" y="1792179"/>
                </a:lnTo>
                <a:lnTo>
                  <a:pt x="4209864" y="754140"/>
                </a:lnTo>
                <a:lnTo>
                  <a:pt x="4587255" y="754140"/>
                </a:lnTo>
                <a:lnTo>
                  <a:pt x="4587255" y="530786"/>
                </a:lnTo>
                <a:close/>
                <a:moveTo>
                  <a:pt x="2399630" y="530786"/>
                </a:moveTo>
                <a:lnTo>
                  <a:pt x="2399630" y="1792179"/>
                </a:lnTo>
                <a:lnTo>
                  <a:pt x="2645234" y="1792179"/>
                </a:lnTo>
                <a:lnTo>
                  <a:pt x="2645234" y="896197"/>
                </a:lnTo>
                <a:lnTo>
                  <a:pt x="3160403" y="1792179"/>
                </a:lnTo>
                <a:lnTo>
                  <a:pt x="3423977" y="1792179"/>
                </a:lnTo>
                <a:lnTo>
                  <a:pt x="3423977" y="530786"/>
                </a:lnTo>
                <a:lnTo>
                  <a:pt x="3178374" y="530786"/>
                </a:lnTo>
                <a:lnTo>
                  <a:pt x="3178374" y="1411365"/>
                </a:lnTo>
                <a:lnTo>
                  <a:pt x="2676042" y="530786"/>
                </a:lnTo>
                <a:close/>
                <a:moveTo>
                  <a:pt x="1128787" y="530786"/>
                </a:moveTo>
                <a:lnTo>
                  <a:pt x="1307213" y="530786"/>
                </a:lnTo>
                <a:lnTo>
                  <a:pt x="1199820" y="658923"/>
                </a:lnTo>
                <a:close/>
                <a:moveTo>
                  <a:pt x="7620930" y="493989"/>
                </a:moveTo>
                <a:cubicBezTo>
                  <a:pt x="7461758" y="493989"/>
                  <a:pt x="7341096" y="531357"/>
                  <a:pt x="7258943" y="606093"/>
                </a:cubicBezTo>
                <a:cubicBezTo>
                  <a:pt x="7176790" y="680830"/>
                  <a:pt x="7135714" y="774678"/>
                  <a:pt x="7135714" y="887639"/>
                </a:cubicBezTo>
                <a:cubicBezTo>
                  <a:pt x="7135714" y="1011439"/>
                  <a:pt x="7178216" y="1102435"/>
                  <a:pt x="7263222" y="1160627"/>
                </a:cubicBezTo>
                <a:cubicBezTo>
                  <a:pt x="7313426" y="1195428"/>
                  <a:pt x="7404137" y="1227662"/>
                  <a:pt x="7535354" y="1257328"/>
                </a:cubicBezTo>
                <a:lnTo>
                  <a:pt x="7668853" y="1287280"/>
                </a:lnTo>
                <a:cubicBezTo>
                  <a:pt x="7747012" y="1304395"/>
                  <a:pt x="7804348" y="1324078"/>
                  <a:pt x="7840861" y="1346327"/>
                </a:cubicBezTo>
                <a:cubicBezTo>
                  <a:pt x="7877374" y="1369148"/>
                  <a:pt x="7895630" y="1401381"/>
                  <a:pt x="7895630" y="1443028"/>
                </a:cubicBezTo>
                <a:cubicBezTo>
                  <a:pt x="7895630" y="1514342"/>
                  <a:pt x="7858832" y="1563120"/>
                  <a:pt x="7785236" y="1589364"/>
                </a:cubicBezTo>
                <a:cubicBezTo>
                  <a:pt x="7746442" y="1603056"/>
                  <a:pt x="7695952" y="1609902"/>
                  <a:pt x="7633766" y="1609902"/>
                </a:cubicBezTo>
                <a:cubicBezTo>
                  <a:pt x="7529934" y="1609902"/>
                  <a:pt x="7456624" y="1583944"/>
                  <a:pt x="7413836" y="1532028"/>
                </a:cubicBezTo>
                <a:cubicBezTo>
                  <a:pt x="7390445" y="1503502"/>
                  <a:pt x="7374756" y="1460429"/>
                  <a:pt x="7366769" y="1402808"/>
                </a:cubicBezTo>
                <a:lnTo>
                  <a:pt x="7115175" y="1402808"/>
                </a:lnTo>
                <a:cubicBezTo>
                  <a:pt x="7115175" y="1534024"/>
                  <a:pt x="7162242" y="1637144"/>
                  <a:pt x="7256376" y="1712165"/>
                </a:cubicBezTo>
                <a:cubicBezTo>
                  <a:pt x="7350510" y="1787187"/>
                  <a:pt x="7479730" y="1824698"/>
                  <a:pt x="7644036" y="1824698"/>
                </a:cubicBezTo>
                <a:cubicBezTo>
                  <a:pt x="7804919" y="1824698"/>
                  <a:pt x="7929432" y="1786617"/>
                  <a:pt x="8017576" y="1710454"/>
                </a:cubicBezTo>
                <a:cubicBezTo>
                  <a:pt x="8105720" y="1634291"/>
                  <a:pt x="8149791" y="1538588"/>
                  <a:pt x="8149791" y="1423346"/>
                </a:cubicBezTo>
                <a:cubicBezTo>
                  <a:pt x="8149791" y="1310956"/>
                  <a:pt x="8112138" y="1225094"/>
                  <a:pt x="8036830" y="1165762"/>
                </a:cubicBezTo>
                <a:cubicBezTo>
                  <a:pt x="7988337" y="1127538"/>
                  <a:pt x="7916453" y="1097015"/>
                  <a:pt x="7821178" y="1074195"/>
                </a:cubicBezTo>
                <a:lnTo>
                  <a:pt x="7603815" y="1021994"/>
                </a:lnTo>
                <a:cubicBezTo>
                  <a:pt x="7519950" y="1002026"/>
                  <a:pt x="7465182" y="984625"/>
                  <a:pt x="7439509" y="969792"/>
                </a:cubicBezTo>
                <a:cubicBezTo>
                  <a:pt x="7399573" y="947542"/>
                  <a:pt x="7379606" y="913882"/>
                  <a:pt x="7379606" y="868812"/>
                </a:cubicBezTo>
                <a:cubicBezTo>
                  <a:pt x="7379606" y="819749"/>
                  <a:pt x="7399858" y="781525"/>
                  <a:pt x="7440364" y="754140"/>
                </a:cubicBezTo>
                <a:cubicBezTo>
                  <a:pt x="7480870" y="726756"/>
                  <a:pt x="7535068" y="713064"/>
                  <a:pt x="7602960" y="713064"/>
                </a:cubicBezTo>
                <a:cubicBezTo>
                  <a:pt x="7664003" y="713064"/>
                  <a:pt x="7715064" y="723618"/>
                  <a:pt x="7756140" y="744727"/>
                </a:cubicBezTo>
                <a:cubicBezTo>
                  <a:pt x="7817756" y="776675"/>
                  <a:pt x="7850844" y="830588"/>
                  <a:pt x="7855409" y="906466"/>
                </a:cubicBezTo>
                <a:lnTo>
                  <a:pt x="8108714" y="906466"/>
                </a:lnTo>
                <a:cubicBezTo>
                  <a:pt x="8104150" y="772397"/>
                  <a:pt x="8054944" y="670133"/>
                  <a:pt x="7961096" y="599675"/>
                </a:cubicBezTo>
                <a:cubicBezTo>
                  <a:pt x="7867246" y="529218"/>
                  <a:pt x="7753858" y="493989"/>
                  <a:pt x="7620930" y="493989"/>
                </a:cubicBezTo>
                <a:close/>
                <a:moveTo>
                  <a:pt x="505755" y="493989"/>
                </a:moveTo>
                <a:cubicBezTo>
                  <a:pt x="638683" y="493989"/>
                  <a:pt x="752072" y="529218"/>
                  <a:pt x="845920" y="599675"/>
                </a:cubicBezTo>
                <a:cubicBezTo>
                  <a:pt x="939769" y="670133"/>
                  <a:pt x="988975" y="772397"/>
                  <a:pt x="993539" y="906466"/>
                </a:cubicBezTo>
                <a:lnTo>
                  <a:pt x="740234" y="906466"/>
                </a:lnTo>
                <a:cubicBezTo>
                  <a:pt x="735670" y="830588"/>
                  <a:pt x="702581" y="776675"/>
                  <a:pt x="640965" y="744727"/>
                </a:cubicBezTo>
                <a:cubicBezTo>
                  <a:pt x="599889" y="723618"/>
                  <a:pt x="548829" y="713064"/>
                  <a:pt x="487784" y="713064"/>
                </a:cubicBezTo>
                <a:cubicBezTo>
                  <a:pt x="419894" y="713064"/>
                  <a:pt x="365696" y="726756"/>
                  <a:pt x="325190" y="754140"/>
                </a:cubicBezTo>
                <a:cubicBezTo>
                  <a:pt x="284684" y="781525"/>
                  <a:pt x="264430" y="819749"/>
                  <a:pt x="264430" y="868812"/>
                </a:cubicBezTo>
                <a:cubicBezTo>
                  <a:pt x="264430" y="913882"/>
                  <a:pt x="284398" y="947542"/>
                  <a:pt x="324334" y="969792"/>
                </a:cubicBezTo>
                <a:cubicBezTo>
                  <a:pt x="350007" y="984625"/>
                  <a:pt x="404775" y="1002026"/>
                  <a:pt x="488640" y="1021994"/>
                </a:cubicBezTo>
                <a:lnTo>
                  <a:pt x="706004" y="1074195"/>
                </a:lnTo>
                <a:cubicBezTo>
                  <a:pt x="753641" y="1085605"/>
                  <a:pt x="795431" y="1098941"/>
                  <a:pt x="831373" y="1114202"/>
                </a:cubicBezTo>
                <a:lnTo>
                  <a:pt x="877107" y="1140320"/>
                </a:lnTo>
                <a:lnTo>
                  <a:pt x="791579" y="1295432"/>
                </a:lnTo>
                <a:lnTo>
                  <a:pt x="753908" y="1374696"/>
                </a:lnTo>
                <a:lnTo>
                  <a:pt x="725686" y="1346327"/>
                </a:lnTo>
                <a:cubicBezTo>
                  <a:pt x="689174" y="1324078"/>
                  <a:pt x="631838" y="1304395"/>
                  <a:pt x="553678" y="1287280"/>
                </a:cubicBezTo>
                <a:lnTo>
                  <a:pt x="420179" y="1257328"/>
                </a:lnTo>
                <a:cubicBezTo>
                  <a:pt x="288962" y="1227662"/>
                  <a:pt x="198251" y="1195428"/>
                  <a:pt x="148046" y="1160627"/>
                </a:cubicBezTo>
                <a:cubicBezTo>
                  <a:pt x="63041" y="1102435"/>
                  <a:pt x="20538" y="1011439"/>
                  <a:pt x="20538" y="887639"/>
                </a:cubicBezTo>
                <a:cubicBezTo>
                  <a:pt x="20538" y="774678"/>
                  <a:pt x="61615" y="680830"/>
                  <a:pt x="143768" y="606093"/>
                </a:cubicBezTo>
                <a:cubicBezTo>
                  <a:pt x="225921" y="531357"/>
                  <a:pt x="346584" y="493989"/>
                  <a:pt x="505755" y="493989"/>
                </a:cubicBezTo>
                <a:close/>
                <a:moveTo>
                  <a:pt x="6190059" y="173934"/>
                </a:moveTo>
                <a:lnTo>
                  <a:pt x="6449354" y="429806"/>
                </a:lnTo>
                <a:lnTo>
                  <a:pt x="6625642" y="429806"/>
                </a:lnTo>
                <a:lnTo>
                  <a:pt x="6461336" y="173934"/>
                </a:lnTo>
                <a:close/>
                <a:moveTo>
                  <a:pt x="1891413" y="0"/>
                </a:moveTo>
                <a:lnTo>
                  <a:pt x="2984646" y="0"/>
                </a:lnTo>
                <a:lnTo>
                  <a:pt x="3300845" y="0"/>
                </a:lnTo>
                <a:lnTo>
                  <a:pt x="3764812" y="0"/>
                </a:lnTo>
                <a:lnTo>
                  <a:pt x="5474341" y="0"/>
                </a:lnTo>
                <a:lnTo>
                  <a:pt x="9815614" y="0"/>
                </a:lnTo>
                <a:lnTo>
                  <a:pt x="9815614" y="6857990"/>
                </a:lnTo>
                <a:lnTo>
                  <a:pt x="5474341" y="6857990"/>
                </a:lnTo>
                <a:lnTo>
                  <a:pt x="3764812" y="6857990"/>
                </a:lnTo>
                <a:lnTo>
                  <a:pt x="3300845" y="6857990"/>
                </a:lnTo>
                <a:lnTo>
                  <a:pt x="2984646" y="6857990"/>
                </a:lnTo>
                <a:lnTo>
                  <a:pt x="2771144" y="6857990"/>
                </a:lnTo>
                <a:lnTo>
                  <a:pt x="2659388" y="6780589"/>
                </a:lnTo>
                <a:cubicBezTo>
                  <a:pt x="2485570" y="6653099"/>
                  <a:pt x="2314943" y="6515388"/>
                  <a:pt x="2142740" y="6374805"/>
                </a:cubicBezTo>
                <a:cubicBezTo>
                  <a:pt x="1197115" y="5602831"/>
                  <a:pt x="268390" y="4969124"/>
                  <a:pt x="268390" y="3621651"/>
                </a:cubicBezTo>
                <a:cubicBezTo>
                  <a:pt x="268390" y="3048478"/>
                  <a:pt x="349072" y="2502011"/>
                  <a:pt x="504091" y="2003819"/>
                </a:cubicBezTo>
                <a:lnTo>
                  <a:pt x="566070" y="1822364"/>
                </a:lnTo>
                <a:lnTo>
                  <a:pt x="642704" y="1817558"/>
                </a:lnTo>
                <a:cubicBezTo>
                  <a:pt x="749728" y="1803277"/>
                  <a:pt x="836293" y="1767576"/>
                  <a:pt x="902401" y="1710454"/>
                </a:cubicBezTo>
                <a:cubicBezTo>
                  <a:pt x="990544" y="1634291"/>
                  <a:pt x="1034616" y="1538588"/>
                  <a:pt x="1034616" y="1423346"/>
                </a:cubicBezTo>
                <a:cubicBezTo>
                  <a:pt x="1034616" y="1310956"/>
                  <a:pt x="996963" y="1225094"/>
                  <a:pt x="921655" y="1165762"/>
                </a:cubicBezTo>
                <a:lnTo>
                  <a:pt x="877107" y="1140320"/>
                </a:lnTo>
                <a:lnTo>
                  <a:pt x="911365" y="1078191"/>
                </a:lnTo>
                <a:cubicBezTo>
                  <a:pt x="995137" y="936777"/>
                  <a:pt x="1086698" y="802325"/>
                  <a:pt x="1185814" y="675634"/>
                </a:cubicBezTo>
                <a:lnTo>
                  <a:pt x="1199820" y="658923"/>
                </a:lnTo>
                <a:lnTo>
                  <a:pt x="1565226" y="1318087"/>
                </a:lnTo>
                <a:lnTo>
                  <a:pt x="1565226" y="1792179"/>
                </a:lnTo>
                <a:lnTo>
                  <a:pt x="1828800" y="1792179"/>
                </a:lnTo>
                <a:lnTo>
                  <a:pt x="1828800" y="1318087"/>
                </a:lnTo>
                <a:lnTo>
                  <a:pt x="2250691" y="530786"/>
                </a:lnTo>
                <a:lnTo>
                  <a:pt x="1952030" y="530786"/>
                </a:lnTo>
                <a:lnTo>
                  <a:pt x="1701292" y="1080185"/>
                </a:lnTo>
                <a:lnTo>
                  <a:pt x="1439429" y="530786"/>
                </a:lnTo>
                <a:lnTo>
                  <a:pt x="1307213" y="530786"/>
                </a:lnTo>
                <a:lnTo>
                  <a:pt x="1340125" y="491516"/>
                </a:lnTo>
                <a:cubicBezTo>
                  <a:pt x="1500044" y="313419"/>
                  <a:pt x="1676696" y="153680"/>
                  <a:pt x="1869289" y="14997"/>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ZoneTexte 1">
            <a:extLst>
              <a:ext uri="{FF2B5EF4-FFF2-40B4-BE49-F238E27FC236}">
                <a16:creationId xmlns:a16="http://schemas.microsoft.com/office/drawing/2014/main" id="{AAEA5DC3-909B-EF37-F7D0-204A61B9B48F}"/>
              </a:ext>
            </a:extLst>
          </p:cNvPr>
          <p:cNvSpPr txBox="1"/>
          <p:nvPr/>
        </p:nvSpPr>
        <p:spPr>
          <a:xfrm>
            <a:off x="19228" y="1829743"/>
            <a:ext cx="12153544" cy="5155257"/>
          </a:xfrm>
          <a:prstGeom prst="rect">
            <a:avLst/>
          </a:prstGeom>
          <a:solidFill>
            <a:srgbClr val="FCF7F3">
              <a:alpha val="67132"/>
            </a:srgbClr>
          </a:solidFill>
        </p:spPr>
        <p:txBody>
          <a:bodyPr wrap="square" rtlCol="0">
            <a:spAutoFit/>
          </a:bodyPr>
          <a:lstStyle/>
          <a:p>
            <a:pPr marL="457200" indent="-457200">
              <a:buFont typeface="Arial" panose="020B0604020202020204" pitchFamily="34" charset="0"/>
              <a:buChar char="•"/>
            </a:pPr>
            <a:r>
              <a:rPr lang="fr-FR" sz="3300" b="1" dirty="0">
                <a:solidFill>
                  <a:srgbClr val="0070C0"/>
                </a:solidFill>
                <a:latin typeface="Helvetica" pitchFamily="2" charset="0"/>
              </a:rPr>
              <a:t>Redonner du temps </a:t>
            </a:r>
            <a:r>
              <a:rPr lang="fr-FR" sz="3300" b="1" dirty="0">
                <a:latin typeface="Helvetica" pitchFamily="2" charset="0"/>
              </a:rPr>
              <a:t>aux médecins pour qu’ils puissent soigner (aigu, chronique…), </a:t>
            </a:r>
            <a:r>
              <a:rPr lang="fr-FR" sz="3300" b="1" dirty="0">
                <a:solidFill>
                  <a:srgbClr val="0070C0"/>
                </a:solidFill>
                <a:latin typeface="Helvetica" pitchFamily="2" charset="0"/>
              </a:rPr>
              <a:t>vacciner</a:t>
            </a:r>
            <a:r>
              <a:rPr lang="fr-FR" sz="3300" b="1" dirty="0">
                <a:latin typeface="Helvetica" pitchFamily="2" charset="0"/>
              </a:rPr>
              <a:t>, etc.</a:t>
            </a:r>
          </a:p>
          <a:p>
            <a:endParaRPr lang="fr-FR" sz="1600" b="1" dirty="0">
              <a:latin typeface="Helvetica" pitchFamily="2" charset="0"/>
            </a:endParaRPr>
          </a:p>
          <a:p>
            <a:pPr marL="457200" indent="-457200">
              <a:buFont typeface="Arial" panose="020B0604020202020204" pitchFamily="34" charset="0"/>
              <a:buChar char="•"/>
            </a:pPr>
            <a:r>
              <a:rPr lang="fr-FR" sz="3300" b="1" dirty="0">
                <a:latin typeface="Helvetica" pitchFamily="2" charset="0"/>
              </a:rPr>
              <a:t>En améliorant la prévention (</a:t>
            </a:r>
            <a:r>
              <a:rPr lang="fr-FR" sz="3300" b="1" dirty="0">
                <a:solidFill>
                  <a:srgbClr val="0070C0"/>
                </a:solidFill>
                <a:latin typeface="Helvetica" pitchFamily="2" charset="0"/>
              </a:rPr>
              <a:t>masques en lieux de soins</a:t>
            </a:r>
            <a:r>
              <a:rPr lang="fr-FR" sz="3300" b="1" dirty="0">
                <a:latin typeface="Helvetica" pitchFamily="2" charset="0"/>
              </a:rPr>
              <a:t>, masques </a:t>
            </a:r>
            <a:r>
              <a:rPr lang="fr-FR" sz="3300" b="1" dirty="0">
                <a:solidFill>
                  <a:srgbClr val="0070C0"/>
                </a:solidFill>
                <a:latin typeface="Helvetica" pitchFamily="2" charset="0"/>
              </a:rPr>
              <a:t>en période épidémique</a:t>
            </a:r>
            <a:r>
              <a:rPr lang="fr-FR" sz="3300" b="1" dirty="0">
                <a:latin typeface="Helvetica" pitchFamily="2" charset="0"/>
              </a:rPr>
              <a:t>, </a:t>
            </a:r>
            <a:r>
              <a:rPr lang="fr-FR" sz="3300" b="1" dirty="0">
                <a:solidFill>
                  <a:srgbClr val="0070C0"/>
                </a:solidFill>
                <a:latin typeface="Helvetica" pitchFamily="2" charset="0"/>
              </a:rPr>
              <a:t>amélioration de qualité de l’air intérieur</a:t>
            </a:r>
            <a:r>
              <a:rPr lang="fr-FR" sz="3300" b="1" dirty="0">
                <a:latin typeface="Helvetica" pitchFamily="2" charset="0"/>
              </a:rPr>
              <a:t>… surtout dans les </a:t>
            </a:r>
            <a:r>
              <a:rPr lang="fr-FR" sz="3300" b="1" u="sng" dirty="0">
                <a:solidFill>
                  <a:srgbClr val="0070C0"/>
                </a:solidFill>
                <a:latin typeface="Helvetica" pitchFamily="2" charset="0"/>
              </a:rPr>
              <a:t>écoles</a:t>
            </a:r>
            <a:r>
              <a:rPr lang="fr-FR" sz="3300" b="1" dirty="0">
                <a:latin typeface="Helvetica" pitchFamily="2" charset="0"/>
              </a:rPr>
              <a:t> !)</a:t>
            </a:r>
          </a:p>
          <a:p>
            <a:endParaRPr lang="fr-FR" sz="1600" b="1" dirty="0">
              <a:latin typeface="Helvetica" pitchFamily="2" charset="0"/>
            </a:endParaRPr>
          </a:p>
          <a:p>
            <a:pPr marL="457200" indent="-457200">
              <a:buFont typeface="Arial" panose="020B0604020202020204" pitchFamily="34" charset="0"/>
              <a:buChar char="•"/>
            </a:pPr>
            <a:r>
              <a:rPr lang="fr-FR" sz="3300" b="1" dirty="0">
                <a:latin typeface="Helvetica" pitchFamily="2" charset="0"/>
              </a:rPr>
              <a:t>Et en ayant un cap cohérent, fait de </a:t>
            </a:r>
            <a:r>
              <a:rPr lang="fr-FR" sz="3300" b="1" dirty="0">
                <a:solidFill>
                  <a:srgbClr val="0070C0"/>
                </a:solidFill>
                <a:latin typeface="Helvetica" pitchFamily="2" charset="0"/>
              </a:rPr>
              <a:t>seuils</a:t>
            </a:r>
            <a:r>
              <a:rPr lang="fr-FR" sz="3300" b="1" dirty="0">
                <a:latin typeface="Helvetica" pitchFamily="2" charset="0"/>
              </a:rPr>
              <a:t>, de </a:t>
            </a:r>
            <a:r>
              <a:rPr lang="fr-FR" sz="3300" b="1" dirty="0">
                <a:solidFill>
                  <a:srgbClr val="0070C0"/>
                </a:solidFill>
                <a:latin typeface="Helvetica" pitchFamily="2" charset="0"/>
              </a:rPr>
              <a:t>planification</a:t>
            </a:r>
            <a:r>
              <a:rPr lang="fr-FR" sz="3300" b="1" dirty="0">
                <a:latin typeface="Helvetica" pitchFamily="2" charset="0"/>
              </a:rPr>
              <a:t>, d’informations claires et loyales</a:t>
            </a:r>
          </a:p>
          <a:p>
            <a:r>
              <a:rPr lang="fr-FR" sz="3300" b="1" i="1">
                <a:latin typeface="Helvetica" pitchFamily="2" charset="0"/>
              </a:rPr>
              <a:t>(</a:t>
            </a:r>
            <a:r>
              <a:rPr lang="fr-FR" sz="3300" b="1" i="1" dirty="0">
                <a:latin typeface="Helvetica" pitchFamily="2" charset="0"/>
              </a:rPr>
              <a:t>non, la culture du masque n’est pas acquise, le taux d’incidence n’est pas à 10, etc.)</a:t>
            </a:r>
            <a:endParaRPr lang="fr-FR" sz="3300" b="1" dirty="0">
              <a:latin typeface="Helvetica" pitchFamily="2" charset="0"/>
            </a:endParaRPr>
          </a:p>
        </p:txBody>
      </p:sp>
    </p:spTree>
    <p:extLst>
      <p:ext uri="{BB962C8B-B14F-4D97-AF65-F5344CB8AC3E}">
        <p14:creationId xmlns:p14="http://schemas.microsoft.com/office/powerpoint/2010/main" val="154300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2">
            <a:extLst>
              <a:ext uri="{FF2B5EF4-FFF2-40B4-BE49-F238E27FC236}">
                <a16:creationId xmlns:a16="http://schemas.microsoft.com/office/drawing/2014/main" id="{164F6A98-713A-8F0C-569E-22865997323D}"/>
              </a:ext>
            </a:extLst>
          </p:cNvPr>
          <p:cNvSpPr txBox="1">
            <a:spLocks/>
          </p:cNvSpPr>
          <p:nvPr/>
        </p:nvSpPr>
        <p:spPr>
          <a:xfrm>
            <a:off x="1860331" y="5004151"/>
            <a:ext cx="8184758" cy="193904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b="1" dirty="0">
                <a:latin typeface="Helvetica" pitchFamily="2" charset="0"/>
              </a:rPr>
              <a:t>Dr Michaël </a:t>
            </a:r>
            <a:r>
              <a:rPr lang="fr-FR" sz="2000" b="1" dirty="0" err="1">
                <a:latin typeface="Helvetica" pitchFamily="2" charset="0"/>
              </a:rPr>
              <a:t>Rochoy</a:t>
            </a:r>
            <a:r>
              <a:rPr lang="fr-FR" sz="2000" b="1" dirty="0">
                <a:latin typeface="Helvetica" pitchFamily="2" charset="0"/>
              </a:rPr>
              <a:t> (médecin généraliste – 62, Outreau)</a:t>
            </a:r>
          </a:p>
          <a:p>
            <a:pPr marL="0" indent="0" algn="ctr">
              <a:buNone/>
            </a:pPr>
            <a:r>
              <a:rPr lang="fr-FR" sz="2000" b="1" dirty="0">
                <a:latin typeface="Helvetica" pitchFamily="2" charset="0"/>
                <a:hlinkClick r:id="rId2"/>
              </a:rPr>
              <a:t>michael.rochoy@gmail.com</a:t>
            </a:r>
            <a:r>
              <a:rPr lang="fr-FR" sz="2000" b="1" dirty="0">
                <a:latin typeface="Helvetica" pitchFamily="2" charset="0"/>
              </a:rPr>
              <a:t> </a:t>
            </a:r>
          </a:p>
        </p:txBody>
      </p:sp>
      <p:sp>
        <p:nvSpPr>
          <p:cNvPr id="7" name="ZoneTexte 6">
            <a:extLst>
              <a:ext uri="{FF2B5EF4-FFF2-40B4-BE49-F238E27FC236}">
                <a16:creationId xmlns:a16="http://schemas.microsoft.com/office/drawing/2014/main" id="{CF28A55E-C4EC-2BB4-BA3D-93ECEE1DCFCD}"/>
              </a:ext>
            </a:extLst>
          </p:cNvPr>
          <p:cNvSpPr txBox="1"/>
          <p:nvPr/>
        </p:nvSpPr>
        <p:spPr>
          <a:xfrm>
            <a:off x="214437" y="3429000"/>
            <a:ext cx="11762509" cy="1384995"/>
          </a:xfrm>
          <a:prstGeom prst="rect">
            <a:avLst/>
          </a:prstGeom>
          <a:noFill/>
        </p:spPr>
        <p:txBody>
          <a:bodyPr wrap="square">
            <a:spAutoFit/>
          </a:bodyPr>
          <a:lstStyle/>
          <a:p>
            <a:pPr marL="0" indent="0" algn="ctr">
              <a:buNone/>
            </a:pPr>
            <a:r>
              <a:rPr lang="fr-FR" sz="2800" b="1" dirty="0">
                <a:latin typeface="Helvetica" pitchFamily="2" charset="0"/>
              </a:rPr>
              <a:t>Tester, traiter, vacciner, isoler, masquer, aérer, former, informer... </a:t>
            </a:r>
          </a:p>
          <a:p>
            <a:pPr marL="0" indent="0" algn="ctr">
              <a:buNone/>
            </a:pPr>
            <a:r>
              <a:rPr lang="fr-FR" sz="2800" b="1" dirty="0">
                <a:latin typeface="Helvetica" pitchFamily="2" charset="0"/>
              </a:rPr>
              <a:t>Les multiples rôles du généraliste </a:t>
            </a:r>
          </a:p>
          <a:p>
            <a:pPr marL="0" indent="0" algn="ctr">
              <a:buNone/>
            </a:pPr>
            <a:r>
              <a:rPr lang="fr-FR" sz="2800" b="1" dirty="0">
                <a:latin typeface="Helvetica" pitchFamily="2" charset="0"/>
              </a:rPr>
              <a:t>face aux infections respiratoires virales</a:t>
            </a:r>
          </a:p>
        </p:txBody>
      </p:sp>
      <p:sp>
        <p:nvSpPr>
          <p:cNvPr id="8" name="ZoneTexte 7">
            <a:extLst>
              <a:ext uri="{FF2B5EF4-FFF2-40B4-BE49-F238E27FC236}">
                <a16:creationId xmlns:a16="http://schemas.microsoft.com/office/drawing/2014/main" id="{E85B87CC-7213-D0C3-995F-A2BA1E4F1A87}"/>
              </a:ext>
            </a:extLst>
          </p:cNvPr>
          <p:cNvSpPr txBox="1"/>
          <p:nvPr/>
        </p:nvSpPr>
        <p:spPr>
          <a:xfrm>
            <a:off x="999512" y="1261314"/>
            <a:ext cx="10192357" cy="1015663"/>
          </a:xfrm>
          <a:prstGeom prst="rect">
            <a:avLst/>
          </a:prstGeom>
          <a:noFill/>
        </p:spPr>
        <p:txBody>
          <a:bodyPr wrap="square">
            <a:spAutoFit/>
          </a:bodyPr>
          <a:lstStyle/>
          <a:p>
            <a:pPr marL="0" indent="0" algn="ctr">
              <a:buNone/>
            </a:pPr>
            <a:r>
              <a:rPr lang="fr-FR" sz="6000" b="1" dirty="0">
                <a:latin typeface="Helvetica" pitchFamily="2" charset="0"/>
              </a:rPr>
              <a:t>Avez-vous des questions ? </a:t>
            </a:r>
          </a:p>
        </p:txBody>
      </p:sp>
      <p:pic>
        <p:nvPicPr>
          <p:cNvPr id="11" name="Image 10" descr="Une image contenant Visage humain, personne, sourire, verres&#10;&#10;Description générée automatiquement">
            <a:extLst>
              <a:ext uri="{FF2B5EF4-FFF2-40B4-BE49-F238E27FC236}">
                <a16:creationId xmlns:a16="http://schemas.microsoft.com/office/drawing/2014/main" id="{CBD41803-4715-7800-7EFB-DF27A5E7F69E}"/>
              </a:ext>
            </a:extLst>
          </p:cNvPr>
          <p:cNvPicPr>
            <a:picLocks noChangeAspect="1"/>
          </p:cNvPicPr>
          <p:nvPr/>
        </p:nvPicPr>
        <p:blipFill>
          <a:blip r:embed="rId3"/>
          <a:stretch>
            <a:fillRect/>
          </a:stretch>
        </p:blipFill>
        <p:spPr>
          <a:xfrm>
            <a:off x="10240836" y="5004151"/>
            <a:ext cx="1736110" cy="1664200"/>
          </a:xfrm>
          <a:prstGeom prst="rect">
            <a:avLst/>
          </a:prstGeom>
        </p:spPr>
      </p:pic>
      <p:sp>
        <p:nvSpPr>
          <p:cNvPr id="13" name="ZoneTexte 12">
            <a:extLst>
              <a:ext uri="{FF2B5EF4-FFF2-40B4-BE49-F238E27FC236}">
                <a16:creationId xmlns:a16="http://schemas.microsoft.com/office/drawing/2014/main" id="{AFAA8604-4D8F-5D5D-DDA9-8A380C6E0023}"/>
              </a:ext>
            </a:extLst>
          </p:cNvPr>
          <p:cNvSpPr txBox="1"/>
          <p:nvPr/>
        </p:nvSpPr>
        <p:spPr>
          <a:xfrm>
            <a:off x="429490" y="6981681"/>
            <a:ext cx="9615599" cy="646331"/>
          </a:xfrm>
          <a:prstGeom prst="rect">
            <a:avLst/>
          </a:prstGeom>
          <a:noFill/>
        </p:spPr>
        <p:txBody>
          <a:bodyPr wrap="square">
            <a:spAutoFit/>
          </a:bodyPr>
          <a:lstStyle/>
          <a:p>
            <a:r>
              <a:rPr lang="fr-FR" b="0" i="0" dirty="0">
                <a:solidFill>
                  <a:srgbClr val="000000"/>
                </a:solidFill>
                <a:effectLst/>
                <a:latin typeface="Helvetica Neue" panose="02000503000000020004" pitchFamily="2" charset="0"/>
              </a:rPr>
              <a:t>Prise en charge en soins primaires : place des TROD + avis HAS, mesures barrières, qui et quand adresser aux urgences…</a:t>
            </a:r>
            <a:endParaRPr lang="fr-FR" dirty="0"/>
          </a:p>
        </p:txBody>
      </p:sp>
    </p:spTree>
    <p:extLst>
      <p:ext uri="{BB962C8B-B14F-4D97-AF65-F5344CB8AC3E}">
        <p14:creationId xmlns:p14="http://schemas.microsoft.com/office/powerpoint/2010/main" val="25979980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8" name="Freeform: Shape 103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0" name="Freeform: Shape 1039">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Détecteur de CO2 mural annonçant 528 ppm de CO2 en salle d’attente">
            <a:extLst>
              <a:ext uri="{FF2B5EF4-FFF2-40B4-BE49-F238E27FC236}">
                <a16:creationId xmlns:a16="http://schemas.microsoft.com/office/drawing/2014/main" id="{F6D717E7-7F56-9B2D-6045-1D3EFC0C38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24"/>
          <a:stretch/>
        </p:blipFill>
        <p:spPr bwMode="auto">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42" name="Freeform: Shape 1041">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ZoneTexte 4">
            <a:extLst>
              <a:ext uri="{FF2B5EF4-FFF2-40B4-BE49-F238E27FC236}">
                <a16:creationId xmlns:a16="http://schemas.microsoft.com/office/drawing/2014/main" id="{6AD94230-E93E-0D19-3B07-3FFB5BFBD823}"/>
              </a:ext>
            </a:extLst>
          </p:cNvPr>
          <p:cNvSpPr txBox="1"/>
          <p:nvPr/>
        </p:nvSpPr>
        <p:spPr>
          <a:xfrm>
            <a:off x="12975772" y="0"/>
            <a:ext cx="12153544" cy="6863417"/>
          </a:xfrm>
          <a:prstGeom prst="rect">
            <a:avLst/>
          </a:prstGeom>
          <a:solidFill>
            <a:srgbClr val="FCF7F3">
              <a:alpha val="67132"/>
            </a:srgbClr>
          </a:solidFill>
        </p:spPr>
        <p:txBody>
          <a:bodyPr wrap="square" rtlCol="0">
            <a:spAutoFit/>
          </a:bodyPr>
          <a:lstStyle/>
          <a:p>
            <a:pPr algn="ctr"/>
            <a:r>
              <a:rPr lang="fr-FR" sz="4000" b="1" dirty="0">
                <a:solidFill>
                  <a:srgbClr val="0070C0"/>
                </a:solidFill>
              </a:rPr>
              <a:t>Il est illusoire de prétendre lutter contre les arrêts de travail tout en réduisant les mesures barrières.</a:t>
            </a:r>
          </a:p>
          <a:p>
            <a:pPr algn="ctr"/>
            <a:r>
              <a:rPr lang="fr-FR" sz="4000" b="1" dirty="0">
                <a:solidFill>
                  <a:srgbClr val="0070C0"/>
                </a:solidFill>
              </a:rPr>
              <a:t>Les infections virales ont un impact socio-économique.</a:t>
            </a: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a:p>
            <a:pPr algn="ctr"/>
            <a:endParaRPr lang="fr-FR" sz="4000" b="1" dirty="0">
              <a:solidFill>
                <a:srgbClr val="0070C0"/>
              </a:solidFill>
            </a:endParaRPr>
          </a:p>
        </p:txBody>
      </p:sp>
      <p:pic>
        <p:nvPicPr>
          <p:cNvPr id="6" name="Image 5" descr="Une image contenant texte, ligne, nombre, Police&#10;&#10;Description générée automatiquement">
            <a:extLst>
              <a:ext uri="{FF2B5EF4-FFF2-40B4-BE49-F238E27FC236}">
                <a16:creationId xmlns:a16="http://schemas.microsoft.com/office/drawing/2014/main" id="{7B6C852A-FDDA-9D6C-17C2-537FDA240DFE}"/>
              </a:ext>
            </a:extLst>
          </p:cNvPr>
          <p:cNvPicPr>
            <a:picLocks noChangeAspect="1"/>
          </p:cNvPicPr>
          <p:nvPr/>
        </p:nvPicPr>
        <p:blipFill>
          <a:blip r:embed="rId4"/>
          <a:stretch>
            <a:fillRect/>
          </a:stretch>
        </p:blipFill>
        <p:spPr>
          <a:xfrm>
            <a:off x="15187978" y="2023806"/>
            <a:ext cx="8422661" cy="4559300"/>
          </a:xfrm>
          <a:prstGeom prst="rect">
            <a:avLst/>
          </a:prstGeom>
        </p:spPr>
      </p:pic>
    </p:spTree>
    <p:extLst>
      <p:ext uri="{BB962C8B-B14F-4D97-AF65-F5344CB8AC3E}">
        <p14:creationId xmlns:p14="http://schemas.microsoft.com/office/powerpoint/2010/main" val="1157529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 46">
            <a:extLst>
              <a:ext uri="{FF2B5EF4-FFF2-40B4-BE49-F238E27FC236}">
                <a16:creationId xmlns:a16="http://schemas.microsoft.com/office/drawing/2014/main" id="{8615B6D4-AF4A-79B9-7E7F-EA0B7522895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6"/>
                    </a14:imgEffect>
                  </a14:imgLayer>
                </a14:imgProps>
              </a:ext>
            </a:extLst>
          </a:blip>
          <a:srcRect l="60968" t="50000" b="18083"/>
          <a:stretch/>
        </p:blipFill>
        <p:spPr bwMode="auto">
          <a:xfrm>
            <a:off x="513079" y="10"/>
            <a:ext cx="11678921" cy="6857990"/>
          </a:xfrm>
          <a:custGeom>
            <a:avLst/>
            <a:gdLst/>
            <a:ahLst/>
            <a:cxnLst/>
            <a:rect l="l" t="t" r="r" b="b"/>
            <a:pathLst>
              <a:path w="11678921" h="6857990">
                <a:moveTo>
                  <a:pt x="2282875" y="1285114"/>
                </a:moveTo>
                <a:lnTo>
                  <a:pt x="2534469" y="1285114"/>
                </a:lnTo>
                <a:cubicBezTo>
                  <a:pt x="2542456" y="1342735"/>
                  <a:pt x="2558145" y="1385808"/>
                  <a:pt x="2581536" y="1414334"/>
                </a:cubicBezTo>
                <a:lnTo>
                  <a:pt x="2593327" y="1424957"/>
                </a:lnTo>
                <a:lnTo>
                  <a:pt x="2546961" y="1522517"/>
                </a:lnTo>
                <a:lnTo>
                  <a:pt x="2498502" y="1641949"/>
                </a:lnTo>
                <a:lnTo>
                  <a:pt x="2424076" y="1594471"/>
                </a:lnTo>
                <a:cubicBezTo>
                  <a:pt x="2329942" y="1519450"/>
                  <a:pt x="2282875" y="1416330"/>
                  <a:pt x="2282875" y="1285114"/>
                </a:cubicBezTo>
                <a:close/>
                <a:moveTo>
                  <a:pt x="2736638" y="1147169"/>
                </a:moveTo>
                <a:lnTo>
                  <a:pt x="2836553" y="1169586"/>
                </a:lnTo>
                <a:cubicBezTo>
                  <a:pt x="2914712" y="1186701"/>
                  <a:pt x="2972049" y="1206384"/>
                  <a:pt x="3008561" y="1228633"/>
                </a:cubicBezTo>
                <a:cubicBezTo>
                  <a:pt x="3045074" y="1251454"/>
                  <a:pt x="3063330" y="1283687"/>
                  <a:pt x="3063330" y="1325334"/>
                </a:cubicBezTo>
                <a:cubicBezTo>
                  <a:pt x="3063330" y="1396648"/>
                  <a:pt x="3026532" y="1445426"/>
                  <a:pt x="2952936" y="1471670"/>
                </a:cubicBezTo>
                <a:cubicBezTo>
                  <a:pt x="2914142" y="1485362"/>
                  <a:pt x="2863652" y="1492208"/>
                  <a:pt x="2801467" y="1492208"/>
                </a:cubicBezTo>
                <a:cubicBezTo>
                  <a:pt x="2723592" y="1492208"/>
                  <a:pt x="2662887" y="1477606"/>
                  <a:pt x="2619350" y="1448404"/>
                </a:cubicBezTo>
                <a:lnTo>
                  <a:pt x="2593327" y="1424957"/>
                </a:lnTo>
                <a:lnTo>
                  <a:pt x="2654886" y="1295432"/>
                </a:lnTo>
                <a:close/>
                <a:moveTo>
                  <a:pt x="6017158" y="632167"/>
                </a:moveTo>
                <a:lnTo>
                  <a:pt x="6323521" y="632167"/>
                </a:lnTo>
                <a:cubicBezTo>
                  <a:pt x="6380572" y="632167"/>
                  <a:pt x="6423360" y="639584"/>
                  <a:pt x="6451885" y="654417"/>
                </a:cubicBezTo>
                <a:cubicBezTo>
                  <a:pt x="6502661" y="680661"/>
                  <a:pt x="6528048" y="732006"/>
                  <a:pt x="6528048" y="808454"/>
                </a:cubicBezTo>
                <a:cubicBezTo>
                  <a:pt x="6528048" y="879197"/>
                  <a:pt x="6501805" y="926549"/>
                  <a:pt x="6449318" y="950511"/>
                </a:cubicBezTo>
                <a:cubicBezTo>
                  <a:pt x="6419652" y="964203"/>
                  <a:pt x="6375152" y="971049"/>
                  <a:pt x="6315819" y="971049"/>
                </a:cubicBezTo>
                <a:lnTo>
                  <a:pt x="6017158" y="971049"/>
                </a:lnTo>
                <a:close/>
                <a:moveTo>
                  <a:pt x="5759574" y="413092"/>
                </a:moveTo>
                <a:lnTo>
                  <a:pt x="5759574" y="1674485"/>
                </a:lnTo>
                <a:lnTo>
                  <a:pt x="6017158" y="1674485"/>
                </a:lnTo>
                <a:lnTo>
                  <a:pt x="6017158" y="1179855"/>
                </a:lnTo>
                <a:lnTo>
                  <a:pt x="6289291" y="1179855"/>
                </a:lnTo>
                <a:cubicBezTo>
                  <a:pt x="6366880" y="1179855"/>
                  <a:pt x="6419794" y="1193262"/>
                  <a:pt x="6448034" y="1220076"/>
                </a:cubicBezTo>
                <a:cubicBezTo>
                  <a:pt x="6476275" y="1246890"/>
                  <a:pt x="6490966" y="1300517"/>
                  <a:pt x="6492106" y="1380959"/>
                </a:cubicBezTo>
                <a:lnTo>
                  <a:pt x="6493818" y="1498198"/>
                </a:lnTo>
                <a:cubicBezTo>
                  <a:pt x="6494389" y="1535281"/>
                  <a:pt x="6498097" y="1571509"/>
                  <a:pt x="6504943" y="1606880"/>
                </a:cubicBezTo>
                <a:cubicBezTo>
                  <a:pt x="6508366" y="1623995"/>
                  <a:pt x="6514071" y="1646530"/>
                  <a:pt x="6522058" y="1674485"/>
                </a:cubicBezTo>
                <a:lnTo>
                  <a:pt x="6812161" y="1674485"/>
                </a:lnTo>
                <a:lnTo>
                  <a:pt x="6812161" y="1642822"/>
                </a:lnTo>
                <a:cubicBezTo>
                  <a:pt x="6787059" y="1627418"/>
                  <a:pt x="6771085" y="1603457"/>
                  <a:pt x="6764238" y="1570938"/>
                </a:cubicBezTo>
                <a:cubicBezTo>
                  <a:pt x="6759675" y="1550400"/>
                  <a:pt x="6757392" y="1511320"/>
                  <a:pt x="6757392" y="1453699"/>
                </a:cubicBezTo>
                <a:lnTo>
                  <a:pt x="6757392" y="1368978"/>
                </a:lnTo>
                <a:cubicBezTo>
                  <a:pt x="6757392" y="1280550"/>
                  <a:pt x="6745269" y="1214799"/>
                  <a:pt x="6721022" y="1171725"/>
                </a:cubicBezTo>
                <a:cubicBezTo>
                  <a:pt x="6696776" y="1128652"/>
                  <a:pt x="6655557" y="1095420"/>
                  <a:pt x="6597365" y="1072029"/>
                </a:cubicBezTo>
                <a:cubicBezTo>
                  <a:pt x="6666967" y="1048068"/>
                  <a:pt x="6716887" y="1007134"/>
                  <a:pt x="6747123" y="949227"/>
                </a:cubicBezTo>
                <a:cubicBezTo>
                  <a:pt x="6777360" y="891321"/>
                  <a:pt x="6792479" y="832416"/>
                  <a:pt x="6792479" y="772512"/>
                </a:cubicBezTo>
                <a:cubicBezTo>
                  <a:pt x="6792479" y="722878"/>
                  <a:pt x="6784492" y="678664"/>
                  <a:pt x="6768517" y="639869"/>
                </a:cubicBezTo>
                <a:cubicBezTo>
                  <a:pt x="6752543" y="601075"/>
                  <a:pt x="6730864" y="565703"/>
                  <a:pt x="6703479" y="533755"/>
                </a:cubicBezTo>
                <a:cubicBezTo>
                  <a:pt x="6670390" y="494960"/>
                  <a:pt x="6630027" y="465579"/>
                  <a:pt x="6582389" y="445611"/>
                </a:cubicBezTo>
                <a:cubicBezTo>
                  <a:pt x="6534752" y="425644"/>
                  <a:pt x="6466719" y="414804"/>
                  <a:pt x="6378290" y="413092"/>
                </a:cubicBezTo>
                <a:close/>
                <a:moveTo>
                  <a:pt x="4589711" y="413092"/>
                </a:moveTo>
                <a:lnTo>
                  <a:pt x="4589711" y="1674485"/>
                </a:lnTo>
                <a:lnTo>
                  <a:pt x="5545597" y="1674485"/>
                </a:lnTo>
                <a:lnTo>
                  <a:pt x="5545597" y="1447708"/>
                </a:lnTo>
                <a:lnTo>
                  <a:pt x="4847296" y="1447708"/>
                </a:lnTo>
                <a:lnTo>
                  <a:pt x="4847296" y="1123375"/>
                </a:lnTo>
                <a:lnTo>
                  <a:pt x="5460020" y="1123375"/>
                </a:lnTo>
                <a:lnTo>
                  <a:pt x="5460020" y="904300"/>
                </a:lnTo>
                <a:lnTo>
                  <a:pt x="4847296" y="904300"/>
                </a:lnTo>
                <a:lnTo>
                  <a:pt x="4847296" y="636446"/>
                </a:lnTo>
                <a:lnTo>
                  <a:pt x="5514789" y="636446"/>
                </a:lnTo>
                <a:lnTo>
                  <a:pt x="5514789" y="413092"/>
                </a:lnTo>
                <a:close/>
                <a:moveTo>
                  <a:pt x="3409951" y="413092"/>
                </a:moveTo>
                <a:lnTo>
                  <a:pt x="3409951" y="636446"/>
                </a:lnTo>
                <a:lnTo>
                  <a:pt x="3789053" y="636446"/>
                </a:lnTo>
                <a:lnTo>
                  <a:pt x="3789053" y="1674485"/>
                </a:lnTo>
                <a:lnTo>
                  <a:pt x="4054339" y="1674485"/>
                </a:lnTo>
                <a:lnTo>
                  <a:pt x="4054339" y="636446"/>
                </a:lnTo>
                <a:lnTo>
                  <a:pt x="4431730" y="636446"/>
                </a:lnTo>
                <a:lnTo>
                  <a:pt x="4431730" y="413092"/>
                </a:lnTo>
                <a:close/>
                <a:moveTo>
                  <a:pt x="1179761" y="413092"/>
                </a:moveTo>
                <a:lnTo>
                  <a:pt x="2104839" y="413092"/>
                </a:lnTo>
                <a:lnTo>
                  <a:pt x="2104839" y="636446"/>
                </a:lnTo>
                <a:lnTo>
                  <a:pt x="1437345" y="636446"/>
                </a:lnTo>
                <a:lnTo>
                  <a:pt x="1437345" y="904300"/>
                </a:lnTo>
                <a:lnTo>
                  <a:pt x="2050071" y="904300"/>
                </a:lnTo>
                <a:lnTo>
                  <a:pt x="2050071" y="1123375"/>
                </a:lnTo>
                <a:lnTo>
                  <a:pt x="1437345" y="1123375"/>
                </a:lnTo>
                <a:lnTo>
                  <a:pt x="1437345" y="1447708"/>
                </a:lnTo>
                <a:lnTo>
                  <a:pt x="2135647" y="1447708"/>
                </a:lnTo>
                <a:lnTo>
                  <a:pt x="2135647" y="1674485"/>
                </a:lnTo>
                <a:lnTo>
                  <a:pt x="1179761" y="1674485"/>
                </a:lnTo>
                <a:close/>
                <a:moveTo>
                  <a:pt x="0" y="413092"/>
                </a:moveTo>
                <a:lnTo>
                  <a:pt x="1021780" y="413092"/>
                </a:lnTo>
                <a:lnTo>
                  <a:pt x="1021780" y="636446"/>
                </a:lnTo>
                <a:lnTo>
                  <a:pt x="644389" y="636446"/>
                </a:lnTo>
                <a:lnTo>
                  <a:pt x="644389" y="1674485"/>
                </a:lnTo>
                <a:lnTo>
                  <a:pt x="379103" y="1674485"/>
                </a:lnTo>
                <a:lnTo>
                  <a:pt x="379103" y="636446"/>
                </a:lnTo>
                <a:lnTo>
                  <a:pt x="0" y="636446"/>
                </a:lnTo>
                <a:close/>
                <a:moveTo>
                  <a:pt x="2788630" y="376295"/>
                </a:moveTo>
                <a:cubicBezTo>
                  <a:pt x="2921559" y="376295"/>
                  <a:pt x="3034947" y="411523"/>
                  <a:pt x="3128796" y="481981"/>
                </a:cubicBezTo>
                <a:lnTo>
                  <a:pt x="3174835" y="525638"/>
                </a:lnTo>
                <a:lnTo>
                  <a:pt x="3049122" y="675634"/>
                </a:lnTo>
                <a:lnTo>
                  <a:pt x="3010859" y="728021"/>
                </a:lnTo>
                <a:lnTo>
                  <a:pt x="2994869" y="691429"/>
                </a:lnTo>
                <a:cubicBezTo>
                  <a:pt x="2978324" y="664472"/>
                  <a:pt x="2954648" y="643007"/>
                  <a:pt x="2923840" y="627033"/>
                </a:cubicBezTo>
                <a:cubicBezTo>
                  <a:pt x="2882764" y="605924"/>
                  <a:pt x="2831704" y="595370"/>
                  <a:pt x="2770659" y="595370"/>
                </a:cubicBezTo>
                <a:cubicBezTo>
                  <a:pt x="2702769" y="595370"/>
                  <a:pt x="2648571" y="609062"/>
                  <a:pt x="2608065" y="636446"/>
                </a:cubicBezTo>
                <a:cubicBezTo>
                  <a:pt x="2567559" y="663831"/>
                  <a:pt x="2547306" y="702055"/>
                  <a:pt x="2547306" y="751118"/>
                </a:cubicBezTo>
                <a:cubicBezTo>
                  <a:pt x="2547306" y="796189"/>
                  <a:pt x="2567274" y="829848"/>
                  <a:pt x="2607209" y="852098"/>
                </a:cubicBezTo>
                <a:cubicBezTo>
                  <a:pt x="2632882" y="866931"/>
                  <a:pt x="2687650" y="884332"/>
                  <a:pt x="2771515" y="904300"/>
                </a:cubicBezTo>
                <a:lnTo>
                  <a:pt x="2870161" y="927990"/>
                </a:lnTo>
                <a:lnTo>
                  <a:pt x="2774672" y="1078191"/>
                </a:lnTo>
                <a:lnTo>
                  <a:pt x="2736638" y="1147169"/>
                </a:lnTo>
                <a:lnTo>
                  <a:pt x="2703054" y="1139634"/>
                </a:lnTo>
                <a:cubicBezTo>
                  <a:pt x="2571837" y="1109968"/>
                  <a:pt x="2481127" y="1077734"/>
                  <a:pt x="2430922" y="1042933"/>
                </a:cubicBezTo>
                <a:cubicBezTo>
                  <a:pt x="2345916" y="984741"/>
                  <a:pt x="2303414" y="893745"/>
                  <a:pt x="2303414" y="769945"/>
                </a:cubicBezTo>
                <a:cubicBezTo>
                  <a:pt x="2303414" y="656985"/>
                  <a:pt x="2344490" y="563136"/>
                  <a:pt x="2426643" y="488399"/>
                </a:cubicBezTo>
                <a:cubicBezTo>
                  <a:pt x="2508796" y="413663"/>
                  <a:pt x="2629458" y="376295"/>
                  <a:pt x="2788630" y="376295"/>
                </a:cubicBezTo>
                <a:close/>
                <a:moveTo>
                  <a:pt x="3754720" y="0"/>
                </a:moveTo>
                <a:lnTo>
                  <a:pt x="4847953" y="0"/>
                </a:lnTo>
                <a:lnTo>
                  <a:pt x="5164152" y="0"/>
                </a:lnTo>
                <a:lnTo>
                  <a:pt x="5628120" y="0"/>
                </a:lnTo>
                <a:lnTo>
                  <a:pt x="7337648" y="0"/>
                </a:lnTo>
                <a:lnTo>
                  <a:pt x="11678921" y="0"/>
                </a:lnTo>
                <a:lnTo>
                  <a:pt x="11678921" y="6857990"/>
                </a:lnTo>
                <a:lnTo>
                  <a:pt x="7337648" y="6857990"/>
                </a:lnTo>
                <a:lnTo>
                  <a:pt x="5628120" y="6857990"/>
                </a:lnTo>
                <a:lnTo>
                  <a:pt x="5164152" y="6857990"/>
                </a:lnTo>
                <a:lnTo>
                  <a:pt x="4847953" y="6857990"/>
                </a:lnTo>
                <a:lnTo>
                  <a:pt x="4634451" y="6857990"/>
                </a:lnTo>
                <a:lnTo>
                  <a:pt x="4522695" y="6780589"/>
                </a:lnTo>
                <a:cubicBezTo>
                  <a:pt x="4348877" y="6653099"/>
                  <a:pt x="4178250" y="6515388"/>
                  <a:pt x="4006047" y="6374805"/>
                </a:cubicBezTo>
                <a:cubicBezTo>
                  <a:pt x="3060422" y="5602831"/>
                  <a:pt x="2131697" y="4969124"/>
                  <a:pt x="2131697" y="3621651"/>
                </a:cubicBezTo>
                <a:cubicBezTo>
                  <a:pt x="2131697" y="2952949"/>
                  <a:pt x="2241514" y="2320597"/>
                  <a:pt x="2451073" y="1758846"/>
                </a:cubicBezTo>
                <a:lnTo>
                  <a:pt x="2498502" y="1641949"/>
                </a:lnTo>
                <a:lnTo>
                  <a:pt x="2501255" y="1643704"/>
                </a:lnTo>
                <a:cubicBezTo>
                  <a:pt x="2585013" y="1685904"/>
                  <a:pt x="2688506" y="1707004"/>
                  <a:pt x="2811736" y="1707004"/>
                </a:cubicBezTo>
                <a:cubicBezTo>
                  <a:pt x="2972619" y="1707004"/>
                  <a:pt x="3097132" y="1668923"/>
                  <a:pt x="3185276" y="1592760"/>
                </a:cubicBezTo>
                <a:cubicBezTo>
                  <a:pt x="3273419" y="1516597"/>
                  <a:pt x="3317491" y="1420894"/>
                  <a:pt x="3317491" y="1305652"/>
                </a:cubicBezTo>
                <a:cubicBezTo>
                  <a:pt x="3317491" y="1193262"/>
                  <a:pt x="3279838" y="1107400"/>
                  <a:pt x="3204531" y="1048068"/>
                </a:cubicBezTo>
                <a:cubicBezTo>
                  <a:pt x="3156038" y="1009844"/>
                  <a:pt x="3084153" y="979321"/>
                  <a:pt x="2988879" y="956501"/>
                </a:cubicBezTo>
                <a:lnTo>
                  <a:pt x="2870161" y="927990"/>
                </a:lnTo>
                <a:lnTo>
                  <a:pt x="2906143" y="871392"/>
                </a:lnTo>
                <a:lnTo>
                  <a:pt x="3010859" y="728021"/>
                </a:lnTo>
                <a:lnTo>
                  <a:pt x="3014338" y="735982"/>
                </a:lnTo>
                <a:cubicBezTo>
                  <a:pt x="3019044" y="752206"/>
                  <a:pt x="3021968" y="769802"/>
                  <a:pt x="3023109" y="788772"/>
                </a:cubicBezTo>
                <a:lnTo>
                  <a:pt x="3276415" y="788772"/>
                </a:lnTo>
                <a:cubicBezTo>
                  <a:pt x="3272992" y="688220"/>
                  <a:pt x="3244457" y="605559"/>
                  <a:pt x="3190812" y="540788"/>
                </a:cubicBezTo>
                <a:lnTo>
                  <a:pt x="3174835" y="525638"/>
                </a:lnTo>
                <a:lnTo>
                  <a:pt x="3203433" y="491516"/>
                </a:lnTo>
                <a:cubicBezTo>
                  <a:pt x="3363351" y="313419"/>
                  <a:pt x="3540003" y="153680"/>
                  <a:pt x="3732596" y="14997"/>
                </a:cubicBezTo>
                <a:close/>
              </a:path>
            </a:pathLst>
          </a:custGeom>
          <a:noFill/>
          <a:extLst>
            <a:ext uri="{909E8E84-426E-40DD-AFC4-6F175D3DCCD1}">
              <a14:hiddenFill xmlns:a14="http://schemas.microsoft.com/office/drawing/2010/main">
                <a:solidFill>
                  <a:srgbClr val="FFFFFF"/>
                </a:solidFill>
              </a14:hiddenFill>
            </a:ext>
          </a:extLst>
        </p:spPr>
      </p:pic>
      <p:sp>
        <p:nvSpPr>
          <p:cNvPr id="48" name="ZoneTexte 47">
            <a:extLst>
              <a:ext uri="{FF2B5EF4-FFF2-40B4-BE49-F238E27FC236}">
                <a16:creationId xmlns:a16="http://schemas.microsoft.com/office/drawing/2014/main" id="{3B71F0F0-2E03-5DA4-B3C5-3E8EB36235C3}"/>
              </a:ext>
            </a:extLst>
          </p:cNvPr>
          <p:cNvSpPr txBox="1"/>
          <p:nvPr/>
        </p:nvSpPr>
        <p:spPr>
          <a:xfrm>
            <a:off x="0" y="2433402"/>
            <a:ext cx="12192000" cy="4985980"/>
          </a:xfrm>
          <a:prstGeom prst="rect">
            <a:avLst/>
          </a:prstGeom>
          <a:solidFill>
            <a:srgbClr val="FCF7F3">
              <a:alpha val="67132"/>
            </a:srgbClr>
          </a:solidFill>
        </p:spPr>
        <p:txBody>
          <a:bodyPr wrap="square" rtlCol="0">
            <a:spAutoFit/>
          </a:bodyPr>
          <a:lstStyle/>
          <a:p>
            <a:pPr marL="571500"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Intérêt des TROD antigéniques COVID + grippe (HAS) :  </a:t>
            </a:r>
          </a:p>
          <a:p>
            <a:pPr marL="1028700" lvl="1"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Pas démontré à l’échelon individuel </a:t>
            </a:r>
            <a:r>
              <a:rPr lang="fr-FR" sz="3600" dirty="0">
                <a:latin typeface="Calibri" panose="020F0502020204030204" pitchFamily="34" charset="0"/>
                <a:cs typeface="Calibri" panose="020F0502020204030204" pitchFamily="34" charset="0"/>
              </a:rPr>
              <a:t>(performance </a:t>
            </a:r>
            <a:r>
              <a:rPr lang="fr-FR" sz="3600" dirty="0" err="1">
                <a:latin typeface="Calibri" panose="020F0502020204030204" pitchFamily="34" charset="0"/>
                <a:cs typeface="Calibri" panose="020F0502020204030204" pitchFamily="34" charset="0"/>
              </a:rPr>
              <a:t>diag</a:t>
            </a:r>
            <a:r>
              <a:rPr lang="fr-FR" sz="3600" dirty="0">
                <a:latin typeface="Calibri" panose="020F0502020204030204" pitchFamily="34" charset="0"/>
                <a:cs typeface="Calibri" panose="020F0502020204030204" pitchFamily="34" charset="0"/>
              </a:rPr>
              <a:t> ?)</a:t>
            </a:r>
            <a:endParaRPr lang="fr-FR" sz="3600" b="1" dirty="0">
              <a:latin typeface="Calibri" panose="020F0502020204030204" pitchFamily="34" charset="0"/>
              <a:cs typeface="Calibri" panose="020F0502020204030204" pitchFamily="34" charset="0"/>
            </a:endParaRPr>
          </a:p>
          <a:p>
            <a:pPr marL="1028700" lvl="1"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Possible intérêt populationnel : réduire AB, 2è </a:t>
            </a:r>
            <a:r>
              <a:rPr lang="fr-FR" sz="3600" b="1" dirty="0" err="1">
                <a:latin typeface="Calibri" panose="020F0502020204030204" pitchFamily="34" charset="0"/>
                <a:cs typeface="Calibri" panose="020F0502020204030204" pitchFamily="34" charset="0"/>
              </a:rPr>
              <a:t>consult</a:t>
            </a:r>
            <a:r>
              <a:rPr lang="fr-FR" sz="3600" b="1" dirty="0">
                <a:latin typeface="Calibri" panose="020F0502020204030204" pitchFamily="34" charset="0"/>
                <a:cs typeface="Calibri" panose="020F0502020204030204" pitchFamily="34" charset="0"/>
              </a:rPr>
              <a:t> ? </a:t>
            </a:r>
          </a:p>
          <a:p>
            <a:pPr algn="just"/>
            <a:r>
              <a:rPr lang="fr-FR" sz="1100" dirty="0">
                <a:latin typeface="ArialMT"/>
                <a:cs typeface="Calibri" panose="020F0502020204030204" pitchFamily="34" charset="0"/>
              </a:rPr>
              <a:t>https://</a:t>
            </a:r>
            <a:r>
              <a:rPr lang="fr-FR" sz="1100" dirty="0" err="1">
                <a:latin typeface="ArialMT"/>
                <a:cs typeface="Calibri" panose="020F0502020204030204" pitchFamily="34" charset="0"/>
              </a:rPr>
              <a:t>www.has-sante.fr</a:t>
            </a:r>
            <a:r>
              <a:rPr lang="fr-FR" sz="1100" dirty="0">
                <a:latin typeface="ArialMT"/>
                <a:cs typeface="Calibri" panose="020F0502020204030204" pitchFamily="34" charset="0"/>
              </a:rPr>
              <a:t>/</a:t>
            </a:r>
            <a:r>
              <a:rPr lang="fr-FR" sz="1100" dirty="0" err="1">
                <a:latin typeface="ArialMT"/>
                <a:cs typeface="Calibri" panose="020F0502020204030204" pitchFamily="34" charset="0"/>
              </a:rPr>
              <a:t>jcms</a:t>
            </a:r>
            <a:r>
              <a:rPr lang="fr-FR" sz="1100" dirty="0">
                <a:latin typeface="ArialMT"/>
                <a:cs typeface="Calibri" panose="020F0502020204030204" pitchFamily="34" charset="0"/>
              </a:rPr>
              <a:t>/p_3444489/</a:t>
            </a:r>
            <a:r>
              <a:rPr lang="fr-FR" sz="1100" dirty="0" err="1">
                <a:latin typeface="ArialMT"/>
                <a:cs typeface="Calibri" panose="020F0502020204030204" pitchFamily="34" charset="0"/>
              </a:rPr>
              <a:t>fr</a:t>
            </a:r>
            <a:r>
              <a:rPr lang="fr-FR" sz="1100" dirty="0">
                <a:latin typeface="ArialMT"/>
                <a:cs typeface="Calibri" panose="020F0502020204030204" pitchFamily="34" charset="0"/>
              </a:rPr>
              <a:t>/interet-des-tests-rapides-d-orientation-diagnostique-trod-antigeniques-covid/grippe-et-covid/grippe/</a:t>
            </a:r>
            <a:r>
              <a:rPr lang="fr-FR" sz="1100" dirty="0" err="1">
                <a:latin typeface="ArialMT"/>
                <a:cs typeface="Calibri" panose="020F0502020204030204" pitchFamily="34" charset="0"/>
              </a:rPr>
              <a:t>vrs</a:t>
            </a:r>
            <a:r>
              <a:rPr lang="fr-FR" sz="1100" dirty="0">
                <a:latin typeface="ArialMT"/>
                <a:cs typeface="Calibri" panose="020F0502020204030204" pitchFamily="34" charset="0"/>
              </a:rPr>
              <a:t>-en-ville</a:t>
            </a:r>
          </a:p>
          <a:p>
            <a:pPr algn="just"/>
            <a:endParaRPr lang="fr-FR" sz="1100" b="1" dirty="0">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HAS recommande : Se </a:t>
            </a:r>
            <a:r>
              <a:rPr lang="fr-FR" sz="3600" b="0" i="0" dirty="0">
                <a:effectLst/>
                <a:latin typeface="Google Sans"/>
              </a:rPr>
              <a:t>≥</a:t>
            </a:r>
            <a:r>
              <a:rPr lang="fr-FR" sz="3600" b="1" dirty="0">
                <a:latin typeface="Calibri" panose="020F0502020204030204" pitchFamily="34" charset="0"/>
                <a:cs typeface="Calibri" panose="020F0502020204030204" pitchFamily="34" charset="0"/>
              </a:rPr>
              <a:t> 80 %, </a:t>
            </a:r>
            <a:r>
              <a:rPr lang="fr-FR" sz="3600" b="1" dirty="0" err="1">
                <a:latin typeface="Calibri" panose="020F0502020204030204" pitchFamily="34" charset="0"/>
                <a:cs typeface="Calibri" panose="020F0502020204030204" pitchFamily="34" charset="0"/>
              </a:rPr>
              <a:t>Sp</a:t>
            </a:r>
            <a:r>
              <a:rPr lang="fr-FR" sz="3600" b="1" dirty="0">
                <a:latin typeface="Calibri" panose="020F0502020204030204" pitchFamily="34" charset="0"/>
                <a:cs typeface="Calibri" panose="020F0502020204030204" pitchFamily="34" charset="0"/>
              </a:rPr>
              <a:t> </a:t>
            </a:r>
            <a:r>
              <a:rPr lang="fr-FR" sz="3600" b="0" i="0" dirty="0">
                <a:effectLst/>
                <a:latin typeface="Google Sans"/>
              </a:rPr>
              <a:t>≥</a:t>
            </a:r>
            <a:r>
              <a:rPr lang="fr-FR" sz="3600" b="1" dirty="0">
                <a:latin typeface="Calibri" panose="020F0502020204030204" pitchFamily="34" charset="0"/>
                <a:cs typeface="Calibri" panose="020F0502020204030204" pitchFamily="34" charset="0"/>
              </a:rPr>
              <a:t> 99 % (population, temporalité…)</a:t>
            </a:r>
          </a:p>
          <a:p>
            <a:pPr algn="just"/>
            <a:r>
              <a:rPr lang="fr-FR" sz="1100" dirty="0">
                <a:latin typeface="ArialMT"/>
                <a:cs typeface="Calibri" panose="020F0502020204030204" pitchFamily="34" charset="0"/>
              </a:rPr>
              <a:t>https://</a:t>
            </a:r>
            <a:r>
              <a:rPr lang="fr-FR" sz="1100" dirty="0" err="1">
                <a:latin typeface="ArialMT"/>
                <a:cs typeface="Calibri" panose="020F0502020204030204" pitchFamily="34" charset="0"/>
              </a:rPr>
              <a:t>www.has-sante.fr</a:t>
            </a:r>
            <a:r>
              <a:rPr lang="fr-FR" sz="1100" dirty="0">
                <a:latin typeface="ArialMT"/>
                <a:cs typeface="Calibri" panose="020F0502020204030204" pitchFamily="34" charset="0"/>
              </a:rPr>
              <a:t>/</a:t>
            </a:r>
            <a:r>
              <a:rPr lang="fr-FR" sz="1100" dirty="0" err="1">
                <a:latin typeface="ArialMT"/>
                <a:cs typeface="Calibri" panose="020F0502020204030204" pitchFamily="34" charset="0"/>
              </a:rPr>
              <a:t>jcms</a:t>
            </a:r>
            <a:r>
              <a:rPr lang="fr-FR" sz="1100" dirty="0">
                <a:latin typeface="ArialMT"/>
                <a:cs typeface="Calibri" panose="020F0502020204030204" pitchFamily="34" charset="0"/>
              </a:rPr>
              <a:t>/p_3444489/</a:t>
            </a:r>
            <a:r>
              <a:rPr lang="fr-FR" sz="1100" dirty="0" err="1">
                <a:latin typeface="ArialMT"/>
                <a:cs typeface="Calibri" panose="020F0502020204030204" pitchFamily="34" charset="0"/>
              </a:rPr>
              <a:t>fr</a:t>
            </a:r>
            <a:r>
              <a:rPr lang="fr-FR" sz="1100" dirty="0">
                <a:latin typeface="ArialMT"/>
                <a:cs typeface="Calibri" panose="020F0502020204030204" pitchFamily="34" charset="0"/>
              </a:rPr>
              <a:t>/interet-des-tests-rapides-d-orientation-diagnostique-trod-antigeniques-covid/grippe-et-covid/grippe/</a:t>
            </a:r>
            <a:r>
              <a:rPr lang="fr-FR" sz="1100" dirty="0" err="1">
                <a:latin typeface="ArialMT"/>
                <a:cs typeface="Calibri" panose="020F0502020204030204" pitchFamily="34" charset="0"/>
              </a:rPr>
              <a:t>vrs</a:t>
            </a:r>
            <a:r>
              <a:rPr lang="fr-FR" sz="1100" dirty="0">
                <a:latin typeface="ArialMT"/>
                <a:cs typeface="Calibri" panose="020F0502020204030204" pitchFamily="34" charset="0"/>
              </a:rPr>
              <a:t>-en-ville</a:t>
            </a:r>
          </a:p>
          <a:p>
            <a:pPr algn="just"/>
            <a:endParaRPr lang="fr-FR" sz="1100" dirty="0">
              <a:latin typeface="ArialMT"/>
              <a:cs typeface="Calibri" panose="020F0502020204030204" pitchFamily="34" charset="0"/>
            </a:endParaRPr>
          </a:p>
          <a:p>
            <a:pPr marL="571500"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Temporalité variable : J2 pour grippe, J4 pour COVID…</a:t>
            </a:r>
            <a:endParaRPr lang="fr-FR" sz="1100" dirty="0">
              <a:latin typeface="ArialMT"/>
              <a:cs typeface="Calibri" panose="020F0502020204030204" pitchFamily="34" charset="0"/>
            </a:endParaRPr>
          </a:p>
          <a:p>
            <a:pPr algn="just"/>
            <a:r>
              <a:rPr lang="fr-FR" sz="1100" dirty="0">
                <a:latin typeface="ArialMT"/>
                <a:cs typeface="Calibri" panose="020F0502020204030204" pitchFamily="34" charset="0"/>
              </a:rPr>
              <a:t>https://</a:t>
            </a:r>
            <a:r>
              <a:rPr lang="fr-FR" sz="1100" dirty="0" err="1">
                <a:latin typeface="ArialMT"/>
                <a:cs typeface="Calibri" panose="020F0502020204030204" pitchFamily="34" charset="0"/>
              </a:rPr>
              <a:t>academic.oup.com</a:t>
            </a:r>
            <a:r>
              <a:rPr lang="fr-FR" sz="1100" dirty="0">
                <a:latin typeface="ArialMT"/>
                <a:cs typeface="Calibri" panose="020F0502020204030204" pitchFamily="34" charset="0"/>
              </a:rPr>
              <a:t>/cid/</a:t>
            </a:r>
            <a:r>
              <a:rPr lang="fr-FR" sz="1100" dirty="0" err="1">
                <a:latin typeface="ArialMT"/>
                <a:cs typeface="Calibri" panose="020F0502020204030204" pitchFamily="34" charset="0"/>
              </a:rPr>
              <a:t>advance</a:t>
            </a:r>
            <a:r>
              <a:rPr lang="fr-FR" sz="1100" dirty="0">
                <a:latin typeface="ArialMT"/>
                <a:cs typeface="Calibri" panose="020F0502020204030204" pitchFamily="34" charset="0"/>
              </a:rPr>
              <a:t>-article/</a:t>
            </a:r>
            <a:r>
              <a:rPr lang="fr-FR" sz="1100" dirty="0" err="1">
                <a:latin typeface="ArialMT"/>
                <a:cs typeface="Calibri" panose="020F0502020204030204" pitchFamily="34" charset="0"/>
              </a:rPr>
              <a:t>doi</a:t>
            </a:r>
            <a:r>
              <a:rPr lang="fr-FR" sz="1100" dirty="0">
                <a:latin typeface="ArialMT"/>
                <a:cs typeface="Calibri" panose="020F0502020204030204" pitchFamily="34" charset="0"/>
              </a:rPr>
              <a:t>/10.1093/cid/ciad582/7285011?login=false</a:t>
            </a:r>
            <a:endParaRPr lang="fr-FR" sz="3600" b="1" dirty="0">
              <a:latin typeface="Calibri" panose="020F0502020204030204" pitchFamily="34" charset="0"/>
              <a:cs typeface="Calibri" panose="020F0502020204030204" pitchFamily="34" charset="0"/>
            </a:endParaRPr>
          </a:p>
          <a:p>
            <a:pPr algn="just"/>
            <a:endParaRPr lang="fr-FR" sz="3600" b="1" dirty="0">
              <a:latin typeface="Calibri" panose="020F0502020204030204" pitchFamily="34" charset="0"/>
              <a:cs typeface="Calibri" panose="020F0502020204030204" pitchFamily="34" charset="0"/>
            </a:endParaRPr>
          </a:p>
          <a:p>
            <a:pPr algn="just"/>
            <a:endParaRPr lang="fr-FR" sz="1100" dirty="0">
              <a:latin typeface="ArialMT"/>
              <a:cs typeface="Calibri" panose="020F0502020204030204" pitchFamily="34" charset="0"/>
            </a:endParaRPr>
          </a:p>
        </p:txBody>
      </p:sp>
      <p:pic>
        <p:nvPicPr>
          <p:cNvPr id="49" name="New picture">
            <a:extLst>
              <a:ext uri="{FF2B5EF4-FFF2-40B4-BE49-F238E27FC236}">
                <a16:creationId xmlns:a16="http://schemas.microsoft.com/office/drawing/2014/main" id="{CB7F410F-AB6A-2BC0-1D53-4D05BC44A2E5}"/>
              </a:ext>
            </a:extLst>
          </p:cNvPr>
          <p:cNvPicPr/>
          <p:nvPr/>
        </p:nvPicPr>
        <p:blipFill rotWithShape="1">
          <a:blip r:embed="rId5"/>
          <a:srcRect l="57807" t="19234" b="22577"/>
          <a:stretch/>
        </p:blipFill>
        <p:spPr>
          <a:xfrm>
            <a:off x="13062146" y="2433402"/>
            <a:ext cx="7015500" cy="4603309"/>
          </a:xfrm>
          <a:prstGeom prst="rect">
            <a:avLst/>
          </a:prstGeom>
        </p:spPr>
      </p:pic>
      <p:sp>
        <p:nvSpPr>
          <p:cNvPr id="2" name="ZoneTexte 1">
            <a:extLst>
              <a:ext uri="{FF2B5EF4-FFF2-40B4-BE49-F238E27FC236}">
                <a16:creationId xmlns:a16="http://schemas.microsoft.com/office/drawing/2014/main" id="{5389BD58-892E-39E5-1F9B-0E9D629D9C38}"/>
              </a:ext>
            </a:extLst>
          </p:cNvPr>
          <p:cNvSpPr txBox="1"/>
          <p:nvPr/>
        </p:nvSpPr>
        <p:spPr>
          <a:xfrm>
            <a:off x="0" y="8091167"/>
            <a:ext cx="12192000" cy="5632311"/>
          </a:xfrm>
          <a:prstGeom prst="rect">
            <a:avLst/>
          </a:prstGeom>
          <a:solidFill>
            <a:srgbClr val="FCF7F3">
              <a:alpha val="67132"/>
            </a:srgbClr>
          </a:solidFill>
        </p:spPr>
        <p:txBody>
          <a:bodyPr wrap="square" rtlCol="0">
            <a:spAutoFit/>
          </a:bodyPr>
          <a:lstStyle/>
          <a:p>
            <a:pPr algn="ctr"/>
            <a:r>
              <a:rPr lang="fr-FR" sz="3600" b="1" dirty="0">
                <a:solidFill>
                  <a:srgbClr val="0070C0"/>
                </a:solidFill>
                <a:latin typeface="Calibri" panose="020F0502020204030204" pitchFamily="34" charset="0"/>
                <a:cs typeface="Calibri" panose="020F0502020204030204" pitchFamily="34" charset="0"/>
              </a:rPr>
              <a:t>Incitation aux mesures barrières ? (mais tardif…)</a:t>
            </a:r>
          </a:p>
          <a:p>
            <a:pPr algn="ctr"/>
            <a:r>
              <a:rPr lang="fr-FR" sz="3600" b="1" dirty="0">
                <a:solidFill>
                  <a:srgbClr val="0070C0"/>
                </a:solidFill>
                <a:latin typeface="Calibri" panose="020F0502020204030204" pitchFamily="34" charset="0"/>
                <a:cs typeface="Calibri" panose="020F0502020204030204" pitchFamily="34" charset="0"/>
              </a:rPr>
              <a:t>Informer sur l’épidémiologie ? (la pandémie n’est pas finie)</a:t>
            </a:r>
          </a:p>
          <a:p>
            <a:pPr algn="ctr"/>
            <a:r>
              <a:rPr lang="fr-FR" sz="3600" b="1" dirty="0">
                <a:solidFill>
                  <a:srgbClr val="0070C0"/>
                </a:solidFill>
                <a:latin typeface="Calibri" panose="020F0502020204030204" pitchFamily="34" charset="0"/>
                <a:cs typeface="Calibri" panose="020F0502020204030204" pitchFamily="34" charset="0"/>
              </a:rPr>
              <a:t>Intérêt économique vis-à-vis de date de rappel vaccinal ?</a:t>
            </a:r>
          </a:p>
          <a:p>
            <a:pPr algn="ctr"/>
            <a:r>
              <a:rPr lang="fr-FR" sz="3600" b="1" dirty="0">
                <a:solidFill>
                  <a:srgbClr val="0070C0"/>
                </a:solidFill>
                <a:latin typeface="Calibri" panose="020F0502020204030204" pitchFamily="34" charset="0"/>
                <a:cs typeface="Calibri" panose="020F0502020204030204" pitchFamily="34" charset="0"/>
              </a:rPr>
              <a:t>Suivi de l’efficacité vaccinale ? (études Epi-Phare : PCR)</a:t>
            </a:r>
          </a:p>
          <a:p>
            <a:pPr algn="ctr"/>
            <a:r>
              <a:rPr lang="fr-FR" sz="3600" b="1" dirty="0">
                <a:solidFill>
                  <a:srgbClr val="0070C0"/>
                </a:solidFill>
                <a:latin typeface="Calibri" panose="020F0502020204030204" pitchFamily="34" charset="0"/>
                <a:cs typeface="Calibri" panose="020F0502020204030204" pitchFamily="34" charset="0"/>
              </a:rPr>
              <a:t>Déclarer une maladie obligatoire ? (PCR)</a:t>
            </a:r>
          </a:p>
          <a:p>
            <a:pPr algn="ctr"/>
            <a:r>
              <a:rPr lang="fr-FR" sz="3600" b="1" dirty="0">
                <a:solidFill>
                  <a:srgbClr val="0070C0"/>
                </a:solidFill>
                <a:latin typeface="Calibri" panose="020F0502020204030204" pitchFamily="34" charset="0"/>
                <a:cs typeface="Calibri" panose="020F0502020204030204" pitchFamily="34" charset="0"/>
              </a:rPr>
              <a:t>Criblage ? (PCR)</a:t>
            </a:r>
          </a:p>
          <a:p>
            <a:pPr algn="ctr"/>
            <a:r>
              <a:rPr lang="fr-FR" sz="3600" b="1" dirty="0">
                <a:solidFill>
                  <a:srgbClr val="0070C0"/>
                </a:solidFill>
                <a:latin typeface="Calibri" panose="020F0502020204030204" pitchFamily="34" charset="0"/>
                <a:cs typeface="Calibri" panose="020F0502020204030204" pitchFamily="34" charset="0"/>
              </a:rPr>
              <a:t>… tests </a:t>
            </a:r>
            <a:r>
              <a:rPr lang="fr-FR" sz="3600" b="1" dirty="0" err="1">
                <a:solidFill>
                  <a:srgbClr val="0070C0"/>
                </a:solidFill>
                <a:latin typeface="Calibri" panose="020F0502020204030204" pitchFamily="34" charset="0"/>
                <a:cs typeface="Calibri" panose="020F0502020204030204" pitchFamily="34" charset="0"/>
              </a:rPr>
              <a:t>poolés</a:t>
            </a:r>
            <a:r>
              <a:rPr lang="fr-FR" sz="3600" b="1" dirty="0">
                <a:solidFill>
                  <a:srgbClr val="0070C0"/>
                </a:solidFill>
                <a:latin typeface="Calibri" panose="020F0502020204030204" pitchFamily="34" charset="0"/>
                <a:cs typeface="Calibri" panose="020F0502020204030204" pitchFamily="34" charset="0"/>
              </a:rPr>
              <a:t> pour limiter les contaminations ?</a:t>
            </a:r>
          </a:p>
          <a:p>
            <a:pPr algn="ctr"/>
            <a:r>
              <a:rPr lang="fr-FR" sz="3600" b="1" dirty="0">
                <a:solidFill>
                  <a:srgbClr val="0070C0"/>
                </a:solidFill>
                <a:latin typeface="Calibri" panose="020F0502020204030204" pitchFamily="34" charset="0"/>
                <a:cs typeface="Calibri" panose="020F0502020204030204" pitchFamily="34" charset="0"/>
              </a:rPr>
              <a:t>Décision médicale partagée… mais complexe !</a:t>
            </a:r>
          </a:p>
          <a:p>
            <a:pPr algn="ctr"/>
            <a:endParaRPr lang="fr-FR" sz="3600" b="1" dirty="0">
              <a:solidFill>
                <a:srgbClr val="0070C0"/>
              </a:solidFill>
              <a:latin typeface="Calibri" panose="020F0502020204030204" pitchFamily="34" charset="0"/>
              <a:cs typeface="Calibri" panose="020F0502020204030204" pitchFamily="34" charset="0"/>
            </a:endParaRPr>
          </a:p>
          <a:p>
            <a:pPr algn="ctr"/>
            <a:endParaRPr lang="fr-FR" sz="36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250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 46">
            <a:extLst>
              <a:ext uri="{FF2B5EF4-FFF2-40B4-BE49-F238E27FC236}">
                <a16:creationId xmlns:a16="http://schemas.microsoft.com/office/drawing/2014/main" id="{8615B6D4-AF4A-79B9-7E7F-EA0B7522895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Lst>
          </a:blip>
          <a:srcRect l="60968" t="50000" b="18083"/>
          <a:stretch/>
        </p:blipFill>
        <p:spPr bwMode="auto">
          <a:xfrm>
            <a:off x="513079" y="10"/>
            <a:ext cx="11678921" cy="6857990"/>
          </a:xfrm>
          <a:custGeom>
            <a:avLst/>
            <a:gdLst/>
            <a:ahLst/>
            <a:cxnLst/>
            <a:rect l="l" t="t" r="r" b="b"/>
            <a:pathLst>
              <a:path w="11678921" h="6857990">
                <a:moveTo>
                  <a:pt x="2282875" y="1285114"/>
                </a:moveTo>
                <a:lnTo>
                  <a:pt x="2534469" y="1285114"/>
                </a:lnTo>
                <a:cubicBezTo>
                  <a:pt x="2542456" y="1342735"/>
                  <a:pt x="2558145" y="1385808"/>
                  <a:pt x="2581536" y="1414334"/>
                </a:cubicBezTo>
                <a:lnTo>
                  <a:pt x="2593327" y="1424957"/>
                </a:lnTo>
                <a:lnTo>
                  <a:pt x="2546961" y="1522517"/>
                </a:lnTo>
                <a:lnTo>
                  <a:pt x="2498502" y="1641949"/>
                </a:lnTo>
                <a:lnTo>
                  <a:pt x="2424076" y="1594471"/>
                </a:lnTo>
                <a:cubicBezTo>
                  <a:pt x="2329942" y="1519450"/>
                  <a:pt x="2282875" y="1416330"/>
                  <a:pt x="2282875" y="1285114"/>
                </a:cubicBezTo>
                <a:close/>
                <a:moveTo>
                  <a:pt x="2736638" y="1147169"/>
                </a:moveTo>
                <a:lnTo>
                  <a:pt x="2836553" y="1169586"/>
                </a:lnTo>
                <a:cubicBezTo>
                  <a:pt x="2914712" y="1186701"/>
                  <a:pt x="2972049" y="1206384"/>
                  <a:pt x="3008561" y="1228633"/>
                </a:cubicBezTo>
                <a:cubicBezTo>
                  <a:pt x="3045074" y="1251454"/>
                  <a:pt x="3063330" y="1283687"/>
                  <a:pt x="3063330" y="1325334"/>
                </a:cubicBezTo>
                <a:cubicBezTo>
                  <a:pt x="3063330" y="1396648"/>
                  <a:pt x="3026532" y="1445426"/>
                  <a:pt x="2952936" y="1471670"/>
                </a:cubicBezTo>
                <a:cubicBezTo>
                  <a:pt x="2914142" y="1485362"/>
                  <a:pt x="2863652" y="1492208"/>
                  <a:pt x="2801467" y="1492208"/>
                </a:cubicBezTo>
                <a:cubicBezTo>
                  <a:pt x="2723592" y="1492208"/>
                  <a:pt x="2662887" y="1477606"/>
                  <a:pt x="2619350" y="1448404"/>
                </a:cubicBezTo>
                <a:lnTo>
                  <a:pt x="2593327" y="1424957"/>
                </a:lnTo>
                <a:lnTo>
                  <a:pt x="2654886" y="1295432"/>
                </a:lnTo>
                <a:close/>
                <a:moveTo>
                  <a:pt x="6017158" y="632167"/>
                </a:moveTo>
                <a:lnTo>
                  <a:pt x="6323521" y="632167"/>
                </a:lnTo>
                <a:cubicBezTo>
                  <a:pt x="6380572" y="632167"/>
                  <a:pt x="6423360" y="639584"/>
                  <a:pt x="6451885" y="654417"/>
                </a:cubicBezTo>
                <a:cubicBezTo>
                  <a:pt x="6502661" y="680661"/>
                  <a:pt x="6528048" y="732006"/>
                  <a:pt x="6528048" y="808454"/>
                </a:cubicBezTo>
                <a:cubicBezTo>
                  <a:pt x="6528048" y="879197"/>
                  <a:pt x="6501805" y="926549"/>
                  <a:pt x="6449318" y="950511"/>
                </a:cubicBezTo>
                <a:cubicBezTo>
                  <a:pt x="6419652" y="964203"/>
                  <a:pt x="6375152" y="971049"/>
                  <a:pt x="6315819" y="971049"/>
                </a:cubicBezTo>
                <a:lnTo>
                  <a:pt x="6017158" y="971049"/>
                </a:lnTo>
                <a:close/>
                <a:moveTo>
                  <a:pt x="5759574" y="413092"/>
                </a:moveTo>
                <a:lnTo>
                  <a:pt x="5759574" y="1674485"/>
                </a:lnTo>
                <a:lnTo>
                  <a:pt x="6017158" y="1674485"/>
                </a:lnTo>
                <a:lnTo>
                  <a:pt x="6017158" y="1179855"/>
                </a:lnTo>
                <a:lnTo>
                  <a:pt x="6289291" y="1179855"/>
                </a:lnTo>
                <a:cubicBezTo>
                  <a:pt x="6366880" y="1179855"/>
                  <a:pt x="6419794" y="1193262"/>
                  <a:pt x="6448034" y="1220076"/>
                </a:cubicBezTo>
                <a:cubicBezTo>
                  <a:pt x="6476275" y="1246890"/>
                  <a:pt x="6490966" y="1300517"/>
                  <a:pt x="6492106" y="1380959"/>
                </a:cubicBezTo>
                <a:lnTo>
                  <a:pt x="6493818" y="1498198"/>
                </a:lnTo>
                <a:cubicBezTo>
                  <a:pt x="6494389" y="1535281"/>
                  <a:pt x="6498097" y="1571509"/>
                  <a:pt x="6504943" y="1606880"/>
                </a:cubicBezTo>
                <a:cubicBezTo>
                  <a:pt x="6508366" y="1623995"/>
                  <a:pt x="6514071" y="1646530"/>
                  <a:pt x="6522058" y="1674485"/>
                </a:cubicBezTo>
                <a:lnTo>
                  <a:pt x="6812161" y="1674485"/>
                </a:lnTo>
                <a:lnTo>
                  <a:pt x="6812161" y="1642822"/>
                </a:lnTo>
                <a:cubicBezTo>
                  <a:pt x="6787059" y="1627418"/>
                  <a:pt x="6771085" y="1603457"/>
                  <a:pt x="6764238" y="1570938"/>
                </a:cubicBezTo>
                <a:cubicBezTo>
                  <a:pt x="6759675" y="1550400"/>
                  <a:pt x="6757392" y="1511320"/>
                  <a:pt x="6757392" y="1453699"/>
                </a:cubicBezTo>
                <a:lnTo>
                  <a:pt x="6757392" y="1368978"/>
                </a:lnTo>
                <a:cubicBezTo>
                  <a:pt x="6757392" y="1280550"/>
                  <a:pt x="6745269" y="1214799"/>
                  <a:pt x="6721022" y="1171725"/>
                </a:cubicBezTo>
                <a:cubicBezTo>
                  <a:pt x="6696776" y="1128652"/>
                  <a:pt x="6655557" y="1095420"/>
                  <a:pt x="6597365" y="1072029"/>
                </a:cubicBezTo>
                <a:cubicBezTo>
                  <a:pt x="6666967" y="1048068"/>
                  <a:pt x="6716887" y="1007134"/>
                  <a:pt x="6747123" y="949227"/>
                </a:cubicBezTo>
                <a:cubicBezTo>
                  <a:pt x="6777360" y="891321"/>
                  <a:pt x="6792479" y="832416"/>
                  <a:pt x="6792479" y="772512"/>
                </a:cubicBezTo>
                <a:cubicBezTo>
                  <a:pt x="6792479" y="722878"/>
                  <a:pt x="6784492" y="678664"/>
                  <a:pt x="6768517" y="639869"/>
                </a:cubicBezTo>
                <a:cubicBezTo>
                  <a:pt x="6752543" y="601075"/>
                  <a:pt x="6730864" y="565703"/>
                  <a:pt x="6703479" y="533755"/>
                </a:cubicBezTo>
                <a:cubicBezTo>
                  <a:pt x="6670390" y="494960"/>
                  <a:pt x="6630027" y="465579"/>
                  <a:pt x="6582389" y="445611"/>
                </a:cubicBezTo>
                <a:cubicBezTo>
                  <a:pt x="6534752" y="425644"/>
                  <a:pt x="6466719" y="414804"/>
                  <a:pt x="6378290" y="413092"/>
                </a:cubicBezTo>
                <a:close/>
                <a:moveTo>
                  <a:pt x="4589711" y="413092"/>
                </a:moveTo>
                <a:lnTo>
                  <a:pt x="4589711" y="1674485"/>
                </a:lnTo>
                <a:lnTo>
                  <a:pt x="5545597" y="1674485"/>
                </a:lnTo>
                <a:lnTo>
                  <a:pt x="5545597" y="1447708"/>
                </a:lnTo>
                <a:lnTo>
                  <a:pt x="4847296" y="1447708"/>
                </a:lnTo>
                <a:lnTo>
                  <a:pt x="4847296" y="1123375"/>
                </a:lnTo>
                <a:lnTo>
                  <a:pt x="5460020" y="1123375"/>
                </a:lnTo>
                <a:lnTo>
                  <a:pt x="5460020" y="904300"/>
                </a:lnTo>
                <a:lnTo>
                  <a:pt x="4847296" y="904300"/>
                </a:lnTo>
                <a:lnTo>
                  <a:pt x="4847296" y="636446"/>
                </a:lnTo>
                <a:lnTo>
                  <a:pt x="5514789" y="636446"/>
                </a:lnTo>
                <a:lnTo>
                  <a:pt x="5514789" y="413092"/>
                </a:lnTo>
                <a:close/>
                <a:moveTo>
                  <a:pt x="3409951" y="413092"/>
                </a:moveTo>
                <a:lnTo>
                  <a:pt x="3409951" y="636446"/>
                </a:lnTo>
                <a:lnTo>
                  <a:pt x="3789053" y="636446"/>
                </a:lnTo>
                <a:lnTo>
                  <a:pt x="3789053" y="1674485"/>
                </a:lnTo>
                <a:lnTo>
                  <a:pt x="4054339" y="1674485"/>
                </a:lnTo>
                <a:lnTo>
                  <a:pt x="4054339" y="636446"/>
                </a:lnTo>
                <a:lnTo>
                  <a:pt x="4431730" y="636446"/>
                </a:lnTo>
                <a:lnTo>
                  <a:pt x="4431730" y="413092"/>
                </a:lnTo>
                <a:close/>
                <a:moveTo>
                  <a:pt x="1179761" y="413092"/>
                </a:moveTo>
                <a:lnTo>
                  <a:pt x="2104839" y="413092"/>
                </a:lnTo>
                <a:lnTo>
                  <a:pt x="2104839" y="636446"/>
                </a:lnTo>
                <a:lnTo>
                  <a:pt x="1437345" y="636446"/>
                </a:lnTo>
                <a:lnTo>
                  <a:pt x="1437345" y="904300"/>
                </a:lnTo>
                <a:lnTo>
                  <a:pt x="2050071" y="904300"/>
                </a:lnTo>
                <a:lnTo>
                  <a:pt x="2050071" y="1123375"/>
                </a:lnTo>
                <a:lnTo>
                  <a:pt x="1437345" y="1123375"/>
                </a:lnTo>
                <a:lnTo>
                  <a:pt x="1437345" y="1447708"/>
                </a:lnTo>
                <a:lnTo>
                  <a:pt x="2135647" y="1447708"/>
                </a:lnTo>
                <a:lnTo>
                  <a:pt x="2135647" y="1674485"/>
                </a:lnTo>
                <a:lnTo>
                  <a:pt x="1179761" y="1674485"/>
                </a:lnTo>
                <a:close/>
                <a:moveTo>
                  <a:pt x="0" y="413092"/>
                </a:moveTo>
                <a:lnTo>
                  <a:pt x="1021780" y="413092"/>
                </a:lnTo>
                <a:lnTo>
                  <a:pt x="1021780" y="636446"/>
                </a:lnTo>
                <a:lnTo>
                  <a:pt x="644389" y="636446"/>
                </a:lnTo>
                <a:lnTo>
                  <a:pt x="644389" y="1674485"/>
                </a:lnTo>
                <a:lnTo>
                  <a:pt x="379103" y="1674485"/>
                </a:lnTo>
                <a:lnTo>
                  <a:pt x="379103" y="636446"/>
                </a:lnTo>
                <a:lnTo>
                  <a:pt x="0" y="636446"/>
                </a:lnTo>
                <a:close/>
                <a:moveTo>
                  <a:pt x="2788630" y="376295"/>
                </a:moveTo>
                <a:cubicBezTo>
                  <a:pt x="2921559" y="376295"/>
                  <a:pt x="3034947" y="411523"/>
                  <a:pt x="3128796" y="481981"/>
                </a:cubicBezTo>
                <a:lnTo>
                  <a:pt x="3174835" y="525638"/>
                </a:lnTo>
                <a:lnTo>
                  <a:pt x="3049122" y="675634"/>
                </a:lnTo>
                <a:lnTo>
                  <a:pt x="3010859" y="728021"/>
                </a:lnTo>
                <a:lnTo>
                  <a:pt x="2994869" y="691429"/>
                </a:lnTo>
                <a:cubicBezTo>
                  <a:pt x="2978324" y="664472"/>
                  <a:pt x="2954648" y="643007"/>
                  <a:pt x="2923840" y="627033"/>
                </a:cubicBezTo>
                <a:cubicBezTo>
                  <a:pt x="2882764" y="605924"/>
                  <a:pt x="2831704" y="595370"/>
                  <a:pt x="2770659" y="595370"/>
                </a:cubicBezTo>
                <a:cubicBezTo>
                  <a:pt x="2702769" y="595370"/>
                  <a:pt x="2648571" y="609062"/>
                  <a:pt x="2608065" y="636446"/>
                </a:cubicBezTo>
                <a:cubicBezTo>
                  <a:pt x="2567559" y="663831"/>
                  <a:pt x="2547306" y="702055"/>
                  <a:pt x="2547306" y="751118"/>
                </a:cubicBezTo>
                <a:cubicBezTo>
                  <a:pt x="2547306" y="796189"/>
                  <a:pt x="2567274" y="829848"/>
                  <a:pt x="2607209" y="852098"/>
                </a:cubicBezTo>
                <a:cubicBezTo>
                  <a:pt x="2632882" y="866931"/>
                  <a:pt x="2687650" y="884332"/>
                  <a:pt x="2771515" y="904300"/>
                </a:cubicBezTo>
                <a:lnTo>
                  <a:pt x="2870161" y="927990"/>
                </a:lnTo>
                <a:lnTo>
                  <a:pt x="2774672" y="1078191"/>
                </a:lnTo>
                <a:lnTo>
                  <a:pt x="2736638" y="1147169"/>
                </a:lnTo>
                <a:lnTo>
                  <a:pt x="2703054" y="1139634"/>
                </a:lnTo>
                <a:cubicBezTo>
                  <a:pt x="2571837" y="1109968"/>
                  <a:pt x="2481127" y="1077734"/>
                  <a:pt x="2430922" y="1042933"/>
                </a:cubicBezTo>
                <a:cubicBezTo>
                  <a:pt x="2345916" y="984741"/>
                  <a:pt x="2303414" y="893745"/>
                  <a:pt x="2303414" y="769945"/>
                </a:cubicBezTo>
                <a:cubicBezTo>
                  <a:pt x="2303414" y="656985"/>
                  <a:pt x="2344490" y="563136"/>
                  <a:pt x="2426643" y="488399"/>
                </a:cubicBezTo>
                <a:cubicBezTo>
                  <a:pt x="2508796" y="413663"/>
                  <a:pt x="2629458" y="376295"/>
                  <a:pt x="2788630" y="376295"/>
                </a:cubicBezTo>
                <a:close/>
                <a:moveTo>
                  <a:pt x="3754720" y="0"/>
                </a:moveTo>
                <a:lnTo>
                  <a:pt x="4847953" y="0"/>
                </a:lnTo>
                <a:lnTo>
                  <a:pt x="5164152" y="0"/>
                </a:lnTo>
                <a:lnTo>
                  <a:pt x="5628120" y="0"/>
                </a:lnTo>
                <a:lnTo>
                  <a:pt x="7337648" y="0"/>
                </a:lnTo>
                <a:lnTo>
                  <a:pt x="11678921" y="0"/>
                </a:lnTo>
                <a:lnTo>
                  <a:pt x="11678921" y="6857990"/>
                </a:lnTo>
                <a:lnTo>
                  <a:pt x="7337648" y="6857990"/>
                </a:lnTo>
                <a:lnTo>
                  <a:pt x="5628120" y="6857990"/>
                </a:lnTo>
                <a:lnTo>
                  <a:pt x="5164152" y="6857990"/>
                </a:lnTo>
                <a:lnTo>
                  <a:pt x="4847953" y="6857990"/>
                </a:lnTo>
                <a:lnTo>
                  <a:pt x="4634451" y="6857990"/>
                </a:lnTo>
                <a:lnTo>
                  <a:pt x="4522695" y="6780589"/>
                </a:lnTo>
                <a:cubicBezTo>
                  <a:pt x="4348877" y="6653099"/>
                  <a:pt x="4178250" y="6515388"/>
                  <a:pt x="4006047" y="6374805"/>
                </a:cubicBezTo>
                <a:cubicBezTo>
                  <a:pt x="3060422" y="5602831"/>
                  <a:pt x="2131697" y="4969124"/>
                  <a:pt x="2131697" y="3621651"/>
                </a:cubicBezTo>
                <a:cubicBezTo>
                  <a:pt x="2131697" y="2952949"/>
                  <a:pt x="2241514" y="2320597"/>
                  <a:pt x="2451073" y="1758846"/>
                </a:cubicBezTo>
                <a:lnTo>
                  <a:pt x="2498502" y="1641949"/>
                </a:lnTo>
                <a:lnTo>
                  <a:pt x="2501255" y="1643704"/>
                </a:lnTo>
                <a:cubicBezTo>
                  <a:pt x="2585013" y="1685904"/>
                  <a:pt x="2688506" y="1707004"/>
                  <a:pt x="2811736" y="1707004"/>
                </a:cubicBezTo>
                <a:cubicBezTo>
                  <a:pt x="2972619" y="1707004"/>
                  <a:pt x="3097132" y="1668923"/>
                  <a:pt x="3185276" y="1592760"/>
                </a:cubicBezTo>
                <a:cubicBezTo>
                  <a:pt x="3273419" y="1516597"/>
                  <a:pt x="3317491" y="1420894"/>
                  <a:pt x="3317491" y="1305652"/>
                </a:cubicBezTo>
                <a:cubicBezTo>
                  <a:pt x="3317491" y="1193262"/>
                  <a:pt x="3279838" y="1107400"/>
                  <a:pt x="3204531" y="1048068"/>
                </a:cubicBezTo>
                <a:cubicBezTo>
                  <a:pt x="3156038" y="1009844"/>
                  <a:pt x="3084153" y="979321"/>
                  <a:pt x="2988879" y="956501"/>
                </a:cubicBezTo>
                <a:lnTo>
                  <a:pt x="2870161" y="927990"/>
                </a:lnTo>
                <a:lnTo>
                  <a:pt x="2906143" y="871392"/>
                </a:lnTo>
                <a:lnTo>
                  <a:pt x="3010859" y="728021"/>
                </a:lnTo>
                <a:lnTo>
                  <a:pt x="3014338" y="735982"/>
                </a:lnTo>
                <a:cubicBezTo>
                  <a:pt x="3019044" y="752206"/>
                  <a:pt x="3021968" y="769802"/>
                  <a:pt x="3023109" y="788772"/>
                </a:cubicBezTo>
                <a:lnTo>
                  <a:pt x="3276415" y="788772"/>
                </a:lnTo>
                <a:cubicBezTo>
                  <a:pt x="3272992" y="688220"/>
                  <a:pt x="3244457" y="605559"/>
                  <a:pt x="3190812" y="540788"/>
                </a:cubicBezTo>
                <a:lnTo>
                  <a:pt x="3174835" y="525638"/>
                </a:lnTo>
                <a:lnTo>
                  <a:pt x="3203433" y="491516"/>
                </a:lnTo>
                <a:cubicBezTo>
                  <a:pt x="3363351" y="313419"/>
                  <a:pt x="3540003" y="153680"/>
                  <a:pt x="3732596" y="14997"/>
                </a:cubicBezTo>
                <a:close/>
              </a:path>
            </a:pathLst>
          </a:custGeom>
          <a:noFill/>
          <a:extLst>
            <a:ext uri="{909E8E84-426E-40DD-AFC4-6F175D3DCCD1}">
              <a14:hiddenFill xmlns:a14="http://schemas.microsoft.com/office/drawing/2010/main">
                <a:solidFill>
                  <a:srgbClr val="FFFFFF"/>
                </a:solidFill>
              </a14:hiddenFill>
            </a:ext>
          </a:extLst>
        </p:spPr>
      </p:pic>
      <p:sp>
        <p:nvSpPr>
          <p:cNvPr id="48" name="ZoneTexte 47">
            <a:extLst>
              <a:ext uri="{FF2B5EF4-FFF2-40B4-BE49-F238E27FC236}">
                <a16:creationId xmlns:a16="http://schemas.microsoft.com/office/drawing/2014/main" id="{3B71F0F0-2E03-5DA4-B3C5-3E8EB36235C3}"/>
              </a:ext>
            </a:extLst>
          </p:cNvPr>
          <p:cNvSpPr txBox="1"/>
          <p:nvPr/>
        </p:nvSpPr>
        <p:spPr>
          <a:xfrm>
            <a:off x="0" y="2194863"/>
            <a:ext cx="12192000" cy="5632311"/>
          </a:xfrm>
          <a:prstGeom prst="rect">
            <a:avLst/>
          </a:prstGeom>
          <a:solidFill>
            <a:srgbClr val="FCF7F3">
              <a:alpha val="67132"/>
            </a:srgbClr>
          </a:solidFill>
        </p:spPr>
        <p:txBody>
          <a:bodyPr wrap="square" rtlCol="0">
            <a:spAutoFit/>
          </a:bodyPr>
          <a:lstStyle/>
          <a:p>
            <a:pPr algn="ctr"/>
            <a:r>
              <a:rPr lang="fr-FR" sz="3600" b="1" dirty="0">
                <a:solidFill>
                  <a:srgbClr val="0070C0"/>
                </a:solidFill>
                <a:latin typeface="Calibri" panose="020F0502020204030204" pitchFamily="34" charset="0"/>
                <a:cs typeface="Calibri" panose="020F0502020204030204" pitchFamily="34" charset="0"/>
              </a:rPr>
              <a:t>Incitation aux mesures barrières ? (mais tardif…)</a:t>
            </a:r>
          </a:p>
          <a:p>
            <a:pPr algn="ctr"/>
            <a:r>
              <a:rPr lang="fr-FR" sz="3600" b="1" dirty="0">
                <a:solidFill>
                  <a:srgbClr val="0070C0"/>
                </a:solidFill>
                <a:latin typeface="Calibri" panose="020F0502020204030204" pitchFamily="34" charset="0"/>
                <a:cs typeface="Calibri" panose="020F0502020204030204" pitchFamily="34" charset="0"/>
              </a:rPr>
              <a:t>Informer sur l’épidémiologie ? (la pandémie n’est pas finie)</a:t>
            </a:r>
          </a:p>
          <a:p>
            <a:pPr algn="ctr"/>
            <a:r>
              <a:rPr lang="fr-FR" sz="3600" b="1" dirty="0">
                <a:solidFill>
                  <a:srgbClr val="0070C0"/>
                </a:solidFill>
                <a:latin typeface="Calibri" panose="020F0502020204030204" pitchFamily="34" charset="0"/>
                <a:cs typeface="Calibri" panose="020F0502020204030204" pitchFamily="34" charset="0"/>
              </a:rPr>
              <a:t>Intérêt économique vis-à-vis de date de rappel vaccinal ?</a:t>
            </a:r>
          </a:p>
          <a:p>
            <a:pPr algn="ctr"/>
            <a:r>
              <a:rPr lang="fr-FR" sz="3600" b="1" dirty="0">
                <a:solidFill>
                  <a:srgbClr val="0070C0"/>
                </a:solidFill>
                <a:latin typeface="Calibri" panose="020F0502020204030204" pitchFamily="34" charset="0"/>
                <a:cs typeface="Calibri" panose="020F0502020204030204" pitchFamily="34" charset="0"/>
              </a:rPr>
              <a:t>Suivi de l’efficacité vaccinale ? (études Epi-Phare : PCR)</a:t>
            </a:r>
          </a:p>
          <a:p>
            <a:pPr algn="ctr"/>
            <a:r>
              <a:rPr lang="fr-FR" sz="3600" b="1" dirty="0">
                <a:solidFill>
                  <a:srgbClr val="0070C0"/>
                </a:solidFill>
                <a:latin typeface="Calibri" panose="020F0502020204030204" pitchFamily="34" charset="0"/>
                <a:cs typeface="Calibri" panose="020F0502020204030204" pitchFamily="34" charset="0"/>
              </a:rPr>
              <a:t>Déclarer une maladie obligatoire ? (PCR)</a:t>
            </a:r>
          </a:p>
          <a:p>
            <a:pPr algn="ctr"/>
            <a:r>
              <a:rPr lang="fr-FR" sz="3600" b="1" dirty="0">
                <a:solidFill>
                  <a:srgbClr val="0070C0"/>
                </a:solidFill>
                <a:latin typeface="Calibri" panose="020F0502020204030204" pitchFamily="34" charset="0"/>
                <a:cs typeface="Calibri" panose="020F0502020204030204" pitchFamily="34" charset="0"/>
              </a:rPr>
              <a:t>Criblage ? (PCR)</a:t>
            </a:r>
          </a:p>
          <a:p>
            <a:pPr algn="ctr"/>
            <a:r>
              <a:rPr lang="fr-FR" sz="3600" b="1" dirty="0">
                <a:solidFill>
                  <a:srgbClr val="0070C0"/>
                </a:solidFill>
                <a:latin typeface="Calibri" panose="020F0502020204030204" pitchFamily="34" charset="0"/>
                <a:cs typeface="Calibri" panose="020F0502020204030204" pitchFamily="34" charset="0"/>
              </a:rPr>
              <a:t>… tests </a:t>
            </a:r>
            <a:r>
              <a:rPr lang="fr-FR" sz="3600" b="1" dirty="0" err="1">
                <a:solidFill>
                  <a:srgbClr val="0070C0"/>
                </a:solidFill>
                <a:latin typeface="Calibri" panose="020F0502020204030204" pitchFamily="34" charset="0"/>
                <a:cs typeface="Calibri" panose="020F0502020204030204" pitchFamily="34" charset="0"/>
              </a:rPr>
              <a:t>poolés</a:t>
            </a:r>
            <a:r>
              <a:rPr lang="fr-FR" sz="3600" b="1" dirty="0">
                <a:solidFill>
                  <a:srgbClr val="0070C0"/>
                </a:solidFill>
                <a:latin typeface="Calibri" panose="020F0502020204030204" pitchFamily="34" charset="0"/>
                <a:cs typeface="Calibri" panose="020F0502020204030204" pitchFamily="34" charset="0"/>
              </a:rPr>
              <a:t> pour limiter les contaminations ?</a:t>
            </a:r>
          </a:p>
          <a:p>
            <a:pPr algn="ctr"/>
            <a:r>
              <a:rPr lang="fr-FR" sz="3600" b="1" dirty="0">
                <a:solidFill>
                  <a:srgbClr val="0070C0"/>
                </a:solidFill>
                <a:latin typeface="Calibri" panose="020F0502020204030204" pitchFamily="34" charset="0"/>
                <a:cs typeface="Calibri" panose="020F0502020204030204" pitchFamily="34" charset="0"/>
              </a:rPr>
              <a:t>Décision médicale partagée… mais complexe !</a:t>
            </a:r>
          </a:p>
          <a:p>
            <a:pPr algn="ctr"/>
            <a:endParaRPr lang="fr-FR" sz="3600" b="1" dirty="0">
              <a:solidFill>
                <a:srgbClr val="0070C0"/>
              </a:solidFill>
              <a:latin typeface="Calibri" panose="020F0502020204030204" pitchFamily="34" charset="0"/>
              <a:cs typeface="Calibri" panose="020F0502020204030204" pitchFamily="34" charset="0"/>
            </a:endParaRPr>
          </a:p>
          <a:p>
            <a:pPr algn="ctr"/>
            <a:endParaRPr lang="fr-FR" sz="3600" b="1" dirty="0">
              <a:solidFill>
                <a:srgbClr val="0070C0"/>
              </a:solidFill>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3D5274C0-A561-ED30-F124-A22AC1C214F4}"/>
              </a:ext>
            </a:extLst>
          </p:cNvPr>
          <p:cNvSpPr txBox="1"/>
          <p:nvPr/>
        </p:nvSpPr>
        <p:spPr>
          <a:xfrm>
            <a:off x="0" y="-5639685"/>
            <a:ext cx="12192000" cy="4985980"/>
          </a:xfrm>
          <a:prstGeom prst="rect">
            <a:avLst/>
          </a:prstGeom>
          <a:solidFill>
            <a:srgbClr val="FCF7F3">
              <a:alpha val="67132"/>
            </a:srgbClr>
          </a:solidFill>
        </p:spPr>
        <p:txBody>
          <a:bodyPr wrap="square" rtlCol="0">
            <a:spAutoFit/>
          </a:bodyPr>
          <a:lstStyle/>
          <a:p>
            <a:pPr marL="571500"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Intérêt des TROD antigéniques COVID + grippe (HAS) :  </a:t>
            </a:r>
          </a:p>
          <a:p>
            <a:pPr marL="1028700" lvl="1"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Pas démontré à l’échelon individuel </a:t>
            </a:r>
            <a:r>
              <a:rPr lang="fr-FR" sz="3600" dirty="0">
                <a:latin typeface="Calibri" panose="020F0502020204030204" pitchFamily="34" charset="0"/>
                <a:cs typeface="Calibri" panose="020F0502020204030204" pitchFamily="34" charset="0"/>
              </a:rPr>
              <a:t>(performance </a:t>
            </a:r>
            <a:r>
              <a:rPr lang="fr-FR" sz="3600" dirty="0" err="1">
                <a:latin typeface="Calibri" panose="020F0502020204030204" pitchFamily="34" charset="0"/>
                <a:cs typeface="Calibri" panose="020F0502020204030204" pitchFamily="34" charset="0"/>
              </a:rPr>
              <a:t>diag</a:t>
            </a:r>
            <a:r>
              <a:rPr lang="fr-FR" sz="3600" dirty="0">
                <a:latin typeface="Calibri" panose="020F0502020204030204" pitchFamily="34" charset="0"/>
                <a:cs typeface="Calibri" panose="020F0502020204030204" pitchFamily="34" charset="0"/>
              </a:rPr>
              <a:t> ?)</a:t>
            </a:r>
            <a:endParaRPr lang="fr-FR" sz="3600" b="1" dirty="0">
              <a:latin typeface="Calibri" panose="020F0502020204030204" pitchFamily="34" charset="0"/>
              <a:cs typeface="Calibri" panose="020F0502020204030204" pitchFamily="34" charset="0"/>
            </a:endParaRPr>
          </a:p>
          <a:p>
            <a:pPr marL="1028700" lvl="1"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Possible intérêt populationnel : réduire AB, 2è </a:t>
            </a:r>
            <a:r>
              <a:rPr lang="fr-FR" sz="3600" b="1" dirty="0" err="1">
                <a:latin typeface="Calibri" panose="020F0502020204030204" pitchFamily="34" charset="0"/>
                <a:cs typeface="Calibri" panose="020F0502020204030204" pitchFamily="34" charset="0"/>
              </a:rPr>
              <a:t>consult</a:t>
            </a:r>
            <a:r>
              <a:rPr lang="fr-FR" sz="3600" b="1" dirty="0">
                <a:latin typeface="Calibri" panose="020F0502020204030204" pitchFamily="34" charset="0"/>
                <a:cs typeface="Calibri" panose="020F0502020204030204" pitchFamily="34" charset="0"/>
              </a:rPr>
              <a:t> ? </a:t>
            </a:r>
          </a:p>
          <a:p>
            <a:pPr algn="just"/>
            <a:r>
              <a:rPr lang="fr-FR" sz="1100" dirty="0">
                <a:latin typeface="ArialMT"/>
                <a:cs typeface="Calibri" panose="020F0502020204030204" pitchFamily="34" charset="0"/>
              </a:rPr>
              <a:t>https://</a:t>
            </a:r>
            <a:r>
              <a:rPr lang="fr-FR" sz="1100" dirty="0" err="1">
                <a:latin typeface="ArialMT"/>
                <a:cs typeface="Calibri" panose="020F0502020204030204" pitchFamily="34" charset="0"/>
              </a:rPr>
              <a:t>www.has-sante.fr</a:t>
            </a:r>
            <a:r>
              <a:rPr lang="fr-FR" sz="1100" dirty="0">
                <a:latin typeface="ArialMT"/>
                <a:cs typeface="Calibri" panose="020F0502020204030204" pitchFamily="34" charset="0"/>
              </a:rPr>
              <a:t>/</a:t>
            </a:r>
            <a:r>
              <a:rPr lang="fr-FR" sz="1100" dirty="0" err="1">
                <a:latin typeface="ArialMT"/>
                <a:cs typeface="Calibri" panose="020F0502020204030204" pitchFamily="34" charset="0"/>
              </a:rPr>
              <a:t>jcms</a:t>
            </a:r>
            <a:r>
              <a:rPr lang="fr-FR" sz="1100" dirty="0">
                <a:latin typeface="ArialMT"/>
                <a:cs typeface="Calibri" panose="020F0502020204030204" pitchFamily="34" charset="0"/>
              </a:rPr>
              <a:t>/p_3444489/</a:t>
            </a:r>
            <a:r>
              <a:rPr lang="fr-FR" sz="1100" dirty="0" err="1">
                <a:latin typeface="ArialMT"/>
                <a:cs typeface="Calibri" panose="020F0502020204030204" pitchFamily="34" charset="0"/>
              </a:rPr>
              <a:t>fr</a:t>
            </a:r>
            <a:r>
              <a:rPr lang="fr-FR" sz="1100" dirty="0">
                <a:latin typeface="ArialMT"/>
                <a:cs typeface="Calibri" panose="020F0502020204030204" pitchFamily="34" charset="0"/>
              </a:rPr>
              <a:t>/interet-des-tests-rapides-d-orientation-diagnostique-trod-antigeniques-covid/grippe-et-covid/grippe/</a:t>
            </a:r>
            <a:r>
              <a:rPr lang="fr-FR" sz="1100" dirty="0" err="1">
                <a:latin typeface="ArialMT"/>
                <a:cs typeface="Calibri" panose="020F0502020204030204" pitchFamily="34" charset="0"/>
              </a:rPr>
              <a:t>vrs</a:t>
            </a:r>
            <a:r>
              <a:rPr lang="fr-FR" sz="1100" dirty="0">
                <a:latin typeface="ArialMT"/>
                <a:cs typeface="Calibri" panose="020F0502020204030204" pitchFamily="34" charset="0"/>
              </a:rPr>
              <a:t>-en-ville</a:t>
            </a:r>
          </a:p>
          <a:p>
            <a:pPr algn="just"/>
            <a:endParaRPr lang="fr-FR" sz="1100" b="1" dirty="0">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HAS recommande : Se </a:t>
            </a:r>
            <a:r>
              <a:rPr lang="fr-FR" sz="3600" b="0" i="0" dirty="0">
                <a:effectLst/>
                <a:latin typeface="Google Sans"/>
              </a:rPr>
              <a:t>≥</a:t>
            </a:r>
            <a:r>
              <a:rPr lang="fr-FR" sz="3600" b="1" dirty="0">
                <a:latin typeface="Calibri" panose="020F0502020204030204" pitchFamily="34" charset="0"/>
                <a:cs typeface="Calibri" panose="020F0502020204030204" pitchFamily="34" charset="0"/>
              </a:rPr>
              <a:t> 80 %, </a:t>
            </a:r>
            <a:r>
              <a:rPr lang="fr-FR" sz="3600" b="1" dirty="0" err="1">
                <a:latin typeface="Calibri" panose="020F0502020204030204" pitchFamily="34" charset="0"/>
                <a:cs typeface="Calibri" panose="020F0502020204030204" pitchFamily="34" charset="0"/>
              </a:rPr>
              <a:t>Sp</a:t>
            </a:r>
            <a:r>
              <a:rPr lang="fr-FR" sz="3600" b="1" dirty="0">
                <a:latin typeface="Calibri" panose="020F0502020204030204" pitchFamily="34" charset="0"/>
                <a:cs typeface="Calibri" panose="020F0502020204030204" pitchFamily="34" charset="0"/>
              </a:rPr>
              <a:t> </a:t>
            </a:r>
            <a:r>
              <a:rPr lang="fr-FR" sz="3600" b="0" i="0" dirty="0">
                <a:effectLst/>
                <a:latin typeface="Google Sans"/>
              </a:rPr>
              <a:t>≥</a:t>
            </a:r>
            <a:r>
              <a:rPr lang="fr-FR" sz="3600" b="1" dirty="0">
                <a:latin typeface="Calibri" panose="020F0502020204030204" pitchFamily="34" charset="0"/>
                <a:cs typeface="Calibri" panose="020F0502020204030204" pitchFamily="34" charset="0"/>
              </a:rPr>
              <a:t> 99 % (population, temporalité…)</a:t>
            </a:r>
          </a:p>
          <a:p>
            <a:pPr algn="just"/>
            <a:r>
              <a:rPr lang="fr-FR" sz="1100" dirty="0">
                <a:latin typeface="ArialMT"/>
                <a:cs typeface="Calibri" panose="020F0502020204030204" pitchFamily="34" charset="0"/>
              </a:rPr>
              <a:t>https://</a:t>
            </a:r>
            <a:r>
              <a:rPr lang="fr-FR" sz="1100" dirty="0" err="1">
                <a:latin typeface="ArialMT"/>
                <a:cs typeface="Calibri" panose="020F0502020204030204" pitchFamily="34" charset="0"/>
              </a:rPr>
              <a:t>www.has-sante.fr</a:t>
            </a:r>
            <a:r>
              <a:rPr lang="fr-FR" sz="1100" dirty="0">
                <a:latin typeface="ArialMT"/>
                <a:cs typeface="Calibri" panose="020F0502020204030204" pitchFamily="34" charset="0"/>
              </a:rPr>
              <a:t>/</a:t>
            </a:r>
            <a:r>
              <a:rPr lang="fr-FR" sz="1100" dirty="0" err="1">
                <a:latin typeface="ArialMT"/>
                <a:cs typeface="Calibri" panose="020F0502020204030204" pitchFamily="34" charset="0"/>
              </a:rPr>
              <a:t>jcms</a:t>
            </a:r>
            <a:r>
              <a:rPr lang="fr-FR" sz="1100" dirty="0">
                <a:latin typeface="ArialMT"/>
                <a:cs typeface="Calibri" panose="020F0502020204030204" pitchFamily="34" charset="0"/>
              </a:rPr>
              <a:t>/p_3444489/</a:t>
            </a:r>
            <a:r>
              <a:rPr lang="fr-FR" sz="1100" dirty="0" err="1">
                <a:latin typeface="ArialMT"/>
                <a:cs typeface="Calibri" panose="020F0502020204030204" pitchFamily="34" charset="0"/>
              </a:rPr>
              <a:t>fr</a:t>
            </a:r>
            <a:r>
              <a:rPr lang="fr-FR" sz="1100" dirty="0">
                <a:latin typeface="ArialMT"/>
                <a:cs typeface="Calibri" panose="020F0502020204030204" pitchFamily="34" charset="0"/>
              </a:rPr>
              <a:t>/interet-des-tests-rapides-d-orientation-diagnostique-trod-antigeniques-covid/grippe-et-covid/grippe/</a:t>
            </a:r>
            <a:r>
              <a:rPr lang="fr-FR" sz="1100" dirty="0" err="1">
                <a:latin typeface="ArialMT"/>
                <a:cs typeface="Calibri" panose="020F0502020204030204" pitchFamily="34" charset="0"/>
              </a:rPr>
              <a:t>vrs</a:t>
            </a:r>
            <a:r>
              <a:rPr lang="fr-FR" sz="1100" dirty="0">
                <a:latin typeface="ArialMT"/>
                <a:cs typeface="Calibri" panose="020F0502020204030204" pitchFamily="34" charset="0"/>
              </a:rPr>
              <a:t>-en-ville</a:t>
            </a:r>
          </a:p>
          <a:p>
            <a:pPr algn="just"/>
            <a:endParaRPr lang="fr-FR" sz="1100" dirty="0">
              <a:latin typeface="ArialMT"/>
              <a:cs typeface="Calibri" panose="020F0502020204030204" pitchFamily="34" charset="0"/>
            </a:endParaRPr>
          </a:p>
          <a:p>
            <a:pPr marL="571500" indent="-571500" algn="just">
              <a:buFont typeface="Arial" panose="020B0604020202020204" pitchFamily="34" charset="0"/>
              <a:buChar char="•"/>
            </a:pPr>
            <a:r>
              <a:rPr lang="fr-FR" sz="3600" b="1" dirty="0">
                <a:latin typeface="Calibri" panose="020F0502020204030204" pitchFamily="34" charset="0"/>
                <a:cs typeface="Calibri" panose="020F0502020204030204" pitchFamily="34" charset="0"/>
              </a:rPr>
              <a:t>Temporalité variable : J2 pour grippe, J4 pour COVID…</a:t>
            </a:r>
            <a:endParaRPr lang="fr-FR" sz="1100" dirty="0">
              <a:latin typeface="ArialMT"/>
              <a:cs typeface="Calibri" panose="020F0502020204030204" pitchFamily="34" charset="0"/>
            </a:endParaRPr>
          </a:p>
          <a:p>
            <a:pPr algn="just"/>
            <a:r>
              <a:rPr lang="fr-FR" sz="1100" dirty="0">
                <a:latin typeface="ArialMT"/>
                <a:cs typeface="Calibri" panose="020F0502020204030204" pitchFamily="34" charset="0"/>
              </a:rPr>
              <a:t>https://</a:t>
            </a:r>
            <a:r>
              <a:rPr lang="fr-FR" sz="1100" dirty="0" err="1">
                <a:latin typeface="ArialMT"/>
                <a:cs typeface="Calibri" panose="020F0502020204030204" pitchFamily="34" charset="0"/>
              </a:rPr>
              <a:t>academic.oup.com</a:t>
            </a:r>
            <a:r>
              <a:rPr lang="fr-FR" sz="1100" dirty="0">
                <a:latin typeface="ArialMT"/>
                <a:cs typeface="Calibri" panose="020F0502020204030204" pitchFamily="34" charset="0"/>
              </a:rPr>
              <a:t>/cid/</a:t>
            </a:r>
            <a:r>
              <a:rPr lang="fr-FR" sz="1100" dirty="0" err="1">
                <a:latin typeface="ArialMT"/>
                <a:cs typeface="Calibri" panose="020F0502020204030204" pitchFamily="34" charset="0"/>
              </a:rPr>
              <a:t>advance</a:t>
            </a:r>
            <a:r>
              <a:rPr lang="fr-FR" sz="1100" dirty="0">
                <a:latin typeface="ArialMT"/>
                <a:cs typeface="Calibri" panose="020F0502020204030204" pitchFamily="34" charset="0"/>
              </a:rPr>
              <a:t>-article/</a:t>
            </a:r>
            <a:r>
              <a:rPr lang="fr-FR" sz="1100" dirty="0" err="1">
                <a:latin typeface="ArialMT"/>
                <a:cs typeface="Calibri" panose="020F0502020204030204" pitchFamily="34" charset="0"/>
              </a:rPr>
              <a:t>doi</a:t>
            </a:r>
            <a:r>
              <a:rPr lang="fr-FR" sz="1100" dirty="0">
                <a:latin typeface="ArialMT"/>
                <a:cs typeface="Calibri" panose="020F0502020204030204" pitchFamily="34" charset="0"/>
              </a:rPr>
              <a:t>/10.1093/cid/ciad582/7285011?login=false</a:t>
            </a:r>
            <a:endParaRPr lang="fr-FR" sz="3600" b="1" dirty="0">
              <a:latin typeface="Calibri" panose="020F0502020204030204" pitchFamily="34" charset="0"/>
              <a:cs typeface="Calibri" panose="020F0502020204030204" pitchFamily="34" charset="0"/>
            </a:endParaRPr>
          </a:p>
          <a:p>
            <a:pPr algn="just"/>
            <a:endParaRPr lang="fr-FR" sz="3600" b="1" dirty="0">
              <a:latin typeface="Calibri" panose="020F0502020204030204" pitchFamily="34" charset="0"/>
              <a:cs typeface="Calibri" panose="020F0502020204030204" pitchFamily="34" charset="0"/>
            </a:endParaRPr>
          </a:p>
          <a:p>
            <a:pPr algn="just"/>
            <a:endParaRPr lang="fr-FR" sz="1100" dirty="0">
              <a:latin typeface="ArialMT"/>
              <a:cs typeface="Calibri" panose="020F0502020204030204" pitchFamily="34" charset="0"/>
            </a:endParaRPr>
          </a:p>
        </p:txBody>
      </p:sp>
    </p:spTree>
    <p:extLst>
      <p:ext uri="{BB962C8B-B14F-4D97-AF65-F5344CB8AC3E}">
        <p14:creationId xmlns:p14="http://schemas.microsoft.com/office/powerpoint/2010/main" val="315455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F19C279-6044-F4AD-A76E-50AB81EFF40B}"/>
              </a:ext>
            </a:extLst>
          </p:cNvPr>
          <p:cNvPicPr>
            <a:picLocks noChangeAspect="1" noChangeArrowheads="1"/>
          </p:cNvPicPr>
          <p:nvPr/>
        </p:nvPicPr>
        <p:blipFill rotWithShape="1">
          <a:blip r:embed="rId3"/>
          <a:srcRect l="-1434" t="2845" r="14981" b="13422"/>
          <a:stretch/>
        </p:blipFill>
        <p:spPr bwMode="auto">
          <a:xfrm>
            <a:off x="2331886" y="10"/>
            <a:ext cx="9860114" cy="6857990"/>
          </a:xfrm>
          <a:custGeom>
            <a:avLst/>
            <a:gdLst/>
            <a:ahLst/>
            <a:cxnLst/>
            <a:rect l="l" t="t" r="r" b="b"/>
            <a:pathLst>
              <a:path w="9860114" h="6857990">
                <a:moveTo>
                  <a:pt x="2946351" y="433855"/>
                </a:moveTo>
                <a:lnTo>
                  <a:pt x="3103811" y="930197"/>
                </a:lnTo>
                <a:lnTo>
                  <a:pt x="2783756" y="930197"/>
                </a:lnTo>
                <a:close/>
                <a:moveTo>
                  <a:pt x="6693434" y="364538"/>
                </a:moveTo>
                <a:lnTo>
                  <a:pt x="6999796" y="364538"/>
                </a:lnTo>
                <a:cubicBezTo>
                  <a:pt x="7056846" y="364538"/>
                  <a:pt x="7099634" y="371955"/>
                  <a:pt x="7128160" y="386788"/>
                </a:cubicBezTo>
                <a:cubicBezTo>
                  <a:pt x="7178936" y="413032"/>
                  <a:pt x="7204324" y="464377"/>
                  <a:pt x="7204324" y="540825"/>
                </a:cubicBezTo>
                <a:cubicBezTo>
                  <a:pt x="7204324" y="611568"/>
                  <a:pt x="7178080" y="658920"/>
                  <a:pt x="7125594" y="682882"/>
                </a:cubicBezTo>
                <a:cubicBezTo>
                  <a:pt x="7095926" y="696574"/>
                  <a:pt x="7051427" y="703420"/>
                  <a:pt x="6992094" y="703420"/>
                </a:cubicBezTo>
                <a:lnTo>
                  <a:pt x="6693434" y="703420"/>
                </a:lnTo>
                <a:close/>
                <a:moveTo>
                  <a:pt x="1506867" y="364538"/>
                </a:moveTo>
                <a:lnTo>
                  <a:pt x="1741997" y="364538"/>
                </a:lnTo>
                <a:cubicBezTo>
                  <a:pt x="1799047" y="364538"/>
                  <a:pt x="1841835" y="371955"/>
                  <a:pt x="1870361" y="386788"/>
                </a:cubicBezTo>
                <a:cubicBezTo>
                  <a:pt x="1921136" y="413032"/>
                  <a:pt x="1946524" y="464377"/>
                  <a:pt x="1946524" y="540825"/>
                </a:cubicBezTo>
                <a:cubicBezTo>
                  <a:pt x="1946524" y="611568"/>
                  <a:pt x="1920280" y="658920"/>
                  <a:pt x="1867794" y="682882"/>
                </a:cubicBezTo>
                <a:cubicBezTo>
                  <a:pt x="1838127" y="696574"/>
                  <a:pt x="1793628" y="703420"/>
                  <a:pt x="1734295" y="703420"/>
                </a:cubicBezTo>
                <a:lnTo>
                  <a:pt x="1435634" y="703420"/>
                </a:lnTo>
                <a:lnTo>
                  <a:pt x="1435634" y="438532"/>
                </a:lnTo>
                <a:close/>
                <a:moveTo>
                  <a:pt x="6435850" y="145463"/>
                </a:moveTo>
                <a:lnTo>
                  <a:pt x="6435850" y="1406856"/>
                </a:lnTo>
                <a:lnTo>
                  <a:pt x="6693434" y="1406856"/>
                </a:lnTo>
                <a:lnTo>
                  <a:pt x="6693434" y="912226"/>
                </a:lnTo>
                <a:lnTo>
                  <a:pt x="6965566" y="912226"/>
                </a:lnTo>
                <a:cubicBezTo>
                  <a:pt x="7043154" y="912226"/>
                  <a:pt x="7096070" y="925633"/>
                  <a:pt x="7124310" y="952447"/>
                </a:cubicBezTo>
                <a:cubicBezTo>
                  <a:pt x="7152550" y="979261"/>
                  <a:pt x="7167240" y="1032888"/>
                  <a:pt x="7168382" y="1113330"/>
                </a:cubicBezTo>
                <a:lnTo>
                  <a:pt x="7170093" y="1230569"/>
                </a:lnTo>
                <a:cubicBezTo>
                  <a:pt x="7170663" y="1267652"/>
                  <a:pt x="7174372" y="1303880"/>
                  <a:pt x="7181218" y="1339251"/>
                </a:cubicBezTo>
                <a:cubicBezTo>
                  <a:pt x="7184641" y="1356366"/>
                  <a:pt x="7190346" y="1378901"/>
                  <a:pt x="7198333" y="1406856"/>
                </a:cubicBezTo>
                <a:lnTo>
                  <a:pt x="7488436" y="1406856"/>
                </a:lnTo>
                <a:lnTo>
                  <a:pt x="7488436" y="1375193"/>
                </a:lnTo>
                <a:cubicBezTo>
                  <a:pt x="7463334" y="1359789"/>
                  <a:pt x="7447360" y="1335828"/>
                  <a:pt x="7440514" y="1303309"/>
                </a:cubicBezTo>
                <a:cubicBezTo>
                  <a:pt x="7435949" y="1282771"/>
                  <a:pt x="7433668" y="1243691"/>
                  <a:pt x="7433668" y="1186070"/>
                </a:cubicBezTo>
                <a:lnTo>
                  <a:pt x="7433668" y="1101349"/>
                </a:lnTo>
                <a:cubicBezTo>
                  <a:pt x="7433668" y="1012921"/>
                  <a:pt x="7421544" y="947169"/>
                  <a:pt x="7397298" y="904096"/>
                </a:cubicBezTo>
                <a:cubicBezTo>
                  <a:pt x="7373050" y="861023"/>
                  <a:pt x="7331832" y="827791"/>
                  <a:pt x="7273640" y="804400"/>
                </a:cubicBezTo>
                <a:cubicBezTo>
                  <a:pt x="7343242" y="780439"/>
                  <a:pt x="7393161" y="739505"/>
                  <a:pt x="7423398" y="681598"/>
                </a:cubicBezTo>
                <a:cubicBezTo>
                  <a:pt x="7453635" y="623692"/>
                  <a:pt x="7468754" y="564787"/>
                  <a:pt x="7468754" y="504883"/>
                </a:cubicBezTo>
                <a:cubicBezTo>
                  <a:pt x="7468754" y="455249"/>
                  <a:pt x="7460766" y="411035"/>
                  <a:pt x="7444792" y="372240"/>
                </a:cubicBezTo>
                <a:cubicBezTo>
                  <a:pt x="7428818" y="333446"/>
                  <a:pt x="7407139" y="298074"/>
                  <a:pt x="7379754" y="266126"/>
                </a:cubicBezTo>
                <a:cubicBezTo>
                  <a:pt x="7346665" y="227331"/>
                  <a:pt x="7306301" y="197950"/>
                  <a:pt x="7258664" y="177982"/>
                </a:cubicBezTo>
                <a:cubicBezTo>
                  <a:pt x="7211026" y="158015"/>
                  <a:pt x="7142994" y="147175"/>
                  <a:pt x="7054565" y="145463"/>
                </a:cubicBezTo>
                <a:close/>
                <a:moveTo>
                  <a:pt x="5265986" y="145463"/>
                </a:moveTo>
                <a:lnTo>
                  <a:pt x="5265986" y="1406856"/>
                </a:lnTo>
                <a:lnTo>
                  <a:pt x="6221872" y="1406856"/>
                </a:lnTo>
                <a:lnTo>
                  <a:pt x="6221872" y="1180079"/>
                </a:lnTo>
                <a:lnTo>
                  <a:pt x="5523571" y="1180079"/>
                </a:lnTo>
                <a:lnTo>
                  <a:pt x="5523571" y="855746"/>
                </a:lnTo>
                <a:lnTo>
                  <a:pt x="6136296" y="855746"/>
                </a:lnTo>
                <a:lnTo>
                  <a:pt x="6136296" y="636671"/>
                </a:lnTo>
                <a:lnTo>
                  <a:pt x="5523571" y="636671"/>
                </a:lnTo>
                <a:lnTo>
                  <a:pt x="5523571" y="368817"/>
                </a:lnTo>
                <a:lnTo>
                  <a:pt x="6191064" y="368817"/>
                </a:lnTo>
                <a:lnTo>
                  <a:pt x="6191064" y="145463"/>
                </a:lnTo>
                <a:close/>
                <a:moveTo>
                  <a:pt x="4086226" y="145463"/>
                </a:moveTo>
                <a:lnTo>
                  <a:pt x="4086226" y="368817"/>
                </a:lnTo>
                <a:lnTo>
                  <a:pt x="4465328" y="368817"/>
                </a:lnTo>
                <a:lnTo>
                  <a:pt x="4465328" y="1406856"/>
                </a:lnTo>
                <a:lnTo>
                  <a:pt x="4730615" y="1406856"/>
                </a:lnTo>
                <a:lnTo>
                  <a:pt x="4730615" y="368817"/>
                </a:lnTo>
                <a:lnTo>
                  <a:pt x="5108005" y="368817"/>
                </a:lnTo>
                <a:lnTo>
                  <a:pt x="5108005" y="145463"/>
                </a:lnTo>
                <a:close/>
                <a:moveTo>
                  <a:pt x="3685171" y="145463"/>
                </a:moveTo>
                <a:lnTo>
                  <a:pt x="3685171" y="1406856"/>
                </a:lnTo>
                <a:lnTo>
                  <a:pt x="3947034" y="1406856"/>
                </a:lnTo>
                <a:lnTo>
                  <a:pt x="3947034" y="145463"/>
                </a:lnTo>
                <a:close/>
                <a:moveTo>
                  <a:pt x="2800015" y="145463"/>
                </a:moveTo>
                <a:lnTo>
                  <a:pt x="2349885" y="1406856"/>
                </a:lnTo>
                <a:lnTo>
                  <a:pt x="2625440" y="1406856"/>
                </a:lnTo>
                <a:lnTo>
                  <a:pt x="2712728" y="1147560"/>
                </a:lnTo>
                <a:lnTo>
                  <a:pt x="3177406" y="1147560"/>
                </a:lnTo>
                <a:lnTo>
                  <a:pt x="3258704" y="1406856"/>
                </a:lnTo>
                <a:lnTo>
                  <a:pt x="3544528" y="1406856"/>
                </a:lnTo>
                <a:lnTo>
                  <a:pt x="3097821" y="145463"/>
                </a:lnTo>
                <a:close/>
                <a:moveTo>
                  <a:pt x="1178050" y="145463"/>
                </a:moveTo>
                <a:lnTo>
                  <a:pt x="1746004" y="145463"/>
                </a:lnTo>
                <a:lnTo>
                  <a:pt x="1726539" y="160599"/>
                </a:lnTo>
                <a:cubicBezTo>
                  <a:pt x="1665913" y="211406"/>
                  <a:pt x="1607088" y="264452"/>
                  <a:pt x="1550093" y="319638"/>
                </a:cubicBezTo>
                <a:lnTo>
                  <a:pt x="1506867" y="364538"/>
                </a:lnTo>
                <a:lnTo>
                  <a:pt x="1435634" y="364538"/>
                </a:lnTo>
                <a:lnTo>
                  <a:pt x="1435634" y="438532"/>
                </a:lnTo>
                <a:lnTo>
                  <a:pt x="1384626" y="491516"/>
                </a:lnTo>
                <a:cubicBezTo>
                  <a:pt x="1331319" y="550882"/>
                  <a:pt x="1279873" y="612288"/>
                  <a:pt x="1230314" y="675634"/>
                </a:cubicBezTo>
                <a:lnTo>
                  <a:pt x="1178050" y="747191"/>
                </a:lnTo>
                <a:close/>
                <a:moveTo>
                  <a:pt x="0" y="145463"/>
                </a:moveTo>
                <a:lnTo>
                  <a:pt x="1021780" y="145463"/>
                </a:lnTo>
                <a:lnTo>
                  <a:pt x="1021780" y="368817"/>
                </a:lnTo>
                <a:lnTo>
                  <a:pt x="644389" y="368817"/>
                </a:lnTo>
                <a:lnTo>
                  <a:pt x="644389" y="1406856"/>
                </a:lnTo>
                <a:lnTo>
                  <a:pt x="379103" y="1406856"/>
                </a:lnTo>
                <a:lnTo>
                  <a:pt x="379103" y="368817"/>
                </a:lnTo>
                <a:lnTo>
                  <a:pt x="0" y="368817"/>
                </a:lnTo>
                <a:close/>
                <a:moveTo>
                  <a:pt x="1935913" y="0"/>
                </a:moveTo>
                <a:lnTo>
                  <a:pt x="3029146" y="0"/>
                </a:lnTo>
                <a:lnTo>
                  <a:pt x="3345345" y="0"/>
                </a:lnTo>
                <a:lnTo>
                  <a:pt x="3809312" y="0"/>
                </a:lnTo>
                <a:lnTo>
                  <a:pt x="5518841" y="0"/>
                </a:lnTo>
                <a:lnTo>
                  <a:pt x="9860114" y="0"/>
                </a:lnTo>
                <a:lnTo>
                  <a:pt x="9860114" y="6857990"/>
                </a:lnTo>
                <a:lnTo>
                  <a:pt x="5518841" y="6857990"/>
                </a:lnTo>
                <a:lnTo>
                  <a:pt x="3809312" y="6857990"/>
                </a:lnTo>
                <a:lnTo>
                  <a:pt x="3345345" y="6857990"/>
                </a:lnTo>
                <a:lnTo>
                  <a:pt x="3029146" y="6857990"/>
                </a:lnTo>
                <a:lnTo>
                  <a:pt x="2815644" y="6857990"/>
                </a:lnTo>
                <a:lnTo>
                  <a:pt x="2703888" y="6780589"/>
                </a:lnTo>
                <a:cubicBezTo>
                  <a:pt x="2530070" y="6653099"/>
                  <a:pt x="2359443" y="6515388"/>
                  <a:pt x="2187240" y="6374805"/>
                </a:cubicBezTo>
                <a:cubicBezTo>
                  <a:pt x="1241615" y="5602831"/>
                  <a:pt x="312890" y="4969124"/>
                  <a:pt x="312890" y="3621651"/>
                </a:cubicBezTo>
                <a:cubicBezTo>
                  <a:pt x="312890" y="2570834"/>
                  <a:pt x="584070" y="1609779"/>
                  <a:pt x="1087335" y="871392"/>
                </a:cubicBezTo>
                <a:lnTo>
                  <a:pt x="1178050" y="747191"/>
                </a:lnTo>
                <a:lnTo>
                  <a:pt x="1178050" y="1406856"/>
                </a:lnTo>
                <a:lnTo>
                  <a:pt x="1435634" y="1406856"/>
                </a:lnTo>
                <a:lnTo>
                  <a:pt x="1435634" y="912226"/>
                </a:lnTo>
                <a:lnTo>
                  <a:pt x="1707766" y="912226"/>
                </a:lnTo>
                <a:cubicBezTo>
                  <a:pt x="1785355" y="912226"/>
                  <a:pt x="1838270" y="925633"/>
                  <a:pt x="1866510" y="952447"/>
                </a:cubicBezTo>
                <a:cubicBezTo>
                  <a:pt x="1894750" y="979261"/>
                  <a:pt x="1909441" y="1032888"/>
                  <a:pt x="1910582" y="1113330"/>
                </a:cubicBezTo>
                <a:lnTo>
                  <a:pt x="1912293" y="1230569"/>
                </a:lnTo>
                <a:cubicBezTo>
                  <a:pt x="1912864" y="1267652"/>
                  <a:pt x="1916572" y="1303880"/>
                  <a:pt x="1923418" y="1339251"/>
                </a:cubicBezTo>
                <a:cubicBezTo>
                  <a:pt x="1926841" y="1356366"/>
                  <a:pt x="1932546" y="1378901"/>
                  <a:pt x="1940533" y="1406856"/>
                </a:cubicBezTo>
                <a:lnTo>
                  <a:pt x="2230637" y="1406856"/>
                </a:lnTo>
                <a:lnTo>
                  <a:pt x="2230637" y="1375193"/>
                </a:lnTo>
                <a:cubicBezTo>
                  <a:pt x="2205534" y="1359789"/>
                  <a:pt x="2189560" y="1335828"/>
                  <a:pt x="2182714" y="1303309"/>
                </a:cubicBezTo>
                <a:cubicBezTo>
                  <a:pt x="2178150" y="1282771"/>
                  <a:pt x="2175868" y="1243691"/>
                  <a:pt x="2175868" y="1186070"/>
                </a:cubicBezTo>
                <a:lnTo>
                  <a:pt x="2175868" y="1101349"/>
                </a:lnTo>
                <a:cubicBezTo>
                  <a:pt x="2175868" y="1012921"/>
                  <a:pt x="2163744" y="947169"/>
                  <a:pt x="2139498" y="904096"/>
                </a:cubicBezTo>
                <a:cubicBezTo>
                  <a:pt x="2115251" y="861023"/>
                  <a:pt x="2074032" y="827791"/>
                  <a:pt x="2015840" y="804400"/>
                </a:cubicBezTo>
                <a:cubicBezTo>
                  <a:pt x="2085442" y="780439"/>
                  <a:pt x="2135362" y="739505"/>
                  <a:pt x="2165599" y="681598"/>
                </a:cubicBezTo>
                <a:cubicBezTo>
                  <a:pt x="2195835" y="623692"/>
                  <a:pt x="2210954" y="564787"/>
                  <a:pt x="2210954" y="504883"/>
                </a:cubicBezTo>
                <a:cubicBezTo>
                  <a:pt x="2210954" y="455249"/>
                  <a:pt x="2202967" y="411035"/>
                  <a:pt x="2186993" y="372240"/>
                </a:cubicBezTo>
                <a:cubicBezTo>
                  <a:pt x="2171018" y="333446"/>
                  <a:pt x="2149339" y="298074"/>
                  <a:pt x="2121955" y="266126"/>
                </a:cubicBezTo>
                <a:cubicBezTo>
                  <a:pt x="2088865" y="227331"/>
                  <a:pt x="2048502" y="197950"/>
                  <a:pt x="2000865" y="177982"/>
                </a:cubicBezTo>
                <a:cubicBezTo>
                  <a:pt x="1953227" y="158015"/>
                  <a:pt x="1885194" y="147175"/>
                  <a:pt x="1796766" y="145463"/>
                </a:cubicBezTo>
                <a:lnTo>
                  <a:pt x="1746004" y="145463"/>
                </a:lnTo>
                <a:lnTo>
                  <a:pt x="1913789" y="14997"/>
                </a:lnTo>
                <a:close/>
              </a:path>
            </a:pathLst>
          </a:cu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CF0127D-C4E2-BC43-8EE8-368F0F78B26A}"/>
              </a:ext>
            </a:extLst>
          </p:cNvPr>
          <p:cNvSpPr txBox="1"/>
          <p:nvPr/>
        </p:nvSpPr>
        <p:spPr>
          <a:xfrm>
            <a:off x="12725400" y="1225689"/>
            <a:ext cx="12192000" cy="5632311"/>
          </a:xfrm>
          <a:prstGeom prst="rect">
            <a:avLst/>
          </a:prstGeom>
          <a:solidFill>
            <a:srgbClr val="FCF7F3">
              <a:alpha val="67132"/>
            </a:srgbClr>
          </a:solidFill>
        </p:spPr>
        <p:txBody>
          <a:bodyPr wrap="square" rtlCol="0">
            <a:spAutoFit/>
          </a:bodyPr>
          <a:lstStyle/>
          <a:p>
            <a:pPr algn="ctr"/>
            <a:r>
              <a:rPr lang="fr-FR" sz="3600" b="1" dirty="0">
                <a:solidFill>
                  <a:srgbClr val="0070C0"/>
                </a:solidFill>
                <a:latin typeface="Calibri" panose="020F0502020204030204" pitchFamily="34" charset="0"/>
                <a:cs typeface="Calibri" panose="020F0502020204030204" pitchFamily="34" charset="0"/>
              </a:rPr>
              <a:t>Incitation aux mesures barrières ? (mais tardif…)</a:t>
            </a:r>
          </a:p>
          <a:p>
            <a:pPr algn="ctr"/>
            <a:r>
              <a:rPr lang="fr-FR" sz="3600" b="1" dirty="0">
                <a:solidFill>
                  <a:srgbClr val="0070C0"/>
                </a:solidFill>
                <a:latin typeface="Calibri" panose="020F0502020204030204" pitchFamily="34" charset="0"/>
                <a:cs typeface="Calibri" panose="020F0502020204030204" pitchFamily="34" charset="0"/>
              </a:rPr>
              <a:t>Informer sur l’épidémiologie ? (la pandémie n’est pas finie)</a:t>
            </a:r>
          </a:p>
          <a:p>
            <a:pPr algn="ctr"/>
            <a:r>
              <a:rPr lang="fr-FR" sz="3600" b="1" dirty="0">
                <a:solidFill>
                  <a:srgbClr val="0070C0"/>
                </a:solidFill>
                <a:latin typeface="Calibri" panose="020F0502020204030204" pitchFamily="34" charset="0"/>
                <a:cs typeface="Calibri" panose="020F0502020204030204" pitchFamily="34" charset="0"/>
              </a:rPr>
              <a:t>Suivi de l’efficacité vaccinale ? (études Epi-Phare : PCR)</a:t>
            </a:r>
          </a:p>
          <a:p>
            <a:pPr algn="ctr"/>
            <a:r>
              <a:rPr lang="fr-FR" sz="3600" b="1" dirty="0">
                <a:solidFill>
                  <a:srgbClr val="0070C0"/>
                </a:solidFill>
                <a:latin typeface="Calibri" panose="020F0502020204030204" pitchFamily="34" charset="0"/>
                <a:cs typeface="Calibri" panose="020F0502020204030204" pitchFamily="34" charset="0"/>
              </a:rPr>
              <a:t>Déclarer une maladie obligatoire ? (PCR)</a:t>
            </a:r>
          </a:p>
          <a:p>
            <a:pPr algn="ctr"/>
            <a:r>
              <a:rPr lang="fr-FR" sz="3600" b="1" dirty="0">
                <a:solidFill>
                  <a:srgbClr val="0070C0"/>
                </a:solidFill>
                <a:latin typeface="Calibri" panose="020F0502020204030204" pitchFamily="34" charset="0"/>
                <a:cs typeface="Calibri" panose="020F0502020204030204" pitchFamily="34" charset="0"/>
              </a:rPr>
              <a:t>Criblage ? (PCR)</a:t>
            </a:r>
          </a:p>
          <a:p>
            <a:pPr algn="ctr"/>
            <a:r>
              <a:rPr lang="fr-FR" sz="3600" b="1" dirty="0">
                <a:solidFill>
                  <a:srgbClr val="0070C0"/>
                </a:solidFill>
                <a:latin typeface="Calibri" panose="020F0502020204030204" pitchFamily="34" charset="0"/>
                <a:cs typeface="Calibri" panose="020F0502020204030204" pitchFamily="34" charset="0"/>
              </a:rPr>
              <a:t>Tests </a:t>
            </a:r>
            <a:r>
              <a:rPr lang="fr-FR" sz="3600" b="1" dirty="0" err="1">
                <a:solidFill>
                  <a:srgbClr val="0070C0"/>
                </a:solidFill>
                <a:latin typeface="Calibri" panose="020F0502020204030204" pitchFamily="34" charset="0"/>
                <a:cs typeface="Calibri" panose="020F0502020204030204" pitchFamily="34" charset="0"/>
              </a:rPr>
              <a:t>poolés</a:t>
            </a:r>
            <a:r>
              <a:rPr lang="fr-FR" sz="3600" b="1" dirty="0">
                <a:solidFill>
                  <a:srgbClr val="0070C0"/>
                </a:solidFill>
                <a:latin typeface="Calibri" panose="020F0502020204030204" pitchFamily="34" charset="0"/>
                <a:cs typeface="Calibri" panose="020F0502020204030204" pitchFamily="34" charset="0"/>
              </a:rPr>
              <a:t> pour éviction ?</a:t>
            </a:r>
          </a:p>
          <a:p>
            <a:pPr algn="ctr"/>
            <a:endParaRPr lang="fr-FR" sz="3600" b="1" dirty="0">
              <a:solidFill>
                <a:srgbClr val="0070C0"/>
              </a:solidFill>
              <a:latin typeface="Calibri" panose="020F0502020204030204" pitchFamily="34" charset="0"/>
              <a:cs typeface="Calibri" panose="020F0502020204030204" pitchFamily="34" charset="0"/>
            </a:endParaRPr>
          </a:p>
          <a:p>
            <a:pPr algn="ctr"/>
            <a:r>
              <a:rPr lang="fr-FR" sz="3600" b="1" dirty="0">
                <a:solidFill>
                  <a:srgbClr val="0070C0"/>
                </a:solidFill>
                <a:latin typeface="Calibri" panose="020F0502020204030204" pitchFamily="34" charset="0"/>
                <a:cs typeface="Calibri" panose="020F0502020204030204" pitchFamily="34" charset="0"/>
              </a:rPr>
              <a:t>Décision médicale partagée… mais complexe !</a:t>
            </a:r>
          </a:p>
          <a:p>
            <a:pPr algn="ctr"/>
            <a:endParaRPr lang="fr-FR" sz="3600" b="1" dirty="0">
              <a:solidFill>
                <a:srgbClr val="0070C0"/>
              </a:solidFill>
              <a:latin typeface="Calibri" panose="020F0502020204030204" pitchFamily="34" charset="0"/>
              <a:cs typeface="Calibri" panose="020F0502020204030204" pitchFamily="34" charset="0"/>
            </a:endParaRPr>
          </a:p>
          <a:p>
            <a:pPr algn="ctr"/>
            <a:endParaRPr lang="fr-FR" sz="3600" b="1" dirty="0">
              <a:solidFill>
                <a:srgbClr val="0070C0"/>
              </a:solidFill>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D566C428-F4E5-85AE-C81E-F797ABC6A605}"/>
              </a:ext>
            </a:extLst>
          </p:cNvPr>
          <p:cNvSpPr txBox="1"/>
          <p:nvPr/>
        </p:nvSpPr>
        <p:spPr>
          <a:xfrm>
            <a:off x="0" y="7779182"/>
            <a:ext cx="12192000" cy="4785926"/>
          </a:xfrm>
          <a:prstGeom prst="rect">
            <a:avLst/>
          </a:prstGeom>
          <a:solidFill>
            <a:srgbClr val="FCF7F3">
              <a:alpha val="67132"/>
            </a:srgbClr>
          </a:solidFill>
        </p:spPr>
        <p:txBody>
          <a:bodyPr wrap="square" rtlCol="0">
            <a:spAutoFit/>
          </a:bodyPr>
          <a:lstStyle/>
          <a:p>
            <a:pPr marL="742950"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Place du PAXLOVID (</a:t>
            </a:r>
            <a:r>
              <a:rPr lang="fr-FR" sz="2800" b="1" dirty="0" err="1">
                <a:solidFill>
                  <a:srgbClr val="0070C0"/>
                </a:solidFill>
                <a:latin typeface="Calibri" panose="020F0502020204030204" pitchFamily="34" charset="0"/>
                <a:cs typeface="Calibri" panose="020F0502020204030204" pitchFamily="34" charset="0"/>
              </a:rPr>
              <a:t>Nirmatrelvir</a:t>
            </a:r>
            <a:r>
              <a:rPr lang="fr-FR" sz="2800" b="1" dirty="0">
                <a:solidFill>
                  <a:srgbClr val="0070C0"/>
                </a:solidFill>
                <a:latin typeface="Calibri" panose="020F0502020204030204" pitchFamily="34" charset="0"/>
                <a:cs typeface="Calibri" panose="020F0502020204030204" pitchFamily="34" charset="0"/>
              </a:rPr>
              <a:t>-Ritonavir) en 2023 en France : </a:t>
            </a:r>
          </a:p>
          <a:p>
            <a:pPr marL="1200150" lvl="1"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COVID-19 + depuis moins de 5 jours à risque de forme grave</a:t>
            </a:r>
            <a:r>
              <a:rPr lang="fr-FR" sz="2800" b="1" dirty="0">
                <a:latin typeface="Calibri" panose="020F0502020204030204" pitchFamily="34" charset="0"/>
                <a:cs typeface="Calibri" panose="020F0502020204030204" pitchFamily="34" charset="0"/>
              </a:rPr>
              <a:t>, ne nécessitant pas supplémentation O2 : </a:t>
            </a:r>
          </a:p>
          <a:p>
            <a:pPr marL="1657350" lvl="2" indent="-742950" algn="just">
              <a:buFont typeface="Arial" panose="020B0604020202020204" pitchFamily="34" charset="0"/>
              <a:buChar char="•"/>
            </a:pPr>
            <a:r>
              <a:rPr lang="fr-FR" sz="2800" b="1" dirty="0">
                <a:latin typeface="Calibri" panose="020F0502020204030204" pitchFamily="34" charset="0"/>
                <a:cs typeface="Calibri" panose="020F0502020204030204" pitchFamily="34" charset="0"/>
              </a:rPr>
              <a:t>Immunodéprimé (quel que soit âge, statut) </a:t>
            </a:r>
          </a:p>
          <a:p>
            <a:pPr marL="1657350" lvl="2" indent="-742950" algn="just">
              <a:buFont typeface="Arial" panose="020B0604020202020204" pitchFamily="34" charset="0"/>
              <a:buChar char="•"/>
            </a:pPr>
            <a:r>
              <a:rPr lang="fr-FR" sz="2800" b="1" dirty="0">
                <a:latin typeface="Calibri" panose="020F0502020204030204" pitchFamily="34" charset="0"/>
                <a:cs typeface="Calibri" panose="020F0502020204030204" pitchFamily="34" charset="0"/>
              </a:rPr>
              <a:t>Comorbidité à haut risque (ou âge &gt; 60 ans) ET schéma incomplet</a:t>
            </a:r>
          </a:p>
          <a:p>
            <a:pPr marL="1657350" lvl="2" indent="-742950" algn="just">
              <a:buFont typeface="Arial" panose="020B0604020202020204" pitchFamily="34" charset="0"/>
              <a:buChar char="•"/>
            </a:pPr>
            <a:r>
              <a:rPr lang="fr-FR" sz="2800" b="1" dirty="0">
                <a:latin typeface="Calibri" panose="020F0502020204030204" pitchFamily="34" charset="0"/>
                <a:cs typeface="Calibri" panose="020F0502020204030204" pitchFamily="34" charset="0"/>
              </a:rPr>
              <a:t>Hors grossesse, allaitement, </a:t>
            </a:r>
            <a:r>
              <a:rPr lang="fr-FR" sz="2800" b="1" dirty="0" err="1">
                <a:latin typeface="Calibri" panose="020F0502020204030204" pitchFamily="34" charset="0"/>
                <a:cs typeface="Calibri" panose="020F0502020204030204" pitchFamily="34" charset="0"/>
              </a:rPr>
              <a:t>insuff</a:t>
            </a:r>
            <a:r>
              <a:rPr lang="fr-FR" sz="2800" b="1" dirty="0">
                <a:latin typeface="Calibri" panose="020F0502020204030204" pitchFamily="34" charset="0"/>
                <a:cs typeface="Calibri" panose="020F0502020204030204" pitchFamily="34" charset="0"/>
              </a:rPr>
              <a:t> rénale/</a:t>
            </a:r>
            <a:r>
              <a:rPr lang="fr-FR" sz="2800" b="1" dirty="0" err="1">
                <a:latin typeface="Calibri" panose="020F0502020204030204" pitchFamily="34" charset="0"/>
                <a:cs typeface="Calibri" panose="020F0502020204030204" pitchFamily="34" charset="0"/>
              </a:rPr>
              <a:t>hép</a:t>
            </a:r>
            <a:r>
              <a:rPr lang="fr-FR" sz="2800" b="1" dirty="0">
                <a:latin typeface="Calibri" panose="020F0502020204030204" pitchFamily="34" charset="0"/>
                <a:cs typeface="Calibri" panose="020F0502020204030204" pitchFamily="34" charset="0"/>
              </a:rPr>
              <a:t> sévère et médicaments inducteur/dépendant CYP3A4 : </a:t>
            </a:r>
            <a:r>
              <a:rPr lang="fr-FR" sz="2800" b="1" dirty="0" err="1">
                <a:latin typeface="Calibri" panose="020F0502020204030204" pitchFamily="34" charset="0"/>
                <a:cs typeface="Calibri" panose="020F0502020204030204" pitchFamily="34" charset="0"/>
              </a:rPr>
              <a:t>ticagrelor</a:t>
            </a:r>
            <a:r>
              <a:rPr lang="fr-FR" sz="2800" b="1" dirty="0">
                <a:latin typeface="Calibri" panose="020F0502020204030204" pitchFamily="34" charset="0"/>
                <a:cs typeface="Calibri" panose="020F0502020204030204" pitchFamily="34" charset="0"/>
              </a:rPr>
              <a:t>, </a:t>
            </a:r>
            <a:r>
              <a:rPr lang="fr-FR" sz="2800" b="1" dirty="0" err="1">
                <a:latin typeface="Calibri" panose="020F0502020204030204" pitchFamily="34" charset="0"/>
                <a:cs typeface="Calibri" panose="020F0502020204030204" pitchFamily="34" charset="0"/>
              </a:rPr>
              <a:t>apixaban</a:t>
            </a:r>
            <a:r>
              <a:rPr lang="fr-FR" sz="2800" b="1" dirty="0">
                <a:latin typeface="Calibri" panose="020F0502020204030204" pitchFamily="34" charset="0"/>
                <a:cs typeface="Calibri" panose="020F0502020204030204" pitchFamily="34" charset="0"/>
              </a:rPr>
              <a:t> (AE)…</a:t>
            </a:r>
          </a:p>
          <a:p>
            <a:pPr lvl="1" algn="just"/>
            <a:r>
              <a:rPr lang="fr-FR" sz="1100" dirty="0">
                <a:latin typeface="Arial" panose="020B0604020202020204" pitchFamily="34" charset="0"/>
                <a:cs typeface="Arial" panose="020B0604020202020204" pitchFamily="34" charset="0"/>
              </a:rPr>
              <a:t>DGS-Urgent N°2022_80 : Dispositif d'appui à la prescription de PAXLOVID®</a:t>
            </a:r>
          </a:p>
          <a:p>
            <a:pPr lvl="1" algn="just"/>
            <a:r>
              <a:rPr lang="fr-FR" sz="1100" dirty="0">
                <a:latin typeface="Arial" panose="020B0604020202020204" pitchFamily="34" charset="0"/>
                <a:cs typeface="Arial" panose="020B0604020202020204" pitchFamily="34" charset="0"/>
              </a:rPr>
              <a:t>HAS - réponse rapide - Traitement par antiviral des patients à risque de forme grave de la Covid-19 - janvier 2022</a:t>
            </a:r>
          </a:p>
          <a:p>
            <a:pPr lvl="1" algn="just"/>
            <a:r>
              <a:rPr lang="fr-FR" sz="1100" dirty="0">
                <a:latin typeface="Arial" panose="020B0604020202020204" pitchFamily="34" charset="0"/>
                <a:cs typeface="Arial" panose="020B0604020202020204" pitchFamily="34" charset="0"/>
              </a:rPr>
              <a:t>Société française de Pharmacologie et de Thérapeutique - 4/02/2022</a:t>
            </a:r>
          </a:p>
          <a:p>
            <a:pPr marL="1200150" lvl="1" indent="-742950" algn="just">
              <a:buFont typeface="Arial" panose="020B0604020202020204" pitchFamily="34" charset="0"/>
              <a:buChar char="•"/>
            </a:pPr>
            <a:r>
              <a:rPr lang="fr-FR" sz="2800" b="1" dirty="0">
                <a:latin typeface="Calibri" panose="020F0502020204030204" pitchFamily="34" charset="0"/>
                <a:cs typeface="Calibri" panose="020F0502020204030204" pitchFamily="34" charset="0"/>
              </a:rPr>
              <a:t>Efficace surtout si à très haut risque, immunodéprimés</a:t>
            </a:r>
          </a:p>
          <a:p>
            <a:pPr algn="just"/>
            <a:r>
              <a:rPr lang="fr-FR" sz="1000" b="0" i="0" dirty="0" err="1">
                <a:solidFill>
                  <a:srgbClr val="333333"/>
                </a:solidFill>
                <a:effectLst/>
                <a:latin typeface="Arial" panose="020B0604020202020204" pitchFamily="34" charset="0"/>
                <a:cs typeface="Arial" panose="020B0604020202020204" pitchFamily="34" charset="0"/>
              </a:rPr>
              <a:t>Dormuth</a:t>
            </a:r>
            <a:r>
              <a:rPr lang="fr-FR" sz="1000" b="0" i="0" dirty="0">
                <a:solidFill>
                  <a:srgbClr val="333333"/>
                </a:solidFill>
                <a:effectLst/>
                <a:latin typeface="Arial" panose="020B0604020202020204" pitchFamily="34" charset="0"/>
                <a:cs typeface="Arial" panose="020B0604020202020204" pitchFamily="34" charset="0"/>
              </a:rPr>
              <a:t> CR, Kim JD, Fisher A, </a:t>
            </a:r>
            <a:r>
              <a:rPr lang="fr-FR" sz="1000" b="0" i="0" dirty="0" err="1">
                <a:solidFill>
                  <a:srgbClr val="333333"/>
                </a:solidFill>
                <a:effectLst/>
                <a:latin typeface="Arial" panose="020B0604020202020204" pitchFamily="34" charset="0"/>
                <a:cs typeface="Arial" panose="020B0604020202020204" pitchFamily="34" charset="0"/>
              </a:rPr>
              <a:t>Piszczek</a:t>
            </a:r>
            <a:r>
              <a:rPr lang="fr-FR" sz="1000" b="0" i="0" dirty="0">
                <a:solidFill>
                  <a:srgbClr val="333333"/>
                </a:solidFill>
                <a:effectLst/>
                <a:latin typeface="Arial" panose="020B0604020202020204" pitchFamily="34" charset="0"/>
                <a:cs typeface="Arial" panose="020B0604020202020204" pitchFamily="34" charset="0"/>
              </a:rPr>
              <a:t> J, </a:t>
            </a:r>
            <a:r>
              <a:rPr lang="fr-FR" sz="1000" b="0" i="0" dirty="0" err="1">
                <a:solidFill>
                  <a:srgbClr val="333333"/>
                </a:solidFill>
                <a:effectLst/>
                <a:latin typeface="Arial" panose="020B0604020202020204" pitchFamily="34" charset="0"/>
                <a:cs typeface="Arial" panose="020B0604020202020204" pitchFamily="34" charset="0"/>
              </a:rPr>
              <a:t>Kuo</a:t>
            </a:r>
            <a:r>
              <a:rPr lang="fr-FR" sz="1000" b="0" i="0" dirty="0">
                <a:solidFill>
                  <a:srgbClr val="333333"/>
                </a:solidFill>
                <a:effectLst/>
                <a:latin typeface="Arial" panose="020B0604020202020204" pitchFamily="34" charset="0"/>
                <a:cs typeface="Arial" panose="020B0604020202020204" pitchFamily="34" charset="0"/>
              </a:rPr>
              <a:t> IF. </a:t>
            </a:r>
            <a:r>
              <a:rPr lang="fr-FR" sz="1000" b="0" i="0" dirty="0" err="1">
                <a:solidFill>
                  <a:srgbClr val="333333"/>
                </a:solidFill>
                <a:effectLst/>
                <a:latin typeface="Arial" panose="020B0604020202020204" pitchFamily="34" charset="0"/>
                <a:cs typeface="Arial" panose="020B0604020202020204" pitchFamily="34" charset="0"/>
              </a:rPr>
              <a:t>Nirmatrelvir</a:t>
            </a:r>
            <a:r>
              <a:rPr lang="fr-FR" sz="1000" b="0" i="0" dirty="0">
                <a:solidFill>
                  <a:srgbClr val="333333"/>
                </a:solidFill>
                <a:effectLst/>
                <a:latin typeface="Arial" panose="020B0604020202020204" pitchFamily="34" charset="0"/>
                <a:cs typeface="Arial" panose="020B0604020202020204" pitchFamily="34" charset="0"/>
              </a:rPr>
              <a:t>-Ritonavir and COVID-19 </a:t>
            </a:r>
            <a:r>
              <a:rPr lang="fr-FR" sz="1000" b="0" i="0" dirty="0" err="1">
                <a:solidFill>
                  <a:srgbClr val="333333"/>
                </a:solidFill>
                <a:effectLst/>
                <a:latin typeface="Arial" panose="020B0604020202020204" pitchFamily="34" charset="0"/>
                <a:cs typeface="Arial" panose="020B0604020202020204" pitchFamily="34" charset="0"/>
              </a:rPr>
              <a:t>Mortality</a:t>
            </a:r>
            <a:r>
              <a:rPr lang="fr-FR" sz="1000" b="0" i="0" dirty="0">
                <a:solidFill>
                  <a:srgbClr val="333333"/>
                </a:solidFill>
                <a:effectLst/>
                <a:latin typeface="Arial" panose="020B0604020202020204" pitchFamily="34" charset="0"/>
                <a:cs typeface="Arial" panose="020B0604020202020204" pitchFamily="34" charset="0"/>
              </a:rPr>
              <a:t> and </a:t>
            </a:r>
            <a:r>
              <a:rPr lang="fr-FR" sz="1000" b="0" i="0" dirty="0" err="1">
                <a:solidFill>
                  <a:srgbClr val="333333"/>
                </a:solidFill>
                <a:effectLst/>
                <a:latin typeface="Arial" panose="020B0604020202020204" pitchFamily="34" charset="0"/>
                <a:cs typeface="Arial" panose="020B0604020202020204" pitchFamily="34" charset="0"/>
              </a:rPr>
              <a:t>Hospitalization</a:t>
            </a:r>
            <a:r>
              <a:rPr lang="fr-FR" sz="1000" b="0" i="0" dirty="0">
                <a:solidFill>
                  <a:srgbClr val="333333"/>
                </a:solidFill>
                <a:effectLst/>
                <a:latin typeface="Arial" panose="020B0604020202020204" pitchFamily="34" charset="0"/>
                <a:cs typeface="Arial" panose="020B0604020202020204" pitchFamily="34" charset="0"/>
              </a:rPr>
              <a:t> </a:t>
            </a:r>
            <a:r>
              <a:rPr lang="fr-FR" sz="1000" b="0" i="0" dirty="0" err="1">
                <a:solidFill>
                  <a:srgbClr val="333333"/>
                </a:solidFill>
                <a:effectLst/>
                <a:latin typeface="Arial" panose="020B0604020202020204" pitchFamily="34" charset="0"/>
                <a:cs typeface="Arial" panose="020B0604020202020204" pitchFamily="34" charset="0"/>
              </a:rPr>
              <a:t>Among</a:t>
            </a:r>
            <a:r>
              <a:rPr lang="fr-FR" sz="1000" b="0" i="0" dirty="0">
                <a:solidFill>
                  <a:srgbClr val="333333"/>
                </a:solidFill>
                <a:effectLst/>
                <a:latin typeface="Arial" panose="020B0604020202020204" pitchFamily="34" charset="0"/>
                <a:cs typeface="Arial" panose="020B0604020202020204" pitchFamily="34" charset="0"/>
              </a:rPr>
              <a:t> Patients </a:t>
            </a:r>
            <a:r>
              <a:rPr lang="fr-FR" sz="1000" b="0" i="0" dirty="0" err="1">
                <a:solidFill>
                  <a:srgbClr val="333333"/>
                </a:solidFill>
                <a:effectLst/>
                <a:latin typeface="Arial" panose="020B0604020202020204" pitchFamily="34" charset="0"/>
                <a:cs typeface="Arial" panose="020B0604020202020204" pitchFamily="34" charset="0"/>
              </a:rPr>
              <a:t>With</a:t>
            </a:r>
            <a:r>
              <a:rPr lang="fr-FR" sz="1000" b="0" i="0" dirty="0">
                <a:solidFill>
                  <a:srgbClr val="333333"/>
                </a:solidFill>
                <a:effectLst/>
                <a:latin typeface="Arial" panose="020B0604020202020204" pitchFamily="34" charset="0"/>
                <a:cs typeface="Arial" panose="020B0604020202020204" pitchFamily="34" charset="0"/>
              </a:rPr>
              <a:t> </a:t>
            </a:r>
            <a:r>
              <a:rPr lang="fr-FR" sz="1000" b="0" i="0" dirty="0" err="1">
                <a:solidFill>
                  <a:srgbClr val="333333"/>
                </a:solidFill>
                <a:effectLst/>
                <a:latin typeface="Arial" panose="020B0604020202020204" pitchFamily="34" charset="0"/>
                <a:cs typeface="Arial" panose="020B0604020202020204" pitchFamily="34" charset="0"/>
              </a:rPr>
              <a:t>Vulnerability</a:t>
            </a:r>
            <a:r>
              <a:rPr lang="fr-FR" sz="1000" b="0" i="0" dirty="0">
                <a:solidFill>
                  <a:srgbClr val="333333"/>
                </a:solidFill>
                <a:effectLst/>
                <a:latin typeface="Arial" panose="020B0604020202020204" pitchFamily="34" charset="0"/>
                <a:cs typeface="Arial" panose="020B0604020202020204" pitchFamily="34" charset="0"/>
              </a:rPr>
              <a:t> to COVID-19 Complications. </a:t>
            </a:r>
            <a:r>
              <a:rPr lang="fr-FR" sz="1000" b="0" i="1" dirty="0">
                <a:solidFill>
                  <a:srgbClr val="333333"/>
                </a:solidFill>
                <a:effectLst/>
                <a:latin typeface="Arial" panose="020B0604020202020204" pitchFamily="34" charset="0"/>
                <a:cs typeface="Arial" panose="020B0604020202020204" pitchFamily="34" charset="0"/>
              </a:rPr>
              <a:t>JAMA </a:t>
            </a:r>
            <a:r>
              <a:rPr lang="fr-FR" sz="1000" b="0" i="1" dirty="0" err="1">
                <a:solidFill>
                  <a:srgbClr val="333333"/>
                </a:solidFill>
                <a:effectLst/>
                <a:latin typeface="Arial" panose="020B0604020202020204" pitchFamily="34" charset="0"/>
                <a:cs typeface="Arial" panose="020B0604020202020204" pitchFamily="34" charset="0"/>
              </a:rPr>
              <a:t>Netw</a:t>
            </a:r>
            <a:r>
              <a:rPr lang="fr-FR" sz="1000" b="0" i="1" dirty="0">
                <a:solidFill>
                  <a:srgbClr val="333333"/>
                </a:solidFill>
                <a:effectLst/>
                <a:latin typeface="Arial" panose="020B0604020202020204" pitchFamily="34" charset="0"/>
                <a:cs typeface="Arial" panose="020B0604020202020204" pitchFamily="34" charset="0"/>
              </a:rPr>
              <a:t> Open.</a:t>
            </a:r>
            <a:r>
              <a:rPr lang="fr-FR" sz="1000" b="0" i="0" dirty="0">
                <a:solidFill>
                  <a:srgbClr val="333333"/>
                </a:solidFill>
                <a:effectLst/>
                <a:latin typeface="Arial" panose="020B0604020202020204" pitchFamily="34" charset="0"/>
                <a:cs typeface="Arial" panose="020B0604020202020204" pitchFamily="34" charset="0"/>
              </a:rPr>
              <a:t> 2023;6(10):e2336678</a:t>
            </a:r>
            <a:endParaRPr lang="fr-FR" sz="1000" b="1" dirty="0">
              <a:latin typeface="Arial" panose="020B0604020202020204" pitchFamily="34" charset="0"/>
              <a:cs typeface="Arial" panose="020B0604020202020204" pitchFamily="34" charset="0"/>
            </a:endParaRPr>
          </a:p>
          <a:p>
            <a:pPr marL="742950"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Pas d’autre traitement antiviral spécifique en MG </a:t>
            </a:r>
            <a:r>
              <a:rPr lang="fr-FR" sz="2800" b="1" dirty="0">
                <a:latin typeface="Calibri" panose="020F0502020204030204" pitchFamily="34" charset="0"/>
                <a:cs typeface="Calibri" panose="020F0502020204030204" pitchFamily="34" charset="0"/>
              </a:rPr>
              <a:t>(grippe, VRS, etc.)</a:t>
            </a:r>
          </a:p>
        </p:txBody>
      </p:sp>
    </p:spTree>
    <p:extLst>
      <p:ext uri="{BB962C8B-B14F-4D97-AF65-F5344CB8AC3E}">
        <p14:creationId xmlns:p14="http://schemas.microsoft.com/office/powerpoint/2010/main" val="278220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F19C279-6044-F4AD-A76E-50AB81EFF40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5"/>
                    </a14:imgEffect>
                  </a14:imgLayer>
                </a14:imgProps>
              </a:ext>
            </a:extLst>
          </a:blip>
          <a:srcRect l="-1434" t="2845" r="14981" b="13422"/>
          <a:stretch/>
        </p:blipFill>
        <p:spPr bwMode="auto">
          <a:xfrm>
            <a:off x="2331886" y="10"/>
            <a:ext cx="9860114" cy="6857990"/>
          </a:xfrm>
          <a:custGeom>
            <a:avLst/>
            <a:gdLst/>
            <a:ahLst/>
            <a:cxnLst/>
            <a:rect l="l" t="t" r="r" b="b"/>
            <a:pathLst>
              <a:path w="9860114" h="6857990">
                <a:moveTo>
                  <a:pt x="2946351" y="433855"/>
                </a:moveTo>
                <a:lnTo>
                  <a:pt x="3103811" y="930197"/>
                </a:lnTo>
                <a:lnTo>
                  <a:pt x="2783756" y="930197"/>
                </a:lnTo>
                <a:close/>
                <a:moveTo>
                  <a:pt x="6693434" y="364538"/>
                </a:moveTo>
                <a:lnTo>
                  <a:pt x="6999796" y="364538"/>
                </a:lnTo>
                <a:cubicBezTo>
                  <a:pt x="7056846" y="364538"/>
                  <a:pt x="7099634" y="371955"/>
                  <a:pt x="7128160" y="386788"/>
                </a:cubicBezTo>
                <a:cubicBezTo>
                  <a:pt x="7178936" y="413032"/>
                  <a:pt x="7204324" y="464377"/>
                  <a:pt x="7204324" y="540825"/>
                </a:cubicBezTo>
                <a:cubicBezTo>
                  <a:pt x="7204324" y="611568"/>
                  <a:pt x="7178080" y="658920"/>
                  <a:pt x="7125594" y="682882"/>
                </a:cubicBezTo>
                <a:cubicBezTo>
                  <a:pt x="7095926" y="696574"/>
                  <a:pt x="7051427" y="703420"/>
                  <a:pt x="6992094" y="703420"/>
                </a:cubicBezTo>
                <a:lnTo>
                  <a:pt x="6693434" y="703420"/>
                </a:lnTo>
                <a:close/>
                <a:moveTo>
                  <a:pt x="1506867" y="364538"/>
                </a:moveTo>
                <a:lnTo>
                  <a:pt x="1741997" y="364538"/>
                </a:lnTo>
                <a:cubicBezTo>
                  <a:pt x="1799047" y="364538"/>
                  <a:pt x="1841835" y="371955"/>
                  <a:pt x="1870361" y="386788"/>
                </a:cubicBezTo>
                <a:cubicBezTo>
                  <a:pt x="1921136" y="413032"/>
                  <a:pt x="1946524" y="464377"/>
                  <a:pt x="1946524" y="540825"/>
                </a:cubicBezTo>
                <a:cubicBezTo>
                  <a:pt x="1946524" y="611568"/>
                  <a:pt x="1920280" y="658920"/>
                  <a:pt x="1867794" y="682882"/>
                </a:cubicBezTo>
                <a:cubicBezTo>
                  <a:pt x="1838127" y="696574"/>
                  <a:pt x="1793628" y="703420"/>
                  <a:pt x="1734295" y="703420"/>
                </a:cubicBezTo>
                <a:lnTo>
                  <a:pt x="1435634" y="703420"/>
                </a:lnTo>
                <a:lnTo>
                  <a:pt x="1435634" y="438532"/>
                </a:lnTo>
                <a:close/>
                <a:moveTo>
                  <a:pt x="6435850" y="145463"/>
                </a:moveTo>
                <a:lnTo>
                  <a:pt x="6435850" y="1406856"/>
                </a:lnTo>
                <a:lnTo>
                  <a:pt x="6693434" y="1406856"/>
                </a:lnTo>
                <a:lnTo>
                  <a:pt x="6693434" y="912226"/>
                </a:lnTo>
                <a:lnTo>
                  <a:pt x="6965566" y="912226"/>
                </a:lnTo>
                <a:cubicBezTo>
                  <a:pt x="7043154" y="912226"/>
                  <a:pt x="7096070" y="925633"/>
                  <a:pt x="7124310" y="952447"/>
                </a:cubicBezTo>
                <a:cubicBezTo>
                  <a:pt x="7152550" y="979261"/>
                  <a:pt x="7167240" y="1032888"/>
                  <a:pt x="7168382" y="1113330"/>
                </a:cubicBezTo>
                <a:lnTo>
                  <a:pt x="7170093" y="1230569"/>
                </a:lnTo>
                <a:cubicBezTo>
                  <a:pt x="7170663" y="1267652"/>
                  <a:pt x="7174372" y="1303880"/>
                  <a:pt x="7181218" y="1339251"/>
                </a:cubicBezTo>
                <a:cubicBezTo>
                  <a:pt x="7184641" y="1356366"/>
                  <a:pt x="7190346" y="1378901"/>
                  <a:pt x="7198333" y="1406856"/>
                </a:cubicBezTo>
                <a:lnTo>
                  <a:pt x="7488436" y="1406856"/>
                </a:lnTo>
                <a:lnTo>
                  <a:pt x="7488436" y="1375193"/>
                </a:lnTo>
                <a:cubicBezTo>
                  <a:pt x="7463334" y="1359789"/>
                  <a:pt x="7447360" y="1335828"/>
                  <a:pt x="7440514" y="1303309"/>
                </a:cubicBezTo>
                <a:cubicBezTo>
                  <a:pt x="7435949" y="1282771"/>
                  <a:pt x="7433668" y="1243691"/>
                  <a:pt x="7433668" y="1186070"/>
                </a:cubicBezTo>
                <a:lnTo>
                  <a:pt x="7433668" y="1101349"/>
                </a:lnTo>
                <a:cubicBezTo>
                  <a:pt x="7433668" y="1012921"/>
                  <a:pt x="7421544" y="947169"/>
                  <a:pt x="7397298" y="904096"/>
                </a:cubicBezTo>
                <a:cubicBezTo>
                  <a:pt x="7373050" y="861023"/>
                  <a:pt x="7331832" y="827791"/>
                  <a:pt x="7273640" y="804400"/>
                </a:cubicBezTo>
                <a:cubicBezTo>
                  <a:pt x="7343242" y="780439"/>
                  <a:pt x="7393161" y="739505"/>
                  <a:pt x="7423398" y="681598"/>
                </a:cubicBezTo>
                <a:cubicBezTo>
                  <a:pt x="7453635" y="623692"/>
                  <a:pt x="7468754" y="564787"/>
                  <a:pt x="7468754" y="504883"/>
                </a:cubicBezTo>
                <a:cubicBezTo>
                  <a:pt x="7468754" y="455249"/>
                  <a:pt x="7460766" y="411035"/>
                  <a:pt x="7444792" y="372240"/>
                </a:cubicBezTo>
                <a:cubicBezTo>
                  <a:pt x="7428818" y="333446"/>
                  <a:pt x="7407139" y="298074"/>
                  <a:pt x="7379754" y="266126"/>
                </a:cubicBezTo>
                <a:cubicBezTo>
                  <a:pt x="7346665" y="227331"/>
                  <a:pt x="7306301" y="197950"/>
                  <a:pt x="7258664" y="177982"/>
                </a:cubicBezTo>
                <a:cubicBezTo>
                  <a:pt x="7211026" y="158015"/>
                  <a:pt x="7142994" y="147175"/>
                  <a:pt x="7054565" y="145463"/>
                </a:cubicBezTo>
                <a:close/>
                <a:moveTo>
                  <a:pt x="5265986" y="145463"/>
                </a:moveTo>
                <a:lnTo>
                  <a:pt x="5265986" y="1406856"/>
                </a:lnTo>
                <a:lnTo>
                  <a:pt x="6221872" y="1406856"/>
                </a:lnTo>
                <a:lnTo>
                  <a:pt x="6221872" y="1180079"/>
                </a:lnTo>
                <a:lnTo>
                  <a:pt x="5523571" y="1180079"/>
                </a:lnTo>
                <a:lnTo>
                  <a:pt x="5523571" y="855746"/>
                </a:lnTo>
                <a:lnTo>
                  <a:pt x="6136296" y="855746"/>
                </a:lnTo>
                <a:lnTo>
                  <a:pt x="6136296" y="636671"/>
                </a:lnTo>
                <a:lnTo>
                  <a:pt x="5523571" y="636671"/>
                </a:lnTo>
                <a:lnTo>
                  <a:pt x="5523571" y="368817"/>
                </a:lnTo>
                <a:lnTo>
                  <a:pt x="6191064" y="368817"/>
                </a:lnTo>
                <a:lnTo>
                  <a:pt x="6191064" y="145463"/>
                </a:lnTo>
                <a:close/>
                <a:moveTo>
                  <a:pt x="4086226" y="145463"/>
                </a:moveTo>
                <a:lnTo>
                  <a:pt x="4086226" y="368817"/>
                </a:lnTo>
                <a:lnTo>
                  <a:pt x="4465328" y="368817"/>
                </a:lnTo>
                <a:lnTo>
                  <a:pt x="4465328" y="1406856"/>
                </a:lnTo>
                <a:lnTo>
                  <a:pt x="4730615" y="1406856"/>
                </a:lnTo>
                <a:lnTo>
                  <a:pt x="4730615" y="368817"/>
                </a:lnTo>
                <a:lnTo>
                  <a:pt x="5108005" y="368817"/>
                </a:lnTo>
                <a:lnTo>
                  <a:pt x="5108005" y="145463"/>
                </a:lnTo>
                <a:close/>
                <a:moveTo>
                  <a:pt x="3685171" y="145463"/>
                </a:moveTo>
                <a:lnTo>
                  <a:pt x="3685171" y="1406856"/>
                </a:lnTo>
                <a:lnTo>
                  <a:pt x="3947034" y="1406856"/>
                </a:lnTo>
                <a:lnTo>
                  <a:pt x="3947034" y="145463"/>
                </a:lnTo>
                <a:close/>
                <a:moveTo>
                  <a:pt x="2800015" y="145463"/>
                </a:moveTo>
                <a:lnTo>
                  <a:pt x="2349885" y="1406856"/>
                </a:lnTo>
                <a:lnTo>
                  <a:pt x="2625440" y="1406856"/>
                </a:lnTo>
                <a:lnTo>
                  <a:pt x="2712728" y="1147560"/>
                </a:lnTo>
                <a:lnTo>
                  <a:pt x="3177406" y="1147560"/>
                </a:lnTo>
                <a:lnTo>
                  <a:pt x="3258704" y="1406856"/>
                </a:lnTo>
                <a:lnTo>
                  <a:pt x="3544528" y="1406856"/>
                </a:lnTo>
                <a:lnTo>
                  <a:pt x="3097821" y="145463"/>
                </a:lnTo>
                <a:close/>
                <a:moveTo>
                  <a:pt x="1178050" y="145463"/>
                </a:moveTo>
                <a:lnTo>
                  <a:pt x="1746004" y="145463"/>
                </a:lnTo>
                <a:lnTo>
                  <a:pt x="1726539" y="160599"/>
                </a:lnTo>
                <a:cubicBezTo>
                  <a:pt x="1665913" y="211406"/>
                  <a:pt x="1607088" y="264452"/>
                  <a:pt x="1550093" y="319638"/>
                </a:cubicBezTo>
                <a:lnTo>
                  <a:pt x="1506867" y="364538"/>
                </a:lnTo>
                <a:lnTo>
                  <a:pt x="1435634" y="364538"/>
                </a:lnTo>
                <a:lnTo>
                  <a:pt x="1435634" y="438532"/>
                </a:lnTo>
                <a:lnTo>
                  <a:pt x="1384626" y="491516"/>
                </a:lnTo>
                <a:cubicBezTo>
                  <a:pt x="1331319" y="550882"/>
                  <a:pt x="1279873" y="612288"/>
                  <a:pt x="1230314" y="675634"/>
                </a:cubicBezTo>
                <a:lnTo>
                  <a:pt x="1178050" y="747191"/>
                </a:lnTo>
                <a:close/>
                <a:moveTo>
                  <a:pt x="0" y="145463"/>
                </a:moveTo>
                <a:lnTo>
                  <a:pt x="1021780" y="145463"/>
                </a:lnTo>
                <a:lnTo>
                  <a:pt x="1021780" y="368817"/>
                </a:lnTo>
                <a:lnTo>
                  <a:pt x="644389" y="368817"/>
                </a:lnTo>
                <a:lnTo>
                  <a:pt x="644389" y="1406856"/>
                </a:lnTo>
                <a:lnTo>
                  <a:pt x="379103" y="1406856"/>
                </a:lnTo>
                <a:lnTo>
                  <a:pt x="379103" y="368817"/>
                </a:lnTo>
                <a:lnTo>
                  <a:pt x="0" y="368817"/>
                </a:lnTo>
                <a:close/>
                <a:moveTo>
                  <a:pt x="1935913" y="0"/>
                </a:moveTo>
                <a:lnTo>
                  <a:pt x="3029146" y="0"/>
                </a:lnTo>
                <a:lnTo>
                  <a:pt x="3345345" y="0"/>
                </a:lnTo>
                <a:lnTo>
                  <a:pt x="3809312" y="0"/>
                </a:lnTo>
                <a:lnTo>
                  <a:pt x="5518841" y="0"/>
                </a:lnTo>
                <a:lnTo>
                  <a:pt x="9860114" y="0"/>
                </a:lnTo>
                <a:lnTo>
                  <a:pt x="9860114" y="6857990"/>
                </a:lnTo>
                <a:lnTo>
                  <a:pt x="5518841" y="6857990"/>
                </a:lnTo>
                <a:lnTo>
                  <a:pt x="3809312" y="6857990"/>
                </a:lnTo>
                <a:lnTo>
                  <a:pt x="3345345" y="6857990"/>
                </a:lnTo>
                <a:lnTo>
                  <a:pt x="3029146" y="6857990"/>
                </a:lnTo>
                <a:lnTo>
                  <a:pt x="2815644" y="6857990"/>
                </a:lnTo>
                <a:lnTo>
                  <a:pt x="2703888" y="6780589"/>
                </a:lnTo>
                <a:cubicBezTo>
                  <a:pt x="2530070" y="6653099"/>
                  <a:pt x="2359443" y="6515388"/>
                  <a:pt x="2187240" y="6374805"/>
                </a:cubicBezTo>
                <a:cubicBezTo>
                  <a:pt x="1241615" y="5602831"/>
                  <a:pt x="312890" y="4969124"/>
                  <a:pt x="312890" y="3621651"/>
                </a:cubicBezTo>
                <a:cubicBezTo>
                  <a:pt x="312890" y="2570834"/>
                  <a:pt x="584070" y="1609779"/>
                  <a:pt x="1087335" y="871392"/>
                </a:cubicBezTo>
                <a:lnTo>
                  <a:pt x="1178050" y="747191"/>
                </a:lnTo>
                <a:lnTo>
                  <a:pt x="1178050" y="1406856"/>
                </a:lnTo>
                <a:lnTo>
                  <a:pt x="1435634" y="1406856"/>
                </a:lnTo>
                <a:lnTo>
                  <a:pt x="1435634" y="912226"/>
                </a:lnTo>
                <a:lnTo>
                  <a:pt x="1707766" y="912226"/>
                </a:lnTo>
                <a:cubicBezTo>
                  <a:pt x="1785355" y="912226"/>
                  <a:pt x="1838270" y="925633"/>
                  <a:pt x="1866510" y="952447"/>
                </a:cubicBezTo>
                <a:cubicBezTo>
                  <a:pt x="1894750" y="979261"/>
                  <a:pt x="1909441" y="1032888"/>
                  <a:pt x="1910582" y="1113330"/>
                </a:cubicBezTo>
                <a:lnTo>
                  <a:pt x="1912293" y="1230569"/>
                </a:lnTo>
                <a:cubicBezTo>
                  <a:pt x="1912864" y="1267652"/>
                  <a:pt x="1916572" y="1303880"/>
                  <a:pt x="1923418" y="1339251"/>
                </a:cubicBezTo>
                <a:cubicBezTo>
                  <a:pt x="1926841" y="1356366"/>
                  <a:pt x="1932546" y="1378901"/>
                  <a:pt x="1940533" y="1406856"/>
                </a:cubicBezTo>
                <a:lnTo>
                  <a:pt x="2230637" y="1406856"/>
                </a:lnTo>
                <a:lnTo>
                  <a:pt x="2230637" y="1375193"/>
                </a:lnTo>
                <a:cubicBezTo>
                  <a:pt x="2205534" y="1359789"/>
                  <a:pt x="2189560" y="1335828"/>
                  <a:pt x="2182714" y="1303309"/>
                </a:cubicBezTo>
                <a:cubicBezTo>
                  <a:pt x="2178150" y="1282771"/>
                  <a:pt x="2175868" y="1243691"/>
                  <a:pt x="2175868" y="1186070"/>
                </a:cubicBezTo>
                <a:lnTo>
                  <a:pt x="2175868" y="1101349"/>
                </a:lnTo>
                <a:cubicBezTo>
                  <a:pt x="2175868" y="1012921"/>
                  <a:pt x="2163744" y="947169"/>
                  <a:pt x="2139498" y="904096"/>
                </a:cubicBezTo>
                <a:cubicBezTo>
                  <a:pt x="2115251" y="861023"/>
                  <a:pt x="2074032" y="827791"/>
                  <a:pt x="2015840" y="804400"/>
                </a:cubicBezTo>
                <a:cubicBezTo>
                  <a:pt x="2085442" y="780439"/>
                  <a:pt x="2135362" y="739505"/>
                  <a:pt x="2165599" y="681598"/>
                </a:cubicBezTo>
                <a:cubicBezTo>
                  <a:pt x="2195835" y="623692"/>
                  <a:pt x="2210954" y="564787"/>
                  <a:pt x="2210954" y="504883"/>
                </a:cubicBezTo>
                <a:cubicBezTo>
                  <a:pt x="2210954" y="455249"/>
                  <a:pt x="2202967" y="411035"/>
                  <a:pt x="2186993" y="372240"/>
                </a:cubicBezTo>
                <a:cubicBezTo>
                  <a:pt x="2171018" y="333446"/>
                  <a:pt x="2149339" y="298074"/>
                  <a:pt x="2121955" y="266126"/>
                </a:cubicBezTo>
                <a:cubicBezTo>
                  <a:pt x="2088865" y="227331"/>
                  <a:pt x="2048502" y="197950"/>
                  <a:pt x="2000865" y="177982"/>
                </a:cubicBezTo>
                <a:cubicBezTo>
                  <a:pt x="1953227" y="158015"/>
                  <a:pt x="1885194" y="147175"/>
                  <a:pt x="1796766" y="145463"/>
                </a:cubicBezTo>
                <a:lnTo>
                  <a:pt x="1746004" y="145463"/>
                </a:lnTo>
                <a:lnTo>
                  <a:pt x="1913789" y="14997"/>
                </a:lnTo>
                <a:close/>
              </a:path>
            </a:pathLst>
          </a:cu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20E6114-18CE-67E1-1EC7-9AFE60DC5A7F}"/>
              </a:ext>
            </a:extLst>
          </p:cNvPr>
          <p:cNvSpPr txBox="1"/>
          <p:nvPr/>
        </p:nvSpPr>
        <p:spPr>
          <a:xfrm>
            <a:off x="0" y="2072064"/>
            <a:ext cx="12192000" cy="4785926"/>
          </a:xfrm>
          <a:prstGeom prst="rect">
            <a:avLst/>
          </a:prstGeom>
          <a:solidFill>
            <a:srgbClr val="FCF7F3">
              <a:alpha val="67132"/>
            </a:srgbClr>
          </a:solidFill>
        </p:spPr>
        <p:txBody>
          <a:bodyPr wrap="square" rtlCol="0">
            <a:spAutoFit/>
          </a:bodyPr>
          <a:lstStyle/>
          <a:p>
            <a:pPr marL="742950"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Place du PAXLOVID (</a:t>
            </a:r>
            <a:r>
              <a:rPr lang="fr-FR" sz="2800" b="1" dirty="0" err="1">
                <a:solidFill>
                  <a:srgbClr val="0070C0"/>
                </a:solidFill>
                <a:latin typeface="Calibri" panose="020F0502020204030204" pitchFamily="34" charset="0"/>
                <a:cs typeface="Calibri" panose="020F0502020204030204" pitchFamily="34" charset="0"/>
              </a:rPr>
              <a:t>Nirmatrelvir</a:t>
            </a:r>
            <a:r>
              <a:rPr lang="fr-FR" sz="2800" b="1" dirty="0">
                <a:solidFill>
                  <a:srgbClr val="0070C0"/>
                </a:solidFill>
                <a:latin typeface="Calibri" panose="020F0502020204030204" pitchFamily="34" charset="0"/>
                <a:cs typeface="Calibri" panose="020F0502020204030204" pitchFamily="34" charset="0"/>
              </a:rPr>
              <a:t>-Ritonavir) en 2023 en France : </a:t>
            </a:r>
          </a:p>
          <a:p>
            <a:pPr marL="1200150" lvl="1"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COVID-19 + depuis moins de 5 jours à risque de forme grave</a:t>
            </a:r>
            <a:r>
              <a:rPr lang="fr-FR" sz="2800" b="1" dirty="0">
                <a:latin typeface="Calibri" panose="020F0502020204030204" pitchFamily="34" charset="0"/>
                <a:cs typeface="Calibri" panose="020F0502020204030204" pitchFamily="34" charset="0"/>
              </a:rPr>
              <a:t>, ne nécessitant pas supplémentation O2 : </a:t>
            </a:r>
          </a:p>
          <a:p>
            <a:pPr marL="1657350" lvl="2" indent="-742950" algn="just">
              <a:buFont typeface="Arial" panose="020B0604020202020204" pitchFamily="34" charset="0"/>
              <a:buChar char="•"/>
            </a:pPr>
            <a:r>
              <a:rPr lang="fr-FR" sz="2800" b="1" dirty="0">
                <a:latin typeface="Calibri" panose="020F0502020204030204" pitchFamily="34" charset="0"/>
                <a:cs typeface="Calibri" panose="020F0502020204030204" pitchFamily="34" charset="0"/>
              </a:rPr>
              <a:t>Immunodéprimé (quel que soit âge, statut) </a:t>
            </a:r>
          </a:p>
          <a:p>
            <a:pPr marL="1657350" lvl="2" indent="-742950" algn="just">
              <a:buFont typeface="Arial" panose="020B0604020202020204" pitchFamily="34" charset="0"/>
              <a:buChar char="•"/>
            </a:pPr>
            <a:r>
              <a:rPr lang="fr-FR" sz="2800" b="1" dirty="0">
                <a:latin typeface="Calibri" panose="020F0502020204030204" pitchFamily="34" charset="0"/>
                <a:cs typeface="Calibri" panose="020F0502020204030204" pitchFamily="34" charset="0"/>
              </a:rPr>
              <a:t>Comorbidité à haut risque (ou âge &gt; 60 ans) ET schéma incomplet</a:t>
            </a:r>
          </a:p>
          <a:p>
            <a:pPr marL="1657350" lvl="2" indent="-742950" algn="just">
              <a:buFont typeface="Arial" panose="020B0604020202020204" pitchFamily="34" charset="0"/>
              <a:buChar char="•"/>
            </a:pPr>
            <a:r>
              <a:rPr lang="fr-FR" sz="2800" b="1" dirty="0">
                <a:latin typeface="Calibri" panose="020F0502020204030204" pitchFamily="34" charset="0"/>
                <a:cs typeface="Calibri" panose="020F0502020204030204" pitchFamily="34" charset="0"/>
              </a:rPr>
              <a:t>Hors grossesse, allaitement, </a:t>
            </a:r>
            <a:r>
              <a:rPr lang="fr-FR" sz="2800" b="1" dirty="0" err="1">
                <a:latin typeface="Calibri" panose="020F0502020204030204" pitchFamily="34" charset="0"/>
                <a:cs typeface="Calibri" panose="020F0502020204030204" pitchFamily="34" charset="0"/>
              </a:rPr>
              <a:t>insuff</a:t>
            </a:r>
            <a:r>
              <a:rPr lang="fr-FR" sz="2800" b="1" dirty="0">
                <a:latin typeface="Calibri" panose="020F0502020204030204" pitchFamily="34" charset="0"/>
                <a:cs typeface="Calibri" panose="020F0502020204030204" pitchFamily="34" charset="0"/>
              </a:rPr>
              <a:t> rénale/</a:t>
            </a:r>
            <a:r>
              <a:rPr lang="fr-FR" sz="2800" b="1" dirty="0" err="1">
                <a:latin typeface="Calibri" panose="020F0502020204030204" pitchFamily="34" charset="0"/>
                <a:cs typeface="Calibri" panose="020F0502020204030204" pitchFamily="34" charset="0"/>
              </a:rPr>
              <a:t>hép</a:t>
            </a:r>
            <a:r>
              <a:rPr lang="fr-FR" sz="2800" b="1" dirty="0">
                <a:latin typeface="Calibri" panose="020F0502020204030204" pitchFamily="34" charset="0"/>
                <a:cs typeface="Calibri" panose="020F0502020204030204" pitchFamily="34" charset="0"/>
              </a:rPr>
              <a:t> sévère et médicaments inducteur/dépendant CYP3A4 : </a:t>
            </a:r>
            <a:r>
              <a:rPr lang="fr-FR" sz="2800" b="1" dirty="0" err="1">
                <a:latin typeface="Calibri" panose="020F0502020204030204" pitchFamily="34" charset="0"/>
                <a:cs typeface="Calibri" panose="020F0502020204030204" pitchFamily="34" charset="0"/>
              </a:rPr>
              <a:t>ticagrelor</a:t>
            </a:r>
            <a:r>
              <a:rPr lang="fr-FR" sz="2800" b="1" dirty="0">
                <a:latin typeface="Calibri" panose="020F0502020204030204" pitchFamily="34" charset="0"/>
                <a:cs typeface="Calibri" panose="020F0502020204030204" pitchFamily="34" charset="0"/>
              </a:rPr>
              <a:t>, </a:t>
            </a:r>
            <a:r>
              <a:rPr lang="fr-FR" sz="2800" b="1" dirty="0" err="1">
                <a:latin typeface="Calibri" panose="020F0502020204030204" pitchFamily="34" charset="0"/>
                <a:cs typeface="Calibri" panose="020F0502020204030204" pitchFamily="34" charset="0"/>
              </a:rPr>
              <a:t>apixaban</a:t>
            </a:r>
            <a:r>
              <a:rPr lang="fr-FR" sz="2800" b="1" dirty="0">
                <a:latin typeface="Calibri" panose="020F0502020204030204" pitchFamily="34" charset="0"/>
                <a:cs typeface="Calibri" panose="020F0502020204030204" pitchFamily="34" charset="0"/>
              </a:rPr>
              <a:t> (AE)…</a:t>
            </a:r>
          </a:p>
          <a:p>
            <a:pPr lvl="1" algn="just"/>
            <a:r>
              <a:rPr lang="fr-FR" sz="1100" dirty="0">
                <a:latin typeface="Arial" panose="020B0604020202020204" pitchFamily="34" charset="0"/>
                <a:cs typeface="Arial" panose="020B0604020202020204" pitchFamily="34" charset="0"/>
              </a:rPr>
              <a:t>DGS-Urgent N°2022_80 : Dispositif d'appui à la prescription de PAXLOVID®</a:t>
            </a:r>
          </a:p>
          <a:p>
            <a:pPr lvl="1" algn="just"/>
            <a:r>
              <a:rPr lang="fr-FR" sz="1100" dirty="0">
                <a:latin typeface="Arial" panose="020B0604020202020204" pitchFamily="34" charset="0"/>
                <a:cs typeface="Arial" panose="020B0604020202020204" pitchFamily="34" charset="0"/>
              </a:rPr>
              <a:t>HAS - réponse rapide - Traitement par antiviral des patients à risque de forme grave de la Covid-19 - janvier 2022</a:t>
            </a:r>
          </a:p>
          <a:p>
            <a:pPr lvl="1" algn="just"/>
            <a:r>
              <a:rPr lang="fr-FR" sz="1100" dirty="0">
                <a:latin typeface="Arial" panose="020B0604020202020204" pitchFamily="34" charset="0"/>
                <a:cs typeface="Arial" panose="020B0604020202020204" pitchFamily="34" charset="0"/>
              </a:rPr>
              <a:t>Société française de Pharmacologie et de Thérapeutique - 4/02/2022</a:t>
            </a:r>
          </a:p>
          <a:p>
            <a:pPr marL="1200150" lvl="1" indent="-742950" algn="just">
              <a:buFont typeface="Arial" panose="020B0604020202020204" pitchFamily="34" charset="0"/>
              <a:buChar char="•"/>
            </a:pPr>
            <a:r>
              <a:rPr lang="fr-FR" sz="2800" b="1" dirty="0">
                <a:latin typeface="Calibri" panose="020F0502020204030204" pitchFamily="34" charset="0"/>
                <a:cs typeface="Calibri" panose="020F0502020204030204" pitchFamily="34" charset="0"/>
              </a:rPr>
              <a:t>Efficace surtout si à très haut risque, immunodéprimés</a:t>
            </a:r>
          </a:p>
          <a:p>
            <a:pPr algn="just"/>
            <a:r>
              <a:rPr lang="fr-FR" sz="1000" b="0" i="0" dirty="0" err="1">
                <a:solidFill>
                  <a:srgbClr val="333333"/>
                </a:solidFill>
                <a:effectLst/>
                <a:latin typeface="Arial" panose="020B0604020202020204" pitchFamily="34" charset="0"/>
                <a:cs typeface="Arial" panose="020B0604020202020204" pitchFamily="34" charset="0"/>
              </a:rPr>
              <a:t>Dormuth</a:t>
            </a:r>
            <a:r>
              <a:rPr lang="fr-FR" sz="1000" b="0" i="0" dirty="0">
                <a:solidFill>
                  <a:srgbClr val="333333"/>
                </a:solidFill>
                <a:effectLst/>
                <a:latin typeface="Arial" panose="020B0604020202020204" pitchFamily="34" charset="0"/>
                <a:cs typeface="Arial" panose="020B0604020202020204" pitchFamily="34" charset="0"/>
              </a:rPr>
              <a:t> CR, Kim JD, Fisher A, </a:t>
            </a:r>
            <a:r>
              <a:rPr lang="fr-FR" sz="1000" b="0" i="0" dirty="0" err="1">
                <a:solidFill>
                  <a:srgbClr val="333333"/>
                </a:solidFill>
                <a:effectLst/>
                <a:latin typeface="Arial" panose="020B0604020202020204" pitchFamily="34" charset="0"/>
                <a:cs typeface="Arial" panose="020B0604020202020204" pitchFamily="34" charset="0"/>
              </a:rPr>
              <a:t>Piszczek</a:t>
            </a:r>
            <a:r>
              <a:rPr lang="fr-FR" sz="1000" b="0" i="0" dirty="0">
                <a:solidFill>
                  <a:srgbClr val="333333"/>
                </a:solidFill>
                <a:effectLst/>
                <a:latin typeface="Arial" panose="020B0604020202020204" pitchFamily="34" charset="0"/>
                <a:cs typeface="Arial" panose="020B0604020202020204" pitchFamily="34" charset="0"/>
              </a:rPr>
              <a:t> J, </a:t>
            </a:r>
            <a:r>
              <a:rPr lang="fr-FR" sz="1000" b="0" i="0" dirty="0" err="1">
                <a:solidFill>
                  <a:srgbClr val="333333"/>
                </a:solidFill>
                <a:effectLst/>
                <a:latin typeface="Arial" panose="020B0604020202020204" pitchFamily="34" charset="0"/>
                <a:cs typeface="Arial" panose="020B0604020202020204" pitchFamily="34" charset="0"/>
              </a:rPr>
              <a:t>Kuo</a:t>
            </a:r>
            <a:r>
              <a:rPr lang="fr-FR" sz="1000" b="0" i="0" dirty="0">
                <a:solidFill>
                  <a:srgbClr val="333333"/>
                </a:solidFill>
                <a:effectLst/>
                <a:latin typeface="Arial" panose="020B0604020202020204" pitchFamily="34" charset="0"/>
                <a:cs typeface="Arial" panose="020B0604020202020204" pitchFamily="34" charset="0"/>
              </a:rPr>
              <a:t> IF. </a:t>
            </a:r>
            <a:r>
              <a:rPr lang="fr-FR" sz="1000" b="0" i="0" dirty="0" err="1">
                <a:solidFill>
                  <a:srgbClr val="333333"/>
                </a:solidFill>
                <a:effectLst/>
                <a:latin typeface="Arial" panose="020B0604020202020204" pitchFamily="34" charset="0"/>
                <a:cs typeface="Arial" panose="020B0604020202020204" pitchFamily="34" charset="0"/>
              </a:rPr>
              <a:t>Nirmatrelvir</a:t>
            </a:r>
            <a:r>
              <a:rPr lang="fr-FR" sz="1000" b="0" i="0" dirty="0">
                <a:solidFill>
                  <a:srgbClr val="333333"/>
                </a:solidFill>
                <a:effectLst/>
                <a:latin typeface="Arial" panose="020B0604020202020204" pitchFamily="34" charset="0"/>
                <a:cs typeface="Arial" panose="020B0604020202020204" pitchFamily="34" charset="0"/>
              </a:rPr>
              <a:t>-Ritonavir and COVID-19 </a:t>
            </a:r>
            <a:r>
              <a:rPr lang="fr-FR" sz="1000" b="0" i="0" dirty="0" err="1">
                <a:solidFill>
                  <a:srgbClr val="333333"/>
                </a:solidFill>
                <a:effectLst/>
                <a:latin typeface="Arial" panose="020B0604020202020204" pitchFamily="34" charset="0"/>
                <a:cs typeface="Arial" panose="020B0604020202020204" pitchFamily="34" charset="0"/>
              </a:rPr>
              <a:t>Mortality</a:t>
            </a:r>
            <a:r>
              <a:rPr lang="fr-FR" sz="1000" b="0" i="0" dirty="0">
                <a:solidFill>
                  <a:srgbClr val="333333"/>
                </a:solidFill>
                <a:effectLst/>
                <a:latin typeface="Arial" panose="020B0604020202020204" pitchFamily="34" charset="0"/>
                <a:cs typeface="Arial" panose="020B0604020202020204" pitchFamily="34" charset="0"/>
              </a:rPr>
              <a:t> and </a:t>
            </a:r>
            <a:r>
              <a:rPr lang="fr-FR" sz="1000" b="0" i="0" dirty="0" err="1">
                <a:solidFill>
                  <a:srgbClr val="333333"/>
                </a:solidFill>
                <a:effectLst/>
                <a:latin typeface="Arial" panose="020B0604020202020204" pitchFamily="34" charset="0"/>
                <a:cs typeface="Arial" panose="020B0604020202020204" pitchFamily="34" charset="0"/>
              </a:rPr>
              <a:t>Hospitalization</a:t>
            </a:r>
            <a:r>
              <a:rPr lang="fr-FR" sz="1000" b="0" i="0" dirty="0">
                <a:solidFill>
                  <a:srgbClr val="333333"/>
                </a:solidFill>
                <a:effectLst/>
                <a:latin typeface="Arial" panose="020B0604020202020204" pitchFamily="34" charset="0"/>
                <a:cs typeface="Arial" panose="020B0604020202020204" pitchFamily="34" charset="0"/>
              </a:rPr>
              <a:t> </a:t>
            </a:r>
            <a:r>
              <a:rPr lang="fr-FR" sz="1000" b="0" i="0" dirty="0" err="1">
                <a:solidFill>
                  <a:srgbClr val="333333"/>
                </a:solidFill>
                <a:effectLst/>
                <a:latin typeface="Arial" panose="020B0604020202020204" pitchFamily="34" charset="0"/>
                <a:cs typeface="Arial" panose="020B0604020202020204" pitchFamily="34" charset="0"/>
              </a:rPr>
              <a:t>Among</a:t>
            </a:r>
            <a:r>
              <a:rPr lang="fr-FR" sz="1000" b="0" i="0" dirty="0">
                <a:solidFill>
                  <a:srgbClr val="333333"/>
                </a:solidFill>
                <a:effectLst/>
                <a:latin typeface="Arial" panose="020B0604020202020204" pitchFamily="34" charset="0"/>
                <a:cs typeface="Arial" panose="020B0604020202020204" pitchFamily="34" charset="0"/>
              </a:rPr>
              <a:t> Patients </a:t>
            </a:r>
            <a:r>
              <a:rPr lang="fr-FR" sz="1000" b="0" i="0" dirty="0" err="1">
                <a:solidFill>
                  <a:srgbClr val="333333"/>
                </a:solidFill>
                <a:effectLst/>
                <a:latin typeface="Arial" panose="020B0604020202020204" pitchFamily="34" charset="0"/>
                <a:cs typeface="Arial" panose="020B0604020202020204" pitchFamily="34" charset="0"/>
              </a:rPr>
              <a:t>With</a:t>
            </a:r>
            <a:r>
              <a:rPr lang="fr-FR" sz="1000" b="0" i="0" dirty="0">
                <a:solidFill>
                  <a:srgbClr val="333333"/>
                </a:solidFill>
                <a:effectLst/>
                <a:latin typeface="Arial" panose="020B0604020202020204" pitchFamily="34" charset="0"/>
                <a:cs typeface="Arial" panose="020B0604020202020204" pitchFamily="34" charset="0"/>
              </a:rPr>
              <a:t> </a:t>
            </a:r>
            <a:r>
              <a:rPr lang="fr-FR" sz="1000" b="0" i="0" dirty="0" err="1">
                <a:solidFill>
                  <a:srgbClr val="333333"/>
                </a:solidFill>
                <a:effectLst/>
                <a:latin typeface="Arial" panose="020B0604020202020204" pitchFamily="34" charset="0"/>
                <a:cs typeface="Arial" panose="020B0604020202020204" pitchFamily="34" charset="0"/>
              </a:rPr>
              <a:t>Vulnerability</a:t>
            </a:r>
            <a:r>
              <a:rPr lang="fr-FR" sz="1000" b="0" i="0" dirty="0">
                <a:solidFill>
                  <a:srgbClr val="333333"/>
                </a:solidFill>
                <a:effectLst/>
                <a:latin typeface="Arial" panose="020B0604020202020204" pitchFamily="34" charset="0"/>
                <a:cs typeface="Arial" panose="020B0604020202020204" pitchFamily="34" charset="0"/>
              </a:rPr>
              <a:t> to COVID-19 Complications. </a:t>
            </a:r>
            <a:r>
              <a:rPr lang="fr-FR" sz="1000" b="0" i="1" dirty="0">
                <a:solidFill>
                  <a:srgbClr val="333333"/>
                </a:solidFill>
                <a:effectLst/>
                <a:latin typeface="Arial" panose="020B0604020202020204" pitchFamily="34" charset="0"/>
                <a:cs typeface="Arial" panose="020B0604020202020204" pitchFamily="34" charset="0"/>
              </a:rPr>
              <a:t>JAMA </a:t>
            </a:r>
            <a:r>
              <a:rPr lang="fr-FR" sz="1000" b="0" i="1" dirty="0" err="1">
                <a:solidFill>
                  <a:srgbClr val="333333"/>
                </a:solidFill>
                <a:effectLst/>
                <a:latin typeface="Arial" panose="020B0604020202020204" pitchFamily="34" charset="0"/>
                <a:cs typeface="Arial" panose="020B0604020202020204" pitchFamily="34" charset="0"/>
              </a:rPr>
              <a:t>Netw</a:t>
            </a:r>
            <a:r>
              <a:rPr lang="fr-FR" sz="1000" b="0" i="1" dirty="0">
                <a:solidFill>
                  <a:srgbClr val="333333"/>
                </a:solidFill>
                <a:effectLst/>
                <a:latin typeface="Arial" panose="020B0604020202020204" pitchFamily="34" charset="0"/>
                <a:cs typeface="Arial" panose="020B0604020202020204" pitchFamily="34" charset="0"/>
              </a:rPr>
              <a:t> Open.</a:t>
            </a:r>
            <a:r>
              <a:rPr lang="fr-FR" sz="1000" b="0" i="0" dirty="0">
                <a:solidFill>
                  <a:srgbClr val="333333"/>
                </a:solidFill>
                <a:effectLst/>
                <a:latin typeface="Arial" panose="020B0604020202020204" pitchFamily="34" charset="0"/>
                <a:cs typeface="Arial" panose="020B0604020202020204" pitchFamily="34" charset="0"/>
              </a:rPr>
              <a:t> 2023;6(10):e2336678</a:t>
            </a:r>
            <a:endParaRPr lang="fr-FR" sz="1000" b="1" dirty="0">
              <a:latin typeface="Arial" panose="020B0604020202020204" pitchFamily="34" charset="0"/>
              <a:cs typeface="Arial" panose="020B0604020202020204" pitchFamily="34" charset="0"/>
            </a:endParaRPr>
          </a:p>
          <a:p>
            <a:pPr marL="742950"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Pas d’autre traitement antiviral spécifique en MG </a:t>
            </a:r>
            <a:r>
              <a:rPr lang="fr-FR" sz="2800" b="1" dirty="0">
                <a:latin typeface="Calibri" panose="020F0502020204030204" pitchFamily="34" charset="0"/>
                <a:cs typeface="Calibri" panose="020F0502020204030204" pitchFamily="34" charset="0"/>
              </a:rPr>
              <a:t>(grippe, VRS, etc.)</a:t>
            </a:r>
          </a:p>
        </p:txBody>
      </p:sp>
      <p:sp>
        <p:nvSpPr>
          <p:cNvPr id="6" name="ZoneTexte 5">
            <a:extLst>
              <a:ext uri="{FF2B5EF4-FFF2-40B4-BE49-F238E27FC236}">
                <a16:creationId xmlns:a16="http://schemas.microsoft.com/office/drawing/2014/main" id="{6E94E276-3A74-C5C0-B297-7FAF58C2C7C7}"/>
              </a:ext>
            </a:extLst>
          </p:cNvPr>
          <p:cNvSpPr txBox="1"/>
          <p:nvPr/>
        </p:nvSpPr>
        <p:spPr>
          <a:xfrm>
            <a:off x="0" y="7510472"/>
            <a:ext cx="12192000" cy="4308872"/>
          </a:xfrm>
          <a:prstGeom prst="rect">
            <a:avLst/>
          </a:prstGeom>
          <a:solidFill>
            <a:srgbClr val="FCF7F3">
              <a:alpha val="67132"/>
            </a:srgbClr>
          </a:solidFill>
        </p:spPr>
        <p:txBody>
          <a:bodyPr wrap="square" rtlCol="0">
            <a:spAutoFit/>
          </a:bodyPr>
          <a:lstStyle/>
          <a:p>
            <a:pPr algn="ctr"/>
            <a:r>
              <a:rPr lang="fr-FR" sz="2800" b="1" dirty="0">
                <a:solidFill>
                  <a:srgbClr val="0070C0"/>
                </a:solidFill>
                <a:latin typeface="Calibri" panose="020F0502020204030204" pitchFamily="34" charset="0"/>
                <a:cs typeface="Calibri" panose="020F0502020204030204" pitchFamily="34" charset="0"/>
              </a:rPr>
              <a:t>Quel que soit le virus respiratoire : </a:t>
            </a:r>
          </a:p>
          <a:p>
            <a:pPr marL="1200150" lvl="1"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INDIVIDUEL : symptomatique (paracétamol…), lutter contre la iatrogénie (notamment ne pas prescrire à tort : HCQ, AZT, CSI hors asthme, etc.)</a:t>
            </a:r>
          </a:p>
          <a:p>
            <a:pPr lvl="1" algn="just"/>
            <a:r>
              <a:rPr lang="fr-FR" sz="2800" b="1" dirty="0">
                <a:solidFill>
                  <a:srgbClr val="0070C0"/>
                </a:solidFill>
                <a:latin typeface="Calibri" panose="020F0502020204030204" pitchFamily="34" charset="0"/>
                <a:cs typeface="Calibri" panose="020F0502020204030204" pitchFamily="34" charset="0"/>
              </a:rPr>
              <a:t>		Si O2 = urgences</a:t>
            </a:r>
          </a:p>
          <a:p>
            <a:pPr lvl="1" algn="just"/>
            <a:r>
              <a:rPr lang="fr-FR" sz="1100" b="0" i="0" dirty="0" err="1">
                <a:solidFill>
                  <a:srgbClr val="222222"/>
                </a:solidFill>
                <a:effectLst/>
                <a:latin typeface="Arial" panose="020B0604020202020204" pitchFamily="34" charset="0"/>
              </a:rPr>
              <a:t>Boulware</a:t>
            </a:r>
            <a:r>
              <a:rPr lang="fr-FR" sz="1100" b="0" i="0" dirty="0">
                <a:solidFill>
                  <a:srgbClr val="222222"/>
                </a:solidFill>
                <a:effectLst/>
                <a:latin typeface="Arial" panose="020B0604020202020204" pitchFamily="34" charset="0"/>
              </a:rPr>
              <a:t>, David R., et al. "</a:t>
            </a:r>
            <a:r>
              <a:rPr lang="fr-FR" sz="1100" b="0" i="0" dirty="0" err="1">
                <a:solidFill>
                  <a:srgbClr val="222222"/>
                </a:solidFill>
                <a:effectLst/>
                <a:latin typeface="Arial" panose="020B0604020202020204" pitchFamily="34" charset="0"/>
              </a:rPr>
              <a:t>Inhaled</a:t>
            </a:r>
            <a:r>
              <a:rPr lang="fr-FR" sz="1100" b="0" i="0" dirty="0">
                <a:solidFill>
                  <a:srgbClr val="222222"/>
                </a:solidFill>
                <a:effectLst/>
                <a:latin typeface="Arial" panose="020B0604020202020204" pitchFamily="34" charset="0"/>
              </a:rPr>
              <a:t> Fluticasone </a:t>
            </a:r>
            <a:r>
              <a:rPr lang="fr-FR" sz="1100" b="0" i="0" dirty="0" err="1">
                <a:solidFill>
                  <a:srgbClr val="222222"/>
                </a:solidFill>
                <a:effectLst/>
                <a:latin typeface="Arial" panose="020B0604020202020204" pitchFamily="34" charset="0"/>
              </a:rPr>
              <a:t>Furoate</a:t>
            </a:r>
            <a:r>
              <a:rPr lang="fr-FR" sz="1100" b="0" i="0" dirty="0">
                <a:solidFill>
                  <a:srgbClr val="222222"/>
                </a:solidFill>
                <a:effectLst/>
                <a:latin typeface="Arial" panose="020B0604020202020204" pitchFamily="34" charset="0"/>
              </a:rPr>
              <a:t> for </a:t>
            </a:r>
            <a:r>
              <a:rPr lang="fr-FR" sz="1100" b="0" i="0" dirty="0" err="1">
                <a:solidFill>
                  <a:srgbClr val="222222"/>
                </a:solidFill>
                <a:effectLst/>
                <a:latin typeface="Arial" panose="020B0604020202020204" pitchFamily="34" charset="0"/>
              </a:rPr>
              <a:t>Outpatient</a:t>
            </a:r>
            <a:r>
              <a:rPr lang="fr-FR" sz="1100" b="0" i="0" dirty="0">
                <a:solidFill>
                  <a:srgbClr val="222222"/>
                </a:solidFill>
                <a:effectLst/>
                <a:latin typeface="Arial" panose="020B0604020202020204" pitchFamily="34" charset="0"/>
              </a:rPr>
              <a:t> </a:t>
            </a:r>
            <a:r>
              <a:rPr lang="fr-FR" sz="1100" b="0" i="0" dirty="0" err="1">
                <a:solidFill>
                  <a:srgbClr val="222222"/>
                </a:solidFill>
                <a:effectLst/>
                <a:latin typeface="Arial" panose="020B0604020202020204" pitchFamily="34" charset="0"/>
              </a:rPr>
              <a:t>Treatment</a:t>
            </a:r>
            <a:r>
              <a:rPr lang="fr-FR" sz="1100" b="0" i="0" dirty="0">
                <a:solidFill>
                  <a:srgbClr val="222222"/>
                </a:solidFill>
                <a:effectLst/>
                <a:latin typeface="Arial" panose="020B0604020202020204" pitchFamily="34" charset="0"/>
              </a:rPr>
              <a:t> of Covid-19." </a:t>
            </a:r>
            <a:r>
              <a:rPr lang="fr-FR" sz="1100" b="0" i="1" dirty="0">
                <a:solidFill>
                  <a:srgbClr val="222222"/>
                </a:solidFill>
                <a:effectLst/>
                <a:latin typeface="Arial" panose="020B0604020202020204" pitchFamily="34" charset="0"/>
              </a:rPr>
              <a:t>New </a:t>
            </a:r>
            <a:r>
              <a:rPr lang="fr-FR" sz="1100" b="0" i="1" dirty="0" err="1">
                <a:solidFill>
                  <a:srgbClr val="222222"/>
                </a:solidFill>
                <a:effectLst/>
                <a:latin typeface="Arial" panose="020B0604020202020204" pitchFamily="34" charset="0"/>
              </a:rPr>
              <a:t>England</a:t>
            </a:r>
            <a:r>
              <a:rPr lang="fr-FR" sz="1100" b="0" i="1" dirty="0">
                <a:solidFill>
                  <a:srgbClr val="222222"/>
                </a:solidFill>
                <a:effectLst/>
                <a:latin typeface="Arial" panose="020B0604020202020204" pitchFamily="34" charset="0"/>
              </a:rPr>
              <a:t> Journal of </a:t>
            </a:r>
            <a:r>
              <a:rPr lang="fr-FR" sz="1100" b="0" i="1" dirty="0" err="1">
                <a:solidFill>
                  <a:srgbClr val="222222"/>
                </a:solidFill>
                <a:effectLst/>
                <a:latin typeface="Arial" panose="020B0604020202020204" pitchFamily="34" charset="0"/>
              </a:rPr>
              <a:t>Medicine</a:t>
            </a:r>
            <a:r>
              <a:rPr lang="fr-FR" sz="1100" b="0" i="0" dirty="0">
                <a:solidFill>
                  <a:srgbClr val="222222"/>
                </a:solidFill>
                <a:effectLst/>
                <a:latin typeface="Arial" panose="020B0604020202020204" pitchFamily="34" charset="0"/>
              </a:rPr>
              <a:t> 389.12 (2023): 1085-1095.</a:t>
            </a:r>
          </a:p>
          <a:p>
            <a:pPr lvl="1" algn="just"/>
            <a:endParaRPr lang="fr-FR" sz="1100" b="1" dirty="0">
              <a:solidFill>
                <a:srgbClr val="0070C0"/>
              </a:solidFill>
              <a:latin typeface="Calibri" panose="020F0502020204030204" pitchFamily="34" charset="0"/>
              <a:cs typeface="Calibri" panose="020F0502020204030204" pitchFamily="34" charset="0"/>
            </a:endParaRPr>
          </a:p>
          <a:p>
            <a:pPr marL="1200150" lvl="1"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POPULATIONNEL : isolement des voies respiratoires si symptomatique (masque, aération, limiter les brassages, télétravail, arrêt de travail, etc.)</a:t>
            </a:r>
          </a:p>
          <a:p>
            <a:pPr marL="1200150" lvl="1" indent="-742950" algn="just">
              <a:buFont typeface="Arial" panose="020B0604020202020204" pitchFamily="34" charset="0"/>
              <a:buChar char="•"/>
            </a:pPr>
            <a:endParaRPr lang="fr-FR" sz="2800" b="1" dirty="0">
              <a:solidFill>
                <a:srgbClr val="0070C0"/>
              </a:solidFill>
              <a:latin typeface="Calibri" panose="020F0502020204030204" pitchFamily="34" charset="0"/>
              <a:cs typeface="Calibri" panose="020F0502020204030204" pitchFamily="34" charset="0"/>
            </a:endParaRPr>
          </a:p>
          <a:p>
            <a:pPr marL="1200150" lvl="1"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PREVENTIF : vacciner (grippe, COVID… VRS ?) ; isolement des voies respiratoires quand possible (lieux de soins, transports en commun…)</a:t>
            </a:r>
          </a:p>
        </p:txBody>
      </p:sp>
    </p:spTree>
    <p:extLst>
      <p:ext uri="{BB962C8B-B14F-4D97-AF65-F5344CB8AC3E}">
        <p14:creationId xmlns:p14="http://schemas.microsoft.com/office/powerpoint/2010/main" val="3744492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F19C279-6044-F4AD-A76E-50AB81EFF40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brushSize="7"/>
                    </a14:imgEffect>
                  </a14:imgLayer>
                </a14:imgProps>
              </a:ext>
            </a:extLst>
          </a:blip>
          <a:srcRect l="-1434" t="2845" r="14981" b="13422"/>
          <a:stretch/>
        </p:blipFill>
        <p:spPr bwMode="auto">
          <a:xfrm>
            <a:off x="2331886" y="10"/>
            <a:ext cx="9860114" cy="6857990"/>
          </a:xfrm>
          <a:custGeom>
            <a:avLst/>
            <a:gdLst/>
            <a:ahLst/>
            <a:cxnLst/>
            <a:rect l="l" t="t" r="r" b="b"/>
            <a:pathLst>
              <a:path w="9860114" h="6857990">
                <a:moveTo>
                  <a:pt x="2946351" y="433855"/>
                </a:moveTo>
                <a:lnTo>
                  <a:pt x="3103811" y="930197"/>
                </a:lnTo>
                <a:lnTo>
                  <a:pt x="2783756" y="930197"/>
                </a:lnTo>
                <a:close/>
                <a:moveTo>
                  <a:pt x="6693434" y="364538"/>
                </a:moveTo>
                <a:lnTo>
                  <a:pt x="6999796" y="364538"/>
                </a:lnTo>
                <a:cubicBezTo>
                  <a:pt x="7056846" y="364538"/>
                  <a:pt x="7099634" y="371955"/>
                  <a:pt x="7128160" y="386788"/>
                </a:cubicBezTo>
                <a:cubicBezTo>
                  <a:pt x="7178936" y="413032"/>
                  <a:pt x="7204324" y="464377"/>
                  <a:pt x="7204324" y="540825"/>
                </a:cubicBezTo>
                <a:cubicBezTo>
                  <a:pt x="7204324" y="611568"/>
                  <a:pt x="7178080" y="658920"/>
                  <a:pt x="7125594" y="682882"/>
                </a:cubicBezTo>
                <a:cubicBezTo>
                  <a:pt x="7095926" y="696574"/>
                  <a:pt x="7051427" y="703420"/>
                  <a:pt x="6992094" y="703420"/>
                </a:cubicBezTo>
                <a:lnTo>
                  <a:pt x="6693434" y="703420"/>
                </a:lnTo>
                <a:close/>
                <a:moveTo>
                  <a:pt x="1506867" y="364538"/>
                </a:moveTo>
                <a:lnTo>
                  <a:pt x="1741997" y="364538"/>
                </a:lnTo>
                <a:cubicBezTo>
                  <a:pt x="1799047" y="364538"/>
                  <a:pt x="1841835" y="371955"/>
                  <a:pt x="1870361" y="386788"/>
                </a:cubicBezTo>
                <a:cubicBezTo>
                  <a:pt x="1921136" y="413032"/>
                  <a:pt x="1946524" y="464377"/>
                  <a:pt x="1946524" y="540825"/>
                </a:cubicBezTo>
                <a:cubicBezTo>
                  <a:pt x="1946524" y="611568"/>
                  <a:pt x="1920280" y="658920"/>
                  <a:pt x="1867794" y="682882"/>
                </a:cubicBezTo>
                <a:cubicBezTo>
                  <a:pt x="1838127" y="696574"/>
                  <a:pt x="1793628" y="703420"/>
                  <a:pt x="1734295" y="703420"/>
                </a:cubicBezTo>
                <a:lnTo>
                  <a:pt x="1435634" y="703420"/>
                </a:lnTo>
                <a:lnTo>
                  <a:pt x="1435634" y="438532"/>
                </a:lnTo>
                <a:close/>
                <a:moveTo>
                  <a:pt x="6435850" y="145463"/>
                </a:moveTo>
                <a:lnTo>
                  <a:pt x="6435850" y="1406856"/>
                </a:lnTo>
                <a:lnTo>
                  <a:pt x="6693434" y="1406856"/>
                </a:lnTo>
                <a:lnTo>
                  <a:pt x="6693434" y="912226"/>
                </a:lnTo>
                <a:lnTo>
                  <a:pt x="6965566" y="912226"/>
                </a:lnTo>
                <a:cubicBezTo>
                  <a:pt x="7043154" y="912226"/>
                  <a:pt x="7096070" y="925633"/>
                  <a:pt x="7124310" y="952447"/>
                </a:cubicBezTo>
                <a:cubicBezTo>
                  <a:pt x="7152550" y="979261"/>
                  <a:pt x="7167240" y="1032888"/>
                  <a:pt x="7168382" y="1113330"/>
                </a:cubicBezTo>
                <a:lnTo>
                  <a:pt x="7170093" y="1230569"/>
                </a:lnTo>
                <a:cubicBezTo>
                  <a:pt x="7170663" y="1267652"/>
                  <a:pt x="7174372" y="1303880"/>
                  <a:pt x="7181218" y="1339251"/>
                </a:cubicBezTo>
                <a:cubicBezTo>
                  <a:pt x="7184641" y="1356366"/>
                  <a:pt x="7190346" y="1378901"/>
                  <a:pt x="7198333" y="1406856"/>
                </a:cubicBezTo>
                <a:lnTo>
                  <a:pt x="7488436" y="1406856"/>
                </a:lnTo>
                <a:lnTo>
                  <a:pt x="7488436" y="1375193"/>
                </a:lnTo>
                <a:cubicBezTo>
                  <a:pt x="7463334" y="1359789"/>
                  <a:pt x="7447360" y="1335828"/>
                  <a:pt x="7440514" y="1303309"/>
                </a:cubicBezTo>
                <a:cubicBezTo>
                  <a:pt x="7435949" y="1282771"/>
                  <a:pt x="7433668" y="1243691"/>
                  <a:pt x="7433668" y="1186070"/>
                </a:cubicBezTo>
                <a:lnTo>
                  <a:pt x="7433668" y="1101349"/>
                </a:lnTo>
                <a:cubicBezTo>
                  <a:pt x="7433668" y="1012921"/>
                  <a:pt x="7421544" y="947169"/>
                  <a:pt x="7397298" y="904096"/>
                </a:cubicBezTo>
                <a:cubicBezTo>
                  <a:pt x="7373050" y="861023"/>
                  <a:pt x="7331832" y="827791"/>
                  <a:pt x="7273640" y="804400"/>
                </a:cubicBezTo>
                <a:cubicBezTo>
                  <a:pt x="7343242" y="780439"/>
                  <a:pt x="7393161" y="739505"/>
                  <a:pt x="7423398" y="681598"/>
                </a:cubicBezTo>
                <a:cubicBezTo>
                  <a:pt x="7453635" y="623692"/>
                  <a:pt x="7468754" y="564787"/>
                  <a:pt x="7468754" y="504883"/>
                </a:cubicBezTo>
                <a:cubicBezTo>
                  <a:pt x="7468754" y="455249"/>
                  <a:pt x="7460766" y="411035"/>
                  <a:pt x="7444792" y="372240"/>
                </a:cubicBezTo>
                <a:cubicBezTo>
                  <a:pt x="7428818" y="333446"/>
                  <a:pt x="7407139" y="298074"/>
                  <a:pt x="7379754" y="266126"/>
                </a:cubicBezTo>
                <a:cubicBezTo>
                  <a:pt x="7346665" y="227331"/>
                  <a:pt x="7306301" y="197950"/>
                  <a:pt x="7258664" y="177982"/>
                </a:cubicBezTo>
                <a:cubicBezTo>
                  <a:pt x="7211026" y="158015"/>
                  <a:pt x="7142994" y="147175"/>
                  <a:pt x="7054565" y="145463"/>
                </a:cubicBezTo>
                <a:close/>
                <a:moveTo>
                  <a:pt x="5265986" y="145463"/>
                </a:moveTo>
                <a:lnTo>
                  <a:pt x="5265986" y="1406856"/>
                </a:lnTo>
                <a:lnTo>
                  <a:pt x="6221872" y="1406856"/>
                </a:lnTo>
                <a:lnTo>
                  <a:pt x="6221872" y="1180079"/>
                </a:lnTo>
                <a:lnTo>
                  <a:pt x="5523571" y="1180079"/>
                </a:lnTo>
                <a:lnTo>
                  <a:pt x="5523571" y="855746"/>
                </a:lnTo>
                <a:lnTo>
                  <a:pt x="6136296" y="855746"/>
                </a:lnTo>
                <a:lnTo>
                  <a:pt x="6136296" y="636671"/>
                </a:lnTo>
                <a:lnTo>
                  <a:pt x="5523571" y="636671"/>
                </a:lnTo>
                <a:lnTo>
                  <a:pt x="5523571" y="368817"/>
                </a:lnTo>
                <a:lnTo>
                  <a:pt x="6191064" y="368817"/>
                </a:lnTo>
                <a:lnTo>
                  <a:pt x="6191064" y="145463"/>
                </a:lnTo>
                <a:close/>
                <a:moveTo>
                  <a:pt x="4086226" y="145463"/>
                </a:moveTo>
                <a:lnTo>
                  <a:pt x="4086226" y="368817"/>
                </a:lnTo>
                <a:lnTo>
                  <a:pt x="4465328" y="368817"/>
                </a:lnTo>
                <a:lnTo>
                  <a:pt x="4465328" y="1406856"/>
                </a:lnTo>
                <a:lnTo>
                  <a:pt x="4730615" y="1406856"/>
                </a:lnTo>
                <a:lnTo>
                  <a:pt x="4730615" y="368817"/>
                </a:lnTo>
                <a:lnTo>
                  <a:pt x="5108005" y="368817"/>
                </a:lnTo>
                <a:lnTo>
                  <a:pt x="5108005" y="145463"/>
                </a:lnTo>
                <a:close/>
                <a:moveTo>
                  <a:pt x="3685171" y="145463"/>
                </a:moveTo>
                <a:lnTo>
                  <a:pt x="3685171" y="1406856"/>
                </a:lnTo>
                <a:lnTo>
                  <a:pt x="3947034" y="1406856"/>
                </a:lnTo>
                <a:lnTo>
                  <a:pt x="3947034" y="145463"/>
                </a:lnTo>
                <a:close/>
                <a:moveTo>
                  <a:pt x="2800015" y="145463"/>
                </a:moveTo>
                <a:lnTo>
                  <a:pt x="2349885" y="1406856"/>
                </a:lnTo>
                <a:lnTo>
                  <a:pt x="2625440" y="1406856"/>
                </a:lnTo>
                <a:lnTo>
                  <a:pt x="2712728" y="1147560"/>
                </a:lnTo>
                <a:lnTo>
                  <a:pt x="3177406" y="1147560"/>
                </a:lnTo>
                <a:lnTo>
                  <a:pt x="3258704" y="1406856"/>
                </a:lnTo>
                <a:lnTo>
                  <a:pt x="3544528" y="1406856"/>
                </a:lnTo>
                <a:lnTo>
                  <a:pt x="3097821" y="145463"/>
                </a:lnTo>
                <a:close/>
                <a:moveTo>
                  <a:pt x="1178050" y="145463"/>
                </a:moveTo>
                <a:lnTo>
                  <a:pt x="1746004" y="145463"/>
                </a:lnTo>
                <a:lnTo>
                  <a:pt x="1726539" y="160599"/>
                </a:lnTo>
                <a:cubicBezTo>
                  <a:pt x="1665913" y="211406"/>
                  <a:pt x="1607088" y="264452"/>
                  <a:pt x="1550093" y="319638"/>
                </a:cubicBezTo>
                <a:lnTo>
                  <a:pt x="1506867" y="364538"/>
                </a:lnTo>
                <a:lnTo>
                  <a:pt x="1435634" y="364538"/>
                </a:lnTo>
                <a:lnTo>
                  <a:pt x="1435634" y="438532"/>
                </a:lnTo>
                <a:lnTo>
                  <a:pt x="1384626" y="491516"/>
                </a:lnTo>
                <a:cubicBezTo>
                  <a:pt x="1331319" y="550882"/>
                  <a:pt x="1279873" y="612288"/>
                  <a:pt x="1230314" y="675634"/>
                </a:cubicBezTo>
                <a:lnTo>
                  <a:pt x="1178050" y="747191"/>
                </a:lnTo>
                <a:close/>
                <a:moveTo>
                  <a:pt x="0" y="145463"/>
                </a:moveTo>
                <a:lnTo>
                  <a:pt x="1021780" y="145463"/>
                </a:lnTo>
                <a:lnTo>
                  <a:pt x="1021780" y="368817"/>
                </a:lnTo>
                <a:lnTo>
                  <a:pt x="644389" y="368817"/>
                </a:lnTo>
                <a:lnTo>
                  <a:pt x="644389" y="1406856"/>
                </a:lnTo>
                <a:lnTo>
                  <a:pt x="379103" y="1406856"/>
                </a:lnTo>
                <a:lnTo>
                  <a:pt x="379103" y="368817"/>
                </a:lnTo>
                <a:lnTo>
                  <a:pt x="0" y="368817"/>
                </a:lnTo>
                <a:close/>
                <a:moveTo>
                  <a:pt x="1935913" y="0"/>
                </a:moveTo>
                <a:lnTo>
                  <a:pt x="3029146" y="0"/>
                </a:lnTo>
                <a:lnTo>
                  <a:pt x="3345345" y="0"/>
                </a:lnTo>
                <a:lnTo>
                  <a:pt x="3809312" y="0"/>
                </a:lnTo>
                <a:lnTo>
                  <a:pt x="5518841" y="0"/>
                </a:lnTo>
                <a:lnTo>
                  <a:pt x="9860114" y="0"/>
                </a:lnTo>
                <a:lnTo>
                  <a:pt x="9860114" y="6857990"/>
                </a:lnTo>
                <a:lnTo>
                  <a:pt x="5518841" y="6857990"/>
                </a:lnTo>
                <a:lnTo>
                  <a:pt x="3809312" y="6857990"/>
                </a:lnTo>
                <a:lnTo>
                  <a:pt x="3345345" y="6857990"/>
                </a:lnTo>
                <a:lnTo>
                  <a:pt x="3029146" y="6857990"/>
                </a:lnTo>
                <a:lnTo>
                  <a:pt x="2815644" y="6857990"/>
                </a:lnTo>
                <a:lnTo>
                  <a:pt x="2703888" y="6780589"/>
                </a:lnTo>
                <a:cubicBezTo>
                  <a:pt x="2530070" y="6653099"/>
                  <a:pt x="2359443" y="6515388"/>
                  <a:pt x="2187240" y="6374805"/>
                </a:cubicBezTo>
                <a:cubicBezTo>
                  <a:pt x="1241615" y="5602831"/>
                  <a:pt x="312890" y="4969124"/>
                  <a:pt x="312890" y="3621651"/>
                </a:cubicBezTo>
                <a:cubicBezTo>
                  <a:pt x="312890" y="2570834"/>
                  <a:pt x="584070" y="1609779"/>
                  <a:pt x="1087335" y="871392"/>
                </a:cubicBezTo>
                <a:lnTo>
                  <a:pt x="1178050" y="747191"/>
                </a:lnTo>
                <a:lnTo>
                  <a:pt x="1178050" y="1406856"/>
                </a:lnTo>
                <a:lnTo>
                  <a:pt x="1435634" y="1406856"/>
                </a:lnTo>
                <a:lnTo>
                  <a:pt x="1435634" y="912226"/>
                </a:lnTo>
                <a:lnTo>
                  <a:pt x="1707766" y="912226"/>
                </a:lnTo>
                <a:cubicBezTo>
                  <a:pt x="1785355" y="912226"/>
                  <a:pt x="1838270" y="925633"/>
                  <a:pt x="1866510" y="952447"/>
                </a:cubicBezTo>
                <a:cubicBezTo>
                  <a:pt x="1894750" y="979261"/>
                  <a:pt x="1909441" y="1032888"/>
                  <a:pt x="1910582" y="1113330"/>
                </a:cubicBezTo>
                <a:lnTo>
                  <a:pt x="1912293" y="1230569"/>
                </a:lnTo>
                <a:cubicBezTo>
                  <a:pt x="1912864" y="1267652"/>
                  <a:pt x="1916572" y="1303880"/>
                  <a:pt x="1923418" y="1339251"/>
                </a:cubicBezTo>
                <a:cubicBezTo>
                  <a:pt x="1926841" y="1356366"/>
                  <a:pt x="1932546" y="1378901"/>
                  <a:pt x="1940533" y="1406856"/>
                </a:cubicBezTo>
                <a:lnTo>
                  <a:pt x="2230637" y="1406856"/>
                </a:lnTo>
                <a:lnTo>
                  <a:pt x="2230637" y="1375193"/>
                </a:lnTo>
                <a:cubicBezTo>
                  <a:pt x="2205534" y="1359789"/>
                  <a:pt x="2189560" y="1335828"/>
                  <a:pt x="2182714" y="1303309"/>
                </a:cubicBezTo>
                <a:cubicBezTo>
                  <a:pt x="2178150" y="1282771"/>
                  <a:pt x="2175868" y="1243691"/>
                  <a:pt x="2175868" y="1186070"/>
                </a:cubicBezTo>
                <a:lnTo>
                  <a:pt x="2175868" y="1101349"/>
                </a:lnTo>
                <a:cubicBezTo>
                  <a:pt x="2175868" y="1012921"/>
                  <a:pt x="2163744" y="947169"/>
                  <a:pt x="2139498" y="904096"/>
                </a:cubicBezTo>
                <a:cubicBezTo>
                  <a:pt x="2115251" y="861023"/>
                  <a:pt x="2074032" y="827791"/>
                  <a:pt x="2015840" y="804400"/>
                </a:cubicBezTo>
                <a:cubicBezTo>
                  <a:pt x="2085442" y="780439"/>
                  <a:pt x="2135362" y="739505"/>
                  <a:pt x="2165599" y="681598"/>
                </a:cubicBezTo>
                <a:cubicBezTo>
                  <a:pt x="2195835" y="623692"/>
                  <a:pt x="2210954" y="564787"/>
                  <a:pt x="2210954" y="504883"/>
                </a:cubicBezTo>
                <a:cubicBezTo>
                  <a:pt x="2210954" y="455249"/>
                  <a:pt x="2202967" y="411035"/>
                  <a:pt x="2186993" y="372240"/>
                </a:cubicBezTo>
                <a:cubicBezTo>
                  <a:pt x="2171018" y="333446"/>
                  <a:pt x="2149339" y="298074"/>
                  <a:pt x="2121955" y="266126"/>
                </a:cubicBezTo>
                <a:cubicBezTo>
                  <a:pt x="2088865" y="227331"/>
                  <a:pt x="2048502" y="197950"/>
                  <a:pt x="2000865" y="177982"/>
                </a:cubicBezTo>
                <a:cubicBezTo>
                  <a:pt x="1953227" y="158015"/>
                  <a:pt x="1885194" y="147175"/>
                  <a:pt x="1796766" y="145463"/>
                </a:cubicBezTo>
                <a:lnTo>
                  <a:pt x="1746004" y="145463"/>
                </a:lnTo>
                <a:lnTo>
                  <a:pt x="1913789" y="14997"/>
                </a:lnTo>
                <a:close/>
              </a:path>
            </a:pathLst>
          </a:cu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20E6114-18CE-67E1-1EC7-9AFE60DC5A7F}"/>
              </a:ext>
            </a:extLst>
          </p:cNvPr>
          <p:cNvSpPr txBox="1"/>
          <p:nvPr/>
        </p:nvSpPr>
        <p:spPr>
          <a:xfrm>
            <a:off x="0" y="2354272"/>
            <a:ext cx="12192000" cy="4308872"/>
          </a:xfrm>
          <a:prstGeom prst="rect">
            <a:avLst/>
          </a:prstGeom>
          <a:solidFill>
            <a:srgbClr val="FCF7F3">
              <a:alpha val="67132"/>
            </a:srgbClr>
          </a:solidFill>
        </p:spPr>
        <p:txBody>
          <a:bodyPr wrap="square" rtlCol="0">
            <a:spAutoFit/>
          </a:bodyPr>
          <a:lstStyle/>
          <a:p>
            <a:pPr algn="ctr"/>
            <a:r>
              <a:rPr lang="fr-FR" sz="2800" b="1" dirty="0">
                <a:solidFill>
                  <a:srgbClr val="0070C0"/>
                </a:solidFill>
                <a:latin typeface="Calibri" panose="020F0502020204030204" pitchFamily="34" charset="0"/>
                <a:cs typeface="Calibri" panose="020F0502020204030204" pitchFamily="34" charset="0"/>
              </a:rPr>
              <a:t>Quel que soit le virus respiratoire : </a:t>
            </a:r>
          </a:p>
          <a:p>
            <a:pPr marL="1200150" lvl="1"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INDIVIDUEL : symptomatique (paracétamol…), lutter contre la iatrogénie (notamment ne pas prescrire à tort : HCQ, AZT, CSI hors asthme, etc.)</a:t>
            </a:r>
          </a:p>
          <a:p>
            <a:pPr lvl="1" algn="just"/>
            <a:r>
              <a:rPr lang="fr-FR" sz="2800" b="1" dirty="0">
                <a:solidFill>
                  <a:srgbClr val="0070C0"/>
                </a:solidFill>
                <a:latin typeface="Calibri" panose="020F0502020204030204" pitchFamily="34" charset="0"/>
                <a:cs typeface="Calibri" panose="020F0502020204030204" pitchFamily="34" charset="0"/>
              </a:rPr>
              <a:t>		Si O2 = urgences</a:t>
            </a:r>
          </a:p>
          <a:p>
            <a:pPr lvl="1" algn="just"/>
            <a:r>
              <a:rPr lang="fr-FR" sz="1100" b="0" i="0" dirty="0" err="1">
                <a:solidFill>
                  <a:srgbClr val="222222"/>
                </a:solidFill>
                <a:effectLst/>
                <a:latin typeface="Arial" panose="020B0604020202020204" pitchFamily="34" charset="0"/>
              </a:rPr>
              <a:t>Boulware</a:t>
            </a:r>
            <a:r>
              <a:rPr lang="fr-FR" sz="1100" b="0" i="0" dirty="0">
                <a:solidFill>
                  <a:srgbClr val="222222"/>
                </a:solidFill>
                <a:effectLst/>
                <a:latin typeface="Arial" panose="020B0604020202020204" pitchFamily="34" charset="0"/>
              </a:rPr>
              <a:t>, David R., et al. "</a:t>
            </a:r>
            <a:r>
              <a:rPr lang="fr-FR" sz="1100" b="0" i="0" dirty="0" err="1">
                <a:solidFill>
                  <a:srgbClr val="222222"/>
                </a:solidFill>
                <a:effectLst/>
                <a:latin typeface="Arial" panose="020B0604020202020204" pitchFamily="34" charset="0"/>
              </a:rPr>
              <a:t>Inhaled</a:t>
            </a:r>
            <a:r>
              <a:rPr lang="fr-FR" sz="1100" b="0" i="0" dirty="0">
                <a:solidFill>
                  <a:srgbClr val="222222"/>
                </a:solidFill>
                <a:effectLst/>
                <a:latin typeface="Arial" panose="020B0604020202020204" pitchFamily="34" charset="0"/>
              </a:rPr>
              <a:t> Fluticasone </a:t>
            </a:r>
            <a:r>
              <a:rPr lang="fr-FR" sz="1100" b="0" i="0" dirty="0" err="1">
                <a:solidFill>
                  <a:srgbClr val="222222"/>
                </a:solidFill>
                <a:effectLst/>
                <a:latin typeface="Arial" panose="020B0604020202020204" pitchFamily="34" charset="0"/>
              </a:rPr>
              <a:t>Furoate</a:t>
            </a:r>
            <a:r>
              <a:rPr lang="fr-FR" sz="1100" b="0" i="0" dirty="0">
                <a:solidFill>
                  <a:srgbClr val="222222"/>
                </a:solidFill>
                <a:effectLst/>
                <a:latin typeface="Arial" panose="020B0604020202020204" pitchFamily="34" charset="0"/>
              </a:rPr>
              <a:t> for </a:t>
            </a:r>
            <a:r>
              <a:rPr lang="fr-FR" sz="1100" b="0" i="0" dirty="0" err="1">
                <a:solidFill>
                  <a:srgbClr val="222222"/>
                </a:solidFill>
                <a:effectLst/>
                <a:latin typeface="Arial" panose="020B0604020202020204" pitchFamily="34" charset="0"/>
              </a:rPr>
              <a:t>Outpatient</a:t>
            </a:r>
            <a:r>
              <a:rPr lang="fr-FR" sz="1100" b="0" i="0" dirty="0">
                <a:solidFill>
                  <a:srgbClr val="222222"/>
                </a:solidFill>
                <a:effectLst/>
                <a:latin typeface="Arial" panose="020B0604020202020204" pitchFamily="34" charset="0"/>
              </a:rPr>
              <a:t> </a:t>
            </a:r>
            <a:r>
              <a:rPr lang="fr-FR" sz="1100" b="0" i="0" dirty="0" err="1">
                <a:solidFill>
                  <a:srgbClr val="222222"/>
                </a:solidFill>
                <a:effectLst/>
                <a:latin typeface="Arial" panose="020B0604020202020204" pitchFamily="34" charset="0"/>
              </a:rPr>
              <a:t>Treatment</a:t>
            </a:r>
            <a:r>
              <a:rPr lang="fr-FR" sz="1100" b="0" i="0" dirty="0">
                <a:solidFill>
                  <a:srgbClr val="222222"/>
                </a:solidFill>
                <a:effectLst/>
                <a:latin typeface="Arial" panose="020B0604020202020204" pitchFamily="34" charset="0"/>
              </a:rPr>
              <a:t> of Covid-19." </a:t>
            </a:r>
            <a:r>
              <a:rPr lang="fr-FR" sz="1100" b="0" i="1" dirty="0">
                <a:solidFill>
                  <a:srgbClr val="222222"/>
                </a:solidFill>
                <a:effectLst/>
                <a:latin typeface="Arial" panose="020B0604020202020204" pitchFamily="34" charset="0"/>
              </a:rPr>
              <a:t>New </a:t>
            </a:r>
            <a:r>
              <a:rPr lang="fr-FR" sz="1100" b="0" i="1" dirty="0" err="1">
                <a:solidFill>
                  <a:srgbClr val="222222"/>
                </a:solidFill>
                <a:effectLst/>
                <a:latin typeface="Arial" panose="020B0604020202020204" pitchFamily="34" charset="0"/>
              </a:rPr>
              <a:t>England</a:t>
            </a:r>
            <a:r>
              <a:rPr lang="fr-FR" sz="1100" b="0" i="1" dirty="0">
                <a:solidFill>
                  <a:srgbClr val="222222"/>
                </a:solidFill>
                <a:effectLst/>
                <a:latin typeface="Arial" panose="020B0604020202020204" pitchFamily="34" charset="0"/>
              </a:rPr>
              <a:t> Journal of </a:t>
            </a:r>
            <a:r>
              <a:rPr lang="fr-FR" sz="1100" b="0" i="1" dirty="0" err="1">
                <a:solidFill>
                  <a:srgbClr val="222222"/>
                </a:solidFill>
                <a:effectLst/>
                <a:latin typeface="Arial" panose="020B0604020202020204" pitchFamily="34" charset="0"/>
              </a:rPr>
              <a:t>Medicine</a:t>
            </a:r>
            <a:r>
              <a:rPr lang="fr-FR" sz="1100" b="0" i="0" dirty="0">
                <a:solidFill>
                  <a:srgbClr val="222222"/>
                </a:solidFill>
                <a:effectLst/>
                <a:latin typeface="Arial" panose="020B0604020202020204" pitchFamily="34" charset="0"/>
              </a:rPr>
              <a:t> 389.12 (2023): 1085-1095.</a:t>
            </a:r>
          </a:p>
          <a:p>
            <a:pPr lvl="1" algn="just"/>
            <a:endParaRPr lang="fr-FR" sz="1100" b="1" dirty="0">
              <a:solidFill>
                <a:srgbClr val="0070C0"/>
              </a:solidFill>
              <a:latin typeface="Calibri" panose="020F0502020204030204" pitchFamily="34" charset="0"/>
              <a:cs typeface="Calibri" panose="020F0502020204030204" pitchFamily="34" charset="0"/>
            </a:endParaRPr>
          </a:p>
          <a:p>
            <a:pPr marL="1200150" lvl="1"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POPULATIONNEL : isolement des voies respiratoires si symptomatique (masque, aération, limiter les brassages, télétravail, arrêt de travail, etc.)</a:t>
            </a:r>
          </a:p>
          <a:p>
            <a:pPr marL="1200150" lvl="1" indent="-742950" algn="just">
              <a:buFont typeface="Arial" panose="020B0604020202020204" pitchFamily="34" charset="0"/>
              <a:buChar char="•"/>
            </a:pPr>
            <a:endParaRPr lang="fr-FR" sz="2800" b="1" dirty="0">
              <a:solidFill>
                <a:srgbClr val="0070C0"/>
              </a:solidFill>
              <a:latin typeface="Calibri" panose="020F0502020204030204" pitchFamily="34" charset="0"/>
              <a:cs typeface="Calibri" panose="020F0502020204030204" pitchFamily="34" charset="0"/>
            </a:endParaRPr>
          </a:p>
          <a:p>
            <a:pPr marL="1200150" lvl="1"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PREVENTIF : vacciner (grippe, COVID… VRS ?) ; isolement des voies respiratoires quand possible (lieux de soins, transports en commun…)</a:t>
            </a:r>
          </a:p>
        </p:txBody>
      </p:sp>
      <p:sp>
        <p:nvSpPr>
          <p:cNvPr id="3" name="ZoneTexte 2">
            <a:extLst>
              <a:ext uri="{FF2B5EF4-FFF2-40B4-BE49-F238E27FC236}">
                <a16:creationId xmlns:a16="http://schemas.microsoft.com/office/drawing/2014/main" id="{934BEA4D-BA2C-7D8B-6999-0E55AB02A118}"/>
              </a:ext>
            </a:extLst>
          </p:cNvPr>
          <p:cNvSpPr txBox="1"/>
          <p:nvPr/>
        </p:nvSpPr>
        <p:spPr>
          <a:xfrm>
            <a:off x="0" y="-5274667"/>
            <a:ext cx="12192000" cy="4785926"/>
          </a:xfrm>
          <a:prstGeom prst="rect">
            <a:avLst/>
          </a:prstGeom>
          <a:solidFill>
            <a:srgbClr val="FCF7F3">
              <a:alpha val="67132"/>
            </a:srgbClr>
          </a:solidFill>
        </p:spPr>
        <p:txBody>
          <a:bodyPr wrap="square" rtlCol="0">
            <a:spAutoFit/>
          </a:bodyPr>
          <a:lstStyle/>
          <a:p>
            <a:pPr marL="742950"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Place du PAXLOVID (</a:t>
            </a:r>
            <a:r>
              <a:rPr lang="fr-FR" sz="2800" b="1" dirty="0" err="1">
                <a:solidFill>
                  <a:srgbClr val="0070C0"/>
                </a:solidFill>
                <a:latin typeface="Calibri" panose="020F0502020204030204" pitchFamily="34" charset="0"/>
                <a:cs typeface="Calibri" panose="020F0502020204030204" pitchFamily="34" charset="0"/>
              </a:rPr>
              <a:t>Nirmatrelvir</a:t>
            </a:r>
            <a:r>
              <a:rPr lang="fr-FR" sz="2800" b="1" dirty="0">
                <a:solidFill>
                  <a:srgbClr val="0070C0"/>
                </a:solidFill>
                <a:latin typeface="Calibri" panose="020F0502020204030204" pitchFamily="34" charset="0"/>
                <a:cs typeface="Calibri" panose="020F0502020204030204" pitchFamily="34" charset="0"/>
              </a:rPr>
              <a:t>-Ritonavir) en 2023 en France : </a:t>
            </a:r>
          </a:p>
          <a:p>
            <a:pPr marL="1200150" lvl="1"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COVID-19 + depuis moins de 5 jours à risque de forme grave</a:t>
            </a:r>
            <a:r>
              <a:rPr lang="fr-FR" sz="2800" b="1" dirty="0">
                <a:latin typeface="Calibri" panose="020F0502020204030204" pitchFamily="34" charset="0"/>
                <a:cs typeface="Calibri" panose="020F0502020204030204" pitchFamily="34" charset="0"/>
              </a:rPr>
              <a:t>, ne nécessitant pas supplémentation O2 : </a:t>
            </a:r>
          </a:p>
          <a:p>
            <a:pPr marL="1657350" lvl="2" indent="-742950" algn="just">
              <a:buFont typeface="Arial" panose="020B0604020202020204" pitchFamily="34" charset="0"/>
              <a:buChar char="•"/>
            </a:pPr>
            <a:r>
              <a:rPr lang="fr-FR" sz="2800" b="1" dirty="0">
                <a:latin typeface="Calibri" panose="020F0502020204030204" pitchFamily="34" charset="0"/>
                <a:cs typeface="Calibri" panose="020F0502020204030204" pitchFamily="34" charset="0"/>
              </a:rPr>
              <a:t>Immunodéprimé (quel que soit âge, statut) </a:t>
            </a:r>
          </a:p>
          <a:p>
            <a:pPr marL="1657350" lvl="2" indent="-742950" algn="just">
              <a:buFont typeface="Arial" panose="020B0604020202020204" pitchFamily="34" charset="0"/>
              <a:buChar char="•"/>
            </a:pPr>
            <a:r>
              <a:rPr lang="fr-FR" sz="2800" b="1" dirty="0">
                <a:latin typeface="Calibri" panose="020F0502020204030204" pitchFamily="34" charset="0"/>
                <a:cs typeface="Calibri" panose="020F0502020204030204" pitchFamily="34" charset="0"/>
              </a:rPr>
              <a:t>Comorbidité à haut risque (ou âge &gt; 60 ans) ET schéma incomplet</a:t>
            </a:r>
          </a:p>
          <a:p>
            <a:pPr marL="1657350" lvl="2" indent="-742950" algn="just">
              <a:buFont typeface="Arial" panose="020B0604020202020204" pitchFamily="34" charset="0"/>
              <a:buChar char="•"/>
            </a:pPr>
            <a:r>
              <a:rPr lang="fr-FR" sz="2800" b="1" dirty="0">
                <a:latin typeface="Calibri" panose="020F0502020204030204" pitchFamily="34" charset="0"/>
                <a:cs typeface="Calibri" panose="020F0502020204030204" pitchFamily="34" charset="0"/>
              </a:rPr>
              <a:t>Hors grossesse, allaitement, </a:t>
            </a:r>
            <a:r>
              <a:rPr lang="fr-FR" sz="2800" b="1" dirty="0" err="1">
                <a:latin typeface="Calibri" panose="020F0502020204030204" pitchFamily="34" charset="0"/>
                <a:cs typeface="Calibri" panose="020F0502020204030204" pitchFamily="34" charset="0"/>
              </a:rPr>
              <a:t>insuff</a:t>
            </a:r>
            <a:r>
              <a:rPr lang="fr-FR" sz="2800" b="1" dirty="0">
                <a:latin typeface="Calibri" panose="020F0502020204030204" pitchFamily="34" charset="0"/>
                <a:cs typeface="Calibri" panose="020F0502020204030204" pitchFamily="34" charset="0"/>
              </a:rPr>
              <a:t> rénale/</a:t>
            </a:r>
            <a:r>
              <a:rPr lang="fr-FR" sz="2800" b="1" dirty="0" err="1">
                <a:latin typeface="Calibri" panose="020F0502020204030204" pitchFamily="34" charset="0"/>
                <a:cs typeface="Calibri" panose="020F0502020204030204" pitchFamily="34" charset="0"/>
              </a:rPr>
              <a:t>hép</a:t>
            </a:r>
            <a:r>
              <a:rPr lang="fr-FR" sz="2800" b="1" dirty="0">
                <a:latin typeface="Calibri" panose="020F0502020204030204" pitchFamily="34" charset="0"/>
                <a:cs typeface="Calibri" panose="020F0502020204030204" pitchFamily="34" charset="0"/>
              </a:rPr>
              <a:t> sévère et médicaments inducteur/dépendant CYP3A4 : </a:t>
            </a:r>
            <a:r>
              <a:rPr lang="fr-FR" sz="2800" b="1" dirty="0" err="1">
                <a:latin typeface="Calibri" panose="020F0502020204030204" pitchFamily="34" charset="0"/>
                <a:cs typeface="Calibri" panose="020F0502020204030204" pitchFamily="34" charset="0"/>
              </a:rPr>
              <a:t>ticagrelor</a:t>
            </a:r>
            <a:r>
              <a:rPr lang="fr-FR" sz="2800" b="1" dirty="0">
                <a:latin typeface="Calibri" panose="020F0502020204030204" pitchFamily="34" charset="0"/>
                <a:cs typeface="Calibri" panose="020F0502020204030204" pitchFamily="34" charset="0"/>
              </a:rPr>
              <a:t>, </a:t>
            </a:r>
            <a:r>
              <a:rPr lang="fr-FR" sz="2800" b="1" dirty="0" err="1">
                <a:latin typeface="Calibri" panose="020F0502020204030204" pitchFamily="34" charset="0"/>
                <a:cs typeface="Calibri" panose="020F0502020204030204" pitchFamily="34" charset="0"/>
              </a:rPr>
              <a:t>apixaban</a:t>
            </a:r>
            <a:r>
              <a:rPr lang="fr-FR" sz="2800" b="1" dirty="0">
                <a:latin typeface="Calibri" panose="020F0502020204030204" pitchFamily="34" charset="0"/>
                <a:cs typeface="Calibri" panose="020F0502020204030204" pitchFamily="34" charset="0"/>
              </a:rPr>
              <a:t> (AE)…</a:t>
            </a:r>
          </a:p>
          <a:p>
            <a:pPr lvl="1" algn="just"/>
            <a:r>
              <a:rPr lang="fr-FR" sz="1100" dirty="0">
                <a:latin typeface="Arial" panose="020B0604020202020204" pitchFamily="34" charset="0"/>
                <a:cs typeface="Arial" panose="020B0604020202020204" pitchFamily="34" charset="0"/>
              </a:rPr>
              <a:t>DGS-Urgent N°2022_80 : Dispositif d'appui à la prescription de PAXLOVID®</a:t>
            </a:r>
          </a:p>
          <a:p>
            <a:pPr lvl="1" algn="just"/>
            <a:r>
              <a:rPr lang="fr-FR" sz="1100" dirty="0">
                <a:latin typeface="Arial" panose="020B0604020202020204" pitchFamily="34" charset="0"/>
                <a:cs typeface="Arial" panose="020B0604020202020204" pitchFamily="34" charset="0"/>
              </a:rPr>
              <a:t>HAS - réponse rapide - Traitement par antiviral des patients à risque de forme grave de la Covid-19 - janvier 2022</a:t>
            </a:r>
          </a:p>
          <a:p>
            <a:pPr lvl="1" algn="just"/>
            <a:r>
              <a:rPr lang="fr-FR" sz="1100" dirty="0">
                <a:latin typeface="Arial" panose="020B0604020202020204" pitchFamily="34" charset="0"/>
                <a:cs typeface="Arial" panose="020B0604020202020204" pitchFamily="34" charset="0"/>
              </a:rPr>
              <a:t>Société française de Pharmacologie et de Thérapeutique - 4/02/2022</a:t>
            </a:r>
          </a:p>
          <a:p>
            <a:pPr marL="1200150" lvl="1" indent="-742950" algn="just">
              <a:buFont typeface="Arial" panose="020B0604020202020204" pitchFamily="34" charset="0"/>
              <a:buChar char="•"/>
            </a:pPr>
            <a:r>
              <a:rPr lang="fr-FR" sz="2800" b="1" dirty="0">
                <a:latin typeface="Calibri" panose="020F0502020204030204" pitchFamily="34" charset="0"/>
                <a:cs typeface="Calibri" panose="020F0502020204030204" pitchFamily="34" charset="0"/>
              </a:rPr>
              <a:t>Efficace surtout si à très haut risque, immunodéprimés</a:t>
            </a:r>
          </a:p>
          <a:p>
            <a:pPr algn="just"/>
            <a:r>
              <a:rPr lang="fr-FR" sz="1000" b="0" i="0" dirty="0" err="1">
                <a:solidFill>
                  <a:srgbClr val="333333"/>
                </a:solidFill>
                <a:effectLst/>
                <a:latin typeface="Arial" panose="020B0604020202020204" pitchFamily="34" charset="0"/>
                <a:cs typeface="Arial" panose="020B0604020202020204" pitchFamily="34" charset="0"/>
              </a:rPr>
              <a:t>Dormuth</a:t>
            </a:r>
            <a:r>
              <a:rPr lang="fr-FR" sz="1000" b="0" i="0" dirty="0">
                <a:solidFill>
                  <a:srgbClr val="333333"/>
                </a:solidFill>
                <a:effectLst/>
                <a:latin typeface="Arial" panose="020B0604020202020204" pitchFamily="34" charset="0"/>
                <a:cs typeface="Arial" panose="020B0604020202020204" pitchFamily="34" charset="0"/>
              </a:rPr>
              <a:t> CR, Kim JD, Fisher A, </a:t>
            </a:r>
            <a:r>
              <a:rPr lang="fr-FR" sz="1000" b="0" i="0" dirty="0" err="1">
                <a:solidFill>
                  <a:srgbClr val="333333"/>
                </a:solidFill>
                <a:effectLst/>
                <a:latin typeface="Arial" panose="020B0604020202020204" pitchFamily="34" charset="0"/>
                <a:cs typeface="Arial" panose="020B0604020202020204" pitchFamily="34" charset="0"/>
              </a:rPr>
              <a:t>Piszczek</a:t>
            </a:r>
            <a:r>
              <a:rPr lang="fr-FR" sz="1000" b="0" i="0" dirty="0">
                <a:solidFill>
                  <a:srgbClr val="333333"/>
                </a:solidFill>
                <a:effectLst/>
                <a:latin typeface="Arial" panose="020B0604020202020204" pitchFamily="34" charset="0"/>
                <a:cs typeface="Arial" panose="020B0604020202020204" pitchFamily="34" charset="0"/>
              </a:rPr>
              <a:t> J, </a:t>
            </a:r>
            <a:r>
              <a:rPr lang="fr-FR" sz="1000" b="0" i="0" dirty="0" err="1">
                <a:solidFill>
                  <a:srgbClr val="333333"/>
                </a:solidFill>
                <a:effectLst/>
                <a:latin typeface="Arial" panose="020B0604020202020204" pitchFamily="34" charset="0"/>
                <a:cs typeface="Arial" panose="020B0604020202020204" pitchFamily="34" charset="0"/>
              </a:rPr>
              <a:t>Kuo</a:t>
            </a:r>
            <a:r>
              <a:rPr lang="fr-FR" sz="1000" b="0" i="0" dirty="0">
                <a:solidFill>
                  <a:srgbClr val="333333"/>
                </a:solidFill>
                <a:effectLst/>
                <a:latin typeface="Arial" panose="020B0604020202020204" pitchFamily="34" charset="0"/>
                <a:cs typeface="Arial" panose="020B0604020202020204" pitchFamily="34" charset="0"/>
              </a:rPr>
              <a:t> IF. </a:t>
            </a:r>
            <a:r>
              <a:rPr lang="fr-FR" sz="1000" b="0" i="0" dirty="0" err="1">
                <a:solidFill>
                  <a:srgbClr val="333333"/>
                </a:solidFill>
                <a:effectLst/>
                <a:latin typeface="Arial" panose="020B0604020202020204" pitchFamily="34" charset="0"/>
                <a:cs typeface="Arial" panose="020B0604020202020204" pitchFamily="34" charset="0"/>
              </a:rPr>
              <a:t>Nirmatrelvir</a:t>
            </a:r>
            <a:r>
              <a:rPr lang="fr-FR" sz="1000" b="0" i="0" dirty="0">
                <a:solidFill>
                  <a:srgbClr val="333333"/>
                </a:solidFill>
                <a:effectLst/>
                <a:latin typeface="Arial" panose="020B0604020202020204" pitchFamily="34" charset="0"/>
                <a:cs typeface="Arial" panose="020B0604020202020204" pitchFamily="34" charset="0"/>
              </a:rPr>
              <a:t>-Ritonavir and COVID-19 </a:t>
            </a:r>
            <a:r>
              <a:rPr lang="fr-FR" sz="1000" b="0" i="0" dirty="0" err="1">
                <a:solidFill>
                  <a:srgbClr val="333333"/>
                </a:solidFill>
                <a:effectLst/>
                <a:latin typeface="Arial" panose="020B0604020202020204" pitchFamily="34" charset="0"/>
                <a:cs typeface="Arial" panose="020B0604020202020204" pitchFamily="34" charset="0"/>
              </a:rPr>
              <a:t>Mortality</a:t>
            </a:r>
            <a:r>
              <a:rPr lang="fr-FR" sz="1000" b="0" i="0" dirty="0">
                <a:solidFill>
                  <a:srgbClr val="333333"/>
                </a:solidFill>
                <a:effectLst/>
                <a:latin typeface="Arial" panose="020B0604020202020204" pitchFamily="34" charset="0"/>
                <a:cs typeface="Arial" panose="020B0604020202020204" pitchFamily="34" charset="0"/>
              </a:rPr>
              <a:t> and </a:t>
            </a:r>
            <a:r>
              <a:rPr lang="fr-FR" sz="1000" b="0" i="0" dirty="0" err="1">
                <a:solidFill>
                  <a:srgbClr val="333333"/>
                </a:solidFill>
                <a:effectLst/>
                <a:latin typeface="Arial" panose="020B0604020202020204" pitchFamily="34" charset="0"/>
                <a:cs typeface="Arial" panose="020B0604020202020204" pitchFamily="34" charset="0"/>
              </a:rPr>
              <a:t>Hospitalization</a:t>
            </a:r>
            <a:r>
              <a:rPr lang="fr-FR" sz="1000" b="0" i="0" dirty="0">
                <a:solidFill>
                  <a:srgbClr val="333333"/>
                </a:solidFill>
                <a:effectLst/>
                <a:latin typeface="Arial" panose="020B0604020202020204" pitchFamily="34" charset="0"/>
                <a:cs typeface="Arial" panose="020B0604020202020204" pitchFamily="34" charset="0"/>
              </a:rPr>
              <a:t> </a:t>
            </a:r>
            <a:r>
              <a:rPr lang="fr-FR" sz="1000" b="0" i="0" dirty="0" err="1">
                <a:solidFill>
                  <a:srgbClr val="333333"/>
                </a:solidFill>
                <a:effectLst/>
                <a:latin typeface="Arial" panose="020B0604020202020204" pitchFamily="34" charset="0"/>
                <a:cs typeface="Arial" panose="020B0604020202020204" pitchFamily="34" charset="0"/>
              </a:rPr>
              <a:t>Among</a:t>
            </a:r>
            <a:r>
              <a:rPr lang="fr-FR" sz="1000" b="0" i="0" dirty="0">
                <a:solidFill>
                  <a:srgbClr val="333333"/>
                </a:solidFill>
                <a:effectLst/>
                <a:latin typeface="Arial" panose="020B0604020202020204" pitchFamily="34" charset="0"/>
                <a:cs typeface="Arial" panose="020B0604020202020204" pitchFamily="34" charset="0"/>
              </a:rPr>
              <a:t> Patients </a:t>
            </a:r>
            <a:r>
              <a:rPr lang="fr-FR" sz="1000" b="0" i="0" dirty="0" err="1">
                <a:solidFill>
                  <a:srgbClr val="333333"/>
                </a:solidFill>
                <a:effectLst/>
                <a:latin typeface="Arial" panose="020B0604020202020204" pitchFamily="34" charset="0"/>
                <a:cs typeface="Arial" panose="020B0604020202020204" pitchFamily="34" charset="0"/>
              </a:rPr>
              <a:t>With</a:t>
            </a:r>
            <a:r>
              <a:rPr lang="fr-FR" sz="1000" b="0" i="0" dirty="0">
                <a:solidFill>
                  <a:srgbClr val="333333"/>
                </a:solidFill>
                <a:effectLst/>
                <a:latin typeface="Arial" panose="020B0604020202020204" pitchFamily="34" charset="0"/>
                <a:cs typeface="Arial" panose="020B0604020202020204" pitchFamily="34" charset="0"/>
              </a:rPr>
              <a:t> </a:t>
            </a:r>
            <a:r>
              <a:rPr lang="fr-FR" sz="1000" b="0" i="0" dirty="0" err="1">
                <a:solidFill>
                  <a:srgbClr val="333333"/>
                </a:solidFill>
                <a:effectLst/>
                <a:latin typeface="Arial" panose="020B0604020202020204" pitchFamily="34" charset="0"/>
                <a:cs typeface="Arial" panose="020B0604020202020204" pitchFamily="34" charset="0"/>
              </a:rPr>
              <a:t>Vulnerability</a:t>
            </a:r>
            <a:r>
              <a:rPr lang="fr-FR" sz="1000" b="0" i="0" dirty="0">
                <a:solidFill>
                  <a:srgbClr val="333333"/>
                </a:solidFill>
                <a:effectLst/>
                <a:latin typeface="Arial" panose="020B0604020202020204" pitchFamily="34" charset="0"/>
                <a:cs typeface="Arial" panose="020B0604020202020204" pitchFamily="34" charset="0"/>
              </a:rPr>
              <a:t> to COVID-19 Complications. </a:t>
            </a:r>
            <a:r>
              <a:rPr lang="fr-FR" sz="1000" b="0" i="1" dirty="0">
                <a:solidFill>
                  <a:srgbClr val="333333"/>
                </a:solidFill>
                <a:effectLst/>
                <a:latin typeface="Arial" panose="020B0604020202020204" pitchFamily="34" charset="0"/>
                <a:cs typeface="Arial" panose="020B0604020202020204" pitchFamily="34" charset="0"/>
              </a:rPr>
              <a:t>JAMA </a:t>
            </a:r>
            <a:r>
              <a:rPr lang="fr-FR" sz="1000" b="0" i="1" dirty="0" err="1">
                <a:solidFill>
                  <a:srgbClr val="333333"/>
                </a:solidFill>
                <a:effectLst/>
                <a:latin typeface="Arial" panose="020B0604020202020204" pitchFamily="34" charset="0"/>
                <a:cs typeface="Arial" panose="020B0604020202020204" pitchFamily="34" charset="0"/>
              </a:rPr>
              <a:t>Netw</a:t>
            </a:r>
            <a:r>
              <a:rPr lang="fr-FR" sz="1000" b="0" i="1" dirty="0">
                <a:solidFill>
                  <a:srgbClr val="333333"/>
                </a:solidFill>
                <a:effectLst/>
                <a:latin typeface="Arial" panose="020B0604020202020204" pitchFamily="34" charset="0"/>
                <a:cs typeface="Arial" panose="020B0604020202020204" pitchFamily="34" charset="0"/>
              </a:rPr>
              <a:t> Open.</a:t>
            </a:r>
            <a:r>
              <a:rPr lang="fr-FR" sz="1000" b="0" i="0" dirty="0">
                <a:solidFill>
                  <a:srgbClr val="333333"/>
                </a:solidFill>
                <a:effectLst/>
                <a:latin typeface="Arial" panose="020B0604020202020204" pitchFamily="34" charset="0"/>
                <a:cs typeface="Arial" panose="020B0604020202020204" pitchFamily="34" charset="0"/>
              </a:rPr>
              <a:t> 2023;6(10):e2336678</a:t>
            </a:r>
            <a:endParaRPr lang="fr-FR" sz="1000" b="1" dirty="0">
              <a:latin typeface="Arial" panose="020B0604020202020204" pitchFamily="34" charset="0"/>
              <a:cs typeface="Arial" panose="020B0604020202020204" pitchFamily="34" charset="0"/>
            </a:endParaRPr>
          </a:p>
          <a:p>
            <a:pPr marL="742950" indent="-742950" algn="just">
              <a:buFont typeface="Arial" panose="020B0604020202020204" pitchFamily="34" charset="0"/>
              <a:buChar char="•"/>
            </a:pPr>
            <a:r>
              <a:rPr lang="fr-FR" sz="2800" b="1" dirty="0">
                <a:solidFill>
                  <a:srgbClr val="0070C0"/>
                </a:solidFill>
                <a:latin typeface="Calibri" panose="020F0502020204030204" pitchFamily="34" charset="0"/>
                <a:cs typeface="Calibri" panose="020F0502020204030204" pitchFamily="34" charset="0"/>
              </a:rPr>
              <a:t>Pas d’autre traitement antiviral spécifique en MG </a:t>
            </a:r>
            <a:r>
              <a:rPr lang="fr-FR" sz="2800" b="1" dirty="0">
                <a:latin typeface="Calibri" panose="020F0502020204030204" pitchFamily="34" charset="0"/>
                <a:cs typeface="Calibri" panose="020F0502020204030204" pitchFamily="34" charset="0"/>
              </a:rPr>
              <a:t>(grippe, VRS, etc.)</a:t>
            </a:r>
          </a:p>
        </p:txBody>
      </p:sp>
    </p:spTree>
    <p:extLst>
      <p:ext uri="{BB962C8B-B14F-4D97-AF65-F5344CB8AC3E}">
        <p14:creationId xmlns:p14="http://schemas.microsoft.com/office/powerpoint/2010/main" val="4049726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4054</TotalTime>
  <Words>10739</Words>
  <Application>Microsoft Macintosh PowerPoint</Application>
  <PresentationFormat>Grand écran</PresentationFormat>
  <Paragraphs>913</Paragraphs>
  <Slides>43</Slides>
  <Notes>41</Notes>
  <HiddenSlides>1</HiddenSlides>
  <MMClips>2</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43</vt:i4>
      </vt:variant>
    </vt:vector>
  </HeadingPairs>
  <TitlesOfParts>
    <vt:vector size="57" baseType="lpstr">
      <vt:lpstr>Meiryo</vt:lpstr>
      <vt:lpstr>-apple-system</vt:lpstr>
      <vt:lpstr>Arial</vt:lpstr>
      <vt:lpstr>ArialMT</vt:lpstr>
      <vt:lpstr>Calibri</vt:lpstr>
      <vt:lpstr>Calibri Light</vt:lpstr>
      <vt:lpstr>Cambria</vt:lpstr>
      <vt:lpstr>Google Sans</vt:lpstr>
      <vt:lpstr>Helvetica</vt:lpstr>
      <vt:lpstr>Helvetica Neue</vt:lpstr>
      <vt:lpstr>STIXGeneral-Italic</vt:lpstr>
      <vt:lpstr>STIXGeneral-Regular</vt:lpstr>
      <vt:lpstr>system-ui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Michaël Rochoy</dc:creator>
  <cp:lastModifiedBy>Michaël Rochoy</cp:lastModifiedBy>
  <cp:revision>64</cp:revision>
  <dcterms:created xsi:type="dcterms:W3CDTF">2023-09-27T19:32:07Z</dcterms:created>
  <dcterms:modified xsi:type="dcterms:W3CDTF">2023-10-04T14:56:26Z</dcterms:modified>
</cp:coreProperties>
</file>